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Roboto Serif"/>
      <p:regular r:id="rId47"/>
      <p:bold r:id="rId48"/>
      <p:italic r:id="rId49"/>
      <p:boldItalic r:id="rId50"/>
    </p:embeddedFont>
    <p:embeddedFont>
      <p:font typeface="Caveat"/>
      <p:regular r:id="rId51"/>
      <p:bold r:id="rId52"/>
    </p:embeddedFont>
    <p:embeddedFont>
      <p:font typeface="Roboto"/>
      <p:regular r:id="rId53"/>
      <p:bold r:id="rId54"/>
      <p:italic r:id="rId55"/>
      <p:boldItalic r:id="rId56"/>
    </p:embeddedFont>
    <p:embeddedFont>
      <p:font typeface="Montserrat"/>
      <p:regular r:id="rId57"/>
      <p:bold r:id="rId58"/>
      <p:italic r:id="rId59"/>
      <p:boldItalic r:id="rId60"/>
    </p:embeddedFont>
    <p:embeddedFont>
      <p:font typeface="Lato"/>
      <p:regular r:id="rId61"/>
      <p:bold r:id="rId62"/>
      <p:italic r:id="rId63"/>
      <p:boldItalic r:id="rId64"/>
    </p:embeddedFont>
    <p:embeddedFont>
      <p:font typeface="Pacifico"/>
      <p:regular r:id="rId65"/>
    </p:embeddedFont>
    <p:embeddedFont>
      <p:font typeface="Spectral"/>
      <p:regular r:id="rId66"/>
      <p:bold r:id="rId67"/>
      <p:italic r:id="rId68"/>
      <p:boldItalic r:id="rId69"/>
    </p:embeddedFont>
    <p:embeddedFont>
      <p:font typeface="Oswald"/>
      <p:regular r:id="rId70"/>
      <p:bold r:id="rId71"/>
    </p:embeddedFont>
    <p:embeddedFont>
      <p:font typeface="Merriweather"/>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Serif-bold.fntdata"/><Relationship Id="rId47" Type="http://schemas.openxmlformats.org/officeDocument/2006/relationships/font" Target="fonts/RobotoSerif-regular.fntdata"/><Relationship Id="rId49" Type="http://schemas.openxmlformats.org/officeDocument/2006/relationships/font" Target="fonts/RobotoSerif-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Merriweather-bold.fntdata"/><Relationship Id="rId72" Type="http://schemas.openxmlformats.org/officeDocument/2006/relationships/font" Target="fonts/Merriweather-regular.fntdata"/><Relationship Id="rId31" Type="http://schemas.openxmlformats.org/officeDocument/2006/relationships/slide" Target="slides/slide26.xml"/><Relationship Id="rId75" Type="http://schemas.openxmlformats.org/officeDocument/2006/relationships/font" Target="fonts/Merriweather-boldItalic.fntdata"/><Relationship Id="rId30" Type="http://schemas.openxmlformats.org/officeDocument/2006/relationships/slide" Target="slides/slide25.xml"/><Relationship Id="rId74" Type="http://schemas.openxmlformats.org/officeDocument/2006/relationships/font" Target="fonts/Merriweather-italic.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Oswald-bold.fntdata"/><Relationship Id="rId70" Type="http://schemas.openxmlformats.org/officeDocument/2006/relationships/font" Target="fonts/Oswald-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bold.fntdata"/><Relationship Id="rId61" Type="http://schemas.openxmlformats.org/officeDocument/2006/relationships/font" Target="fonts/Lato-regular.fntdata"/><Relationship Id="rId20" Type="http://schemas.openxmlformats.org/officeDocument/2006/relationships/slide" Target="slides/slide15.xml"/><Relationship Id="rId64" Type="http://schemas.openxmlformats.org/officeDocument/2006/relationships/font" Target="fonts/Lato-boldItalic.fntdata"/><Relationship Id="rId63" Type="http://schemas.openxmlformats.org/officeDocument/2006/relationships/font" Target="fonts/Lato-italic.fntdata"/><Relationship Id="rId22" Type="http://schemas.openxmlformats.org/officeDocument/2006/relationships/slide" Target="slides/slide17.xml"/><Relationship Id="rId66" Type="http://schemas.openxmlformats.org/officeDocument/2006/relationships/font" Target="fonts/Spectral-regular.fntdata"/><Relationship Id="rId21" Type="http://schemas.openxmlformats.org/officeDocument/2006/relationships/slide" Target="slides/slide16.xml"/><Relationship Id="rId65" Type="http://schemas.openxmlformats.org/officeDocument/2006/relationships/font" Target="fonts/Pacifico-regular.fntdata"/><Relationship Id="rId24" Type="http://schemas.openxmlformats.org/officeDocument/2006/relationships/slide" Target="slides/slide19.xml"/><Relationship Id="rId68" Type="http://schemas.openxmlformats.org/officeDocument/2006/relationships/font" Target="fonts/Spectral-italic.fntdata"/><Relationship Id="rId23" Type="http://schemas.openxmlformats.org/officeDocument/2006/relationships/slide" Target="slides/slide18.xml"/><Relationship Id="rId67" Type="http://schemas.openxmlformats.org/officeDocument/2006/relationships/font" Target="fonts/Spectral-bold.fntdata"/><Relationship Id="rId60" Type="http://schemas.openxmlformats.org/officeDocument/2006/relationships/font" Target="fonts/Montserrat-boldItalic.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Spectral-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aveat-regular.fntdata"/><Relationship Id="rId50" Type="http://schemas.openxmlformats.org/officeDocument/2006/relationships/font" Target="fonts/RobotoSerif-boldItalic.fntdata"/><Relationship Id="rId53" Type="http://schemas.openxmlformats.org/officeDocument/2006/relationships/font" Target="fonts/Roboto-regular.fntdata"/><Relationship Id="rId52" Type="http://schemas.openxmlformats.org/officeDocument/2006/relationships/font" Target="fonts/Caveat-bold.fntdata"/><Relationship Id="rId11" Type="http://schemas.openxmlformats.org/officeDocument/2006/relationships/slide" Target="slides/slide6.xml"/><Relationship Id="rId55" Type="http://schemas.openxmlformats.org/officeDocument/2006/relationships/font" Target="fonts/Roboto-italic.fntdata"/><Relationship Id="rId10" Type="http://schemas.openxmlformats.org/officeDocument/2006/relationships/slide" Target="slides/slide5.xml"/><Relationship Id="rId54" Type="http://schemas.openxmlformats.org/officeDocument/2006/relationships/font" Target="fonts/Roboto-bold.fntdata"/><Relationship Id="rId13" Type="http://schemas.openxmlformats.org/officeDocument/2006/relationships/slide" Target="slides/slide8.xml"/><Relationship Id="rId57" Type="http://schemas.openxmlformats.org/officeDocument/2006/relationships/font" Target="fonts/Montserrat-regular.fntdata"/><Relationship Id="rId12" Type="http://schemas.openxmlformats.org/officeDocument/2006/relationships/slide" Target="slides/slide7.xml"/><Relationship Id="rId56" Type="http://schemas.openxmlformats.org/officeDocument/2006/relationships/font" Target="fonts/Roboto-boldItalic.fntdata"/><Relationship Id="rId15" Type="http://schemas.openxmlformats.org/officeDocument/2006/relationships/slide" Target="slides/slide10.xml"/><Relationship Id="rId59" Type="http://schemas.openxmlformats.org/officeDocument/2006/relationships/font" Target="fonts/Montserrat-italic.fntdata"/><Relationship Id="rId14" Type="http://schemas.openxmlformats.org/officeDocument/2006/relationships/slide" Target="slides/slide9.xml"/><Relationship Id="rId58" Type="http://schemas.openxmlformats.org/officeDocument/2006/relationships/font" Target="fonts/Montserrat-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grpSp>
        <p:nvGrpSpPr>
          <p:cNvPr id="102" name="Google Shape;102;p11"/>
          <p:cNvGrpSpPr/>
          <p:nvPr/>
        </p:nvGrpSpPr>
        <p:grpSpPr>
          <a:xfrm>
            <a:off x="0" y="4128572"/>
            <a:ext cx="698925" cy="684657"/>
            <a:chOff x="0" y="3785672"/>
            <a:chExt cx="698925" cy="684657"/>
          </a:xfrm>
        </p:grpSpPr>
        <p:sp>
          <p:nvSpPr>
            <p:cNvPr id="103" name="Google Shape;103;p11"/>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1"/>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11"/>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6" name="Google Shape;10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grpSp>
        <p:nvGrpSpPr>
          <p:cNvPr id="108" name="Google Shape;108;p12"/>
          <p:cNvGrpSpPr/>
          <p:nvPr/>
        </p:nvGrpSpPr>
        <p:grpSpPr>
          <a:xfrm>
            <a:off x="4406400" y="0"/>
            <a:ext cx="4737600" cy="5143065"/>
            <a:chOff x="4406400" y="0"/>
            <a:chExt cx="4737600" cy="5143065"/>
          </a:xfrm>
        </p:grpSpPr>
        <p:sp>
          <p:nvSpPr>
            <p:cNvPr id="109" name="Google Shape;109;p12"/>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2"/>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2"/>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2"/>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2"/>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2"/>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2"/>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2"/>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2"/>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2"/>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2"/>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2"/>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2"/>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12"/>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8" name="Google Shape;128;p12"/>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 name="Google Shape;13;p3"/>
          <p:cNvGrpSpPr/>
          <p:nvPr/>
        </p:nvGrpSpPr>
        <p:grpSpPr>
          <a:xfrm>
            <a:off x="0" y="490"/>
            <a:ext cx="5153705" cy="5134399"/>
            <a:chOff x="0" y="75"/>
            <a:chExt cx="5153705" cy="5152950"/>
          </a:xfrm>
        </p:grpSpPr>
        <p:sp>
          <p:nvSpPr>
            <p:cNvPr id="14" name="Google Shape;14;p3"/>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3"/>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9" name="Google Shape;19;p3"/>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grpSp>
        <p:nvGrpSpPr>
          <p:cNvPr id="22" name="Google Shape;22;p4"/>
          <p:cNvGrpSpPr/>
          <p:nvPr/>
        </p:nvGrpSpPr>
        <p:grpSpPr>
          <a:xfrm>
            <a:off x="0" y="381001"/>
            <a:ext cx="1037850" cy="1016288"/>
            <a:chOff x="0" y="381001"/>
            <a:chExt cx="1037850" cy="1016288"/>
          </a:xfrm>
        </p:grpSpPr>
        <p:sp>
          <p:nvSpPr>
            <p:cNvPr id="23" name="Google Shape;2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 name="Google Shape;26;p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7" name="Google Shape;2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grpSp>
        <p:nvGrpSpPr>
          <p:cNvPr id="29" name="Google Shape;29;p5"/>
          <p:cNvGrpSpPr/>
          <p:nvPr/>
        </p:nvGrpSpPr>
        <p:grpSpPr>
          <a:xfrm>
            <a:off x="0" y="381001"/>
            <a:ext cx="1037850" cy="1016288"/>
            <a:chOff x="0" y="381001"/>
            <a:chExt cx="1037850" cy="1016288"/>
          </a:xfrm>
        </p:grpSpPr>
        <p:sp>
          <p:nvSpPr>
            <p:cNvPr id="30" name="Google Shape;3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 name="Google Shape;32;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grpSp>
        <p:nvGrpSpPr>
          <p:cNvPr id="35" name="Google Shape;35;p6"/>
          <p:cNvGrpSpPr/>
          <p:nvPr/>
        </p:nvGrpSpPr>
        <p:grpSpPr>
          <a:xfrm>
            <a:off x="4406400" y="0"/>
            <a:ext cx="4737600" cy="5143065"/>
            <a:chOff x="4406400" y="0"/>
            <a:chExt cx="4737600" cy="5143065"/>
          </a:xfrm>
        </p:grpSpPr>
        <p:sp>
          <p:nvSpPr>
            <p:cNvPr id="36" name="Google Shape;36;p6"/>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6"/>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6"/>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6"/>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6"/>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6"/>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6"/>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6"/>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6"/>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6"/>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5" name="Google Shape;5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 name="Shape 56"/>
        <p:cNvGrpSpPr/>
        <p:nvPr/>
      </p:nvGrpSpPr>
      <p:grpSpPr>
        <a:xfrm>
          <a:off x="0" y="0"/>
          <a:ext cx="0" cy="0"/>
          <a:chOff x="0" y="0"/>
          <a:chExt cx="0" cy="0"/>
        </a:xfrm>
      </p:grpSpPr>
      <p:grpSp>
        <p:nvGrpSpPr>
          <p:cNvPr id="57" name="Google Shape;57;p7"/>
          <p:cNvGrpSpPr/>
          <p:nvPr/>
        </p:nvGrpSpPr>
        <p:grpSpPr>
          <a:xfrm>
            <a:off x="4406400" y="0"/>
            <a:ext cx="4737600" cy="5143500"/>
            <a:chOff x="4406400" y="0"/>
            <a:chExt cx="4737600" cy="5143500"/>
          </a:xfrm>
        </p:grpSpPr>
        <p:sp>
          <p:nvSpPr>
            <p:cNvPr id="58" name="Google Shape;58;p7"/>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7"/>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7"/>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7"/>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7"/>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7"/>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7"/>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7"/>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7"/>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7"/>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7"/>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7"/>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7"/>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7"/>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7"/>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7"/>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7"/>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7"/>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7" name="Google Shape;7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grpSp>
        <p:nvGrpSpPr>
          <p:cNvPr id="79" name="Google Shape;79;p8"/>
          <p:cNvGrpSpPr/>
          <p:nvPr/>
        </p:nvGrpSpPr>
        <p:grpSpPr>
          <a:xfrm>
            <a:off x="0" y="381001"/>
            <a:ext cx="1037850" cy="1016288"/>
            <a:chOff x="0" y="381001"/>
            <a:chExt cx="1037850" cy="1016288"/>
          </a:xfrm>
        </p:grpSpPr>
        <p:sp>
          <p:nvSpPr>
            <p:cNvPr id="80" name="Google Shape;80;p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3" name="Google Shape;83;p8"/>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4" name="Google Shape;84;p8"/>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5" name="Google Shape;8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6" name="Shape 86"/>
        <p:cNvGrpSpPr/>
        <p:nvPr/>
      </p:nvGrpSpPr>
      <p:grpSpPr>
        <a:xfrm>
          <a:off x="0" y="0"/>
          <a:ext cx="0" cy="0"/>
          <a:chOff x="0" y="0"/>
          <a:chExt cx="0" cy="0"/>
        </a:xfrm>
      </p:grpSpPr>
      <p:grpSp>
        <p:nvGrpSpPr>
          <p:cNvPr id="87" name="Google Shape;87;p9"/>
          <p:cNvGrpSpPr/>
          <p:nvPr/>
        </p:nvGrpSpPr>
        <p:grpSpPr>
          <a:xfrm>
            <a:off x="0" y="381001"/>
            <a:ext cx="1037850" cy="1016288"/>
            <a:chOff x="0" y="381001"/>
            <a:chExt cx="1037850" cy="1016288"/>
          </a:xfrm>
        </p:grpSpPr>
        <p:sp>
          <p:nvSpPr>
            <p:cNvPr id="88" name="Google Shape;88;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9"/>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1" name="Google Shape;91;p9"/>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2" name="Google Shape;9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10"/>
          <p:cNvGrpSpPr/>
          <p:nvPr/>
        </p:nvGrpSpPr>
        <p:grpSpPr>
          <a:xfrm>
            <a:off x="0" y="381001"/>
            <a:ext cx="1037850" cy="1016288"/>
            <a:chOff x="0" y="381001"/>
            <a:chExt cx="1037850" cy="1016288"/>
          </a:xfrm>
        </p:grpSpPr>
        <p:sp>
          <p:nvSpPr>
            <p:cNvPr id="95" name="Google Shape;95;p1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10"/>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8" name="Google Shape;98;p10"/>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9" name="Google Shape;99;p10"/>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0" name="Google Shape;10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3"/>
          <p:cNvPicPr preferRelativeResize="0"/>
          <p:nvPr/>
        </p:nvPicPr>
        <p:blipFill rotWithShape="1">
          <a:blip r:embed="rId3">
            <a:alphaModFix/>
          </a:blip>
          <a:srcRect b="0" l="0" r="0" t="0"/>
          <a:stretch/>
        </p:blipFill>
        <p:spPr>
          <a:xfrm>
            <a:off x="2798359" y="152400"/>
            <a:ext cx="3547291" cy="48387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4560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Milestone-2: OBJECT</a:t>
            </a:r>
            <a:endParaRPr sz="1500"/>
          </a:p>
        </p:txBody>
      </p:sp>
      <p:sp>
        <p:nvSpPr>
          <p:cNvPr id="198" name="Google Shape;198;p22"/>
          <p:cNvSpPr/>
          <p:nvPr/>
        </p:nvSpPr>
        <p:spPr>
          <a:xfrm>
            <a:off x="529650" y="658275"/>
            <a:ext cx="8574600" cy="4296000"/>
          </a:xfrm>
          <a:prstGeom prst="rect">
            <a:avLst/>
          </a:prstGeom>
          <a:noFill/>
          <a:ln>
            <a:noFill/>
          </a:ln>
        </p:spPr>
        <p:txBody>
          <a:bodyPr anchorCtr="0" anchor="ctr" bIns="45700" lIns="91425" spcFirstLastPara="1" rIns="91425" wrap="square" tIns="45700">
            <a:noAutofit/>
          </a:bodyPr>
          <a:lstStyle/>
          <a:p>
            <a:pPr indent="0" lvl="0" marL="0" marR="0" rtl="0" algn="l">
              <a:lnSpc>
                <a:spcPct val="107000"/>
              </a:lnSpc>
              <a:spcBef>
                <a:spcPts val="0"/>
              </a:spcBef>
              <a:spcAft>
                <a:spcPts val="0"/>
              </a:spcAft>
              <a:buClr>
                <a:srgbClr val="000000"/>
              </a:buClr>
              <a:buSzPts val="1300"/>
              <a:buFont typeface="Arial"/>
              <a:buNone/>
            </a:pPr>
            <a:r>
              <a:rPr b="0" i="0" lang="en" sz="1300" u="none" cap="none" strike="noStrike">
                <a:solidFill>
                  <a:srgbClr val="EFEFEF"/>
                </a:solidFill>
                <a:latin typeface="Times New Roman"/>
                <a:ea typeface="Times New Roman"/>
                <a:cs typeface="Times New Roman"/>
                <a:sym typeface="Times New Roman"/>
              </a:rPr>
              <a:t>	</a:t>
            </a:r>
            <a:endParaRPr b="0" i="0" sz="1300" u="none" cap="none" strike="noStrike">
              <a:solidFill>
                <a:srgbClr val="EFEFEF"/>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1300"/>
              <a:buFont typeface="Arial"/>
              <a:buNone/>
            </a:pPr>
            <a:r>
              <a:rPr b="0" i="0" lang="en" sz="1300" u="none" cap="none" strike="noStrike">
                <a:solidFill>
                  <a:srgbClr val="EFEFEF"/>
                </a:solidFill>
                <a:latin typeface="Times New Roman"/>
                <a:ea typeface="Times New Roman"/>
                <a:cs typeface="Times New Roman"/>
                <a:sym typeface="Times New Roman"/>
              </a:rPr>
              <a:t>                          </a:t>
            </a:r>
            <a:r>
              <a:rPr b="1" i="0" lang="en" sz="1300" u="none" cap="none" strike="noStrike">
                <a:solidFill>
                  <a:srgbClr val="EFEFEF"/>
                </a:solidFill>
                <a:latin typeface="Times New Roman"/>
                <a:ea typeface="Times New Roman"/>
                <a:cs typeface="Times New Roman"/>
                <a:sym typeface="Times New Roman"/>
              </a:rPr>
              <a:t>ACTIVITY -1: Creation of School Object  </a:t>
            </a:r>
            <a:endParaRPr b="0" i="0" sz="1300" u="none" cap="none" strike="noStrike">
              <a:solidFill>
                <a:srgbClr val="EFEFEF"/>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1300"/>
              <a:buFont typeface="Arial"/>
              <a:buNone/>
            </a:pPr>
            <a:r>
              <a:rPr b="0" i="0" lang="en" sz="1300" u="none" cap="none" strike="noStrike">
                <a:solidFill>
                  <a:srgbClr val="EFEFEF"/>
                </a:solidFill>
                <a:latin typeface="Times New Roman"/>
                <a:ea typeface="Times New Roman"/>
                <a:cs typeface="Times New Roman"/>
                <a:sym typeface="Times New Roman"/>
              </a:rPr>
              <a:t>                                   1. Click on the gear icon and then the select setup.</a:t>
            </a:r>
            <a:endParaRPr b="0" i="0" sz="1300" u="none" cap="none" strike="noStrike">
              <a:solidFill>
                <a:srgbClr val="EFEFEF"/>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1300"/>
              <a:buFont typeface="Arial"/>
              <a:buNone/>
            </a:pPr>
            <a:r>
              <a:rPr b="0" i="0" lang="en" sz="1300" u="none" cap="none" strike="noStrike">
                <a:solidFill>
                  <a:srgbClr val="EFEFEF"/>
                </a:solidFill>
                <a:latin typeface="Times New Roman"/>
                <a:ea typeface="Times New Roman"/>
                <a:cs typeface="Times New Roman"/>
                <a:sym typeface="Times New Roman"/>
              </a:rPr>
              <a:t>                                   2. Click on the object manager tab just beside the home tab .</a:t>
            </a:r>
            <a:endParaRPr b="0" i="0" sz="1300" u="none" cap="none" strike="noStrike">
              <a:solidFill>
                <a:srgbClr val="EFEFEF"/>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1300"/>
              <a:buFont typeface="Arial"/>
              <a:buNone/>
            </a:pPr>
            <a:r>
              <a:rPr b="0" i="0" lang="en" sz="1300" u="none" cap="none" strike="noStrike">
                <a:solidFill>
                  <a:srgbClr val="EFEFEF"/>
                </a:solidFill>
                <a:latin typeface="Times New Roman"/>
                <a:ea typeface="Times New Roman"/>
                <a:cs typeface="Times New Roman"/>
                <a:sym typeface="Times New Roman"/>
              </a:rPr>
              <a:t>                                   3. After the above steps, have a look on the extreme right you will find a Create Dropdown click on that and select Custom object. </a:t>
            </a:r>
            <a:endParaRPr b="0" i="0" sz="1300" u="none" cap="none" strike="noStrike">
              <a:solidFill>
                <a:srgbClr val="EFEFEF"/>
              </a:solidFill>
              <a:latin typeface="Times New Roman"/>
              <a:ea typeface="Times New Roman"/>
              <a:cs typeface="Times New Roman"/>
              <a:sym typeface="Times New Roman"/>
            </a:endParaRPr>
          </a:p>
          <a:p>
            <a:pPr indent="-311150" lvl="3" marL="1714500" marR="0" rtl="0" algn="l">
              <a:lnSpc>
                <a:spcPct val="107000"/>
              </a:lnSpc>
              <a:spcBef>
                <a:spcPts val="800"/>
              </a:spcBef>
              <a:spcAft>
                <a:spcPts val="0"/>
              </a:spcAft>
              <a:buClr>
                <a:srgbClr val="EFEFEF"/>
              </a:buClr>
              <a:buSzPts val="1300"/>
              <a:buFont typeface="Times New Roman"/>
              <a:buChar char="∙"/>
            </a:pPr>
            <a:r>
              <a:rPr b="0" i="0" lang="en" sz="1300" u="none" cap="none" strike="noStrike">
                <a:solidFill>
                  <a:srgbClr val="EFEFEF"/>
                </a:solidFill>
                <a:latin typeface="Times New Roman"/>
                <a:ea typeface="Times New Roman"/>
                <a:cs typeface="Times New Roman"/>
                <a:sym typeface="Times New Roman"/>
              </a:rPr>
              <a:t>On the Custom object definition page , create the object as follows:</a:t>
            </a:r>
            <a:endParaRPr b="0" i="0" sz="1300" u="none" cap="none" strike="noStrike">
              <a:solidFill>
                <a:srgbClr val="EFEFEF"/>
              </a:solidFill>
              <a:latin typeface="Times New Roman"/>
              <a:ea typeface="Times New Roman"/>
              <a:cs typeface="Times New Roman"/>
              <a:sym typeface="Times New Roman"/>
            </a:endParaRPr>
          </a:p>
          <a:p>
            <a:pPr indent="-311150" lvl="3" marL="1714500" marR="0" rtl="0" algn="l">
              <a:lnSpc>
                <a:spcPct val="107000"/>
              </a:lnSpc>
              <a:spcBef>
                <a:spcPts val="0"/>
              </a:spcBef>
              <a:spcAft>
                <a:spcPts val="0"/>
              </a:spcAft>
              <a:buClr>
                <a:srgbClr val="EFEFEF"/>
              </a:buClr>
              <a:buSzPts val="1300"/>
              <a:buFont typeface="Times New Roman"/>
              <a:buChar char="∙"/>
            </a:pPr>
            <a:r>
              <a:rPr b="0" i="0" lang="en" sz="1300" u="none" cap="none" strike="noStrike">
                <a:solidFill>
                  <a:srgbClr val="EFEFEF"/>
                </a:solidFill>
                <a:latin typeface="Times New Roman"/>
                <a:ea typeface="Times New Roman"/>
                <a:cs typeface="Times New Roman"/>
                <a:sym typeface="Times New Roman"/>
              </a:rPr>
              <a:t>Label: school </a:t>
            </a:r>
            <a:endParaRPr b="0" i="0" sz="1300" u="none" cap="none" strike="noStrike">
              <a:solidFill>
                <a:srgbClr val="EFEFEF"/>
              </a:solidFill>
              <a:latin typeface="Times New Roman"/>
              <a:ea typeface="Times New Roman"/>
              <a:cs typeface="Times New Roman"/>
              <a:sym typeface="Times New Roman"/>
            </a:endParaRPr>
          </a:p>
          <a:p>
            <a:pPr indent="-311150" lvl="3" marL="1714500" marR="0" rtl="0" algn="l">
              <a:lnSpc>
                <a:spcPct val="107000"/>
              </a:lnSpc>
              <a:spcBef>
                <a:spcPts val="0"/>
              </a:spcBef>
              <a:spcAft>
                <a:spcPts val="0"/>
              </a:spcAft>
              <a:buClr>
                <a:srgbClr val="EFEFEF"/>
              </a:buClr>
              <a:buSzPts val="1300"/>
              <a:buFont typeface="Times New Roman"/>
              <a:buChar char="∙"/>
            </a:pPr>
            <a:r>
              <a:rPr b="0" i="0" lang="en" sz="1300" u="none" cap="none" strike="noStrike">
                <a:solidFill>
                  <a:srgbClr val="EFEFEF"/>
                </a:solidFill>
                <a:latin typeface="Times New Roman"/>
                <a:ea typeface="Times New Roman"/>
                <a:cs typeface="Times New Roman"/>
                <a:sym typeface="Times New Roman"/>
              </a:rPr>
              <a:t>Plural label: schools</a:t>
            </a:r>
            <a:endParaRPr b="0" i="0" sz="1300" u="none" cap="none" strike="noStrike">
              <a:solidFill>
                <a:srgbClr val="EFEFEF"/>
              </a:solidFill>
              <a:latin typeface="Times New Roman"/>
              <a:ea typeface="Times New Roman"/>
              <a:cs typeface="Times New Roman"/>
              <a:sym typeface="Times New Roman"/>
            </a:endParaRPr>
          </a:p>
          <a:p>
            <a:pPr indent="-311150" lvl="3" marL="1714500" marR="0" rtl="0" algn="l">
              <a:lnSpc>
                <a:spcPct val="107000"/>
              </a:lnSpc>
              <a:spcBef>
                <a:spcPts val="0"/>
              </a:spcBef>
              <a:spcAft>
                <a:spcPts val="0"/>
              </a:spcAft>
              <a:buClr>
                <a:srgbClr val="EFEFEF"/>
              </a:buClr>
              <a:buSzPts val="1300"/>
              <a:buFont typeface="Times New Roman"/>
              <a:buChar char="∙"/>
            </a:pPr>
            <a:r>
              <a:rPr b="0" i="0" lang="en" sz="1300" u="none" cap="none" strike="noStrike">
                <a:solidFill>
                  <a:srgbClr val="EFEFEF"/>
                </a:solidFill>
                <a:latin typeface="Times New Roman"/>
                <a:ea typeface="Times New Roman"/>
                <a:cs typeface="Times New Roman"/>
                <a:sym typeface="Times New Roman"/>
              </a:rPr>
              <a:t>Record name: school name</a:t>
            </a:r>
            <a:endParaRPr b="0" i="0" sz="1300" u="none" cap="none" strike="noStrike">
              <a:solidFill>
                <a:srgbClr val="EFEFEF"/>
              </a:solidFill>
              <a:latin typeface="Times New Roman"/>
              <a:ea typeface="Times New Roman"/>
              <a:cs typeface="Times New Roman"/>
              <a:sym typeface="Times New Roman"/>
            </a:endParaRPr>
          </a:p>
          <a:p>
            <a:pPr indent="-311150" lvl="3" marL="1714500" marR="0" rtl="0" algn="l">
              <a:lnSpc>
                <a:spcPct val="107000"/>
              </a:lnSpc>
              <a:spcBef>
                <a:spcPts val="0"/>
              </a:spcBef>
              <a:spcAft>
                <a:spcPts val="0"/>
              </a:spcAft>
              <a:buClr>
                <a:srgbClr val="EFEFEF"/>
              </a:buClr>
              <a:buSzPts val="1300"/>
              <a:buFont typeface="Times New Roman"/>
              <a:buChar char="∙"/>
            </a:pPr>
            <a:r>
              <a:rPr b="0" i="0" lang="en" sz="1300" u="none" cap="none" strike="noStrike">
                <a:solidFill>
                  <a:srgbClr val="EFEFEF"/>
                </a:solidFill>
                <a:latin typeface="Times New Roman"/>
                <a:ea typeface="Times New Roman"/>
                <a:cs typeface="Times New Roman"/>
                <a:sym typeface="Times New Roman"/>
              </a:rPr>
              <a:t>Check the Allow Reports check box</a:t>
            </a:r>
            <a:endParaRPr b="0" i="0" sz="1300" u="none" cap="none" strike="noStrike">
              <a:solidFill>
                <a:srgbClr val="EFEFEF"/>
              </a:solidFill>
              <a:latin typeface="Times New Roman"/>
              <a:ea typeface="Times New Roman"/>
              <a:cs typeface="Times New Roman"/>
              <a:sym typeface="Times New Roman"/>
            </a:endParaRPr>
          </a:p>
          <a:p>
            <a:pPr indent="-311150" lvl="3" marL="1714500" marR="0" rtl="0" algn="l">
              <a:lnSpc>
                <a:spcPct val="107000"/>
              </a:lnSpc>
              <a:spcBef>
                <a:spcPts val="0"/>
              </a:spcBef>
              <a:spcAft>
                <a:spcPts val="0"/>
              </a:spcAft>
              <a:buClr>
                <a:srgbClr val="EFEFEF"/>
              </a:buClr>
              <a:buSzPts val="1300"/>
              <a:buFont typeface="Times New Roman"/>
              <a:buChar char="∙"/>
            </a:pPr>
            <a:r>
              <a:rPr b="0" i="0" lang="en" sz="1300" u="none" cap="none" strike="noStrike">
                <a:solidFill>
                  <a:srgbClr val="EFEFEF"/>
                </a:solidFill>
                <a:latin typeface="Times New Roman"/>
                <a:ea typeface="Times New Roman"/>
                <a:cs typeface="Times New Roman"/>
                <a:sym typeface="Times New Roman"/>
              </a:rPr>
              <a:t>Check the Allow Search check box</a:t>
            </a:r>
            <a:endParaRPr b="0" i="0" sz="1300" u="none" cap="none" strike="noStrike">
              <a:solidFill>
                <a:srgbClr val="EFEFEF"/>
              </a:solidFill>
              <a:latin typeface="Times New Roman"/>
              <a:ea typeface="Times New Roman"/>
              <a:cs typeface="Times New Roman"/>
              <a:sym typeface="Times New Roman"/>
            </a:endParaRPr>
          </a:p>
          <a:p>
            <a:pPr indent="-311150" lvl="3" marL="1714500" marR="0" rtl="0" algn="l">
              <a:lnSpc>
                <a:spcPct val="107000"/>
              </a:lnSpc>
              <a:spcBef>
                <a:spcPts val="0"/>
              </a:spcBef>
              <a:spcAft>
                <a:spcPts val="0"/>
              </a:spcAft>
              <a:buClr>
                <a:srgbClr val="EFEFEF"/>
              </a:buClr>
              <a:buSzPts val="1300"/>
              <a:buFont typeface="Times New Roman"/>
              <a:buChar char="∙"/>
            </a:pPr>
            <a:r>
              <a:rPr b="0" i="0" lang="en" sz="1300" u="none" cap="none" strike="noStrike">
                <a:solidFill>
                  <a:srgbClr val="EFEFEF"/>
                </a:solidFill>
                <a:latin typeface="Times New Roman"/>
                <a:ea typeface="Times New Roman"/>
                <a:cs typeface="Times New Roman"/>
                <a:sym typeface="Times New Roman"/>
              </a:rPr>
              <a:t>Click save.  </a:t>
            </a:r>
            <a:endParaRPr b="0" i="0" sz="1300" u="none" cap="none" strike="noStrike">
              <a:solidFill>
                <a:srgbClr val="EFEFEF"/>
              </a:solidFill>
              <a:latin typeface="Times New Roman"/>
              <a:ea typeface="Times New Roman"/>
              <a:cs typeface="Times New Roman"/>
              <a:sym typeface="Times New Roman"/>
            </a:endParaRPr>
          </a:p>
        </p:txBody>
      </p:sp>
      <p:sp>
        <p:nvSpPr>
          <p:cNvPr id="199" name="Google Shape;199;p22"/>
          <p:cNvSpPr txBox="1"/>
          <p:nvPr/>
        </p:nvSpPr>
        <p:spPr>
          <a:xfrm>
            <a:off x="-1" y="2043545"/>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3"/>
          <p:cNvPicPr preferRelativeResize="0"/>
          <p:nvPr/>
        </p:nvPicPr>
        <p:blipFill rotWithShape="1">
          <a:blip r:embed="rId3">
            <a:alphaModFix/>
          </a:blip>
          <a:srcRect b="0" l="0" r="0" t="0"/>
          <a:stretch/>
        </p:blipFill>
        <p:spPr>
          <a:xfrm>
            <a:off x="152400" y="152400"/>
            <a:ext cx="8839202" cy="47107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0"/>
            <a:ext cx="7569300" cy="1584600"/>
          </a:xfrm>
          <a:prstGeom prst="rect">
            <a:avLst/>
          </a:prstGeom>
          <a:noFill/>
          <a:ln>
            <a:noFill/>
          </a:ln>
        </p:spPr>
        <p:txBody>
          <a:bodyPr anchorCtr="0" anchor="t" bIns="91425" lIns="91425" spcFirstLastPara="1" rIns="91425" wrap="square" tIns="91425">
            <a:normAutofit/>
          </a:bodyPr>
          <a:lstStyle/>
          <a:p>
            <a:pPr indent="0" lvl="0" marL="0" rtl="0" algn="l">
              <a:lnSpc>
                <a:spcPct val="107000"/>
              </a:lnSpc>
              <a:spcBef>
                <a:spcPts val="0"/>
              </a:spcBef>
              <a:spcAft>
                <a:spcPts val="0"/>
              </a:spcAft>
              <a:buClr>
                <a:srgbClr val="000000"/>
              </a:buClr>
              <a:buSzPts val="2667"/>
              <a:buFont typeface="Arial"/>
              <a:buNone/>
            </a:pPr>
            <a:r>
              <a:rPr lang="en" sz="1300">
                <a:solidFill>
                  <a:srgbClr val="F3F3F3"/>
                </a:solidFill>
                <a:latin typeface="Times New Roman"/>
                <a:ea typeface="Times New Roman"/>
                <a:cs typeface="Times New Roman"/>
                <a:sym typeface="Times New Roman"/>
              </a:rPr>
              <a:t> Now create a custom tab. Click the Home tab, enter Tabs in Quick Find and select Tabs. Under Custom Object Tabs, click New. </a:t>
            </a:r>
            <a:endParaRPr sz="1300">
              <a:solidFill>
                <a:srgbClr val="F3F3F3"/>
              </a:solidFill>
              <a:latin typeface="Arial"/>
              <a:ea typeface="Arial"/>
              <a:cs typeface="Arial"/>
              <a:sym typeface="Arial"/>
            </a:endParaRPr>
          </a:p>
          <a:p>
            <a:pPr indent="0" lvl="0" marL="0" rtl="0" algn="l">
              <a:lnSpc>
                <a:spcPct val="107000"/>
              </a:lnSpc>
              <a:spcBef>
                <a:spcPts val="800"/>
              </a:spcBef>
              <a:spcAft>
                <a:spcPts val="0"/>
              </a:spcAft>
              <a:buClr>
                <a:srgbClr val="000000"/>
              </a:buClr>
              <a:buSzPts val="2667"/>
              <a:buFont typeface="Arial"/>
              <a:buNone/>
            </a:pPr>
            <a:r>
              <a:rPr lang="en" sz="1300">
                <a:solidFill>
                  <a:srgbClr val="F3F3F3"/>
                </a:solidFill>
                <a:latin typeface="Times New Roman"/>
                <a:ea typeface="Times New Roman"/>
                <a:cs typeface="Times New Roman"/>
                <a:sym typeface="Times New Roman"/>
              </a:rPr>
              <a:t>                         1. For Object, select School. </a:t>
            </a:r>
            <a:endParaRPr sz="1300">
              <a:solidFill>
                <a:srgbClr val="F3F3F3"/>
              </a:solidFill>
              <a:latin typeface="Arial"/>
              <a:ea typeface="Arial"/>
              <a:cs typeface="Arial"/>
              <a:sym typeface="Arial"/>
            </a:endParaRPr>
          </a:p>
          <a:p>
            <a:pPr indent="0" lvl="0" marL="0" rtl="0" algn="l">
              <a:lnSpc>
                <a:spcPct val="107000"/>
              </a:lnSpc>
              <a:spcBef>
                <a:spcPts val="800"/>
              </a:spcBef>
              <a:spcAft>
                <a:spcPts val="0"/>
              </a:spcAft>
              <a:buClr>
                <a:srgbClr val="000000"/>
              </a:buClr>
              <a:buSzPts val="2667"/>
              <a:buFont typeface="Arial"/>
              <a:buNone/>
            </a:pPr>
            <a:r>
              <a:rPr lang="en" sz="1300">
                <a:solidFill>
                  <a:srgbClr val="F3F3F3"/>
                </a:solidFill>
                <a:latin typeface="Times New Roman"/>
                <a:ea typeface="Times New Roman"/>
                <a:cs typeface="Times New Roman"/>
                <a:sym typeface="Times New Roman"/>
              </a:rPr>
              <a:t>                         2. For Tab Style, select any icon.</a:t>
            </a:r>
            <a:endParaRPr sz="1300">
              <a:solidFill>
                <a:srgbClr val="F3F3F3"/>
              </a:solidFill>
              <a:latin typeface="Arial"/>
              <a:ea typeface="Arial"/>
              <a:cs typeface="Arial"/>
              <a:sym typeface="Arial"/>
            </a:endParaRPr>
          </a:p>
          <a:p>
            <a:pPr indent="0" lvl="0" marL="0" rtl="0" algn="l">
              <a:lnSpc>
                <a:spcPct val="107000"/>
              </a:lnSpc>
              <a:spcBef>
                <a:spcPts val="800"/>
              </a:spcBef>
              <a:spcAft>
                <a:spcPts val="0"/>
              </a:spcAft>
              <a:buClr>
                <a:srgbClr val="000000"/>
              </a:buClr>
              <a:buSzPts val="2667"/>
              <a:buFont typeface="Arial"/>
              <a:buNone/>
            </a:pPr>
            <a:r>
              <a:rPr lang="en" sz="1300">
                <a:solidFill>
                  <a:srgbClr val="F3F3F3"/>
                </a:solidFill>
                <a:latin typeface="Times New Roman"/>
                <a:ea typeface="Times New Roman"/>
                <a:cs typeface="Times New Roman"/>
                <a:sym typeface="Times New Roman"/>
              </a:rPr>
              <a:t>                         3. Leave all defaults as is. Click Next, Next, and Save.</a:t>
            </a:r>
            <a:endParaRPr sz="1300">
              <a:solidFill>
                <a:srgbClr val="F3F3F3"/>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667"/>
              <a:buNone/>
            </a:pPr>
            <a:r>
              <a:t/>
            </a:r>
            <a:endParaRPr sz="1300">
              <a:solidFill>
                <a:srgbClr val="F3F3F3"/>
              </a:solidFill>
              <a:latin typeface="Spectral"/>
              <a:ea typeface="Spectral"/>
              <a:cs typeface="Spectral"/>
              <a:sym typeface="Spectral"/>
            </a:endParaRPr>
          </a:p>
        </p:txBody>
      </p:sp>
      <p:pic>
        <p:nvPicPr>
          <p:cNvPr id="210" name="Google Shape;210;p24"/>
          <p:cNvPicPr preferRelativeResize="0"/>
          <p:nvPr/>
        </p:nvPicPr>
        <p:blipFill rotWithShape="1">
          <a:blip r:embed="rId3">
            <a:alphaModFix/>
          </a:blip>
          <a:srcRect b="0" l="0" r="0" t="0"/>
          <a:stretch/>
        </p:blipFill>
        <p:spPr>
          <a:xfrm>
            <a:off x="487850" y="1174700"/>
            <a:ext cx="8379051" cy="3968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340650" y="-672330"/>
            <a:ext cx="8462700" cy="70713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In the same  way create other objects such as students and parents.</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Activity 2: Create student object</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               1. Click on the gear icon and then select Setup.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               2. Click on the object manager tab just beside the home tab.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               3. After the above steps, have a look on the extreme right you will find a Create Dropdown click on that and select Custom Object.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On the Custom Object Definition page, create the object as follows:</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Label: Students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Plural Label: Students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Record Name: Student Name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Check the Allow Reports checkbox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Check the Allow Search checkbox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Click save.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sz="6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6"/>
          <p:cNvPicPr preferRelativeResize="0"/>
          <p:nvPr/>
        </p:nvPicPr>
        <p:blipFill rotWithShape="1">
          <a:blip r:embed="rId3">
            <a:alphaModFix/>
          </a:blip>
          <a:srcRect b="0" l="0" r="0" t="0"/>
          <a:stretch/>
        </p:blipFill>
        <p:spPr>
          <a:xfrm>
            <a:off x="152400" y="0"/>
            <a:ext cx="8839202"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768925" y="0"/>
            <a:ext cx="8375100" cy="2571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1700">
                <a:latin typeface="Times New Roman"/>
                <a:ea typeface="Times New Roman"/>
                <a:cs typeface="Times New Roman"/>
                <a:sym typeface="Times New Roman"/>
              </a:rPr>
              <a:t>Now create a custom tab. Click the Home tab, enter Tabs in Quick Find and select Tabs. Under Custom Object Tabs, click New.   </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1700">
                <a:latin typeface="Times New Roman"/>
                <a:ea typeface="Times New Roman"/>
                <a:cs typeface="Times New Roman"/>
                <a:sym typeface="Times New Roman"/>
              </a:rPr>
              <a:t>              1. For Object, select Students. </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1700">
                <a:latin typeface="Times New Roman"/>
                <a:ea typeface="Times New Roman"/>
                <a:cs typeface="Times New Roman"/>
                <a:sym typeface="Times New Roman"/>
              </a:rPr>
              <a:t>              2. For Tab Style, select any icon.</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1700">
                <a:latin typeface="Times New Roman"/>
                <a:ea typeface="Times New Roman"/>
                <a:cs typeface="Times New Roman"/>
                <a:sym typeface="Times New Roman"/>
              </a:rPr>
              <a:t>              3. Leave all defaults as is. Click Next, Next, and Save.</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t/>
            </a:r>
            <a:endParaRPr sz="1700">
              <a:latin typeface="Times New Roman"/>
              <a:ea typeface="Times New Roman"/>
              <a:cs typeface="Times New Roman"/>
              <a:sym typeface="Times New Roman"/>
            </a:endParaRPr>
          </a:p>
        </p:txBody>
      </p:sp>
      <p:pic>
        <p:nvPicPr>
          <p:cNvPr id="226" name="Google Shape;226;p27"/>
          <p:cNvPicPr preferRelativeResize="0"/>
          <p:nvPr/>
        </p:nvPicPr>
        <p:blipFill rotWithShape="1">
          <a:blip r:embed="rId3">
            <a:alphaModFix/>
          </a:blip>
          <a:srcRect b="0" l="0" r="0" t="0"/>
          <a:stretch/>
        </p:blipFill>
        <p:spPr>
          <a:xfrm>
            <a:off x="152400" y="1343900"/>
            <a:ext cx="8686800" cy="4112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678900" y="0"/>
            <a:ext cx="8465100" cy="514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2250">
                <a:latin typeface="Times New Roman"/>
                <a:ea typeface="Times New Roman"/>
                <a:cs typeface="Times New Roman"/>
                <a:sym typeface="Times New Roman"/>
              </a:rPr>
              <a:t>Activity 3: Create parent object</a:t>
            </a:r>
            <a:endParaRPr sz="225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2250">
                <a:latin typeface="Times New Roman"/>
                <a:ea typeface="Times New Roman"/>
                <a:cs typeface="Times New Roman"/>
                <a:sym typeface="Times New Roman"/>
              </a:rPr>
              <a:t>                 1. Click on the gear icon and then select Setup. </a:t>
            </a:r>
            <a:endParaRPr sz="225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2250">
                <a:latin typeface="Times New Roman"/>
                <a:ea typeface="Times New Roman"/>
                <a:cs typeface="Times New Roman"/>
                <a:sym typeface="Times New Roman"/>
              </a:rPr>
              <a:t>                 2. Click on the object manager tab just beside the home tab. </a:t>
            </a:r>
            <a:endParaRPr sz="225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2250">
                <a:latin typeface="Times New Roman"/>
                <a:ea typeface="Times New Roman"/>
                <a:cs typeface="Times New Roman"/>
                <a:sym typeface="Times New Roman"/>
              </a:rPr>
              <a:t>                 3. After the above steps, have a look on the extreme right you will find a Create Dropdown click on that and select Custom Object.            </a:t>
            </a:r>
            <a:endParaRPr sz="225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2250">
                <a:latin typeface="Times New Roman"/>
                <a:ea typeface="Times New Roman"/>
                <a:cs typeface="Times New Roman"/>
                <a:sym typeface="Times New Roman"/>
              </a:rPr>
              <a:t>On the Custom Object Definition page, create the object as follows: </a:t>
            </a:r>
            <a:endParaRPr sz="225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2250">
                <a:latin typeface="Times New Roman"/>
                <a:ea typeface="Times New Roman"/>
                <a:cs typeface="Times New Roman"/>
                <a:sym typeface="Times New Roman"/>
              </a:rPr>
              <a:t>Label: Parent </a:t>
            </a:r>
            <a:endParaRPr sz="225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2250">
                <a:latin typeface="Times New Roman"/>
                <a:ea typeface="Times New Roman"/>
                <a:cs typeface="Times New Roman"/>
                <a:sym typeface="Times New Roman"/>
              </a:rPr>
              <a:t>Plural Label: Parents  </a:t>
            </a:r>
            <a:endParaRPr sz="225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2250">
                <a:latin typeface="Times New Roman"/>
                <a:ea typeface="Times New Roman"/>
                <a:cs typeface="Times New Roman"/>
                <a:sym typeface="Times New Roman"/>
              </a:rPr>
              <a:t>Record Name: Parent Name  </a:t>
            </a:r>
            <a:endParaRPr sz="225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2250">
                <a:latin typeface="Times New Roman"/>
                <a:ea typeface="Times New Roman"/>
                <a:cs typeface="Times New Roman"/>
                <a:sym typeface="Times New Roman"/>
              </a:rPr>
              <a:t>Check the Allow Reports checkbox  </a:t>
            </a:r>
            <a:endParaRPr sz="225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2250">
                <a:latin typeface="Times New Roman"/>
                <a:ea typeface="Times New Roman"/>
                <a:cs typeface="Times New Roman"/>
                <a:sym typeface="Times New Roman"/>
              </a:rPr>
              <a:t>Check the Allow Search checkbox  </a:t>
            </a:r>
            <a:endParaRPr sz="225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2250">
                <a:latin typeface="Times New Roman"/>
                <a:ea typeface="Times New Roman"/>
                <a:cs typeface="Times New Roman"/>
                <a:sym typeface="Times New Roman"/>
              </a:rPr>
              <a:t>Click Save. </a:t>
            </a:r>
            <a:endParaRPr sz="225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t/>
            </a:r>
            <a:endParaRPr sz="225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nvSpPr>
        <p:spPr>
          <a:xfrm>
            <a:off x="0" y="7"/>
            <a:ext cx="9144000" cy="13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FFFFFF"/>
                </a:solidFill>
                <a:latin typeface="Times New Roman"/>
                <a:ea typeface="Times New Roman"/>
                <a:cs typeface="Times New Roman"/>
                <a:sym typeface="Times New Roman"/>
              </a:rPr>
              <a:t> Now create a custom tab. Click the Home tab, enter Tabs in Quick Find and select Tabs. Under Custom Object Tabs, click New. </a:t>
            </a:r>
            <a:endParaRPr b="0" i="0" sz="15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FFFFFF"/>
                </a:solidFill>
                <a:latin typeface="Times New Roman"/>
                <a:ea typeface="Times New Roman"/>
                <a:cs typeface="Times New Roman"/>
                <a:sym typeface="Times New Roman"/>
              </a:rPr>
              <a:t>                1. For Object, select Parents. </a:t>
            </a:r>
            <a:endParaRPr b="0" i="0" sz="15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FFFFFF"/>
                </a:solidFill>
                <a:latin typeface="Times New Roman"/>
                <a:ea typeface="Times New Roman"/>
                <a:cs typeface="Times New Roman"/>
                <a:sym typeface="Times New Roman"/>
              </a:rPr>
              <a:t>                2. For Tab Style, select any icon. </a:t>
            </a:r>
            <a:endParaRPr b="0" i="0" sz="15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FFFFFF"/>
                </a:solidFill>
                <a:latin typeface="Times New Roman"/>
                <a:ea typeface="Times New Roman"/>
                <a:cs typeface="Times New Roman"/>
                <a:sym typeface="Times New Roman"/>
              </a:rPr>
              <a:t>                3. Leave all defaults as is. Click Next, Next, and Save.</a:t>
            </a:r>
            <a:endParaRPr b="0" i="0" sz="15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FFFFFF"/>
              </a:solidFill>
              <a:latin typeface="Times New Roman"/>
              <a:ea typeface="Times New Roman"/>
              <a:cs typeface="Times New Roman"/>
              <a:sym typeface="Times New Roman"/>
            </a:endParaRPr>
          </a:p>
        </p:txBody>
      </p:sp>
      <p:sp>
        <p:nvSpPr>
          <p:cNvPr id="237" name="Google Shape;237;p29"/>
          <p:cNvSpPr txBox="1"/>
          <p:nvPr/>
        </p:nvSpPr>
        <p:spPr>
          <a:xfrm>
            <a:off x="-1" y="2043545"/>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238" name="Google Shape;238;p29"/>
          <p:cNvPicPr preferRelativeResize="0"/>
          <p:nvPr/>
        </p:nvPicPr>
        <p:blipFill rotWithShape="1">
          <a:blip r:embed="rId3">
            <a:alphaModFix/>
          </a:blip>
          <a:srcRect b="0" l="0" r="0" t="0"/>
          <a:stretch/>
        </p:blipFill>
        <p:spPr>
          <a:xfrm>
            <a:off x="98525" y="1339200"/>
            <a:ext cx="8946976" cy="38043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346359" y="0"/>
            <a:ext cx="9144000" cy="1835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44144"/>
              <a:buNone/>
            </a:pPr>
            <a:r>
              <a:rPr lang="en" sz="1850">
                <a:latin typeface="Times New Roman"/>
                <a:ea typeface="Times New Roman"/>
                <a:cs typeface="Times New Roman"/>
                <a:sym typeface="Times New Roman"/>
              </a:rPr>
              <a:t>Milestone-3: Lightning App</a:t>
            </a:r>
            <a:endParaRPr sz="1850">
              <a:latin typeface="Times New Roman"/>
              <a:ea typeface="Times New Roman"/>
              <a:cs typeface="Times New Roman"/>
              <a:sym typeface="Times New Roman"/>
            </a:endParaRPr>
          </a:p>
          <a:p>
            <a:pPr indent="0" lvl="0" marL="0" rtl="0" algn="l">
              <a:lnSpc>
                <a:spcPct val="100000"/>
              </a:lnSpc>
              <a:spcBef>
                <a:spcPts val="0"/>
              </a:spcBef>
              <a:spcAft>
                <a:spcPts val="0"/>
              </a:spcAft>
              <a:buSzPct val="144144"/>
              <a:buNone/>
            </a:pPr>
            <a:r>
              <a:rPr lang="en" sz="1850">
                <a:latin typeface="Times New Roman"/>
                <a:ea typeface="Times New Roman"/>
                <a:cs typeface="Times New Roman"/>
                <a:sym typeface="Times New Roman"/>
              </a:rPr>
              <a:t>                    Apps in Salesforce are a group of tabs that help the application function by working together as a unit. It has a name, a logo, and a particular set of tabs. The simplest app usually has just two tabs</a:t>
            </a:r>
            <a:endParaRPr sz="1850">
              <a:latin typeface="Times New Roman"/>
              <a:ea typeface="Times New Roman"/>
              <a:cs typeface="Times New Roman"/>
              <a:sym typeface="Times New Roman"/>
            </a:endParaRPr>
          </a:p>
          <a:p>
            <a:pPr indent="0" lvl="0" marL="0" rtl="0" algn="l">
              <a:lnSpc>
                <a:spcPct val="100000"/>
              </a:lnSpc>
              <a:spcBef>
                <a:spcPts val="0"/>
              </a:spcBef>
              <a:spcAft>
                <a:spcPts val="0"/>
              </a:spcAft>
              <a:buSzPct val="144144"/>
              <a:buNone/>
            </a:pPr>
            <a:r>
              <a:rPr lang="en" sz="1850">
                <a:latin typeface="Times New Roman"/>
                <a:ea typeface="Times New Roman"/>
                <a:cs typeface="Times New Roman"/>
                <a:sym typeface="Times New Roman"/>
              </a:rPr>
              <a:t>Activity : Create the School Management app</a:t>
            </a:r>
            <a:endParaRPr sz="1850">
              <a:latin typeface="Times New Roman"/>
              <a:ea typeface="Times New Roman"/>
              <a:cs typeface="Times New Roman"/>
              <a:sym typeface="Times New Roman"/>
            </a:endParaRPr>
          </a:p>
          <a:p>
            <a:pPr indent="0" lvl="0" marL="0" rtl="0" algn="l">
              <a:lnSpc>
                <a:spcPct val="100000"/>
              </a:lnSpc>
              <a:spcBef>
                <a:spcPts val="0"/>
              </a:spcBef>
              <a:spcAft>
                <a:spcPts val="0"/>
              </a:spcAft>
              <a:buSzPct val="144144"/>
              <a:buNone/>
            </a:pPr>
            <a:r>
              <a:rPr lang="en" sz="1850">
                <a:latin typeface="Times New Roman"/>
                <a:ea typeface="Times New Roman"/>
                <a:cs typeface="Times New Roman"/>
                <a:sym typeface="Times New Roman"/>
              </a:rPr>
              <a:t>                               ● From Setup, enter App Manager in the Quick Find and select App Manager.</a:t>
            </a:r>
            <a:endParaRPr sz="1850">
              <a:latin typeface="Times New Roman"/>
              <a:ea typeface="Times New Roman"/>
              <a:cs typeface="Times New Roman"/>
              <a:sym typeface="Times New Roman"/>
            </a:endParaRPr>
          </a:p>
          <a:p>
            <a:pPr indent="0" lvl="0" marL="0" rtl="0" algn="l">
              <a:lnSpc>
                <a:spcPct val="100000"/>
              </a:lnSpc>
              <a:spcBef>
                <a:spcPts val="0"/>
              </a:spcBef>
              <a:spcAft>
                <a:spcPts val="0"/>
              </a:spcAft>
              <a:buSzPct val="144144"/>
              <a:buNone/>
            </a:pPr>
            <a:r>
              <a:t/>
            </a:r>
            <a:endParaRPr sz="1850">
              <a:latin typeface="Times New Roman"/>
              <a:ea typeface="Times New Roman"/>
              <a:cs typeface="Times New Roman"/>
              <a:sym typeface="Times New Roman"/>
            </a:endParaRPr>
          </a:p>
        </p:txBody>
      </p:sp>
      <p:pic>
        <p:nvPicPr>
          <p:cNvPr id="244" name="Google Shape;244;p30"/>
          <p:cNvPicPr preferRelativeResize="0"/>
          <p:nvPr/>
        </p:nvPicPr>
        <p:blipFill rotWithShape="1">
          <a:blip r:embed="rId3">
            <a:alphaModFix/>
          </a:blip>
          <a:srcRect b="0" l="0" r="0" t="0"/>
          <a:stretch/>
        </p:blipFill>
        <p:spPr>
          <a:xfrm>
            <a:off x="183563" y="1544750"/>
            <a:ext cx="8776874" cy="3598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197100" y="-1379850"/>
            <a:ext cx="8946900" cy="793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sz="2300">
                <a:latin typeface="Times New Roman"/>
                <a:ea typeface="Times New Roman"/>
                <a:cs typeface="Times New Roman"/>
                <a:sym typeface="Times New Roman"/>
              </a:rPr>
              <a:t>     ● Click New Lightning App. Enter School Management as the App Name, then click Next</a:t>
            </a:r>
            <a:endParaRPr sz="23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2300">
                <a:latin typeface="Times New Roman"/>
                <a:ea typeface="Times New Roman"/>
                <a:cs typeface="Times New Roman"/>
                <a:sym typeface="Times New Roman"/>
              </a:rPr>
              <a:t>                               ● Under App Options, leave the default selections and click Next. </a:t>
            </a:r>
            <a:endParaRPr sz="23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2300">
                <a:latin typeface="Times New Roman"/>
                <a:ea typeface="Times New Roman"/>
                <a:cs typeface="Times New Roman"/>
                <a:sym typeface="Times New Roman"/>
              </a:rPr>
              <a:t>                               ● Under Utility Items, leave as is and click Next. </a:t>
            </a:r>
            <a:endParaRPr sz="23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2300">
                <a:latin typeface="Times New Roman"/>
                <a:ea typeface="Times New Roman"/>
                <a:cs typeface="Times New Roman"/>
                <a:sym typeface="Times New Roman"/>
              </a:rPr>
              <a:t>                               ● From Available Items, select Schools ,Students ,Parents, Reports, and Dashboards and move them to Selected Items. Click Next.</a:t>
            </a:r>
            <a:endParaRPr sz="23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2300">
                <a:latin typeface="Times New Roman"/>
                <a:ea typeface="Times New Roman"/>
                <a:cs typeface="Times New Roman"/>
                <a:sym typeface="Times New Roman"/>
              </a:rPr>
              <a:t>                               ● From Available Profiles, select System Administrator and move it to Selected Profiles. Click Save &amp; Finish.</a:t>
            </a:r>
            <a:endParaRPr sz="23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2300">
                <a:latin typeface="Times New Roman"/>
                <a:ea typeface="Times New Roman"/>
                <a:cs typeface="Times New Roman"/>
                <a:sym typeface="Times New Roman"/>
              </a:rPr>
              <a:t>                               ● To verify your changes, click the App Launcher, type School Management and select the School Management app.</a:t>
            </a:r>
            <a:endParaRPr sz="23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sz="23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14"/>
          <p:cNvPicPr preferRelativeResize="0"/>
          <p:nvPr/>
        </p:nvPicPr>
        <p:blipFill rotWithShape="1">
          <a:blip r:embed="rId3">
            <a:alphaModFix/>
          </a:blip>
          <a:srcRect b="0" l="0" r="0" t="0"/>
          <a:stretch/>
        </p:blipFill>
        <p:spPr>
          <a:xfrm>
            <a:off x="2792179" y="152400"/>
            <a:ext cx="3559629" cy="4838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2"/>
          <p:cNvPicPr preferRelativeResize="0"/>
          <p:nvPr/>
        </p:nvPicPr>
        <p:blipFill rotWithShape="1">
          <a:blip r:embed="rId3">
            <a:alphaModFix/>
          </a:blip>
          <a:srcRect b="0" l="0" r="0" t="0"/>
          <a:stretch/>
        </p:blipFill>
        <p:spPr>
          <a:xfrm>
            <a:off x="190625" y="304800"/>
            <a:ext cx="8839202" cy="4478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3"/>
          <p:cNvPicPr preferRelativeResize="0"/>
          <p:nvPr/>
        </p:nvPicPr>
        <p:blipFill rotWithShape="1">
          <a:blip r:embed="rId3">
            <a:alphaModFix/>
          </a:blip>
          <a:srcRect b="0" l="0" r="0" t="0"/>
          <a:stretch/>
        </p:blipFill>
        <p:spPr>
          <a:xfrm>
            <a:off x="152400" y="152400"/>
            <a:ext cx="8839202" cy="471079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p:nvPr/>
        </p:nvSpPr>
        <p:spPr>
          <a:xfrm>
            <a:off x="352650" y="120150"/>
            <a:ext cx="8438700" cy="49032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100"/>
              <a:buFont typeface="Arial"/>
              <a:buNone/>
            </a:pPr>
            <a:r>
              <a:rPr b="1" i="0" lang="en" sz="2100" u="none" cap="none" strike="noStrike">
                <a:solidFill>
                  <a:srgbClr val="F3F3F3"/>
                </a:solidFill>
                <a:latin typeface="Times New Roman"/>
                <a:ea typeface="Times New Roman"/>
                <a:cs typeface="Times New Roman"/>
                <a:sym typeface="Times New Roman"/>
              </a:rPr>
              <a:t>Milestone -4: Fields and Relationship</a:t>
            </a:r>
            <a:endParaRPr b="0" i="0" sz="2100" u="none" cap="none" strike="noStrike">
              <a:solidFill>
                <a:srgbClr val="F3F3F3"/>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2100"/>
              <a:buFont typeface="Arial"/>
              <a:buNone/>
            </a:pPr>
            <a:r>
              <a:rPr b="0" i="0" lang="en" sz="2100" u="none" cap="none" strike="noStrike">
                <a:solidFill>
                  <a:srgbClr val="F3F3F3"/>
                </a:solidFill>
                <a:latin typeface="Times New Roman"/>
                <a:ea typeface="Times New Roman"/>
                <a:cs typeface="Times New Roman"/>
                <a:sym typeface="Times New Roman"/>
              </a:rPr>
              <a:t>                                        An object relationship in Salesforce is a two-way association between two objects. Relationships are created by creating custom relationship fields on an object. This is done so that when users view records, they can also see and access related data.</a:t>
            </a:r>
            <a:endParaRPr b="0" i="0" sz="2100" u="none" cap="none" strike="noStrike">
              <a:solidFill>
                <a:srgbClr val="F3F3F3"/>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2100"/>
              <a:buFont typeface="Arial"/>
              <a:buNone/>
            </a:pPr>
            <a:r>
              <a:rPr b="1" i="0" lang="en" sz="2100" u="none" cap="none" strike="noStrike">
                <a:solidFill>
                  <a:srgbClr val="F3F3F3"/>
                </a:solidFill>
                <a:latin typeface="Times New Roman"/>
                <a:ea typeface="Times New Roman"/>
                <a:cs typeface="Times New Roman"/>
                <a:sym typeface="Times New Roman"/>
              </a:rPr>
              <a:t>Activity-1: Creation of fields for the School objects:</a:t>
            </a:r>
            <a:endParaRPr b="0" i="0" sz="2100" u="none" cap="none" strike="noStrike">
              <a:solidFill>
                <a:srgbClr val="F3F3F3"/>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2100"/>
              <a:buFont typeface="Arial"/>
              <a:buNone/>
            </a:pPr>
            <a:r>
              <a:rPr b="0" i="0" lang="en" sz="2100" u="none" cap="none" strike="noStrike">
                <a:solidFill>
                  <a:srgbClr val="F3F3F3"/>
                </a:solidFill>
                <a:latin typeface="Times New Roman"/>
                <a:ea typeface="Times New Roman"/>
                <a:cs typeface="Times New Roman"/>
                <a:sym typeface="Times New Roman"/>
              </a:rPr>
              <a:t>                           1. click the gear icon and select Setup. This launches Setup in a new tab. </a:t>
            </a:r>
            <a:endParaRPr b="0" i="0" sz="2100" u="none" cap="none" strike="noStrike">
              <a:solidFill>
                <a:srgbClr val="F3F3F3"/>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2100"/>
              <a:buFont typeface="Arial"/>
              <a:buNone/>
            </a:pPr>
            <a:r>
              <a:rPr b="0" i="0" lang="en" sz="2100" u="none" cap="none" strike="noStrike">
                <a:solidFill>
                  <a:srgbClr val="F3F3F3"/>
                </a:solidFill>
                <a:latin typeface="Times New Roman"/>
                <a:ea typeface="Times New Roman"/>
                <a:cs typeface="Times New Roman"/>
                <a:sym typeface="Times New Roman"/>
              </a:rPr>
              <a:t>                           2. Click the Object Manager tab next to Home.</a:t>
            </a:r>
            <a:endParaRPr b="0" i="0" sz="2100" u="none" cap="none" strike="noStrike">
              <a:solidFill>
                <a:srgbClr val="F3F3F3"/>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2100"/>
              <a:buFont typeface="Arial"/>
              <a:buNone/>
            </a:pPr>
            <a:r>
              <a:rPr b="0" i="0" lang="en" sz="2100" u="none" cap="none" strike="noStrike">
                <a:solidFill>
                  <a:srgbClr val="F3F3F3"/>
                </a:solidFill>
                <a:latin typeface="Times New Roman"/>
                <a:ea typeface="Times New Roman"/>
                <a:cs typeface="Times New Roman"/>
                <a:sym typeface="Times New Roman"/>
              </a:rPr>
              <a:t>                           3. Select School.  </a:t>
            </a:r>
            <a:endParaRPr b="0" i="0" sz="2100" u="none" cap="none" strike="noStrike">
              <a:solidFill>
                <a:srgbClr val="F3F3F3"/>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2100"/>
              <a:buFont typeface="Arial"/>
              <a:buNone/>
            </a:pPr>
            <a:r>
              <a:rPr b="0" i="0" lang="en" sz="2100" u="none" cap="none" strike="noStrike">
                <a:solidFill>
                  <a:srgbClr val="F3F3F3"/>
                </a:solidFill>
                <a:latin typeface="Times New Roman"/>
                <a:ea typeface="Times New Roman"/>
                <a:cs typeface="Times New Roman"/>
                <a:sym typeface="Times New Roman"/>
              </a:rPr>
              <a:t>                           4. Select Fields &amp; Relationships from the left navigation, and click New</a:t>
            </a:r>
            <a:endParaRPr b="0" i="0" sz="2100" u="none" cap="none" strike="noStrike">
              <a:solidFill>
                <a:srgbClr val="F3F3F3"/>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35"/>
          <p:cNvPicPr preferRelativeResize="0"/>
          <p:nvPr/>
        </p:nvPicPr>
        <p:blipFill rotWithShape="1">
          <a:blip r:embed="rId3">
            <a:alphaModFix/>
          </a:blip>
          <a:srcRect b="0" l="0" r="0" t="0"/>
          <a:stretch/>
        </p:blipFill>
        <p:spPr>
          <a:xfrm>
            <a:off x="152400" y="152400"/>
            <a:ext cx="8839202" cy="471079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title"/>
          </p:nvPr>
        </p:nvSpPr>
        <p:spPr>
          <a:xfrm flipH="1" rot="10800000">
            <a:off x="1297500" y="7495225"/>
            <a:ext cx="7038900" cy="55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pic>
        <p:nvPicPr>
          <p:cNvPr id="275" name="Google Shape;275;p36"/>
          <p:cNvPicPr preferRelativeResize="0"/>
          <p:nvPr/>
        </p:nvPicPr>
        <p:blipFill rotWithShape="1">
          <a:blip r:embed="rId3">
            <a:alphaModFix/>
          </a:blip>
          <a:srcRect b="0" l="0" r="0" t="0"/>
          <a:stretch/>
        </p:blipFill>
        <p:spPr>
          <a:xfrm>
            <a:off x="152400" y="152410"/>
            <a:ext cx="8839202" cy="471079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856100" y="900550"/>
            <a:ext cx="7335300" cy="375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900">
                <a:latin typeface="Times New Roman"/>
                <a:ea typeface="Times New Roman"/>
                <a:cs typeface="Times New Roman"/>
                <a:sym typeface="Times New Roman"/>
              </a:rPr>
              <a:t>Now we're ready to make a custom field. Let's do this!</a:t>
            </a:r>
            <a:endParaRPr sz="290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2900">
                <a:latin typeface="Times New Roman"/>
                <a:ea typeface="Times New Roman"/>
                <a:cs typeface="Times New Roman"/>
                <a:sym typeface="Times New Roman"/>
              </a:rPr>
              <a:t>                         1. Select the Text Area as the Data Type, then click Next. </a:t>
            </a:r>
            <a:endParaRPr sz="290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2900">
                <a:latin typeface="Times New Roman"/>
                <a:ea typeface="Times New Roman"/>
                <a:cs typeface="Times New Roman"/>
                <a:sym typeface="Times New Roman"/>
              </a:rPr>
              <a:t>                         2. For Field Label, enter Address. </a:t>
            </a:r>
            <a:endParaRPr sz="290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2900">
                <a:latin typeface="Times New Roman"/>
                <a:ea typeface="Times New Roman"/>
                <a:cs typeface="Times New Roman"/>
                <a:sym typeface="Times New Roman"/>
              </a:rPr>
              <a:t>                         3. Click Next, Next, then Save &amp; New.  </a:t>
            </a:r>
            <a:endParaRPr sz="290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2900">
                <a:latin typeface="Times New Roman"/>
                <a:ea typeface="Times New Roman"/>
                <a:cs typeface="Times New Roman"/>
                <a:sym typeface="Times New Roman"/>
              </a:rPr>
              <a:t>                         4. Follow steps 1 through 3 and create two more text areas with District , State and School websites as the field labels. </a:t>
            </a:r>
            <a:endParaRPr sz="290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t/>
            </a:r>
            <a:endParaRPr sz="29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772189" y="374101"/>
            <a:ext cx="8371800" cy="4769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1650">
                <a:latin typeface="Times New Roman"/>
                <a:ea typeface="Times New Roman"/>
                <a:cs typeface="Times New Roman"/>
                <a:sym typeface="Times New Roman"/>
              </a:rPr>
              <a:t>Now let's create the other fields and we must choose the data types of the fields carefully .Let's have a look at it.</a:t>
            </a:r>
            <a:endParaRPr sz="165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1650">
                <a:latin typeface="Times New Roman"/>
                <a:ea typeface="Times New Roman"/>
                <a:cs typeface="Times New Roman"/>
                <a:sym typeface="Times New Roman"/>
              </a:rPr>
              <a:t>For example, a phone number is a number field. For that we need to select the phone as data type .</a:t>
            </a:r>
            <a:endParaRPr sz="165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1650">
                <a:latin typeface="Times New Roman"/>
                <a:ea typeface="Times New Roman"/>
                <a:cs typeface="Times New Roman"/>
                <a:sym typeface="Times New Roman"/>
              </a:rPr>
              <a:t>Lets see this</a:t>
            </a:r>
            <a:endParaRPr sz="165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1650">
                <a:latin typeface="Times New Roman"/>
                <a:ea typeface="Times New Roman"/>
                <a:cs typeface="Times New Roman"/>
                <a:sym typeface="Times New Roman"/>
              </a:rPr>
              <a:t>       1. Select the Phone as the Data Type, then click Next. </a:t>
            </a:r>
            <a:endParaRPr sz="165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1650">
                <a:latin typeface="Times New Roman"/>
                <a:ea typeface="Times New Roman"/>
                <a:cs typeface="Times New Roman"/>
                <a:sym typeface="Times New Roman"/>
              </a:rPr>
              <a:t>       2. For Field Label, enter Phone Number. </a:t>
            </a:r>
            <a:endParaRPr sz="165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1650">
                <a:latin typeface="Times New Roman"/>
                <a:ea typeface="Times New Roman"/>
                <a:cs typeface="Times New Roman"/>
                <a:sym typeface="Times New Roman"/>
              </a:rPr>
              <a:t>        3. Click Next, Next, then Save &amp; New.            </a:t>
            </a:r>
            <a:endParaRPr sz="165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1650">
                <a:latin typeface="Times New Roman"/>
                <a:ea typeface="Times New Roman"/>
                <a:cs typeface="Times New Roman"/>
                <a:sym typeface="Times New Roman"/>
              </a:rPr>
              <a:t>Lets create Roll-up summary fields to calculate the number of students</a:t>
            </a:r>
            <a:endParaRPr sz="165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1650">
                <a:latin typeface="Times New Roman"/>
                <a:ea typeface="Times New Roman"/>
                <a:cs typeface="Times New Roman"/>
                <a:sym typeface="Times New Roman"/>
              </a:rPr>
              <a:t>                 1. From Setup, click Object Manager and select School. </a:t>
            </a:r>
            <a:endParaRPr sz="165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1650">
                <a:latin typeface="Times New Roman"/>
                <a:ea typeface="Times New Roman"/>
                <a:cs typeface="Times New Roman"/>
                <a:sym typeface="Times New Roman"/>
              </a:rPr>
              <a:t>                 2. Click Fields &amp; Relationships, then New. </a:t>
            </a:r>
            <a:endParaRPr sz="165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1650">
                <a:latin typeface="Times New Roman"/>
                <a:ea typeface="Times New Roman"/>
                <a:cs typeface="Times New Roman"/>
                <a:sym typeface="Times New Roman"/>
              </a:rPr>
              <a:t>                 3. Select the Roll-up summary field as data type </a:t>
            </a:r>
            <a:endParaRPr sz="165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1650">
                <a:latin typeface="Times New Roman"/>
                <a:ea typeface="Times New Roman"/>
                <a:cs typeface="Times New Roman"/>
                <a:sym typeface="Times New Roman"/>
              </a:rPr>
              <a:t>                 4. Enter the field label as Number of students </a:t>
            </a:r>
            <a:endParaRPr sz="165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1650">
                <a:latin typeface="Times New Roman"/>
                <a:ea typeface="Times New Roman"/>
                <a:cs typeface="Times New Roman"/>
                <a:sym typeface="Times New Roman"/>
              </a:rPr>
              <a:t>                 5. Click Next </a:t>
            </a:r>
            <a:endParaRPr sz="165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1650">
                <a:latin typeface="Times New Roman"/>
                <a:ea typeface="Times New Roman"/>
                <a:cs typeface="Times New Roman"/>
                <a:sym typeface="Times New Roman"/>
              </a:rPr>
              <a:t>                 6. Then select the master object summarized as students and then select count as roll-up and then click Next , Next and save. </a:t>
            </a:r>
            <a:endParaRPr sz="165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t/>
            </a:r>
            <a:endParaRPr sz="165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326993" y="-310050"/>
            <a:ext cx="9144000" cy="57636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sz="1800">
                <a:latin typeface="Times New Roman"/>
                <a:ea typeface="Times New Roman"/>
                <a:cs typeface="Times New Roman"/>
                <a:sym typeface="Times New Roman"/>
              </a:rPr>
              <a:t> 1. From Setup, click Object Manager and select School.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800">
                <a:latin typeface="Times New Roman"/>
                <a:ea typeface="Times New Roman"/>
                <a:cs typeface="Times New Roman"/>
                <a:sym typeface="Times New Roman"/>
              </a:rPr>
              <a:t>                         2. Click Fields &amp; Relationships, then New.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800">
                <a:latin typeface="Times New Roman"/>
                <a:ea typeface="Times New Roman"/>
                <a:cs typeface="Times New Roman"/>
                <a:sym typeface="Times New Roman"/>
              </a:rPr>
              <a:t>                         3. Select the Roll-up summary field as data type</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800">
                <a:latin typeface="Times New Roman"/>
                <a:ea typeface="Times New Roman"/>
                <a:cs typeface="Times New Roman"/>
                <a:sym typeface="Times New Roman"/>
              </a:rPr>
              <a:t>                         4. Enter the field label as Highest Marks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800">
                <a:latin typeface="Times New Roman"/>
                <a:ea typeface="Times New Roman"/>
                <a:cs typeface="Times New Roman"/>
                <a:sym typeface="Times New Roman"/>
              </a:rPr>
              <a:t>                         5. Click Next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800">
                <a:latin typeface="Times New Roman"/>
                <a:ea typeface="Times New Roman"/>
                <a:cs typeface="Times New Roman"/>
                <a:sym typeface="Times New Roman"/>
              </a:rPr>
              <a:t>                         6. Then select the master object summarized as students and then select Max as roll-up and then select Marks as field to aggregate .click Next ,Next and save.</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800">
                <a:latin typeface="Times New Roman"/>
                <a:ea typeface="Times New Roman"/>
                <a:cs typeface="Times New Roman"/>
                <a:sym typeface="Times New Roman"/>
              </a:rPr>
              <a:t>Activity-2: Creation of fields for the Student objects:</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800">
                <a:latin typeface="Times New Roman"/>
                <a:ea typeface="Times New Roman"/>
                <a:cs typeface="Times New Roman"/>
                <a:sym typeface="Times New Roman"/>
              </a:rPr>
              <a:t>                           1. Select the Phone as the Data Type, then click Next.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800">
                <a:latin typeface="Times New Roman"/>
                <a:ea typeface="Times New Roman"/>
                <a:cs typeface="Times New Roman"/>
                <a:sym typeface="Times New Roman"/>
              </a:rPr>
              <a:t>                           2. For Field Label, enter Phone Number.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800">
                <a:latin typeface="Times New Roman"/>
                <a:ea typeface="Times New Roman"/>
                <a:cs typeface="Times New Roman"/>
                <a:sym typeface="Times New Roman"/>
              </a:rPr>
              <a:t>                           3. Click Next, Next, then Save &amp; New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800">
                <a:latin typeface="Times New Roman"/>
                <a:ea typeface="Times New Roman"/>
                <a:cs typeface="Times New Roman"/>
                <a:sym typeface="Times New Roman"/>
              </a:rPr>
              <a:t>Let's create a master-detail relationship with school object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800">
                <a:latin typeface="Times New Roman"/>
                <a:ea typeface="Times New Roman"/>
                <a:cs typeface="Times New Roman"/>
                <a:sym typeface="Times New Roman"/>
              </a:rPr>
              <a:t>                           1. Select Master-Detail Relationship as the Data Type and click Next.</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800">
                <a:latin typeface="Times New Roman"/>
                <a:ea typeface="Times New Roman"/>
                <a:cs typeface="Times New Roman"/>
                <a:sym typeface="Times New Roman"/>
              </a:rPr>
              <a:t>                           2. For Related to, enter School.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800">
                <a:latin typeface="Times New Roman"/>
                <a:ea typeface="Times New Roman"/>
                <a:cs typeface="Times New Roman"/>
                <a:sym typeface="Times New Roman"/>
              </a:rPr>
              <a:t>                           3. Click Next.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800">
                <a:latin typeface="Times New Roman"/>
                <a:ea typeface="Times New Roman"/>
                <a:cs typeface="Times New Roman"/>
                <a:sym typeface="Times New Roman"/>
              </a:rPr>
              <a:t>                           4. For Field Label, enter School.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800">
                <a:latin typeface="Times New Roman"/>
                <a:ea typeface="Times New Roman"/>
                <a:cs typeface="Times New Roman"/>
                <a:sym typeface="Times New Roman"/>
              </a:rPr>
              <a:t>                           5. Click Next, Next, Next and Save.</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sz="18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207818" y="-464100"/>
            <a:ext cx="9144000" cy="6071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sz="1900">
                <a:latin typeface="Times New Roman"/>
                <a:ea typeface="Times New Roman"/>
                <a:cs typeface="Times New Roman"/>
                <a:sym typeface="Times New Roman"/>
              </a:rPr>
              <a:t>Lets create a Pick-List field:</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900">
                <a:latin typeface="Times New Roman"/>
                <a:ea typeface="Times New Roman"/>
                <a:cs typeface="Times New Roman"/>
                <a:sym typeface="Times New Roman"/>
              </a:rPr>
              <a:t>                          1. From Setup, click Object Manager and select Student.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900">
                <a:latin typeface="Times New Roman"/>
                <a:ea typeface="Times New Roman"/>
                <a:cs typeface="Times New Roman"/>
                <a:sym typeface="Times New Roman"/>
              </a:rPr>
              <a:t>                          2. Click Fields &amp; Relationships, then New.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900">
                <a:latin typeface="Times New Roman"/>
                <a:ea typeface="Times New Roman"/>
                <a:cs typeface="Times New Roman"/>
                <a:sym typeface="Times New Roman"/>
              </a:rPr>
              <a:t>                          3. Select Pick-list as the Data Type and click Next.</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900">
                <a:latin typeface="Times New Roman"/>
                <a:ea typeface="Times New Roman"/>
                <a:cs typeface="Times New Roman"/>
                <a:sym typeface="Times New Roman"/>
              </a:rPr>
              <a:t>                          4. For Field Label enter Results.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900">
                <a:latin typeface="Times New Roman"/>
                <a:ea typeface="Times New Roman"/>
                <a:cs typeface="Times New Roman"/>
                <a:sym typeface="Times New Roman"/>
              </a:rPr>
              <a:t>                          5. Select Enter values, with each value separated by a new line and enter these values:</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900">
                <a:latin typeface="Times New Roman"/>
                <a:ea typeface="Times New Roman"/>
                <a:cs typeface="Times New Roman"/>
                <a:sym typeface="Times New Roman"/>
              </a:rPr>
              <a:t>                          6. Pass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900">
                <a:latin typeface="Times New Roman"/>
                <a:ea typeface="Times New Roman"/>
                <a:cs typeface="Times New Roman"/>
                <a:sym typeface="Times New Roman"/>
              </a:rPr>
              <a:t>                          7. Fail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900">
                <a:latin typeface="Times New Roman"/>
                <a:ea typeface="Times New Roman"/>
                <a:cs typeface="Times New Roman"/>
                <a:sym typeface="Times New Roman"/>
              </a:rPr>
              <a:t>                          8. Click Next, Next, then Save &amp; New</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900">
                <a:latin typeface="Times New Roman"/>
                <a:ea typeface="Times New Roman"/>
                <a:cs typeface="Times New Roman"/>
                <a:sym typeface="Times New Roman"/>
              </a:rPr>
              <a:t> Lets create a Number field: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900">
                <a:latin typeface="Times New Roman"/>
                <a:ea typeface="Times New Roman"/>
                <a:cs typeface="Times New Roman"/>
                <a:sym typeface="Times New Roman"/>
              </a:rPr>
              <a:t>                         1. Select the Number as the Data Type, then click Next.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900">
                <a:latin typeface="Times New Roman"/>
                <a:ea typeface="Times New Roman"/>
                <a:cs typeface="Times New Roman"/>
                <a:sym typeface="Times New Roman"/>
              </a:rPr>
              <a:t>                         2. For Field Label, enter Class.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900">
                <a:latin typeface="Times New Roman"/>
                <a:ea typeface="Times New Roman"/>
                <a:cs typeface="Times New Roman"/>
                <a:sym typeface="Times New Roman"/>
              </a:rPr>
              <a:t>                         3. Click Next, Next, then Save &amp; New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900">
                <a:latin typeface="Times New Roman"/>
                <a:ea typeface="Times New Roman"/>
                <a:cs typeface="Times New Roman"/>
                <a:sym typeface="Times New Roman"/>
              </a:rPr>
              <a:t>                         4. Follow steps 1 through 3 and create one more number field with Marks as the field labels.</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sz="19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41"/>
          <p:cNvPicPr preferRelativeResize="0"/>
          <p:nvPr/>
        </p:nvPicPr>
        <p:blipFill rotWithShape="1">
          <a:blip r:embed="rId3">
            <a:alphaModFix/>
          </a:blip>
          <a:srcRect b="0" l="0" r="0" t="0"/>
          <a:stretch/>
        </p:blipFill>
        <p:spPr>
          <a:xfrm>
            <a:off x="152400" y="152400"/>
            <a:ext cx="8839202" cy="471079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p:nvPr/>
        </p:nvSpPr>
        <p:spPr>
          <a:xfrm flipH="1" rot="10800000">
            <a:off x="2895600" y="12068264"/>
            <a:ext cx="4433400" cy="2052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900"/>
              <a:buFont typeface="Arial"/>
              <a:buNone/>
            </a:pPr>
            <a:r>
              <a:t/>
            </a:r>
            <a:endParaRPr b="0" i="0" sz="5900" u="none" cap="none" strike="noStrike">
              <a:solidFill>
                <a:srgbClr val="000000"/>
              </a:solidFill>
              <a:latin typeface="Times New Roman"/>
              <a:ea typeface="Times New Roman"/>
              <a:cs typeface="Times New Roman"/>
              <a:sym typeface="Times New Roman"/>
            </a:endParaRPr>
          </a:p>
        </p:txBody>
      </p:sp>
      <p:sp>
        <p:nvSpPr>
          <p:cNvPr id="145" name="Google Shape;145;p15"/>
          <p:cNvSpPr txBox="1"/>
          <p:nvPr/>
        </p:nvSpPr>
        <p:spPr>
          <a:xfrm flipH="1" rot="10800000">
            <a:off x="249375" y="5006502"/>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5"/>
          <p:cNvSpPr txBox="1"/>
          <p:nvPr/>
        </p:nvSpPr>
        <p:spPr>
          <a:xfrm>
            <a:off x="488653" y="1567538"/>
            <a:ext cx="7796100" cy="1377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900"/>
              <a:buFont typeface="Arial"/>
              <a:buNone/>
            </a:pPr>
            <a:r>
              <a:rPr b="0" i="0" lang="en" sz="3900" u="none" cap="none" strike="noStrike">
                <a:solidFill>
                  <a:srgbClr val="FFFFFF"/>
                </a:solidFill>
                <a:latin typeface="Impact"/>
                <a:ea typeface="Impact"/>
                <a:cs typeface="Impact"/>
                <a:sym typeface="Impact"/>
              </a:rPr>
              <a:t>CRM APPLICATION FOR SCHOOLS AND COLLEGES </a:t>
            </a:r>
            <a:endParaRPr b="0" i="0" sz="3900" u="none" cap="none" strike="noStrike">
              <a:solidFill>
                <a:srgbClr val="FFFFFF"/>
              </a:solidFill>
              <a:latin typeface="Impact"/>
              <a:ea typeface="Impact"/>
              <a:cs typeface="Impact"/>
              <a:sym typeface="Impact"/>
            </a:endParaRPr>
          </a:p>
        </p:txBody>
      </p:sp>
      <p:sp>
        <p:nvSpPr>
          <p:cNvPr id="147" name="Google Shape;147;p15"/>
          <p:cNvSpPr txBox="1"/>
          <p:nvPr/>
        </p:nvSpPr>
        <p:spPr>
          <a:xfrm>
            <a:off x="2895600" y="3255382"/>
            <a:ext cx="7830900" cy="54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2300" u="none" cap="none" strike="noStrike">
                <a:solidFill>
                  <a:srgbClr val="FFFF00"/>
                </a:solidFill>
                <a:latin typeface="Times New Roman"/>
                <a:ea typeface="Times New Roman"/>
                <a:cs typeface="Times New Roman"/>
                <a:sym typeface="Times New Roman"/>
              </a:rPr>
              <a:t>Creation of an application for schools and colleges </a:t>
            </a:r>
            <a:endParaRPr b="1" i="1" sz="2300" u="none" cap="none" strike="noStrike">
              <a:solidFill>
                <a:srgbClr val="FFFF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2"/>
          <p:cNvSpPr txBox="1"/>
          <p:nvPr>
            <p:ph type="title"/>
          </p:nvPr>
        </p:nvSpPr>
        <p:spPr>
          <a:xfrm>
            <a:off x="1658573" y="-1"/>
            <a:ext cx="9144000" cy="2008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1400">
                <a:latin typeface="Times New Roman"/>
                <a:ea typeface="Times New Roman"/>
                <a:cs typeface="Times New Roman"/>
                <a:sym typeface="Times New Roman"/>
              </a:rPr>
              <a:t>Activity-3: Creation of fields for the Parent objects:</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1400">
                <a:latin typeface="Times New Roman"/>
                <a:ea typeface="Times New Roman"/>
                <a:cs typeface="Times New Roman"/>
                <a:sym typeface="Times New Roman"/>
              </a:rPr>
              <a:t>                           1. Select the Text Area as the Data Type, then click Next.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1400">
                <a:latin typeface="Times New Roman"/>
                <a:ea typeface="Times New Roman"/>
                <a:cs typeface="Times New Roman"/>
                <a:sym typeface="Times New Roman"/>
              </a:rPr>
              <a:t>                           2. For Field Label, enter Parent Address.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1400">
                <a:latin typeface="Times New Roman"/>
                <a:ea typeface="Times New Roman"/>
                <a:cs typeface="Times New Roman"/>
                <a:sym typeface="Times New Roman"/>
              </a:rPr>
              <a:t>                           3. Click Next, Next, then Save &amp; New.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1400">
                <a:latin typeface="Times New Roman"/>
                <a:ea typeface="Times New Roman"/>
                <a:cs typeface="Times New Roman"/>
                <a:sym typeface="Times New Roman"/>
              </a:rPr>
              <a:t>                           4. Select the Phone as the Data Type, then click Next.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1400">
                <a:latin typeface="Times New Roman"/>
                <a:ea typeface="Times New Roman"/>
                <a:cs typeface="Times New Roman"/>
                <a:sym typeface="Times New Roman"/>
              </a:rPr>
              <a:t>                           5. For Field Label, enter Parent Number.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1400">
                <a:latin typeface="Times New Roman"/>
                <a:ea typeface="Times New Roman"/>
                <a:cs typeface="Times New Roman"/>
                <a:sym typeface="Times New Roman"/>
              </a:rPr>
              <a:t>                           6. Click Next, Next, then Save &amp; New</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t/>
            </a:r>
            <a:endParaRPr sz="1400">
              <a:latin typeface="Times New Roman"/>
              <a:ea typeface="Times New Roman"/>
              <a:cs typeface="Times New Roman"/>
              <a:sym typeface="Times New Roman"/>
            </a:endParaRPr>
          </a:p>
        </p:txBody>
      </p:sp>
      <p:pic>
        <p:nvPicPr>
          <p:cNvPr id="306" name="Google Shape;306;p42"/>
          <p:cNvPicPr preferRelativeResize="0"/>
          <p:nvPr/>
        </p:nvPicPr>
        <p:blipFill rotWithShape="1">
          <a:blip r:embed="rId3">
            <a:alphaModFix/>
          </a:blip>
          <a:srcRect b="0" l="0" r="0" t="0"/>
          <a:stretch/>
        </p:blipFill>
        <p:spPr>
          <a:xfrm>
            <a:off x="196175" y="1717850"/>
            <a:ext cx="8751651" cy="3425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3"/>
          <p:cNvSpPr txBox="1"/>
          <p:nvPr>
            <p:ph type="title"/>
          </p:nvPr>
        </p:nvSpPr>
        <p:spPr>
          <a:xfrm>
            <a:off x="0" y="0"/>
            <a:ext cx="9144000" cy="1898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66666"/>
              <a:buNone/>
            </a:pPr>
            <a:r>
              <a:rPr lang="en" sz="1600">
                <a:latin typeface="Times New Roman"/>
                <a:ea typeface="Times New Roman"/>
                <a:cs typeface="Times New Roman"/>
                <a:sym typeface="Times New Roman"/>
              </a:rPr>
              <a:t>Milestone-5: Profile</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SzPct val="166666"/>
              <a:buNone/>
            </a:pPr>
            <a:r>
              <a:rPr lang="en" sz="1600">
                <a:latin typeface="Times New Roman"/>
                <a:ea typeface="Times New Roman"/>
                <a:cs typeface="Times New Roman"/>
                <a:sym typeface="Times New Roman"/>
              </a:rPr>
              <a:t>                               A profile is a group/collection of settings and permissions that define what a user can do in Salesforce . A profile controls “Object permissions, Field permissions, User permissions, Tab settings, App settings, Apex class access, Visual force page access, Page layouts, Record Types, Login hours &amp; Login IP ranges</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SzPct val="166666"/>
              <a:buNone/>
            </a:pPr>
            <a:r>
              <a:rPr lang="en" sz="1600">
                <a:latin typeface="Times New Roman"/>
                <a:ea typeface="Times New Roman"/>
                <a:cs typeface="Times New Roman"/>
                <a:sym typeface="Times New Roman"/>
              </a:rPr>
              <a:t>Activity : Creation on profile: </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SzPct val="166666"/>
              <a:buNone/>
            </a:pPr>
            <a:r>
              <a:rPr lang="en" sz="1600">
                <a:latin typeface="Times New Roman"/>
                <a:ea typeface="Times New Roman"/>
                <a:cs typeface="Times New Roman"/>
                <a:sym typeface="Times New Roman"/>
              </a:rPr>
              <a:t>             From Setup enter Profiles in the Quick Find box, and select Profiles.</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SzPct val="166666"/>
              <a:buNone/>
            </a:pPr>
            <a:r>
              <a:rPr lang="en" sz="1600">
                <a:latin typeface="Times New Roman"/>
                <a:ea typeface="Times New Roman"/>
                <a:cs typeface="Times New Roman"/>
                <a:sym typeface="Times New Roman"/>
              </a:rPr>
              <a:t>                     1. From the list of profiles, find Standard User.</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SzPct val="166666"/>
              <a:buNone/>
            </a:pPr>
            <a:r>
              <a:rPr lang="en" sz="1600">
                <a:latin typeface="Times New Roman"/>
                <a:ea typeface="Times New Roman"/>
                <a:cs typeface="Times New Roman"/>
                <a:sym typeface="Times New Roman"/>
              </a:rPr>
              <a:t>                     2. Click Clone.</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SzPct val="166666"/>
              <a:buNone/>
            </a:pPr>
            <a:r>
              <a:t/>
            </a:r>
            <a:endParaRPr sz="1600">
              <a:latin typeface="Times New Roman"/>
              <a:ea typeface="Times New Roman"/>
              <a:cs typeface="Times New Roman"/>
              <a:sym typeface="Times New Roman"/>
            </a:endParaRPr>
          </a:p>
        </p:txBody>
      </p:sp>
      <p:pic>
        <p:nvPicPr>
          <p:cNvPr id="312" name="Google Shape;312;p43"/>
          <p:cNvPicPr preferRelativeResize="0"/>
          <p:nvPr/>
        </p:nvPicPr>
        <p:blipFill rotWithShape="1">
          <a:blip r:embed="rId3">
            <a:alphaModFix/>
          </a:blip>
          <a:srcRect b="0" l="0" r="0" t="0"/>
          <a:stretch/>
        </p:blipFill>
        <p:spPr>
          <a:xfrm>
            <a:off x="152400" y="2050500"/>
            <a:ext cx="8680749" cy="29405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4"/>
          <p:cNvSpPr txBox="1"/>
          <p:nvPr>
            <p:ph type="title"/>
          </p:nvPr>
        </p:nvSpPr>
        <p:spPr>
          <a:xfrm>
            <a:off x="0" y="0"/>
            <a:ext cx="9144000" cy="2036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700">
                <a:latin typeface="Times New Roman"/>
                <a:ea typeface="Times New Roman"/>
                <a:cs typeface="Times New Roman"/>
                <a:sym typeface="Times New Roman"/>
              </a:rPr>
              <a:t>Milestone-6: Users</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700">
                <a:latin typeface="Times New Roman"/>
                <a:ea typeface="Times New Roman"/>
                <a:cs typeface="Times New Roman"/>
                <a:sym typeface="Times New Roman"/>
              </a:rPr>
              <a:t>                      A user is anyone who logs in to Salesforce. Users are employees at your company, such as sales reps, managers, and IT specialists, who need access to the company's records. Every user in Salesforce has a user account.</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700">
                <a:latin typeface="Times New Roman"/>
                <a:ea typeface="Times New Roman"/>
                <a:cs typeface="Times New Roman"/>
                <a:sym typeface="Times New Roman"/>
              </a:rPr>
              <a:t>Activity : Creating a Users: </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700">
                <a:latin typeface="Times New Roman"/>
                <a:ea typeface="Times New Roman"/>
                <a:cs typeface="Times New Roman"/>
                <a:sym typeface="Times New Roman"/>
              </a:rPr>
              <a:t>                        1. From Setup, in the Quick Find box, enter Users, and then select Users. </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1700">
                <a:latin typeface="Times New Roman"/>
                <a:ea typeface="Times New Roman"/>
                <a:cs typeface="Times New Roman"/>
                <a:sym typeface="Times New Roman"/>
              </a:rPr>
              <a:t>                        2. Click New User.</a:t>
            </a:r>
            <a:endParaRPr sz="17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sz="1700">
              <a:latin typeface="Times New Roman"/>
              <a:ea typeface="Times New Roman"/>
              <a:cs typeface="Times New Roman"/>
              <a:sym typeface="Times New Roman"/>
            </a:endParaRPr>
          </a:p>
        </p:txBody>
      </p:sp>
      <p:pic>
        <p:nvPicPr>
          <p:cNvPr id="318" name="Google Shape;318;p44"/>
          <p:cNvPicPr preferRelativeResize="0"/>
          <p:nvPr/>
        </p:nvPicPr>
        <p:blipFill rotWithShape="1">
          <a:blip r:embed="rId3">
            <a:alphaModFix/>
          </a:blip>
          <a:srcRect b="0" l="0" r="0" t="0"/>
          <a:stretch/>
        </p:blipFill>
        <p:spPr>
          <a:xfrm>
            <a:off x="152400" y="1806025"/>
            <a:ext cx="8609676" cy="3185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5"/>
          <p:cNvSpPr txBox="1"/>
          <p:nvPr>
            <p:ph type="title"/>
          </p:nvPr>
        </p:nvSpPr>
        <p:spPr>
          <a:xfrm>
            <a:off x="159300" y="0"/>
            <a:ext cx="8825400" cy="1745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63742"/>
              <a:buNone/>
            </a:pPr>
            <a:r>
              <a:rPr lang="en" sz="1900">
                <a:latin typeface="Times New Roman"/>
                <a:ea typeface="Times New Roman"/>
                <a:cs typeface="Times New Roman"/>
                <a:sym typeface="Times New Roman"/>
              </a:rPr>
              <a:t>                         3. Enter the user’s name Parents and (Your) email address and a unique username in the form of an email address. By default, the username is the same as the email address.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SzPct val="163742"/>
              <a:buNone/>
            </a:pPr>
            <a:r>
              <a:rPr lang="en" sz="1900">
                <a:latin typeface="Times New Roman"/>
                <a:ea typeface="Times New Roman"/>
                <a:cs typeface="Times New Roman"/>
                <a:sym typeface="Times New Roman"/>
              </a:rPr>
              <a:t>                         4. Select a User License As Salesforce .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SzPct val="163742"/>
              <a:buNone/>
            </a:pPr>
            <a:r>
              <a:rPr lang="en" sz="1900">
                <a:latin typeface="Times New Roman"/>
                <a:ea typeface="Times New Roman"/>
                <a:cs typeface="Times New Roman"/>
                <a:sym typeface="Times New Roman"/>
              </a:rPr>
              <a:t>                         5. Select a profile as a School profile.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SzPct val="163742"/>
              <a:buNone/>
            </a:pPr>
            <a:r>
              <a:rPr lang="en" sz="1900">
                <a:latin typeface="Times New Roman"/>
                <a:ea typeface="Times New Roman"/>
                <a:cs typeface="Times New Roman"/>
                <a:sym typeface="Times New Roman"/>
              </a:rPr>
              <a:t>                         6. Check Generate new password and notify the user immediately to have the user’s login name and a temporary password emailed to your email.</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SzPct val="163742"/>
              <a:buNone/>
            </a:pPr>
            <a:r>
              <a:t/>
            </a:r>
            <a:endParaRPr sz="1900">
              <a:latin typeface="Times New Roman"/>
              <a:ea typeface="Times New Roman"/>
              <a:cs typeface="Times New Roman"/>
              <a:sym typeface="Times New Roman"/>
            </a:endParaRPr>
          </a:p>
        </p:txBody>
      </p:sp>
      <p:pic>
        <p:nvPicPr>
          <p:cNvPr id="324" name="Google Shape;324;p45"/>
          <p:cNvPicPr preferRelativeResize="0"/>
          <p:nvPr/>
        </p:nvPicPr>
        <p:blipFill rotWithShape="1">
          <a:blip r:embed="rId3">
            <a:alphaModFix/>
          </a:blip>
          <a:srcRect b="0" l="0" r="0" t="0"/>
          <a:stretch/>
        </p:blipFill>
        <p:spPr>
          <a:xfrm>
            <a:off x="152400" y="1745700"/>
            <a:ext cx="8825402" cy="3245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6"/>
          <p:cNvSpPr txBox="1"/>
          <p:nvPr>
            <p:ph type="title"/>
          </p:nvPr>
        </p:nvSpPr>
        <p:spPr>
          <a:xfrm>
            <a:off x="365725" y="0"/>
            <a:ext cx="9144000" cy="18342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200716"/>
              <a:buNone/>
            </a:pPr>
            <a:r>
              <a:rPr lang="en" sz="1550">
                <a:latin typeface="Times New Roman"/>
                <a:ea typeface="Times New Roman"/>
                <a:cs typeface="Times New Roman"/>
                <a:sym typeface="Times New Roman"/>
              </a:rPr>
              <a:t>Milestone-7: Permission sets</a:t>
            </a:r>
            <a:endParaRPr sz="1550">
              <a:latin typeface="Times New Roman"/>
              <a:ea typeface="Times New Roman"/>
              <a:cs typeface="Times New Roman"/>
              <a:sym typeface="Times New Roman"/>
            </a:endParaRPr>
          </a:p>
          <a:p>
            <a:pPr indent="0" lvl="0" marL="0" rtl="0" algn="l">
              <a:lnSpc>
                <a:spcPct val="100000"/>
              </a:lnSpc>
              <a:spcBef>
                <a:spcPts val="0"/>
              </a:spcBef>
              <a:spcAft>
                <a:spcPts val="0"/>
              </a:spcAft>
              <a:buSzPct val="200716"/>
              <a:buNone/>
            </a:pPr>
            <a:r>
              <a:rPr lang="en" sz="1550">
                <a:latin typeface="Times New Roman"/>
                <a:ea typeface="Times New Roman"/>
                <a:cs typeface="Times New Roman"/>
                <a:sym typeface="Times New Roman"/>
              </a:rPr>
              <a:t>                                   A permission set is a collection of settings and permissions that give users access to various tools and functions. Permission sets extend users' functional access without changing their profiles.</a:t>
            </a:r>
            <a:endParaRPr sz="1550">
              <a:latin typeface="Times New Roman"/>
              <a:ea typeface="Times New Roman"/>
              <a:cs typeface="Times New Roman"/>
              <a:sym typeface="Times New Roman"/>
            </a:endParaRPr>
          </a:p>
          <a:p>
            <a:pPr indent="0" lvl="0" marL="0" rtl="0" algn="l">
              <a:lnSpc>
                <a:spcPct val="100000"/>
              </a:lnSpc>
              <a:spcBef>
                <a:spcPts val="0"/>
              </a:spcBef>
              <a:spcAft>
                <a:spcPts val="0"/>
              </a:spcAft>
              <a:buSzPct val="200716"/>
              <a:buNone/>
            </a:pPr>
            <a:r>
              <a:rPr lang="en" sz="1550">
                <a:latin typeface="Times New Roman"/>
                <a:ea typeface="Times New Roman"/>
                <a:cs typeface="Times New Roman"/>
                <a:sym typeface="Times New Roman"/>
              </a:rPr>
              <a:t>Activity-1:</a:t>
            </a:r>
            <a:endParaRPr sz="1550">
              <a:latin typeface="Times New Roman"/>
              <a:ea typeface="Times New Roman"/>
              <a:cs typeface="Times New Roman"/>
              <a:sym typeface="Times New Roman"/>
            </a:endParaRPr>
          </a:p>
          <a:p>
            <a:pPr indent="0" lvl="0" marL="0" rtl="0" algn="l">
              <a:lnSpc>
                <a:spcPct val="100000"/>
              </a:lnSpc>
              <a:spcBef>
                <a:spcPts val="0"/>
              </a:spcBef>
              <a:spcAft>
                <a:spcPts val="0"/>
              </a:spcAft>
              <a:buSzPct val="200716"/>
              <a:buNone/>
            </a:pPr>
            <a:r>
              <a:rPr lang="en" sz="1550">
                <a:latin typeface="Times New Roman"/>
                <a:ea typeface="Times New Roman"/>
                <a:cs typeface="Times New Roman"/>
                <a:sym typeface="Times New Roman"/>
              </a:rPr>
              <a:t>Permission sets 1:</a:t>
            </a:r>
            <a:endParaRPr sz="1550">
              <a:latin typeface="Times New Roman"/>
              <a:ea typeface="Times New Roman"/>
              <a:cs typeface="Times New Roman"/>
              <a:sym typeface="Times New Roman"/>
            </a:endParaRPr>
          </a:p>
          <a:p>
            <a:pPr indent="0" lvl="0" marL="0" rtl="0" algn="l">
              <a:lnSpc>
                <a:spcPct val="100000"/>
              </a:lnSpc>
              <a:spcBef>
                <a:spcPts val="0"/>
              </a:spcBef>
              <a:spcAft>
                <a:spcPts val="0"/>
              </a:spcAft>
              <a:buSzPct val="200716"/>
              <a:buNone/>
            </a:pPr>
            <a:r>
              <a:rPr lang="en" sz="1550">
                <a:latin typeface="Times New Roman"/>
                <a:ea typeface="Times New Roman"/>
                <a:cs typeface="Times New Roman"/>
                <a:sym typeface="Times New Roman"/>
              </a:rPr>
              <a:t>                      1. From Setup, enter Permission Sets in the Quick Find box, then select Permission Sets. </a:t>
            </a:r>
            <a:endParaRPr sz="1550">
              <a:latin typeface="Times New Roman"/>
              <a:ea typeface="Times New Roman"/>
              <a:cs typeface="Times New Roman"/>
              <a:sym typeface="Times New Roman"/>
            </a:endParaRPr>
          </a:p>
          <a:p>
            <a:pPr indent="0" lvl="0" marL="0" rtl="0" algn="l">
              <a:lnSpc>
                <a:spcPct val="100000"/>
              </a:lnSpc>
              <a:spcBef>
                <a:spcPts val="0"/>
              </a:spcBef>
              <a:spcAft>
                <a:spcPts val="0"/>
              </a:spcAft>
              <a:buSzPct val="200716"/>
              <a:buNone/>
            </a:pPr>
            <a:r>
              <a:rPr lang="en" sz="1550">
                <a:latin typeface="Times New Roman"/>
                <a:ea typeface="Times New Roman"/>
                <a:cs typeface="Times New Roman"/>
                <a:sym typeface="Times New Roman"/>
              </a:rPr>
              <a:t>                      2. Click New.</a:t>
            </a:r>
            <a:endParaRPr sz="1550">
              <a:latin typeface="Times New Roman"/>
              <a:ea typeface="Times New Roman"/>
              <a:cs typeface="Times New Roman"/>
              <a:sym typeface="Times New Roman"/>
            </a:endParaRPr>
          </a:p>
          <a:p>
            <a:pPr indent="0" lvl="0" marL="0" rtl="0" algn="l">
              <a:lnSpc>
                <a:spcPct val="100000"/>
              </a:lnSpc>
              <a:spcBef>
                <a:spcPts val="0"/>
              </a:spcBef>
              <a:spcAft>
                <a:spcPts val="0"/>
              </a:spcAft>
              <a:buSzPct val="200716"/>
              <a:buNone/>
            </a:pPr>
            <a:r>
              <a:t/>
            </a:r>
            <a:endParaRPr sz="1550">
              <a:latin typeface="Times New Roman"/>
              <a:ea typeface="Times New Roman"/>
              <a:cs typeface="Times New Roman"/>
              <a:sym typeface="Times New Roman"/>
            </a:endParaRPr>
          </a:p>
        </p:txBody>
      </p:sp>
      <p:pic>
        <p:nvPicPr>
          <p:cNvPr id="330" name="Google Shape;330;p46"/>
          <p:cNvPicPr preferRelativeResize="0"/>
          <p:nvPr/>
        </p:nvPicPr>
        <p:blipFill rotWithShape="1">
          <a:blip r:embed="rId3">
            <a:alphaModFix/>
          </a:blip>
          <a:srcRect b="0" l="0" r="0" t="0"/>
          <a:stretch/>
        </p:blipFill>
        <p:spPr>
          <a:xfrm>
            <a:off x="0" y="1834202"/>
            <a:ext cx="7495300" cy="3004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7"/>
          <p:cNvSpPr txBox="1"/>
          <p:nvPr>
            <p:ph type="title"/>
          </p:nvPr>
        </p:nvSpPr>
        <p:spPr>
          <a:xfrm>
            <a:off x="1297500" y="393750"/>
            <a:ext cx="7038900" cy="514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2600">
                <a:latin typeface="Times New Roman"/>
                <a:ea typeface="Times New Roman"/>
                <a:cs typeface="Times New Roman"/>
                <a:sym typeface="Times New Roman"/>
              </a:rPr>
              <a:t>Similarly follow the above steps for the permission set 2.</a:t>
            </a:r>
            <a:endParaRPr sz="260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2600">
                <a:latin typeface="Times New Roman"/>
                <a:ea typeface="Times New Roman"/>
                <a:cs typeface="Times New Roman"/>
                <a:sym typeface="Times New Roman"/>
              </a:rPr>
              <a:t>Activity-2:</a:t>
            </a:r>
            <a:endParaRPr sz="260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2600">
                <a:latin typeface="Times New Roman"/>
                <a:ea typeface="Times New Roman"/>
                <a:cs typeface="Times New Roman"/>
                <a:sym typeface="Times New Roman"/>
              </a:rPr>
              <a:t>Permission sets 2: </a:t>
            </a:r>
            <a:endParaRPr sz="260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2600">
                <a:latin typeface="Times New Roman"/>
                <a:ea typeface="Times New Roman"/>
                <a:cs typeface="Times New Roman"/>
                <a:sym typeface="Times New Roman"/>
              </a:rPr>
              <a:t>                        1. From Setup, enter Permission Sets in the Quick Find box, then select Permission Sets. </a:t>
            </a:r>
            <a:endParaRPr sz="260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2600">
                <a:latin typeface="Times New Roman"/>
                <a:ea typeface="Times New Roman"/>
                <a:cs typeface="Times New Roman"/>
                <a:sym typeface="Times New Roman"/>
              </a:rPr>
              <a:t>                        2. Click New. </a:t>
            </a:r>
            <a:endParaRPr sz="260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rPr lang="en" sz="2600">
                <a:latin typeface="Times New Roman"/>
                <a:ea typeface="Times New Roman"/>
                <a:cs typeface="Times New Roman"/>
                <a:sym typeface="Times New Roman"/>
              </a:rPr>
              <a:t>                        3. Give the name of the Permission set name as Principal  permission and then under the object settings give all permissions for the custom objects and assign them to the Principal user.</a:t>
            </a:r>
            <a:endParaRPr sz="2600">
              <a:latin typeface="Times New Roman"/>
              <a:ea typeface="Times New Roman"/>
              <a:cs typeface="Times New Roman"/>
              <a:sym typeface="Times New Roman"/>
            </a:endParaRPr>
          </a:p>
          <a:p>
            <a:pPr indent="0" lvl="0" marL="0" rtl="0" algn="l">
              <a:lnSpc>
                <a:spcPct val="100000"/>
              </a:lnSpc>
              <a:spcBef>
                <a:spcPts val="0"/>
              </a:spcBef>
              <a:spcAft>
                <a:spcPts val="0"/>
              </a:spcAft>
              <a:buSzPts val="2400"/>
              <a:buNone/>
            </a:pPr>
            <a:r>
              <a:t/>
            </a:r>
            <a:endParaRPr sz="260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8"/>
          <p:cNvSpPr txBox="1"/>
          <p:nvPr>
            <p:ph type="title"/>
          </p:nvPr>
        </p:nvSpPr>
        <p:spPr>
          <a:xfrm>
            <a:off x="270700" y="0"/>
            <a:ext cx="8513100" cy="51435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sz="2600">
                <a:latin typeface="Times New Roman"/>
                <a:ea typeface="Times New Roman"/>
                <a:cs typeface="Times New Roman"/>
                <a:sym typeface="Times New Roman"/>
              </a:rPr>
              <a:t>Milestone-8: Reports</a:t>
            </a:r>
            <a:endParaRPr sz="26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2600">
                <a:latin typeface="Times New Roman"/>
                <a:ea typeface="Times New Roman"/>
                <a:cs typeface="Times New Roman"/>
                <a:sym typeface="Times New Roman"/>
              </a:rPr>
              <a:t>                            A report is a list of records that meet the criteria you define. It's displayed in Salesforce in rows and columns, and can be filtered, grouped, or displayed in a graphical chart. Every report is stored in a folder. Folders can be public, hidden, or shared, and can be set to read-only or read/write.</a:t>
            </a:r>
            <a:endParaRPr sz="26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2600">
                <a:latin typeface="Times New Roman"/>
                <a:ea typeface="Times New Roman"/>
                <a:cs typeface="Times New Roman"/>
                <a:sym typeface="Times New Roman"/>
              </a:rPr>
              <a:t>Activity : Reports : </a:t>
            </a:r>
            <a:endParaRPr sz="26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 sz="2600">
                <a:latin typeface="Times New Roman"/>
                <a:ea typeface="Times New Roman"/>
                <a:cs typeface="Times New Roman"/>
                <a:sym typeface="Times New Roman"/>
              </a:rPr>
              <a:t>                           1. From the Reports tab, click New Report.</a:t>
            </a:r>
            <a:endParaRPr sz="26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sz="2600">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9"/>
          <p:cNvSpPr txBox="1"/>
          <p:nvPr>
            <p:ph type="title"/>
          </p:nvPr>
        </p:nvSpPr>
        <p:spPr>
          <a:xfrm flipH="1">
            <a:off x="862851" y="-6"/>
            <a:ext cx="8064900" cy="935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                    2. Select the report type as School with students and parents for the report, and click Create.</a:t>
            </a:r>
            <a:endParaRPr/>
          </a:p>
          <a:p>
            <a:pPr indent="0" lvl="0" marL="0" rtl="0" algn="l">
              <a:lnSpc>
                <a:spcPct val="100000"/>
              </a:lnSpc>
              <a:spcBef>
                <a:spcPts val="0"/>
              </a:spcBef>
              <a:spcAft>
                <a:spcPts val="0"/>
              </a:spcAft>
              <a:buSzPct val="166666"/>
              <a:buNone/>
            </a:pPr>
            <a:r>
              <a:t/>
            </a:r>
            <a:endParaRPr sz="1600"/>
          </a:p>
        </p:txBody>
      </p:sp>
      <p:pic>
        <p:nvPicPr>
          <p:cNvPr id="346" name="Google Shape;346;p49"/>
          <p:cNvPicPr preferRelativeResize="0"/>
          <p:nvPr/>
        </p:nvPicPr>
        <p:blipFill rotWithShape="1">
          <a:blip r:embed="rId3">
            <a:alphaModFix/>
          </a:blip>
          <a:srcRect b="0" l="0" r="0" t="0"/>
          <a:stretch/>
        </p:blipFill>
        <p:spPr>
          <a:xfrm>
            <a:off x="152400" y="1087500"/>
            <a:ext cx="8775351" cy="3903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0"/>
          <p:cNvSpPr txBox="1"/>
          <p:nvPr>
            <p:ph type="title"/>
          </p:nvPr>
        </p:nvSpPr>
        <p:spPr>
          <a:xfrm>
            <a:off x="920825" y="0"/>
            <a:ext cx="7997100" cy="8451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                  3. Customize your report, then save or run it.</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latin typeface="Times New Roman"/>
              <a:ea typeface="Times New Roman"/>
              <a:cs typeface="Times New Roman"/>
              <a:sym typeface="Times New Roman"/>
            </a:endParaRPr>
          </a:p>
        </p:txBody>
      </p:sp>
      <p:pic>
        <p:nvPicPr>
          <p:cNvPr id="352" name="Google Shape;352;p50"/>
          <p:cNvPicPr preferRelativeResize="0"/>
          <p:nvPr/>
        </p:nvPicPr>
        <p:blipFill rotWithShape="1">
          <a:blip r:embed="rId3">
            <a:alphaModFix/>
          </a:blip>
          <a:srcRect b="0" l="0" r="0" t="0"/>
          <a:stretch/>
        </p:blipFill>
        <p:spPr>
          <a:xfrm>
            <a:off x="152400" y="997500"/>
            <a:ext cx="7493487" cy="39936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1"/>
          <p:cNvSpPr txBox="1"/>
          <p:nvPr>
            <p:ph type="title"/>
          </p:nvPr>
        </p:nvSpPr>
        <p:spPr>
          <a:xfrm>
            <a:off x="452391" y="341100"/>
            <a:ext cx="7564500" cy="44613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sz="2600">
                <a:latin typeface="Times New Roman"/>
                <a:ea typeface="Times New Roman"/>
                <a:cs typeface="Times New Roman"/>
                <a:sym typeface="Times New Roman"/>
              </a:rPr>
              <a:t>Salesforce helps businesses keep track of customer interactions and sales data. It can manage leads, contacts, opportunities, and cases. Salesforce also offers several features to help businesses automate their sales and marketing processes, such as email marketing, lead capture, and lead scoring.</a:t>
            </a:r>
            <a:endParaRPr sz="2600">
              <a:latin typeface="Times New Roman"/>
              <a:ea typeface="Times New Roman"/>
              <a:cs typeface="Times New Roman"/>
              <a:sym typeface="Times New Roman"/>
            </a:endParaRPr>
          </a:p>
        </p:txBody>
      </p:sp>
      <p:sp>
        <p:nvSpPr>
          <p:cNvPr id="358" name="Google Shape;358;p51"/>
          <p:cNvSpPr txBox="1"/>
          <p:nvPr/>
        </p:nvSpPr>
        <p:spPr>
          <a:xfrm>
            <a:off x="452399" y="341095"/>
            <a:ext cx="9144000" cy="59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0" i="0" lang="en" sz="2700" u="none" cap="none" strike="noStrike">
                <a:solidFill>
                  <a:srgbClr val="FFFFFF"/>
                </a:solidFill>
                <a:latin typeface="Pacifico"/>
                <a:ea typeface="Pacifico"/>
                <a:cs typeface="Pacifico"/>
                <a:sym typeface="Pacifico"/>
              </a:rPr>
              <a:t>Conclusion:</a:t>
            </a:r>
            <a:endParaRPr b="0" i="0" sz="2700" u="none" cap="none" strike="noStrike">
              <a:solidFill>
                <a:srgbClr val="FFFFFF"/>
              </a:solidFill>
              <a:latin typeface="Pacifico"/>
              <a:ea typeface="Pacifico"/>
              <a:cs typeface="Pacifico"/>
              <a:sym typeface="Pacific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body"/>
          </p:nvPr>
        </p:nvSpPr>
        <p:spPr>
          <a:xfrm flipH="1" rot="1026">
            <a:off x="528430" y="164781"/>
            <a:ext cx="7038900" cy="505200"/>
          </a:xfrm>
          <a:prstGeom prst="rect">
            <a:avLst/>
          </a:prstGeom>
          <a:noFill/>
          <a:ln>
            <a:noFill/>
          </a:ln>
        </p:spPr>
        <p:txBody>
          <a:bodyPr anchorCtr="0" anchor="t" bIns="91425" lIns="91425" spcFirstLastPara="1" rIns="91425" wrap="square" tIns="91425">
            <a:normAutofit fontScale="77500"/>
          </a:bodyPr>
          <a:lstStyle/>
          <a:p>
            <a:pPr indent="0" lvl="0" marL="0" rtl="0" algn="ctr">
              <a:lnSpc>
                <a:spcPct val="115000"/>
              </a:lnSpc>
              <a:spcBef>
                <a:spcPts val="0"/>
              </a:spcBef>
              <a:spcAft>
                <a:spcPts val="1200"/>
              </a:spcAft>
              <a:buSzPct val="64516"/>
              <a:buNone/>
            </a:pPr>
            <a:r>
              <a:rPr lang="en" sz="2600">
                <a:latin typeface="Caveat"/>
                <a:ea typeface="Caveat"/>
                <a:cs typeface="Caveat"/>
                <a:sym typeface="Caveat"/>
              </a:rPr>
              <a:t>CRM APPLICATION FOR SCHOOLS AND COLLEGES </a:t>
            </a:r>
            <a:endParaRPr sz="2600">
              <a:latin typeface="Caveat"/>
              <a:ea typeface="Caveat"/>
              <a:cs typeface="Caveat"/>
              <a:sym typeface="Caveat"/>
            </a:endParaRPr>
          </a:p>
        </p:txBody>
      </p:sp>
      <p:sp>
        <p:nvSpPr>
          <p:cNvPr id="153" name="Google Shape;153;p16"/>
          <p:cNvSpPr txBox="1"/>
          <p:nvPr/>
        </p:nvSpPr>
        <p:spPr>
          <a:xfrm>
            <a:off x="-800820" y="700047"/>
            <a:ext cx="7830900" cy="511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rgbClr val="FFFF00"/>
                </a:solidFill>
                <a:latin typeface="Pacifico"/>
                <a:ea typeface="Pacifico"/>
                <a:cs typeface="Pacifico"/>
                <a:sym typeface="Pacifico"/>
              </a:rPr>
              <a:t>Submitted by </a:t>
            </a:r>
            <a:endParaRPr b="0" i="0" sz="2100" u="none" cap="none" strike="noStrike">
              <a:solidFill>
                <a:srgbClr val="FFFF00"/>
              </a:solidFill>
              <a:latin typeface="Pacifico"/>
              <a:ea typeface="Pacifico"/>
              <a:cs typeface="Pacifico"/>
              <a:sym typeface="Pacifico"/>
            </a:endParaRPr>
          </a:p>
        </p:txBody>
      </p:sp>
      <p:sp>
        <p:nvSpPr>
          <p:cNvPr id="154" name="Google Shape;154;p16"/>
          <p:cNvSpPr txBox="1"/>
          <p:nvPr/>
        </p:nvSpPr>
        <p:spPr>
          <a:xfrm>
            <a:off x="-152268" y="2120875"/>
            <a:ext cx="78309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55" name="Google Shape;155;p16"/>
          <p:cNvSpPr txBox="1"/>
          <p:nvPr/>
        </p:nvSpPr>
        <p:spPr>
          <a:xfrm>
            <a:off x="2631236" y="3221182"/>
            <a:ext cx="9144000" cy="70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FFFF"/>
                </a:solidFill>
                <a:latin typeface="Comic Sans MS"/>
                <a:ea typeface="Comic Sans MS"/>
                <a:cs typeface="Comic Sans MS"/>
                <a:sym typeface="Comic Sans MS"/>
              </a:rPr>
              <a:t>Dr.M.RAMESH M.Sc.,M.Phil.,Ph.D.,</a:t>
            </a:r>
            <a:endParaRPr b="0" i="0" sz="1700" u="none" cap="none" strike="noStrike">
              <a:solidFill>
                <a:srgbClr val="00FFFF"/>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FFFF"/>
                </a:solidFill>
                <a:latin typeface="Comic Sans MS"/>
                <a:ea typeface="Comic Sans MS"/>
                <a:cs typeface="Comic Sans MS"/>
                <a:sym typeface="Comic Sans MS"/>
              </a:rPr>
              <a:t>Assistant Professor</a:t>
            </a:r>
            <a:endParaRPr b="0" i="0" sz="1700" u="none" cap="none" strike="noStrike">
              <a:solidFill>
                <a:srgbClr val="00FFFF"/>
              </a:solidFill>
              <a:latin typeface="Comic Sans MS"/>
              <a:ea typeface="Comic Sans MS"/>
              <a:cs typeface="Comic Sans MS"/>
              <a:sym typeface="Comic Sans MS"/>
            </a:endParaRPr>
          </a:p>
        </p:txBody>
      </p:sp>
      <p:sp>
        <p:nvSpPr>
          <p:cNvPr id="156" name="Google Shape;156;p16"/>
          <p:cNvSpPr txBox="1"/>
          <p:nvPr/>
        </p:nvSpPr>
        <p:spPr>
          <a:xfrm>
            <a:off x="1351205" y="2940711"/>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80000"/>
                </a:solidFill>
                <a:latin typeface="Impact"/>
                <a:ea typeface="Impact"/>
                <a:cs typeface="Impact"/>
                <a:sym typeface="Impact"/>
              </a:rPr>
              <a:t>Under the guidance of </a:t>
            </a:r>
            <a:endParaRPr b="0" i="0" sz="2100" u="none" cap="none" strike="noStrike">
              <a:solidFill>
                <a:srgbClr val="980000"/>
              </a:solidFill>
              <a:latin typeface="Impact"/>
              <a:ea typeface="Impact"/>
              <a:cs typeface="Impact"/>
              <a:sym typeface="Impact"/>
            </a:endParaRPr>
          </a:p>
        </p:txBody>
      </p:sp>
      <p:sp>
        <p:nvSpPr>
          <p:cNvPr id="157" name="Google Shape;157;p16"/>
          <p:cNvSpPr txBox="1"/>
          <p:nvPr/>
        </p:nvSpPr>
        <p:spPr>
          <a:xfrm>
            <a:off x="2110952" y="2483336"/>
            <a:ext cx="4922100" cy="396300"/>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TEAM ID: NM2023TMIDO7447</a:t>
            </a:r>
            <a:endParaRPr b="0" i="0" sz="1600" u="none" cap="none" strike="noStrike">
              <a:solidFill>
                <a:srgbClr val="0000FF"/>
              </a:solidFill>
              <a:latin typeface="Merriweather"/>
              <a:ea typeface="Merriweather"/>
              <a:cs typeface="Merriweather"/>
              <a:sym typeface="Merriweather"/>
            </a:endParaRPr>
          </a:p>
        </p:txBody>
      </p:sp>
      <p:sp>
        <p:nvSpPr>
          <p:cNvPr id="158" name="Google Shape;158;p16"/>
          <p:cNvSpPr txBox="1"/>
          <p:nvPr/>
        </p:nvSpPr>
        <p:spPr>
          <a:xfrm>
            <a:off x="-7" y="4234550"/>
            <a:ext cx="9144000" cy="444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0" i="0" lang="en" sz="1700" u="none" cap="none" strike="noStrike">
                <a:solidFill>
                  <a:schemeClr val="lt1"/>
                </a:solidFill>
                <a:latin typeface="Impact"/>
                <a:ea typeface="Impact"/>
                <a:cs typeface="Impact"/>
                <a:sym typeface="Impact"/>
              </a:rPr>
              <a:t>M.V.MUTHIAH GOVERNMENT ARTS COLLEGE FOR WOMEN </a:t>
            </a:r>
            <a:endParaRPr b="0" i="0" sz="1700" u="none" cap="none" strike="noStrike">
              <a:solidFill>
                <a:schemeClr val="lt1"/>
              </a:solidFill>
              <a:latin typeface="Impact"/>
              <a:ea typeface="Impact"/>
              <a:cs typeface="Impact"/>
              <a:sym typeface="Impact"/>
            </a:endParaRPr>
          </a:p>
        </p:txBody>
      </p:sp>
      <p:sp>
        <p:nvSpPr>
          <p:cNvPr id="159" name="Google Shape;159;p16"/>
          <p:cNvSpPr txBox="1"/>
          <p:nvPr/>
        </p:nvSpPr>
        <p:spPr>
          <a:xfrm>
            <a:off x="1517925" y="2511700"/>
            <a:ext cx="314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Impact"/>
              <a:ea typeface="Impact"/>
              <a:cs typeface="Impact"/>
              <a:sym typeface="Impact"/>
            </a:endParaRPr>
          </a:p>
        </p:txBody>
      </p:sp>
      <p:sp>
        <p:nvSpPr>
          <p:cNvPr id="160" name="Google Shape;160;p16"/>
          <p:cNvSpPr txBox="1"/>
          <p:nvPr/>
        </p:nvSpPr>
        <p:spPr>
          <a:xfrm>
            <a:off x="3698024" y="1043895"/>
            <a:ext cx="9144000" cy="70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FFFF"/>
                </a:solidFill>
                <a:latin typeface="Oswald"/>
                <a:ea typeface="Oswald"/>
                <a:cs typeface="Oswald"/>
                <a:sym typeface="Oswald"/>
              </a:rPr>
              <a:t>V.NIRMALADEVI (20322ER018)</a:t>
            </a:r>
            <a:endParaRPr b="0" i="0" sz="1700" u="none" cap="none" strike="noStrike">
              <a:solidFill>
                <a:srgbClr val="00FFFF"/>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FFFF"/>
              </a:solidFill>
              <a:latin typeface="Oswald"/>
              <a:ea typeface="Oswald"/>
              <a:cs typeface="Oswald"/>
              <a:sym typeface="Oswald"/>
            </a:endParaRPr>
          </a:p>
        </p:txBody>
      </p:sp>
      <p:sp>
        <p:nvSpPr>
          <p:cNvPr id="161" name="Google Shape;161;p16"/>
          <p:cNvSpPr txBox="1"/>
          <p:nvPr/>
        </p:nvSpPr>
        <p:spPr>
          <a:xfrm>
            <a:off x="3902320" y="1256558"/>
            <a:ext cx="91440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FFFF"/>
                </a:solidFill>
                <a:latin typeface="Oswald"/>
                <a:ea typeface="Oswald"/>
                <a:cs typeface="Oswald"/>
                <a:sym typeface="Oswald"/>
              </a:rPr>
              <a:t>M.KARTHIKA(20322ER010)</a:t>
            </a:r>
            <a:endParaRPr b="0" i="0" sz="1500" u="none" cap="none" strike="noStrike">
              <a:solidFill>
                <a:srgbClr val="00FFFF"/>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FFFF"/>
                </a:solidFill>
                <a:latin typeface="Oswald"/>
                <a:ea typeface="Oswald"/>
                <a:cs typeface="Oswald"/>
                <a:sym typeface="Oswald"/>
              </a:rPr>
              <a:t>N.MUTHUMEENA(20322ER014)</a:t>
            </a:r>
            <a:endParaRPr b="0" i="0" sz="1500" u="none" cap="none" strike="noStrike">
              <a:solidFill>
                <a:srgbClr val="00FFFF"/>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FFFF"/>
                </a:solidFill>
                <a:latin typeface="Oswald"/>
                <a:ea typeface="Oswald"/>
                <a:cs typeface="Oswald"/>
                <a:sym typeface="Oswald"/>
              </a:rPr>
              <a:t>R.POTHUMANI(20322ER03)</a:t>
            </a:r>
            <a:endParaRPr b="0" i="0" sz="1500" u="none" cap="none" strike="noStrike">
              <a:solidFill>
                <a:srgbClr val="00FFFF"/>
              </a:solidFill>
              <a:latin typeface="Oswald"/>
              <a:ea typeface="Oswald"/>
              <a:cs typeface="Oswald"/>
              <a:sym typeface="Oswald"/>
            </a:endParaRPr>
          </a:p>
        </p:txBody>
      </p:sp>
      <p:sp>
        <p:nvSpPr>
          <p:cNvPr id="162" name="Google Shape;162;p16"/>
          <p:cNvSpPr txBox="1"/>
          <p:nvPr/>
        </p:nvSpPr>
        <p:spPr>
          <a:xfrm>
            <a:off x="3092959" y="3760535"/>
            <a:ext cx="62013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Oswald"/>
                <a:ea typeface="Oswald"/>
                <a:cs typeface="Oswald"/>
                <a:sym typeface="Oswald"/>
              </a:rPr>
              <a:t>PG DEPARTMENT OF PHYSICS </a:t>
            </a:r>
            <a:endParaRPr b="0" i="0" sz="1800" u="none" cap="none" strike="noStrike">
              <a:solidFill>
                <a:srgbClr val="FFFFFF"/>
              </a:solidFill>
              <a:latin typeface="Oswald"/>
              <a:ea typeface="Oswald"/>
              <a:cs typeface="Oswald"/>
              <a:sym typeface="Oswald"/>
            </a:endParaRPr>
          </a:p>
        </p:txBody>
      </p:sp>
      <p:sp>
        <p:nvSpPr>
          <p:cNvPr id="163" name="Google Shape;163;p16"/>
          <p:cNvSpPr txBox="1"/>
          <p:nvPr/>
        </p:nvSpPr>
        <p:spPr>
          <a:xfrm>
            <a:off x="3698028" y="4580360"/>
            <a:ext cx="62013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Times New Roman"/>
                <a:ea typeface="Times New Roman"/>
                <a:cs typeface="Times New Roman"/>
                <a:sym typeface="Times New Roman"/>
              </a:rPr>
              <a:t>DINDIGUL -624001.</a:t>
            </a:r>
            <a:endParaRPr b="0" i="0" sz="14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2"/>
          <p:cNvSpPr txBox="1"/>
          <p:nvPr>
            <p:ph type="title"/>
          </p:nvPr>
        </p:nvSpPr>
        <p:spPr>
          <a:xfrm>
            <a:off x="990098" y="1142550"/>
            <a:ext cx="6477600" cy="285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3100">
                <a:latin typeface="Times New Roman"/>
                <a:ea typeface="Times New Roman"/>
                <a:cs typeface="Times New Roman"/>
                <a:sym typeface="Times New Roman"/>
              </a:rPr>
              <a:t>Salesforce is a web-based CRM application that enables users to forecast revenues and track leads. It is a leading sales, service, and marketing app. Salesforce.com's Sales (CRM), Service, Platform and Marketing applications are designed to help companies connect with customers</a:t>
            </a:r>
            <a:endParaRPr sz="3100">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3"/>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en" sz="8500">
                <a:solidFill>
                  <a:schemeClr val="accent6"/>
                </a:solidFill>
                <a:latin typeface="Impact"/>
                <a:ea typeface="Impact"/>
                <a:cs typeface="Impact"/>
                <a:sym typeface="Impact"/>
              </a:rPr>
              <a:t>Thank you!</a:t>
            </a:r>
            <a:endParaRPr sz="8500">
              <a:solidFill>
                <a:schemeClr val="accent6"/>
              </a:solidFill>
              <a:latin typeface="Impact"/>
              <a:ea typeface="Impact"/>
              <a:cs typeface="Impact"/>
              <a:sym typeface="Impact"/>
            </a:endParaRPr>
          </a:p>
        </p:txBody>
      </p:sp>
      <p:sp>
        <p:nvSpPr>
          <p:cNvPr id="369" name="Google Shape;369;p53"/>
          <p:cNvSpPr txBox="1"/>
          <p:nvPr>
            <p:ph idx="1" type="subTitle"/>
          </p:nvPr>
        </p:nvSpPr>
        <p:spPr>
          <a:xfrm>
            <a:off x="5083950" y="7647700"/>
            <a:ext cx="3470700" cy="58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nvSpPr>
        <p:spPr>
          <a:xfrm>
            <a:off x="274904" y="386995"/>
            <a:ext cx="9144000" cy="408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FFFFFF"/>
                </a:solidFill>
                <a:latin typeface="Lato"/>
                <a:ea typeface="Lato"/>
                <a:cs typeface="Lato"/>
                <a:sym typeface="Lato"/>
              </a:rPr>
              <a:t>INTRODUCTION:</a:t>
            </a:r>
            <a:endParaRPr b="0" i="0" sz="17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FFFFFF"/>
                </a:solidFill>
                <a:latin typeface="Lato"/>
                <a:ea typeface="Lato"/>
                <a:cs typeface="Lato"/>
                <a:sym typeface="Lato"/>
              </a:rPr>
              <a:t>                             Salesforce is a cloud-based software company that provides its customers with a platform to develop their own applications without following the tough steps that they used to follow in the legacy system. The software or application once created can be uploaded onto the cloud allowing the end-users to view them.</a:t>
            </a:r>
            <a:endParaRPr b="0" i="0" sz="17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FFFFFF"/>
                </a:solidFill>
                <a:latin typeface="Lato"/>
                <a:ea typeface="Lato"/>
                <a:cs typeface="Lato"/>
                <a:sym typeface="Lato"/>
              </a:rPr>
              <a:t>               1.1 OVERVIEW :</a:t>
            </a:r>
            <a:endParaRPr b="0" i="0" sz="17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FFFFFF"/>
                </a:solidFill>
                <a:latin typeface="Lato"/>
                <a:ea typeface="Lato"/>
                <a:cs typeface="Lato"/>
                <a:sym typeface="Lato"/>
              </a:rPr>
              <a:t>                                                    This Project helps you to maintain and manage the school related problems which further can be modified based on the requirements.</a:t>
            </a:r>
            <a:endParaRPr b="0" i="0" sz="17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FFFFFF"/>
                </a:solidFill>
                <a:latin typeface="Lato"/>
                <a:ea typeface="Lato"/>
                <a:cs typeface="Lato"/>
                <a:sym typeface="Lato"/>
              </a:rPr>
              <a:t>                        1.2 PURPOSE :</a:t>
            </a:r>
            <a:endParaRPr b="0" i="0" sz="17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FFFFFF"/>
                </a:solidFill>
                <a:latin typeface="Lato"/>
                <a:ea typeface="Lato"/>
                <a:cs typeface="Lato"/>
                <a:sym typeface="Lato"/>
              </a:rPr>
              <a:t>                                                   The project aim is to provide real-time knowledge for all the students who have basic knowledge of Salesforce and Looking for a real-time project. This project will also help those professionals who are in cross technology and want to switch to Salesforce. With the help of this project they will gain knowledge and can include it into their resume as well.</a:t>
            </a:r>
            <a:endParaRPr b="0" i="0" sz="17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p:nvPr/>
        </p:nvSpPr>
        <p:spPr>
          <a:xfrm>
            <a:off x="-3" y="-1"/>
            <a:ext cx="12192000" cy="6858000"/>
          </a:xfrm>
          <a:prstGeom prst="rect">
            <a:avLst/>
          </a:prstGeom>
          <a:noFill/>
          <a:ln>
            <a:noFill/>
          </a:ln>
        </p:spPr>
        <p:txBody>
          <a:bodyPr anchorCtr="0" anchor="t" bIns="45700" lIns="91425" spcFirstLastPara="1" rIns="91425" wrap="square" tIns="45700">
            <a:noAutofit/>
          </a:bodyPr>
          <a:lstStyle/>
          <a:p>
            <a:pPr indent="0" lvl="0" marL="257175" marR="0" rtl="0" algn="l">
              <a:lnSpc>
                <a:spcPct val="107000"/>
              </a:lnSpc>
              <a:spcBef>
                <a:spcPts val="0"/>
              </a:spcBef>
              <a:spcAft>
                <a:spcPts val="0"/>
              </a:spcAft>
              <a:buClr>
                <a:srgbClr val="000000"/>
              </a:buClr>
              <a:buSzPts val="1800"/>
              <a:buFont typeface="Arial"/>
              <a:buNone/>
            </a:pPr>
            <a:r>
              <a:rPr b="1" i="0" lang="en" sz="1800" u="none" cap="none" strike="noStrike">
                <a:solidFill>
                  <a:srgbClr val="FFFFFF"/>
                </a:solidFill>
                <a:latin typeface="Times New Roman"/>
                <a:ea typeface="Times New Roman"/>
                <a:cs typeface="Times New Roman"/>
                <a:sym typeface="Times New Roman"/>
              </a:rPr>
              <a:t> 2. PROBLEM DEFINITION &amp; DESIGN THINKING</a:t>
            </a:r>
            <a:endParaRPr b="0" i="0" sz="1800" u="none" cap="none" strike="noStrike">
              <a:solidFill>
                <a:srgbClr val="FFFFFF"/>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1800"/>
              <a:buFont typeface="Arial"/>
              <a:buNone/>
            </a:pPr>
            <a:r>
              <a:rPr b="1" i="0" lang="en" sz="1800" u="none" cap="none" strike="noStrike">
                <a:solidFill>
                  <a:srgbClr val="FFFFFF"/>
                </a:solidFill>
                <a:latin typeface="Times New Roman"/>
                <a:ea typeface="Times New Roman"/>
                <a:cs typeface="Times New Roman"/>
                <a:sym typeface="Times New Roman"/>
              </a:rPr>
              <a:t>                   </a:t>
            </a:r>
            <a:endParaRPr b="0" i="0" sz="1800" u="none" cap="none" strike="noStrike">
              <a:solidFill>
                <a:srgbClr val="FFFFFF"/>
              </a:solidFill>
              <a:latin typeface="Times New Roman"/>
              <a:ea typeface="Times New Roman"/>
              <a:cs typeface="Times New Roman"/>
              <a:sym typeface="Times New Roman"/>
            </a:endParaRPr>
          </a:p>
          <a:p>
            <a:pPr indent="0" lvl="0" marL="0" marR="0" rtl="0" algn="l">
              <a:lnSpc>
                <a:spcPct val="107000"/>
              </a:lnSpc>
              <a:spcBef>
                <a:spcPts val="805"/>
              </a:spcBef>
              <a:spcAft>
                <a:spcPts val="0"/>
              </a:spcAft>
              <a:buClr>
                <a:srgbClr val="000000"/>
              </a:buClr>
              <a:buSzPts val="1800"/>
              <a:buFont typeface="Arial"/>
              <a:buNone/>
            </a:pPr>
            <a:r>
              <a:rPr b="1" i="0" lang="en" sz="1800" u="none" cap="none" strike="noStrike">
                <a:solidFill>
                  <a:srgbClr val="FFFFFF"/>
                </a:solidFill>
                <a:latin typeface="Times New Roman"/>
                <a:ea typeface="Times New Roman"/>
                <a:cs typeface="Times New Roman"/>
                <a:sym typeface="Times New Roman"/>
              </a:rPr>
              <a:t>                    2.1 EMPATHY MAP:</a:t>
            </a:r>
            <a:endParaRPr b="0" i="0" sz="1800" u="none" cap="none" strike="noStrike">
              <a:solidFill>
                <a:srgbClr val="FFFFFF"/>
              </a:solidFill>
              <a:latin typeface="Times New Roman"/>
              <a:ea typeface="Times New Roman"/>
              <a:cs typeface="Times New Roman"/>
              <a:sym typeface="Times New Roman"/>
            </a:endParaRPr>
          </a:p>
        </p:txBody>
      </p:sp>
      <p:pic>
        <p:nvPicPr>
          <p:cNvPr id="174" name="Google Shape;174;p18"/>
          <p:cNvPicPr preferRelativeResize="0"/>
          <p:nvPr/>
        </p:nvPicPr>
        <p:blipFill rotWithShape="1">
          <a:blip r:embed="rId3">
            <a:alphaModFix/>
          </a:blip>
          <a:srcRect b="0" l="0" r="0" t="0"/>
          <a:stretch/>
        </p:blipFill>
        <p:spPr>
          <a:xfrm>
            <a:off x="1214341" y="1357902"/>
            <a:ext cx="7103224" cy="3785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19"/>
          <p:cNvPicPr preferRelativeResize="0"/>
          <p:nvPr/>
        </p:nvPicPr>
        <p:blipFill rotWithShape="1">
          <a:blip r:embed="rId3">
            <a:alphaModFix/>
          </a:blip>
          <a:srcRect b="0" l="0" r="0" t="0"/>
          <a:stretch/>
        </p:blipFill>
        <p:spPr>
          <a:xfrm>
            <a:off x="152400" y="152400"/>
            <a:ext cx="8839202" cy="4991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nvSpPr>
        <p:spPr>
          <a:xfrm>
            <a:off x="0" y="257750"/>
            <a:ext cx="9144000" cy="2936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FFFF"/>
                </a:solidFill>
                <a:latin typeface="Roboto Serif"/>
                <a:ea typeface="Roboto Serif"/>
                <a:cs typeface="Roboto Serif"/>
                <a:sym typeface="Roboto Serif"/>
              </a:rPr>
              <a:t> 3.2 ACTIVITY AND SCREENSHOT</a:t>
            </a:r>
            <a:endParaRPr b="0" i="0" sz="1400" u="none" cap="none" strike="noStrike">
              <a:solidFill>
                <a:srgbClr val="00FFFF"/>
              </a:solidFill>
              <a:latin typeface="Roboto Serif"/>
              <a:ea typeface="Roboto Serif"/>
              <a:cs typeface="Roboto Serif"/>
              <a:sym typeface="Roboto Serif"/>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FFFF"/>
                </a:solidFill>
                <a:latin typeface="Roboto Serif"/>
                <a:ea typeface="Roboto Serif"/>
                <a:cs typeface="Roboto Serif"/>
                <a:sym typeface="Roboto Serif"/>
              </a:rPr>
              <a:t>              Milestone-1:</a:t>
            </a:r>
            <a:endParaRPr b="0" i="0" sz="1400" u="none" cap="none" strike="noStrike">
              <a:solidFill>
                <a:srgbClr val="00FFFF"/>
              </a:solidFill>
              <a:latin typeface="Roboto Serif"/>
              <a:ea typeface="Roboto Serif"/>
              <a:cs typeface="Roboto Serif"/>
              <a:sym typeface="Roboto Serif"/>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FFFF"/>
                </a:solidFill>
                <a:latin typeface="Roboto Serif"/>
                <a:ea typeface="Roboto Serif"/>
                <a:cs typeface="Roboto Serif"/>
                <a:sym typeface="Roboto Serif"/>
              </a:rPr>
              <a:t>           Activity : Creating Developer Account</a:t>
            </a:r>
            <a:endParaRPr b="0" i="0" sz="1400" u="none" cap="none" strike="noStrike">
              <a:solidFill>
                <a:srgbClr val="00FFFF"/>
              </a:solidFill>
              <a:latin typeface="Roboto Serif"/>
              <a:ea typeface="Roboto Serif"/>
              <a:cs typeface="Roboto Serif"/>
              <a:sym typeface="Roboto Serif"/>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FFFF"/>
                </a:solidFill>
                <a:latin typeface="Roboto Serif"/>
                <a:ea typeface="Roboto Serif"/>
                <a:cs typeface="Roboto Serif"/>
                <a:sym typeface="Roboto Serif"/>
              </a:rPr>
              <a:t>Creating Developer Account </a:t>
            </a:r>
            <a:endParaRPr b="0" i="0" sz="1400" u="none" cap="none" strike="noStrike">
              <a:solidFill>
                <a:srgbClr val="00FFFF"/>
              </a:solidFill>
              <a:latin typeface="Roboto Serif"/>
              <a:ea typeface="Roboto Serif"/>
              <a:cs typeface="Roboto Serif"/>
              <a:sym typeface="Roboto Serif"/>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FFFF"/>
                </a:solidFill>
                <a:latin typeface="Roboto Serif"/>
                <a:ea typeface="Roboto Serif"/>
                <a:cs typeface="Roboto Serif"/>
                <a:sym typeface="Roboto Serif"/>
              </a:rPr>
              <a:t>Creating a developer org in Salesforce.</a:t>
            </a:r>
            <a:endParaRPr b="0" i="0" sz="1400" u="none" cap="none" strike="noStrike">
              <a:solidFill>
                <a:srgbClr val="00FFFF"/>
              </a:solidFill>
              <a:latin typeface="Roboto Serif"/>
              <a:ea typeface="Roboto Serif"/>
              <a:cs typeface="Roboto Serif"/>
              <a:sym typeface="Roboto Serif"/>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FFFF"/>
                </a:solidFill>
                <a:latin typeface="Roboto Serif"/>
                <a:ea typeface="Roboto Serif"/>
                <a:cs typeface="Roboto Serif"/>
                <a:sym typeface="Roboto Serif"/>
              </a:rPr>
              <a:t>                 1. Go to http://developer.salesforce.com/</a:t>
            </a:r>
            <a:endParaRPr b="0" i="0" sz="1400" u="none" cap="none" strike="noStrike">
              <a:solidFill>
                <a:srgbClr val="00FFFF"/>
              </a:solidFill>
              <a:latin typeface="Roboto Serif"/>
              <a:ea typeface="Roboto Serif"/>
              <a:cs typeface="Roboto Serif"/>
              <a:sym typeface="Roboto Serif"/>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FFFF"/>
                </a:solidFill>
                <a:latin typeface="Roboto Serif"/>
                <a:ea typeface="Roboto Serif"/>
                <a:cs typeface="Roboto Serif"/>
                <a:sym typeface="Roboto Serif"/>
              </a:rPr>
              <a:t>                         2. Click on sign up.</a:t>
            </a:r>
            <a:endParaRPr b="0" i="0" sz="1400" u="none" cap="none" strike="noStrike">
              <a:solidFill>
                <a:srgbClr val="00FFFF"/>
              </a:solidFill>
              <a:latin typeface="Roboto Serif"/>
              <a:ea typeface="Roboto Serif"/>
              <a:cs typeface="Roboto Serif"/>
              <a:sym typeface="Roboto Serif"/>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FFFF"/>
                </a:solidFill>
                <a:latin typeface="Roboto Serif"/>
                <a:ea typeface="Roboto Serif"/>
                <a:cs typeface="Roboto Serif"/>
                <a:sym typeface="Roboto Serif"/>
              </a:rPr>
              <a:t>                         3. On the sign up form, enter the following details :</a:t>
            </a:r>
            <a:endParaRPr b="0" i="0" sz="1400" u="none" cap="none" strike="noStrike">
              <a:solidFill>
                <a:srgbClr val="00FFFF"/>
              </a:solidFill>
              <a:latin typeface="Roboto Serif"/>
              <a:ea typeface="Roboto Serif"/>
              <a:cs typeface="Roboto Serif"/>
              <a:sym typeface="Roboto Serif"/>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FFFF"/>
                </a:solidFill>
                <a:latin typeface="Roboto Serif"/>
                <a:ea typeface="Roboto Serif"/>
                <a:cs typeface="Roboto Serif"/>
                <a:sym typeface="Roboto Serif"/>
              </a:rPr>
              <a:t>                           a. First name &amp; Last name </a:t>
            </a:r>
            <a:endParaRPr b="0" i="0" sz="1400" u="none" cap="none" strike="noStrike">
              <a:solidFill>
                <a:srgbClr val="00FFFF"/>
              </a:solidFill>
              <a:latin typeface="Roboto Serif"/>
              <a:ea typeface="Roboto Serif"/>
              <a:cs typeface="Roboto Serif"/>
              <a:sym typeface="Roboto Serif"/>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FFFF"/>
                </a:solidFill>
                <a:latin typeface="Roboto Serif"/>
                <a:ea typeface="Roboto Serif"/>
                <a:cs typeface="Roboto Serif"/>
                <a:sym typeface="Roboto Serif"/>
              </a:rPr>
              <a:t>                           b. Email</a:t>
            </a:r>
            <a:endParaRPr b="0" i="0" sz="1400" u="none" cap="none" strike="noStrike">
              <a:solidFill>
                <a:srgbClr val="00FFFF"/>
              </a:solidFill>
              <a:latin typeface="Roboto Serif"/>
              <a:ea typeface="Roboto Serif"/>
              <a:cs typeface="Roboto Serif"/>
              <a:sym typeface="Roboto Serif"/>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FFFF"/>
                </a:solidFill>
                <a:latin typeface="Roboto Serif"/>
                <a:ea typeface="Roboto Serif"/>
                <a:cs typeface="Roboto Serif"/>
                <a:sym typeface="Roboto Serif"/>
              </a:rPr>
              <a:t>                           c. Role : Developer</a:t>
            </a:r>
            <a:endParaRPr b="0" i="0" sz="1400" u="none" cap="none" strike="noStrike">
              <a:solidFill>
                <a:srgbClr val="00FFFF"/>
              </a:solidFill>
              <a:latin typeface="Roboto Serif"/>
              <a:ea typeface="Roboto Serif"/>
              <a:cs typeface="Roboto Serif"/>
              <a:sym typeface="Roboto Serif"/>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FFFF"/>
                </a:solidFill>
                <a:latin typeface="Roboto Serif"/>
                <a:ea typeface="Roboto Serif"/>
                <a:cs typeface="Roboto Serif"/>
                <a:sym typeface="Roboto Serif"/>
              </a:rPr>
              <a:t>                           d. Company : College Name </a:t>
            </a:r>
            <a:endParaRPr b="0" i="0" sz="1400" u="none" cap="none" strike="noStrike">
              <a:solidFill>
                <a:srgbClr val="00FFFF"/>
              </a:solidFill>
              <a:latin typeface="Roboto Serif"/>
              <a:ea typeface="Roboto Serif"/>
              <a:cs typeface="Roboto Serif"/>
              <a:sym typeface="Roboto Serif"/>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FFFF"/>
              </a:solidFill>
              <a:latin typeface="Roboto Serif"/>
              <a:ea typeface="Roboto Serif"/>
              <a:cs typeface="Roboto Serif"/>
              <a:sym typeface="Roboto Serif"/>
            </a:endParaRPr>
          </a:p>
        </p:txBody>
      </p:sp>
      <p:sp>
        <p:nvSpPr>
          <p:cNvPr id="185" name="Google Shape;185;p20"/>
          <p:cNvSpPr txBox="1"/>
          <p:nvPr/>
        </p:nvSpPr>
        <p:spPr>
          <a:xfrm>
            <a:off x="-6" y="2997129"/>
            <a:ext cx="91440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FFFF"/>
                </a:solidFill>
                <a:latin typeface="Roboto"/>
                <a:ea typeface="Roboto"/>
                <a:cs typeface="Roboto"/>
                <a:sym typeface="Roboto"/>
              </a:rPr>
              <a:t>  e. County : India   </a:t>
            </a:r>
            <a:endParaRPr b="0" i="0" sz="1500" u="none" cap="none" strike="noStrike">
              <a:solidFill>
                <a:srgbClr val="00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FFFF"/>
                </a:solidFill>
                <a:latin typeface="Roboto"/>
                <a:ea typeface="Roboto"/>
                <a:cs typeface="Roboto"/>
                <a:sym typeface="Roboto"/>
              </a:rPr>
              <a:t>  f. Postal Code : pin code</a:t>
            </a:r>
            <a:endParaRPr b="0" i="0" sz="1500" u="none" cap="none" strike="noStrike">
              <a:solidFill>
                <a:srgbClr val="00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FFFF"/>
                </a:solidFill>
                <a:latin typeface="Roboto"/>
                <a:ea typeface="Roboto"/>
                <a:cs typeface="Roboto"/>
                <a:sym typeface="Roboto"/>
              </a:rPr>
              <a:t>  g. Username : should be a combination of your name and company This need not be an actual email id, you can give anything in the format : username@organization.com </a:t>
            </a:r>
            <a:endParaRPr b="0" i="0" sz="1500" u="none" cap="none" strike="noStrike">
              <a:solidFill>
                <a:srgbClr val="00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FFFF"/>
                </a:solidFill>
                <a:latin typeface="Roboto"/>
                <a:ea typeface="Roboto"/>
                <a:cs typeface="Roboto"/>
                <a:sym typeface="Roboto"/>
              </a:rPr>
              <a:t>                   </a:t>
            </a:r>
            <a:endParaRPr b="0" i="0" sz="1500" u="none" cap="none" strike="noStrike">
              <a:solidFill>
                <a:srgbClr val="00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409100" cy="89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77777"/>
              <a:buNone/>
            </a:pPr>
            <a:r>
              <a:rPr lang="en" sz="1500">
                <a:latin typeface="Roboto"/>
                <a:ea typeface="Roboto"/>
                <a:cs typeface="Roboto"/>
                <a:sym typeface="Roboto"/>
              </a:rPr>
              <a:t>Login To Your Salesforce Account</a:t>
            </a:r>
            <a:endParaRPr sz="1500">
              <a:latin typeface="Roboto"/>
              <a:ea typeface="Roboto"/>
              <a:cs typeface="Roboto"/>
              <a:sym typeface="Roboto"/>
            </a:endParaRPr>
          </a:p>
          <a:p>
            <a:pPr indent="0" lvl="0" marL="0" rtl="0" algn="l">
              <a:lnSpc>
                <a:spcPct val="100000"/>
              </a:lnSpc>
              <a:spcBef>
                <a:spcPts val="0"/>
              </a:spcBef>
              <a:spcAft>
                <a:spcPts val="0"/>
              </a:spcAft>
              <a:buSzPct val="177777"/>
              <a:buNone/>
            </a:pPr>
            <a:r>
              <a:rPr lang="en" sz="1500">
                <a:latin typeface="Roboto"/>
                <a:ea typeface="Roboto"/>
                <a:cs typeface="Roboto"/>
                <a:sym typeface="Roboto"/>
              </a:rPr>
              <a:t>                1. Go to salesforce.com and click on login. </a:t>
            </a:r>
            <a:endParaRPr sz="1500">
              <a:latin typeface="Roboto"/>
              <a:ea typeface="Roboto"/>
              <a:cs typeface="Roboto"/>
              <a:sym typeface="Roboto"/>
            </a:endParaRPr>
          </a:p>
          <a:p>
            <a:pPr indent="0" lvl="0" marL="0" rtl="0" algn="l">
              <a:lnSpc>
                <a:spcPct val="100000"/>
              </a:lnSpc>
              <a:spcBef>
                <a:spcPts val="0"/>
              </a:spcBef>
              <a:spcAft>
                <a:spcPts val="0"/>
              </a:spcAft>
              <a:buSzPct val="177777"/>
              <a:buNone/>
            </a:pPr>
            <a:r>
              <a:rPr lang="en" sz="1500">
                <a:latin typeface="Roboto"/>
                <a:ea typeface="Roboto"/>
                <a:cs typeface="Roboto"/>
                <a:sym typeface="Roboto"/>
              </a:rPr>
              <a:t>                2. Enter the username and password that you just created. </a:t>
            </a:r>
            <a:endParaRPr sz="1500">
              <a:latin typeface="Roboto"/>
              <a:ea typeface="Roboto"/>
              <a:cs typeface="Roboto"/>
              <a:sym typeface="Roboto"/>
            </a:endParaRPr>
          </a:p>
          <a:p>
            <a:pPr indent="0" lvl="0" marL="0" rtl="0" algn="l">
              <a:lnSpc>
                <a:spcPct val="100000"/>
              </a:lnSpc>
              <a:spcBef>
                <a:spcPts val="0"/>
              </a:spcBef>
              <a:spcAft>
                <a:spcPts val="0"/>
              </a:spcAft>
              <a:buSzPct val="177777"/>
              <a:buNone/>
            </a:pPr>
            <a:r>
              <a:rPr lang="en" sz="1500">
                <a:latin typeface="Roboto"/>
                <a:ea typeface="Roboto"/>
                <a:cs typeface="Roboto"/>
                <a:sym typeface="Roboto"/>
              </a:rPr>
              <a:t>                3. After login this is the home page which you will see.</a:t>
            </a:r>
            <a:endParaRPr sz="1500">
              <a:latin typeface="Roboto"/>
              <a:ea typeface="Roboto"/>
              <a:cs typeface="Roboto"/>
              <a:sym typeface="Roboto"/>
            </a:endParaRPr>
          </a:p>
          <a:p>
            <a:pPr indent="0" lvl="0" marL="0" rtl="0" algn="l">
              <a:lnSpc>
                <a:spcPct val="100000"/>
              </a:lnSpc>
              <a:spcBef>
                <a:spcPts val="0"/>
              </a:spcBef>
              <a:spcAft>
                <a:spcPts val="0"/>
              </a:spcAft>
              <a:buSzPct val="177777"/>
              <a:buNone/>
            </a:pPr>
            <a:r>
              <a:t/>
            </a:r>
            <a:endParaRPr sz="1500">
              <a:latin typeface="Roboto"/>
              <a:ea typeface="Roboto"/>
              <a:cs typeface="Roboto"/>
              <a:sym typeface="Roboto"/>
            </a:endParaRPr>
          </a:p>
        </p:txBody>
      </p:sp>
      <p:cxnSp>
        <p:nvCxnSpPr>
          <p:cNvPr id="191" name="Google Shape;191;p21"/>
          <p:cNvCxnSpPr/>
          <p:nvPr/>
        </p:nvCxnSpPr>
        <p:spPr>
          <a:xfrm>
            <a:off x="-1092050" y="425900"/>
            <a:ext cx="524100" cy="524100"/>
          </a:xfrm>
          <a:prstGeom prst="straightConnector1">
            <a:avLst/>
          </a:prstGeom>
          <a:noFill/>
          <a:ln cap="flat" cmpd="sng" w="9525">
            <a:solidFill>
              <a:schemeClr val="dk2"/>
            </a:solidFill>
            <a:prstDash val="solid"/>
            <a:round/>
            <a:headEnd len="sm" w="sm" type="none"/>
            <a:tailEnd len="sm" w="sm" type="none"/>
          </a:ln>
        </p:spPr>
      </p:cxnSp>
      <p:pic>
        <p:nvPicPr>
          <p:cNvPr id="192" name="Google Shape;192;p21"/>
          <p:cNvPicPr preferRelativeResize="0"/>
          <p:nvPr/>
        </p:nvPicPr>
        <p:blipFill rotWithShape="1">
          <a:blip r:embed="rId3">
            <a:alphaModFix/>
          </a:blip>
          <a:srcRect b="0" l="0" r="0" t="0"/>
          <a:stretch/>
        </p:blipFill>
        <p:spPr>
          <a:xfrm>
            <a:off x="1297500" y="1593150"/>
            <a:ext cx="6661784" cy="3550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