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5"/>
  </p:notesMasterIdLst>
  <p:sldIdLst>
    <p:sldId id="256" r:id="rId2"/>
    <p:sldId id="257" r:id="rId3"/>
    <p:sldId id="273" r:id="rId4"/>
    <p:sldId id="258" r:id="rId5"/>
    <p:sldId id="259" r:id="rId6"/>
    <p:sldId id="260" r:id="rId7"/>
    <p:sldId id="261" r:id="rId8"/>
    <p:sldId id="262" r:id="rId9"/>
    <p:sldId id="274" r:id="rId10"/>
    <p:sldId id="279" r:id="rId11"/>
    <p:sldId id="281" r:id="rId12"/>
    <p:sldId id="284" r:id="rId13"/>
    <p:sldId id="285" r:id="rId14"/>
    <p:sldId id="286" r:id="rId15"/>
    <p:sldId id="283" r:id="rId16"/>
    <p:sldId id="275" r:id="rId17"/>
    <p:sldId id="276" r:id="rId18"/>
    <p:sldId id="277" r:id="rId19"/>
    <p:sldId id="278" r:id="rId20"/>
    <p:sldId id="263" r:id="rId21"/>
    <p:sldId id="266" r:id="rId22"/>
    <p:sldId id="280" r:id="rId23"/>
    <p:sldId id="269" r:id="rId24"/>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516" y="84"/>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60000"/>
            <a:ext cx="10800000" cy="720000"/>
          </a:xfrm>
        </p:spPr>
        <p:txBody>
          <a:bodyPr wrap="square" lIns="0" tIns="0" rIns="0" bIns="0">
            <a:normAutofit/>
          </a:bodyPr>
          <a:lstStyle>
            <a:lvl1pPr algn="l" fontAlgn="base">
              <a:defRPr sz="3200">
                <a:solidFill>
                  <a:schemeClr val="tx1"/>
                </a:solidFill>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wrap="square">
            <a:normAutofit/>
          </a:bodyPr>
          <a:lstStyle/>
          <a:p>
            <a:r>
              <a:rPr lang="en-US"/>
              <a:t>Date Area</a:t>
            </a:r>
          </a:p>
        </p:txBody>
      </p:sp>
      <p:sp>
        <p:nvSpPr>
          <p:cNvPr id="4" name="页脚占位符 3"/>
          <p:cNvSpPr>
            <a:spLocks noGrp="1"/>
          </p:cNvSpPr>
          <p:nvPr>
            <p:ph type="ftr" sz="quarter" idx="11"/>
            <p:custDataLst>
              <p:tags r:id="rId3"/>
            </p:custDataLst>
          </p:nvPr>
        </p:nvSpPr>
        <p:spPr/>
        <p:txBody>
          <a:body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p>
            <a:fld id="{49AE70B2-8BF9-45C0-BB95-33D1B9D3A85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MIPS PROCESSOR USING VERILOG</a:t>
            </a:r>
          </a:p>
        </p:txBody>
      </p:sp>
      <p:sp>
        <p:nvSpPr>
          <p:cNvPr id="3" name="Subtitle 2"/>
          <p:cNvSpPr>
            <a:spLocks noGrp="1"/>
          </p:cNvSpPr>
          <p:nvPr>
            <p:ph type="subTitle" idx="1"/>
          </p:nvPr>
        </p:nvSpPr>
        <p:spPr/>
        <p:txBody>
          <a:bodyPr>
            <a:noAutofit/>
          </a:bodyPr>
          <a:lstStyle/>
          <a:p>
            <a:r>
              <a:rPr lang="en-US" sz="2400" dirty="0" smtClean="0"/>
              <a:t>213ECE3437 </a:t>
            </a:r>
            <a:r>
              <a:rPr lang="en-US" sz="2400" dirty="0"/>
              <a:t>– </a:t>
            </a:r>
            <a:r>
              <a:rPr lang="en-US" sz="2400" dirty="0" smtClean="0"/>
              <a:t>Low power VLSI </a:t>
            </a:r>
            <a:r>
              <a:rPr lang="en-US" sz="2400" dirty="0" smtClean="0"/>
              <a:t>Design</a:t>
            </a:r>
            <a:endParaRPr lang="en-US" sz="2400" dirty="0"/>
          </a:p>
          <a:p>
            <a:r>
              <a:rPr lang="en-US" sz="2400" dirty="0"/>
              <a:t>BATCH NO – 02</a:t>
            </a:r>
          </a:p>
          <a:p>
            <a:r>
              <a:rPr lang="en-US" sz="2400" dirty="0"/>
              <a:t>GUIDED BY : M NAVEEN KUMAR (P2F SEMI)</a:t>
            </a:r>
          </a:p>
        </p:txBody>
      </p:sp>
      <p:sp>
        <p:nvSpPr>
          <p:cNvPr id="5" name="Freeform 4"/>
          <p:cNvSpPr/>
          <p:nvPr/>
        </p:nvSpPr>
        <p:spPr>
          <a:xfrm>
            <a:off x="780478" y="338633"/>
            <a:ext cx="7192448" cy="1371636"/>
          </a:xfrm>
          <a:custGeom>
            <a:avLst/>
            <a:gdLst/>
            <a:ahLst/>
            <a:cxnLst/>
            <a:rect l="l" t="t" r="r" b="b"/>
            <a:pathLst>
              <a:path w="10822633" h="1885476">
                <a:moveTo>
                  <a:pt x="0" y="0"/>
                </a:moveTo>
                <a:lnTo>
                  <a:pt x="10822633" y="0"/>
                </a:lnTo>
                <a:lnTo>
                  <a:pt x="10822633" y="1885476"/>
                </a:lnTo>
                <a:lnTo>
                  <a:pt x="0" y="1885476"/>
                </a:lnTo>
                <a:lnTo>
                  <a:pt x="0" y="0"/>
                </a:lnTo>
                <a:close/>
              </a:path>
            </a:pathLst>
          </a:custGeom>
          <a:blipFill>
            <a:blip r:embed="rId2"/>
            <a:stretch>
              <a:fillRect/>
            </a:stretch>
          </a:blipFill>
        </p:spPr>
      </p:sp>
      <p:pic>
        <p:nvPicPr>
          <p:cNvPr id="1030" name="Picture 6" descr="P2F Semi 2025 Company Profile: Valuation, Investors, Acquisition | PitchBook"/>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077328" y="78803"/>
            <a:ext cx="1631304" cy="163130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729345" cy="1320800"/>
          </a:xfrm>
        </p:spPr>
        <p:txBody>
          <a:bodyPr>
            <a:normAutofit fontScale="90000"/>
          </a:bodyPr>
          <a:lstStyle/>
          <a:p>
            <a:r>
              <a:rPr lang="en-US" altLang="en-US"/>
              <a:t>Why Power Gating is Efficient for MIPS Processor?</a:t>
            </a:r>
            <a:br>
              <a:rPr lang="en-US" altLang="en-US"/>
            </a:br>
            <a:endParaRPr lang="en-US" altLang="en-US"/>
          </a:p>
        </p:txBody>
      </p:sp>
      <p:sp>
        <p:nvSpPr>
          <p:cNvPr id="3" name="Content Placeholder 2"/>
          <p:cNvSpPr>
            <a:spLocks noGrp="1"/>
          </p:cNvSpPr>
          <p:nvPr>
            <p:ph idx="1"/>
          </p:nvPr>
        </p:nvSpPr>
        <p:spPr>
          <a:xfrm>
            <a:off x="677545" y="1969770"/>
            <a:ext cx="8596630" cy="4071620"/>
          </a:xfrm>
        </p:spPr>
        <p:txBody>
          <a:bodyPr/>
          <a:lstStyle/>
          <a:p>
            <a:pPr algn="just"/>
            <a:r>
              <a:rPr lang="en-US" altLang="en-US"/>
              <a:t>Reduction of Static Power: By shutting off power to idle components like the ALU or register file, power gating significantly reduces leakage currents, a key source of static power in MIPS processors.</a:t>
            </a:r>
          </a:p>
          <a:p>
            <a:pPr algn="just"/>
            <a:endParaRPr lang="en-US" altLang="en-US"/>
          </a:p>
          <a:p>
            <a:pPr algn="just"/>
            <a:r>
              <a:rPr lang="en-US" altLang="en-US"/>
              <a:t>Efficient Management of Idle Units: Power gating allows the processor to turn off unused components during idle cycles, saving power without affecting performance.</a:t>
            </a:r>
          </a:p>
          <a:p>
            <a:pPr algn="just"/>
            <a:endParaRPr lang="en-US" altLang="en-US"/>
          </a:p>
          <a:p>
            <a:pPr algn="just"/>
            <a:r>
              <a:rPr lang="en-US" altLang="en-US"/>
              <a:t>Dynamic Power Management: It dynamically controls power based on the processor’s active state, reducing power consumption during non-productive cycles like when certain pipeline stages are idle.</a:t>
            </a:r>
          </a:p>
          <a:p>
            <a:pPr algn="just"/>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Steps to Implement Power Gating in MIPS Processor</a:t>
            </a:r>
          </a:p>
        </p:txBody>
      </p:sp>
      <p:sp>
        <p:nvSpPr>
          <p:cNvPr id="3" name="Content Placeholder 2"/>
          <p:cNvSpPr>
            <a:spLocks noGrp="1"/>
          </p:cNvSpPr>
          <p:nvPr>
            <p:ph idx="1"/>
          </p:nvPr>
        </p:nvSpPr>
        <p:spPr/>
        <p:txBody>
          <a:bodyPr>
            <a:normAutofit lnSpcReduction="10000"/>
          </a:bodyPr>
          <a:lstStyle/>
          <a:p>
            <a:pPr algn="just"/>
            <a:r>
              <a:rPr lang="en-US" altLang="en-US"/>
              <a:t>Identify components like ALU, register file, and memory that can be powered off when idle.</a:t>
            </a:r>
          </a:p>
          <a:p>
            <a:pPr algn="just"/>
            <a:r>
              <a:rPr lang="en-US" altLang="en-US"/>
              <a:t>Introduce power switches (sleep transistors) to control power supply to each component.</a:t>
            </a:r>
          </a:p>
          <a:p>
            <a:pPr algn="just"/>
            <a:r>
              <a:rPr lang="en-US" altLang="en-US"/>
              <a:t>Create logic to control power gating based on component activity (idle or active).</a:t>
            </a:r>
          </a:p>
          <a:p>
            <a:pPr algn="just"/>
            <a:r>
              <a:rPr lang="en-US" altLang="en-US"/>
              <a:t>Add control signals to manage power gating for each domain.</a:t>
            </a:r>
          </a:p>
          <a:p>
            <a:pPr algn="just"/>
            <a:r>
              <a:rPr lang="en-US" altLang="en-US"/>
              <a:t>Design a sleep mode for inactive domains and a quick wake-up mechanism when needed.</a:t>
            </a:r>
          </a:p>
          <a:p>
            <a:pPr algn="just"/>
            <a:r>
              <a:rPr lang="en-US" altLang="en-US"/>
              <a:t>Account for latency due to power-up and ensure timing is adjusted for minimal performance impact. Simulate and optimize the design for power savings and</a:t>
            </a:r>
            <a:r>
              <a:rPr lang="" altLang="en-US"/>
              <a:t> </a:t>
            </a:r>
            <a:r>
              <a:rPr lang="en-US" altLang="en-US"/>
              <a:t>performance.</a:t>
            </a:r>
          </a:p>
          <a:p>
            <a:pPr algn="just"/>
            <a:endParaRPr lang="en-US" altLang="en-US"/>
          </a:p>
          <a:p>
            <a:pPr algn="just"/>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Before Power gating</a:t>
            </a:r>
          </a:p>
        </p:txBody>
      </p:sp>
      <p:graphicFrame>
        <p:nvGraphicFramePr>
          <p:cNvPr id="4" name="Content Placeholder 3"/>
          <p:cNvGraphicFramePr>
            <a:graphicFrameLocks noGrp="1"/>
          </p:cNvGraphicFramePr>
          <p:nvPr>
            <p:ph idx="1"/>
          </p:nvPr>
        </p:nvGraphicFramePr>
        <p:xfrm>
          <a:off x="677334" y="2160589"/>
          <a:ext cx="8597265" cy="1905000"/>
        </p:xfrm>
        <a:graphic>
          <a:graphicData uri="http://schemas.openxmlformats.org/drawingml/2006/table">
            <a:tbl>
              <a:tblPr firstRow="1" bandRow="1">
                <a:tableStyleId>{5C22544A-7EE6-4342-B048-85BDC9FD1C3A}</a:tableStyleId>
              </a:tblPr>
              <a:tblGrid>
                <a:gridCol w="2865755"/>
                <a:gridCol w="2865755"/>
                <a:gridCol w="2865755"/>
              </a:tblGrid>
              <a:tr h="381000">
                <a:tc>
                  <a:txBody>
                    <a:bodyPr/>
                    <a:lstStyle/>
                    <a:p>
                      <a:pPr>
                        <a:buNone/>
                      </a:pPr>
                      <a:r>
                        <a:rPr lang="en-US"/>
                        <a:t>Component</a:t>
                      </a:r>
                    </a:p>
                  </a:txBody>
                  <a:tcPr/>
                </a:tc>
                <a:tc>
                  <a:txBody>
                    <a:bodyPr/>
                    <a:lstStyle/>
                    <a:p>
                      <a:pPr>
                        <a:buNone/>
                      </a:pPr>
                      <a:r>
                        <a:rPr lang="en-US"/>
                        <a:t>Power type</a:t>
                      </a:r>
                    </a:p>
                  </a:txBody>
                  <a:tcPr/>
                </a:tc>
                <a:tc>
                  <a:txBody>
                    <a:bodyPr/>
                    <a:lstStyle/>
                    <a:p>
                      <a:pPr>
                        <a:buNone/>
                      </a:pPr>
                      <a:r>
                        <a:rPr lang="en-US"/>
                        <a:t>Vaue</a:t>
                      </a:r>
                    </a:p>
                  </a:txBody>
                  <a:tcPr/>
                </a:tc>
              </a:tr>
              <a:tr h="381000">
                <a:tc>
                  <a:txBody>
                    <a:bodyPr/>
                    <a:lstStyle/>
                    <a:p>
                      <a:pPr>
                        <a:buNone/>
                      </a:pPr>
                      <a:r>
                        <a:rPr lang="en-US"/>
                        <a:t>Internal power</a:t>
                      </a:r>
                    </a:p>
                  </a:txBody>
                  <a:tcPr/>
                </a:tc>
                <a:tc>
                  <a:txBody>
                    <a:bodyPr/>
                    <a:lstStyle/>
                    <a:p>
                      <a:pPr>
                        <a:buNone/>
                      </a:pPr>
                      <a:r>
                        <a:rPr lang="en-US"/>
                        <a:t>Cell Internal</a:t>
                      </a:r>
                    </a:p>
                  </a:txBody>
                  <a:tcPr/>
                </a:tc>
                <a:tc>
                  <a:txBody>
                    <a:bodyPr/>
                    <a:lstStyle/>
                    <a:p>
                      <a:pPr>
                        <a:buNone/>
                      </a:pPr>
                      <a:r>
                        <a:rPr lang="en-US"/>
                        <a:t>3.8229uW</a:t>
                      </a:r>
                    </a:p>
                  </a:txBody>
                  <a:tcPr/>
                </a:tc>
              </a:tr>
              <a:tr h="381000">
                <a:tc>
                  <a:txBody>
                    <a:bodyPr/>
                    <a:lstStyle/>
                    <a:p>
                      <a:pPr>
                        <a:buNone/>
                      </a:pPr>
                      <a:r>
                        <a:rPr lang="en-US"/>
                        <a:t>Switching power</a:t>
                      </a:r>
                    </a:p>
                  </a:txBody>
                  <a:tcPr/>
                </a:tc>
                <a:tc>
                  <a:txBody>
                    <a:bodyPr/>
                    <a:lstStyle/>
                    <a:p>
                      <a:pPr>
                        <a:buNone/>
                      </a:pPr>
                      <a:r>
                        <a:rPr lang="en-US"/>
                        <a:t>Net switching</a:t>
                      </a:r>
                    </a:p>
                  </a:txBody>
                  <a:tcPr/>
                </a:tc>
                <a:tc>
                  <a:txBody>
                    <a:bodyPr/>
                    <a:lstStyle/>
                    <a:p>
                      <a:pPr>
                        <a:buNone/>
                      </a:pPr>
                      <a:r>
                        <a:rPr lang="en-US"/>
                        <a:t>1.5422uW</a:t>
                      </a:r>
                    </a:p>
                  </a:txBody>
                  <a:tcPr/>
                </a:tc>
              </a:tr>
              <a:tr h="381000">
                <a:tc>
                  <a:txBody>
                    <a:bodyPr/>
                    <a:lstStyle/>
                    <a:p>
                      <a:pPr>
                        <a:buNone/>
                      </a:pPr>
                      <a:r>
                        <a:rPr lang="en-US"/>
                        <a:t>leakage power</a:t>
                      </a:r>
                    </a:p>
                  </a:txBody>
                  <a:tcPr/>
                </a:tc>
                <a:tc>
                  <a:txBody>
                    <a:bodyPr/>
                    <a:lstStyle/>
                    <a:p>
                      <a:pPr>
                        <a:buNone/>
                      </a:pPr>
                      <a:r>
                        <a:rPr lang="en-US"/>
                        <a:t>Static(cell)</a:t>
                      </a:r>
                    </a:p>
                  </a:txBody>
                  <a:tcPr/>
                </a:tc>
                <a:tc>
                  <a:txBody>
                    <a:bodyPr/>
                    <a:lstStyle/>
                    <a:p>
                      <a:pPr>
                        <a:buNone/>
                      </a:pPr>
                      <a:r>
                        <a:rPr lang="en-US"/>
                        <a:t>5.2460uW</a:t>
                      </a:r>
                    </a:p>
                  </a:txBody>
                  <a:tcPr/>
                </a:tc>
              </a:tr>
              <a:tr h="381000">
                <a:tc>
                  <a:txBody>
                    <a:bodyPr/>
                    <a:lstStyle/>
                    <a:p>
                      <a:pPr>
                        <a:buNone/>
                      </a:pPr>
                      <a:r>
                        <a:rPr lang="en-US"/>
                        <a:t>Total power</a:t>
                      </a:r>
                    </a:p>
                  </a:txBody>
                  <a:tcPr/>
                </a:tc>
                <a:tc>
                  <a:txBody>
                    <a:bodyPr/>
                    <a:lstStyle/>
                    <a:p>
                      <a:pPr>
                        <a:buNone/>
                      </a:pPr>
                      <a:endParaRPr lang="en-US"/>
                    </a:p>
                  </a:txBody>
                  <a:tcPr/>
                </a:tc>
                <a:tc>
                  <a:txBody>
                    <a:bodyPr/>
                    <a:lstStyle/>
                    <a:p>
                      <a:pPr>
                        <a:buNone/>
                      </a:pPr>
                      <a:r>
                        <a:rPr lang="en-US"/>
                        <a:t>10.6111uW</a:t>
                      </a: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Power gating</a:t>
            </a:r>
          </a:p>
        </p:txBody>
      </p:sp>
      <p:graphicFrame>
        <p:nvGraphicFramePr>
          <p:cNvPr id="4" name="Content Placeholder 3"/>
          <p:cNvGraphicFramePr>
            <a:graphicFrameLocks noGrp="1"/>
          </p:cNvGraphicFramePr>
          <p:nvPr>
            <p:ph idx="1"/>
          </p:nvPr>
        </p:nvGraphicFramePr>
        <p:xfrm>
          <a:off x="677334" y="2160589"/>
          <a:ext cx="8597265" cy="1905000"/>
        </p:xfrm>
        <a:graphic>
          <a:graphicData uri="http://schemas.openxmlformats.org/drawingml/2006/table">
            <a:tbl>
              <a:tblPr firstRow="1" bandRow="1">
                <a:tableStyleId>{5C22544A-7EE6-4342-B048-85BDC9FD1C3A}</a:tableStyleId>
              </a:tblPr>
              <a:tblGrid>
                <a:gridCol w="2865755"/>
                <a:gridCol w="2865755"/>
                <a:gridCol w="2865755"/>
              </a:tblGrid>
              <a:tr h="381000">
                <a:tc>
                  <a:txBody>
                    <a:bodyPr/>
                    <a:lstStyle/>
                    <a:p>
                      <a:pPr>
                        <a:buNone/>
                      </a:pPr>
                      <a:r>
                        <a:rPr lang="en-US"/>
                        <a:t>Component</a:t>
                      </a:r>
                    </a:p>
                  </a:txBody>
                  <a:tcPr/>
                </a:tc>
                <a:tc>
                  <a:txBody>
                    <a:bodyPr/>
                    <a:lstStyle/>
                    <a:p>
                      <a:pPr>
                        <a:buNone/>
                      </a:pPr>
                      <a:r>
                        <a:rPr lang="en-US"/>
                        <a:t>Power type</a:t>
                      </a:r>
                    </a:p>
                  </a:txBody>
                  <a:tcPr/>
                </a:tc>
                <a:tc>
                  <a:txBody>
                    <a:bodyPr/>
                    <a:lstStyle/>
                    <a:p>
                      <a:pPr>
                        <a:buNone/>
                      </a:pPr>
                      <a:r>
                        <a:rPr lang="en-US"/>
                        <a:t>Vaue</a:t>
                      </a:r>
                    </a:p>
                  </a:txBody>
                  <a:tcPr/>
                </a:tc>
              </a:tr>
              <a:tr h="381000">
                <a:tc>
                  <a:txBody>
                    <a:bodyPr/>
                    <a:lstStyle/>
                    <a:p>
                      <a:pPr>
                        <a:buNone/>
                      </a:pPr>
                      <a:r>
                        <a:rPr lang="en-US"/>
                        <a:t>Internal power</a:t>
                      </a:r>
                    </a:p>
                  </a:txBody>
                  <a:tcPr/>
                </a:tc>
                <a:tc>
                  <a:txBody>
                    <a:bodyPr/>
                    <a:lstStyle/>
                    <a:p>
                      <a:pPr>
                        <a:buNone/>
                      </a:pPr>
                      <a:r>
                        <a:rPr lang="en-US"/>
                        <a:t>slight overhead</a:t>
                      </a:r>
                    </a:p>
                  </a:txBody>
                  <a:tcPr/>
                </a:tc>
                <a:tc>
                  <a:txBody>
                    <a:bodyPr/>
                    <a:lstStyle/>
                    <a:p>
                      <a:pPr>
                        <a:buNone/>
                      </a:pPr>
                      <a:r>
                        <a:rPr lang="en-US"/>
                        <a:t>3.8229uW</a:t>
                      </a:r>
                    </a:p>
                  </a:txBody>
                  <a:tcPr/>
                </a:tc>
              </a:tr>
              <a:tr h="381000">
                <a:tc>
                  <a:txBody>
                    <a:bodyPr/>
                    <a:lstStyle/>
                    <a:p>
                      <a:pPr>
                        <a:buNone/>
                      </a:pPr>
                      <a:r>
                        <a:rPr lang="en-US"/>
                        <a:t>Switching power</a:t>
                      </a:r>
                    </a:p>
                  </a:txBody>
                  <a:tcPr/>
                </a:tc>
                <a:tc>
                  <a:txBody>
                    <a:bodyPr/>
                    <a:lstStyle/>
                    <a:p>
                      <a:pPr>
                        <a:buNone/>
                      </a:pPr>
                      <a:r>
                        <a:rPr lang="en-US"/>
                        <a:t>same</a:t>
                      </a:r>
                    </a:p>
                  </a:txBody>
                  <a:tcPr/>
                </a:tc>
                <a:tc>
                  <a:txBody>
                    <a:bodyPr/>
                    <a:lstStyle/>
                    <a:p>
                      <a:pPr>
                        <a:buNone/>
                      </a:pPr>
                      <a:r>
                        <a:rPr lang="en-US"/>
                        <a:t>1.5422uW</a:t>
                      </a:r>
                    </a:p>
                  </a:txBody>
                  <a:tcPr/>
                </a:tc>
              </a:tr>
              <a:tr h="381000">
                <a:tc>
                  <a:txBody>
                    <a:bodyPr/>
                    <a:lstStyle/>
                    <a:p>
                      <a:pPr>
                        <a:buNone/>
                      </a:pPr>
                      <a:r>
                        <a:rPr lang="en-US"/>
                        <a:t>leakage power</a:t>
                      </a:r>
                    </a:p>
                  </a:txBody>
                  <a:tcPr/>
                </a:tc>
                <a:tc>
                  <a:txBody>
                    <a:bodyPr/>
                    <a:lstStyle/>
                    <a:p>
                      <a:pPr>
                        <a:buNone/>
                      </a:pPr>
                      <a:r>
                        <a:rPr lang="en-US"/>
                        <a:t>Reduced~60%</a:t>
                      </a:r>
                    </a:p>
                  </a:txBody>
                  <a:tcPr/>
                </a:tc>
                <a:tc>
                  <a:txBody>
                    <a:bodyPr/>
                    <a:lstStyle/>
                    <a:p>
                      <a:pPr>
                        <a:buNone/>
                      </a:pPr>
                      <a:r>
                        <a:rPr lang="en-US"/>
                        <a:t>2.0984uW</a:t>
                      </a:r>
                    </a:p>
                  </a:txBody>
                  <a:tcPr/>
                </a:tc>
              </a:tr>
              <a:tr h="381000">
                <a:tc>
                  <a:txBody>
                    <a:bodyPr/>
                    <a:lstStyle/>
                    <a:p>
                      <a:pPr>
                        <a:buNone/>
                      </a:pPr>
                      <a:r>
                        <a:rPr lang="en-US"/>
                        <a:t>Total power</a:t>
                      </a:r>
                    </a:p>
                  </a:txBody>
                  <a:tcPr/>
                </a:tc>
                <a:tc>
                  <a:txBody>
                    <a:bodyPr/>
                    <a:lstStyle/>
                    <a:p>
                      <a:pPr>
                        <a:buNone/>
                      </a:pPr>
                      <a:endParaRPr lang="en-US"/>
                    </a:p>
                  </a:txBody>
                  <a:tcPr/>
                </a:tc>
                <a:tc>
                  <a:txBody>
                    <a:bodyPr/>
                    <a:lstStyle/>
                    <a:p>
                      <a:pPr>
                        <a:buNone/>
                      </a:pPr>
                      <a:r>
                        <a:rPr lang="en-US"/>
                        <a:t>7.5135uW</a:t>
                      </a: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Difference</a:t>
            </a:r>
          </a:p>
        </p:txBody>
      </p:sp>
      <p:graphicFrame>
        <p:nvGraphicFramePr>
          <p:cNvPr id="4" name="Content Placeholder 3"/>
          <p:cNvGraphicFramePr>
            <a:graphicFrameLocks noGrp="1"/>
          </p:cNvGraphicFramePr>
          <p:nvPr>
            <p:ph idx="1"/>
          </p:nvPr>
        </p:nvGraphicFramePr>
        <p:xfrm>
          <a:off x="677334" y="2160589"/>
          <a:ext cx="8597265" cy="1905000"/>
        </p:xfrm>
        <a:graphic>
          <a:graphicData uri="http://schemas.openxmlformats.org/drawingml/2006/table">
            <a:tbl>
              <a:tblPr firstRow="1" bandRow="1">
                <a:tableStyleId>{5C22544A-7EE6-4342-B048-85BDC9FD1C3A}</a:tableStyleId>
              </a:tblPr>
              <a:tblGrid>
                <a:gridCol w="2149316"/>
                <a:gridCol w="2149317"/>
                <a:gridCol w="1679257"/>
                <a:gridCol w="2619375"/>
              </a:tblGrid>
              <a:tr h="381000">
                <a:tc>
                  <a:txBody>
                    <a:bodyPr/>
                    <a:lstStyle/>
                    <a:p>
                      <a:pPr>
                        <a:buNone/>
                      </a:pPr>
                      <a:r>
                        <a:rPr lang="en-US"/>
                        <a:t>Power type</a:t>
                      </a:r>
                    </a:p>
                  </a:txBody>
                  <a:tcPr/>
                </a:tc>
                <a:tc>
                  <a:txBody>
                    <a:bodyPr/>
                    <a:lstStyle/>
                    <a:p>
                      <a:pPr>
                        <a:buNone/>
                      </a:pPr>
                      <a:r>
                        <a:rPr lang="en-US"/>
                        <a:t>Before gating</a:t>
                      </a:r>
                    </a:p>
                  </a:txBody>
                  <a:tcPr/>
                </a:tc>
                <a:tc>
                  <a:txBody>
                    <a:bodyPr/>
                    <a:lstStyle/>
                    <a:p>
                      <a:pPr>
                        <a:buNone/>
                      </a:pPr>
                      <a:r>
                        <a:rPr lang="en-US"/>
                        <a:t>After gating</a:t>
                      </a:r>
                    </a:p>
                  </a:txBody>
                  <a:tcPr/>
                </a:tc>
                <a:tc>
                  <a:txBody>
                    <a:bodyPr/>
                    <a:lstStyle/>
                    <a:p>
                      <a:pPr>
                        <a:buNone/>
                      </a:pPr>
                      <a:r>
                        <a:rPr lang="en-US"/>
                        <a:t>savings</a:t>
                      </a:r>
                    </a:p>
                  </a:txBody>
                  <a:tcPr/>
                </a:tc>
              </a:tr>
              <a:tr h="381000">
                <a:tc>
                  <a:txBody>
                    <a:bodyPr/>
                    <a:lstStyle/>
                    <a:p>
                      <a:pPr>
                        <a:buNone/>
                      </a:pPr>
                      <a:r>
                        <a:rPr lang="en-US"/>
                        <a:t>Internal power</a:t>
                      </a:r>
                    </a:p>
                  </a:txBody>
                  <a:tcPr/>
                </a:tc>
                <a:tc>
                  <a:txBody>
                    <a:bodyPr/>
                    <a:lstStyle/>
                    <a:p>
                      <a:pPr>
                        <a:buNone/>
                      </a:pPr>
                      <a:r>
                        <a:rPr lang="en-US"/>
                        <a:t>3.8229uW</a:t>
                      </a:r>
                    </a:p>
                  </a:txBody>
                  <a:tcPr/>
                </a:tc>
                <a:tc>
                  <a:txBody>
                    <a:bodyPr/>
                    <a:lstStyle/>
                    <a:p>
                      <a:pPr>
                        <a:buNone/>
                      </a:pPr>
                      <a:r>
                        <a:rPr lang="en-US"/>
                        <a:t>3.8229uW</a:t>
                      </a:r>
                    </a:p>
                  </a:txBody>
                  <a:tcPr/>
                </a:tc>
                <a:tc>
                  <a:txBody>
                    <a:bodyPr/>
                    <a:lstStyle/>
                    <a:p>
                      <a:pPr>
                        <a:buNone/>
                      </a:pPr>
                      <a:r>
                        <a:rPr lang="en-US"/>
                        <a:t>-0.0500uW(overhead)</a:t>
                      </a:r>
                    </a:p>
                  </a:txBody>
                  <a:tcPr/>
                </a:tc>
              </a:tr>
              <a:tr h="381000">
                <a:tc>
                  <a:txBody>
                    <a:bodyPr/>
                    <a:lstStyle/>
                    <a:p>
                      <a:pPr>
                        <a:buNone/>
                      </a:pPr>
                      <a:r>
                        <a:rPr lang="en-US"/>
                        <a:t>Switching power</a:t>
                      </a:r>
                    </a:p>
                  </a:txBody>
                  <a:tcPr/>
                </a:tc>
                <a:tc>
                  <a:txBody>
                    <a:bodyPr/>
                    <a:lstStyle/>
                    <a:p>
                      <a:pPr>
                        <a:buNone/>
                      </a:pPr>
                      <a:r>
                        <a:rPr lang="en-US"/>
                        <a:t>1.5422uW</a:t>
                      </a:r>
                    </a:p>
                  </a:txBody>
                  <a:tcPr/>
                </a:tc>
                <a:tc>
                  <a:txBody>
                    <a:bodyPr/>
                    <a:lstStyle/>
                    <a:p>
                      <a:pPr>
                        <a:buNone/>
                      </a:pPr>
                      <a:r>
                        <a:rPr lang="en-US"/>
                        <a:t>1.5422uW</a:t>
                      </a:r>
                    </a:p>
                  </a:txBody>
                  <a:tcPr/>
                </a:tc>
                <a:tc>
                  <a:txBody>
                    <a:bodyPr/>
                    <a:lstStyle/>
                    <a:p>
                      <a:pPr>
                        <a:buNone/>
                      </a:pPr>
                      <a:r>
                        <a:rPr lang="en-US"/>
                        <a:t>not equal to 0</a:t>
                      </a:r>
                    </a:p>
                  </a:txBody>
                  <a:tcPr/>
                </a:tc>
              </a:tr>
              <a:tr h="381000">
                <a:tc>
                  <a:txBody>
                    <a:bodyPr/>
                    <a:lstStyle/>
                    <a:p>
                      <a:pPr>
                        <a:buNone/>
                      </a:pPr>
                      <a:r>
                        <a:rPr lang="en-US"/>
                        <a:t>leakage power</a:t>
                      </a:r>
                    </a:p>
                  </a:txBody>
                  <a:tcPr/>
                </a:tc>
                <a:tc>
                  <a:txBody>
                    <a:bodyPr/>
                    <a:lstStyle/>
                    <a:p>
                      <a:pPr>
                        <a:buNone/>
                      </a:pPr>
                      <a:r>
                        <a:rPr lang="en-US"/>
                        <a:t>5.2460uW</a:t>
                      </a:r>
                    </a:p>
                  </a:txBody>
                  <a:tcPr/>
                </a:tc>
                <a:tc>
                  <a:txBody>
                    <a:bodyPr/>
                    <a:lstStyle/>
                    <a:p>
                      <a:pPr>
                        <a:buNone/>
                      </a:pPr>
                      <a:r>
                        <a:rPr lang="en-US"/>
                        <a:t>2.0984uW</a:t>
                      </a:r>
                    </a:p>
                  </a:txBody>
                  <a:tcPr/>
                </a:tc>
                <a:tc>
                  <a:txBody>
                    <a:bodyPr/>
                    <a:lstStyle/>
                    <a:p>
                      <a:pPr>
                        <a:buNone/>
                      </a:pPr>
                      <a:r>
                        <a:rPr lang="en-US"/>
                        <a:t>60% saved</a:t>
                      </a:r>
                    </a:p>
                  </a:txBody>
                  <a:tcPr/>
                </a:tc>
              </a:tr>
              <a:tr h="381000">
                <a:tc>
                  <a:txBody>
                    <a:bodyPr/>
                    <a:lstStyle/>
                    <a:p>
                      <a:pPr>
                        <a:buNone/>
                      </a:pPr>
                      <a:r>
                        <a:rPr lang="en-US"/>
                        <a:t>Total power</a:t>
                      </a:r>
                    </a:p>
                  </a:txBody>
                  <a:tcPr/>
                </a:tc>
                <a:tc>
                  <a:txBody>
                    <a:bodyPr/>
                    <a:lstStyle/>
                    <a:p>
                      <a:pPr>
                        <a:buNone/>
                      </a:pPr>
                      <a:r>
                        <a:rPr lang="en-US"/>
                        <a:t>10.6111uW</a:t>
                      </a:r>
                    </a:p>
                  </a:txBody>
                  <a:tcPr/>
                </a:tc>
                <a:tc>
                  <a:txBody>
                    <a:bodyPr/>
                    <a:lstStyle/>
                    <a:p>
                      <a:pPr>
                        <a:buNone/>
                      </a:pPr>
                      <a:r>
                        <a:rPr lang="en-US"/>
                        <a:t>7.5135uW</a:t>
                      </a:r>
                    </a:p>
                  </a:txBody>
                  <a:tcPr/>
                </a:tc>
                <a:tc>
                  <a:txBody>
                    <a:bodyPr/>
                    <a:lstStyle/>
                    <a:p>
                      <a:pPr>
                        <a:buNone/>
                      </a:pPr>
                      <a:r>
                        <a:rPr lang="en-US"/>
                        <a:t>~29% saved</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UPF Diagram included power gating Technique</a:t>
            </a:r>
          </a:p>
        </p:txBody>
      </p:sp>
      <p:pic>
        <p:nvPicPr>
          <p:cNvPr id="4" name="Content Placeholder 3"/>
          <p:cNvPicPr>
            <a:picLocks noGrp="1" noChangeAspect="1"/>
          </p:cNvPicPr>
          <p:nvPr>
            <p:ph idx="1"/>
          </p:nvPr>
        </p:nvPicPr>
        <p:blipFill>
          <a:blip r:embed="rId2"/>
          <a:stretch>
            <a:fillRect/>
          </a:stretch>
        </p:blipFill>
        <p:spPr>
          <a:xfrm>
            <a:off x="2057400" y="1981200"/>
            <a:ext cx="6332855" cy="4231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UPF Commands</a:t>
            </a:r>
          </a:p>
        </p:txBody>
      </p:sp>
      <p:sp>
        <p:nvSpPr>
          <p:cNvPr id="3" name="Content Placeholder 2"/>
          <p:cNvSpPr>
            <a:spLocks noGrp="1"/>
          </p:cNvSpPr>
          <p:nvPr>
            <p:ph idx="1"/>
          </p:nvPr>
        </p:nvSpPr>
        <p:spPr>
          <a:xfrm>
            <a:off x="677545" y="1459230"/>
            <a:ext cx="8596630" cy="4582160"/>
          </a:xfrm>
        </p:spPr>
        <p:txBody>
          <a:bodyPr/>
          <a:lstStyle/>
          <a:p>
            <a:r>
              <a:rPr lang="en-US" altLang="en-US"/>
              <a:t># Create power supplies</a:t>
            </a:r>
          </a:p>
          <a:p>
            <a:r>
              <a:rPr lang="en-US" altLang="en-US"/>
              <a:t>create_power_domain PD_TOP -elements {mips}</a:t>
            </a:r>
          </a:p>
          <a:p>
            <a:r>
              <a:rPr lang="en-US" altLang="en-US"/>
              <a:t>create_power_domain PD_CTRL -elements {controller}</a:t>
            </a:r>
          </a:p>
          <a:p>
            <a:r>
              <a:rPr lang="en-US" altLang="en-US"/>
              <a:t>create_power_domain PD_ALU -elements {alucontrol}</a:t>
            </a:r>
          </a:p>
          <a:p>
            <a:r>
              <a:rPr lang="en-US" altLang="en-US"/>
              <a:t>create_power_domain PD_DP -elements {datapath}</a:t>
            </a:r>
          </a:p>
          <a:p>
            <a:endParaRPr lang="en-US" altLang="en-US"/>
          </a:p>
          <a:p>
            <a:r>
              <a:rPr lang="en-US" altLang="en-US"/>
              <a:t># Define power and ground</a:t>
            </a:r>
          </a:p>
          <a:p>
            <a:r>
              <a:rPr lang="en-US" altLang="en-US"/>
              <a:t>create_supply_net VDD</a:t>
            </a:r>
          </a:p>
          <a:p>
            <a:r>
              <a:rPr lang="en-US" altLang="en-US"/>
              <a:t>create_supply_net VSS</a:t>
            </a:r>
          </a:p>
          <a:p>
            <a:r>
              <a:rPr lang="en-US" altLang="en-US"/>
              <a:t>create_power_supply VDD -domain PD_TOP</a:t>
            </a:r>
          </a:p>
          <a:p>
            <a:r>
              <a:rPr lang="en-US" altLang="en-US"/>
              <a:t>create_ground_supply VSS -domain PD_TOP</a:t>
            </a:r>
          </a:p>
          <a:p>
            <a:endParaRPr lang="en-US" altLang="en-US"/>
          </a:p>
          <a:p>
            <a:endParaRPr lang="en-US" altLang="en-US"/>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UPF Commands</a:t>
            </a:r>
          </a:p>
        </p:txBody>
      </p:sp>
      <p:sp>
        <p:nvSpPr>
          <p:cNvPr id="3" name="Content Placeholder 2"/>
          <p:cNvSpPr>
            <a:spLocks noGrp="1"/>
          </p:cNvSpPr>
          <p:nvPr>
            <p:ph idx="1"/>
          </p:nvPr>
        </p:nvSpPr>
        <p:spPr>
          <a:xfrm>
            <a:off x="677545" y="1316355"/>
            <a:ext cx="8596630" cy="4725035"/>
          </a:xfrm>
        </p:spPr>
        <p:txBody>
          <a:bodyPr>
            <a:normAutofit lnSpcReduction="10000"/>
          </a:bodyPr>
          <a:lstStyle/>
          <a:p>
            <a:r>
              <a:rPr lang="en-US" altLang="en-US"/>
              <a:t># Create switches for power gating</a:t>
            </a:r>
          </a:p>
          <a:p>
            <a:r>
              <a:rPr lang="en-US" altLang="en-US"/>
              <a:t>create_power_switch PS_CTRL \</a:t>
            </a:r>
          </a:p>
          <a:p>
            <a:r>
              <a:rPr lang="en-US" altLang="en-US"/>
              <a:t>    -domain PD_CTRL \</a:t>
            </a:r>
          </a:p>
          <a:p>
            <a:r>
              <a:rPr lang="en-US" altLang="en-US"/>
              <a:t>    -input_supply VDD \</a:t>
            </a:r>
          </a:p>
          <a:p>
            <a:r>
              <a:rPr lang="en-US" altLang="en-US"/>
              <a:t>    -output_supply VDD_CTRL \</a:t>
            </a:r>
          </a:p>
          <a:p>
            <a:r>
              <a:rPr lang="en-US" altLang="en-US"/>
              <a:t>    -control_signal ctrl_pg_en</a:t>
            </a:r>
          </a:p>
          <a:p>
            <a:endParaRPr lang="en-US" altLang="en-US"/>
          </a:p>
          <a:p>
            <a:r>
              <a:rPr lang="en-US" altLang="en-US"/>
              <a:t>create_power_switch PS_ALU \</a:t>
            </a:r>
          </a:p>
          <a:p>
            <a:r>
              <a:rPr lang="en-US" altLang="en-US"/>
              <a:t>    -domain PD_ALU \</a:t>
            </a:r>
          </a:p>
          <a:p>
            <a:r>
              <a:rPr lang="en-US" altLang="en-US"/>
              <a:t>    -input_supply VDD \</a:t>
            </a:r>
          </a:p>
          <a:p>
            <a:r>
              <a:rPr lang="en-US" altLang="en-US"/>
              <a:t>    -output_supply VDD_ALU \</a:t>
            </a:r>
          </a:p>
          <a:p>
            <a:r>
              <a:rPr lang="en-US" altLang="en-US"/>
              <a:t>    -control_signal alu_pg_en</a:t>
            </a:r>
          </a:p>
          <a:p>
            <a:endParaRPr lang="en-US" altLang="en-US"/>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UPF Commands</a:t>
            </a:r>
          </a:p>
        </p:txBody>
      </p:sp>
      <p:sp>
        <p:nvSpPr>
          <p:cNvPr id="3" name="Content Placeholder 2"/>
          <p:cNvSpPr>
            <a:spLocks noGrp="1"/>
          </p:cNvSpPr>
          <p:nvPr>
            <p:ph idx="1"/>
          </p:nvPr>
        </p:nvSpPr>
        <p:spPr>
          <a:xfrm>
            <a:off x="677545" y="1505585"/>
            <a:ext cx="8596630" cy="4535805"/>
          </a:xfrm>
        </p:spPr>
        <p:txBody>
          <a:bodyPr>
            <a:normAutofit lnSpcReduction="10000"/>
          </a:bodyPr>
          <a:lstStyle/>
          <a:p>
            <a:r>
              <a:rPr lang="en-US" altLang="en-US"/>
              <a:t>create_power_switch PS_DP \</a:t>
            </a:r>
          </a:p>
          <a:p>
            <a:r>
              <a:rPr lang="en-US" altLang="en-US"/>
              <a:t>    -domain PD_DP \</a:t>
            </a:r>
          </a:p>
          <a:p>
            <a:r>
              <a:rPr lang="en-US" altLang="en-US"/>
              <a:t>    -input_supply VDD \</a:t>
            </a:r>
          </a:p>
          <a:p>
            <a:r>
              <a:rPr lang="en-US" altLang="en-US"/>
              <a:t>    -output_supply VDD_DP \</a:t>
            </a:r>
          </a:p>
          <a:p>
            <a:r>
              <a:rPr lang="en-US" altLang="en-US"/>
              <a:t>    -control_signal dp_pg_en</a:t>
            </a:r>
          </a:p>
          <a:p>
            <a:endParaRPr lang="en-US" altLang="en-US"/>
          </a:p>
          <a:p>
            <a:r>
              <a:rPr lang="en-US" altLang="en-US"/>
              <a:t># Connect ground to all domains</a:t>
            </a:r>
          </a:p>
          <a:p>
            <a:r>
              <a:rPr lang="en-US" altLang="en-US"/>
              <a:t>connect_supply_net VSS -domains {PD_CTRL PD_ALU PD_DP}</a:t>
            </a:r>
          </a:p>
          <a:p>
            <a:endParaRPr lang="en-US" altLang="en-US"/>
          </a:p>
          <a:p>
            <a:r>
              <a:rPr lang="en-US" altLang="en-US"/>
              <a:t># Power state table (optional but helps during simulation/analysis)</a:t>
            </a:r>
          </a:p>
          <a:p>
            <a:r>
              <a:rPr lang="en-US" altLang="en-US"/>
              <a:t>add_power_state ON -domain PD_TOP -values {VDD VSS}</a:t>
            </a:r>
          </a:p>
          <a:p>
            <a:r>
              <a:rPr lang="en-US" altLang="en-US"/>
              <a:t>add_power_state OFF -domain PD_TOP -values {0 VSS}</a:t>
            </a:r>
          </a:p>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UPF Commands</a:t>
            </a:r>
          </a:p>
        </p:txBody>
      </p:sp>
      <p:sp>
        <p:nvSpPr>
          <p:cNvPr id="3" name="Content Placeholder 2"/>
          <p:cNvSpPr>
            <a:spLocks noGrp="1"/>
          </p:cNvSpPr>
          <p:nvPr>
            <p:ph idx="1"/>
          </p:nvPr>
        </p:nvSpPr>
        <p:spPr>
          <a:xfrm>
            <a:off x="677545" y="1468755"/>
            <a:ext cx="8596630" cy="4572635"/>
          </a:xfrm>
        </p:spPr>
        <p:txBody>
          <a:bodyPr/>
          <a:lstStyle/>
          <a:p>
            <a:r>
              <a:rPr lang="en-US" altLang="en-US"/>
              <a:t>add_power_state ON -domain PD_CTRL -values {VDD_CTRL VSS}</a:t>
            </a:r>
          </a:p>
          <a:p>
            <a:r>
              <a:rPr lang="en-US" altLang="en-US"/>
              <a:t>add_power_state OFF -domain PD_CTRL -values {0 VSS}</a:t>
            </a:r>
          </a:p>
          <a:p>
            <a:endParaRPr lang="en-US" altLang="en-US"/>
          </a:p>
          <a:p>
            <a:r>
              <a:rPr lang="en-US" altLang="en-US"/>
              <a:t>add_power_state ON -domain PD_ALU -values {VDD_ALU VSS}</a:t>
            </a:r>
          </a:p>
          <a:p>
            <a:r>
              <a:rPr lang="en-US" altLang="en-US"/>
              <a:t>add_power_state OFF -domain PD_ALU -values {0 VSS}</a:t>
            </a:r>
          </a:p>
          <a:p>
            <a:endParaRPr lang="en-US" altLang="en-US"/>
          </a:p>
          <a:p>
            <a:r>
              <a:rPr lang="en-US" altLang="en-US"/>
              <a:t>add_power_state ON -domain PD_DP -values {VDD_DP VSS}</a:t>
            </a:r>
          </a:p>
          <a:p>
            <a:r>
              <a:rPr lang="en-US" altLang="en-US"/>
              <a:t>add_power_state OFF -domain PD_DP</a:t>
            </a:r>
            <a:r>
              <a:rPr lang="" altLang="en-US"/>
              <a:t> </a:t>
            </a:r>
            <a:r>
              <a:rPr lang="en-US" altLang="en-US"/>
              <a:t>-values</a:t>
            </a:r>
            <a:r>
              <a:rPr lang="" altLang="en-US"/>
              <a:t> </a:t>
            </a:r>
            <a:r>
              <a:rPr lang="en-US" altLang="en-US"/>
              <a:t>{0</a:t>
            </a:r>
            <a:r>
              <a:rPr lang="" altLang="en-US"/>
              <a:t> </a:t>
            </a:r>
            <a:r>
              <a:rPr lang="en-US" altLang="en-US"/>
              <a:t>VSS}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CLASS III – ECE -C</a:t>
            </a:r>
          </a:p>
        </p:txBody>
      </p:sp>
      <p:sp>
        <p:nvSpPr>
          <p:cNvPr id="4" name="TextBox 3"/>
          <p:cNvSpPr txBox="1"/>
          <p:nvPr/>
        </p:nvSpPr>
        <p:spPr>
          <a:xfrm>
            <a:off x="737937" y="2518611"/>
            <a:ext cx="5358063" cy="2676525"/>
          </a:xfrm>
          <a:prstGeom prst="rect">
            <a:avLst/>
          </a:prstGeom>
          <a:noFill/>
        </p:spPr>
        <p:txBody>
          <a:bodyPr wrap="square" rtlCol="0">
            <a:spAutoFit/>
          </a:bodyPr>
          <a:lstStyle/>
          <a:p>
            <a:r>
              <a:rPr lang="en-US" sz="2400" dirty="0"/>
              <a:t>TEAM MEMBERS </a:t>
            </a:r>
          </a:p>
          <a:p>
            <a:endParaRPr lang="en-US" sz="2400" dirty="0"/>
          </a:p>
          <a:p>
            <a:r>
              <a:rPr lang="en-US" sz="2400" dirty="0"/>
              <a:t>LIKHITHA B 			9922005025</a:t>
            </a:r>
          </a:p>
          <a:p>
            <a:r>
              <a:rPr lang="en-US" sz="2400" dirty="0"/>
              <a:t>NAGA PAVITHRA K 	9922005040</a:t>
            </a:r>
          </a:p>
          <a:p>
            <a:r>
              <a:rPr lang="en-US" sz="2400" dirty="0"/>
              <a:t>MANASA N 			9922005309</a:t>
            </a:r>
          </a:p>
          <a:p>
            <a:r>
              <a:rPr lang="en-US" sz="2400" dirty="0"/>
              <a:t>MEGHANA S 			9922005291</a:t>
            </a:r>
          </a:p>
          <a:p>
            <a:r>
              <a:rPr lang="en-US" sz="2400" dirty="0"/>
              <a:t>MEGHANA D 			9922005276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OUTPUTS IN VIVADO</a:t>
            </a:r>
            <a:endParaRPr lang="en-IN"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677863" y="1930401"/>
            <a:ext cx="4183062" cy="4110962"/>
          </a:xfrm>
        </p:spPr>
      </p:pic>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5089524" y="1930401"/>
            <a:ext cx="4570041" cy="411096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OUTPUTS FROM SYNTHESIS</a:t>
            </a:r>
            <a:endParaRPr lang="en-IN" dirty="0"/>
          </a:p>
        </p:txBody>
      </p:sp>
      <p:pic>
        <p:nvPicPr>
          <p:cNvPr id="7" name="Content Placeholder 6"/>
          <p:cNvPicPr>
            <a:picLocks noGrp="1" noChangeAspect="1"/>
          </p:cNvPicPr>
          <p:nvPr>
            <p:ph sz="half" idx="1"/>
          </p:nvPr>
        </p:nvPicPr>
        <p:blipFill rotWithShape="1">
          <a:blip r:embed="rId2">
            <a:extLst>
              <a:ext uri="{28A0092B-C50C-407E-A947-70E740481C1C}">
                <a14:useLocalDpi xmlns:a14="http://schemas.microsoft.com/office/drawing/2010/main" xmlns="" val="0"/>
              </a:ext>
            </a:extLst>
          </a:blip>
          <a:srcRect l="50504" b="29978"/>
          <a:stretch>
            <a:fillRect/>
          </a:stretch>
        </p:blipFill>
        <p:spPr>
          <a:xfrm>
            <a:off x="677334" y="2160589"/>
            <a:ext cx="4183591" cy="4208680"/>
          </a:xfrm>
        </p:spPr>
      </p:pic>
      <p:pic>
        <p:nvPicPr>
          <p:cNvPr id="8" name="Content Placeholder 7"/>
          <p:cNvPicPr>
            <a:picLocks noGrp="1" noChangeAspect="1"/>
          </p:cNvPicPr>
          <p:nvPr>
            <p:ph sz="half" idx="2"/>
          </p:nvPr>
        </p:nvPicPr>
        <p:blipFill rotWithShape="1">
          <a:blip r:embed="rId3">
            <a:extLst>
              <a:ext uri="{28A0092B-C50C-407E-A947-70E740481C1C}">
                <a14:useLocalDpi xmlns:a14="http://schemas.microsoft.com/office/drawing/2010/main" xmlns="" val="0"/>
              </a:ext>
            </a:extLst>
          </a:blip>
          <a:srcRect l="5717" t="13034" b="26975"/>
          <a:stretch>
            <a:fillRect/>
          </a:stretch>
        </p:blipFill>
        <p:spPr>
          <a:xfrm>
            <a:off x="5328744" y="2160589"/>
            <a:ext cx="5108027" cy="420868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MIPS PROCESSOR DRIVE LINK</a:t>
            </a:r>
          </a:p>
        </p:txBody>
      </p:sp>
      <p:sp>
        <p:nvSpPr>
          <p:cNvPr id="3" name="Content Placeholder 2"/>
          <p:cNvSpPr>
            <a:spLocks noGrp="1"/>
          </p:cNvSpPr>
          <p:nvPr>
            <p:ph idx="1"/>
          </p:nvPr>
        </p:nvSpPr>
        <p:spPr/>
        <p:txBody>
          <a:bodyPr/>
          <a:lstStyle/>
          <a:p>
            <a:r>
              <a:rPr lang="en-US" altLang="en-US"/>
              <a:t>https://drive.google.com/drive/folders/1J6No9ErHTG8yRP-mbl3gqJ_N7kI3dpYD?usp=sharing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0863"/>
            <a:ext cx="8596668" cy="1320800"/>
          </a:xfrm>
        </p:spPr>
        <p:txBody>
          <a:bodyPr/>
          <a:lstStyle/>
          <a:p>
            <a:r>
              <a:rPr lang="en-US" dirty="0"/>
              <a:t>CONCLUSION:</a:t>
            </a:r>
          </a:p>
        </p:txBody>
      </p:sp>
      <p:sp>
        <p:nvSpPr>
          <p:cNvPr id="3" name="Content Placeholder 2"/>
          <p:cNvSpPr>
            <a:spLocks noGrp="1"/>
          </p:cNvSpPr>
          <p:nvPr>
            <p:ph idx="1"/>
          </p:nvPr>
        </p:nvSpPr>
        <p:spPr>
          <a:xfrm>
            <a:off x="677334" y="2411663"/>
            <a:ext cx="8596668" cy="3880773"/>
          </a:xfrm>
        </p:spPr>
        <p:txBody>
          <a:bodyPr>
            <a:normAutofit/>
          </a:bodyPr>
          <a:lstStyle/>
          <a:p>
            <a:pPr marL="0" indent="0" algn="just">
              <a:buNone/>
            </a:pPr>
            <a:r>
              <a:rPr lang="en-US" sz="2000" dirty="0"/>
              <a:t>The designed MIPS processor was successfully implemented and verified with an optimized data path, control unit, and ALU. It was simulated and tested using Verilog/VHDL to ensure correct instruction execution and synthesized for FPGA/ASIC with optimizations for speed, power, and area. This project demonstrates the applicability of MIPS in embedded systems, RISC processors, and IoT devices. Future enhancements include pipeline optimization, multi-core implementation, and cache integration, paving the way for more advanced processor architectures.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596668" cy="914400"/>
          </a:xfrm>
        </p:spPr>
        <p:txBody>
          <a:bodyPr/>
          <a:lstStyle/>
          <a:p>
            <a:r>
              <a:rPr lang="en-US" dirty="0"/>
              <a:t>Abstract</a:t>
            </a:r>
          </a:p>
        </p:txBody>
      </p:sp>
      <p:sp>
        <p:nvSpPr>
          <p:cNvPr id="3" name="Content Placeholder 2"/>
          <p:cNvSpPr>
            <a:spLocks noGrp="1"/>
          </p:cNvSpPr>
          <p:nvPr>
            <p:ph idx="1"/>
          </p:nvPr>
        </p:nvSpPr>
        <p:spPr>
          <a:xfrm>
            <a:off x="685800" y="1981200"/>
            <a:ext cx="8596668" cy="3880773"/>
          </a:xfrm>
        </p:spPr>
        <p:txBody>
          <a:bodyPr/>
          <a:lstStyle/>
          <a:p>
            <a:pPr algn="just"/>
            <a:r>
              <a:rPr lang="en-US" altLang="en-US" dirty="0"/>
              <a:t>This presentation explores the integration of power gating techniques into a simplified MIPS processor design to enhance power efficiency in digital systems. Power gating is a key technique to reduce static power consumption by selectively powering down unused components, making it especially valuable in low-power embedded systems. The design process focuses on incorporating power gating into the processor’s ALU, register file, and control units, ensuring minimal impact on performance while achieving significant power savings. The presentation also discusses the challenges involved in maintaining the integrity of processor operations, managing wake-up latency, and the trade-offs between power savings and operational complexity. Through this integration, the MIPS processor's power efficiency is optimized, offering a practical solution for applications requiring energy-conscious computing.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NTRODUCTION TO MIPS</a:t>
            </a:r>
          </a:p>
        </p:txBody>
      </p:sp>
      <p:sp>
        <p:nvSpPr>
          <p:cNvPr id="3" name="Content Placeholder 2"/>
          <p:cNvSpPr>
            <a:spLocks noGrp="1"/>
          </p:cNvSpPr>
          <p:nvPr>
            <p:ph idx="1"/>
          </p:nvPr>
        </p:nvSpPr>
        <p:spPr/>
        <p:txBody>
          <a:bodyPr>
            <a:normAutofit/>
          </a:bodyPr>
          <a:lstStyle/>
          <a:p>
            <a:pPr algn="just"/>
            <a:r>
              <a:rPr lang="en-US" sz="2000" dirty="0"/>
              <a:t>MIPS (Microprocessor without Interlocked Pipeline Stages) is a RISC (Reduced Instruction Set Computing) architecture.</a:t>
            </a:r>
          </a:p>
          <a:p>
            <a:pPr algn="just"/>
            <a:r>
              <a:rPr lang="en-US" sz="2000" dirty="0"/>
              <a:t>Designed for high performance, efficiency, and simplicity in instruction execution.</a:t>
            </a:r>
          </a:p>
          <a:p>
            <a:pPr algn="just"/>
            <a:r>
              <a:rPr lang="en-US" sz="2000" dirty="0"/>
              <a:t>Uses a load-store architecture, where operations are performed on registers.</a:t>
            </a:r>
          </a:p>
          <a:p>
            <a:pPr algn="just"/>
            <a:r>
              <a:rPr lang="en-US" sz="2000" dirty="0"/>
              <a:t>Supports single-cycle, multi-cycle, and pipelined architectures for better performance.</a:t>
            </a:r>
          </a:p>
          <a:p>
            <a:pPr algn="just"/>
            <a:r>
              <a:rPr lang="en-US" sz="2000" dirty="0"/>
              <a:t>Commonly used in embedded systems, networking, gaming consoles, and academic research.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039" y="1010652"/>
            <a:ext cx="8596668" cy="1320800"/>
          </a:xfrm>
        </p:spPr>
        <p:txBody>
          <a:bodyPr/>
          <a:lstStyle/>
          <a:p>
            <a:r>
              <a:rPr lang="en-US" dirty="0"/>
              <a:t>Overview of MIPS Architecture:</a:t>
            </a:r>
          </a:p>
        </p:txBody>
      </p:sp>
      <p:sp>
        <p:nvSpPr>
          <p:cNvPr id="3" name="Content Placeholder 2"/>
          <p:cNvSpPr>
            <a:spLocks noGrp="1"/>
          </p:cNvSpPr>
          <p:nvPr>
            <p:ph idx="1"/>
          </p:nvPr>
        </p:nvSpPr>
        <p:spPr>
          <a:xfrm>
            <a:off x="677334" y="2529558"/>
            <a:ext cx="8596668" cy="3197474"/>
          </a:xfrm>
        </p:spPr>
        <p:txBody>
          <a:bodyPr>
            <a:normAutofit/>
          </a:bodyPr>
          <a:lstStyle/>
          <a:p>
            <a:pPr algn="just"/>
            <a:r>
              <a:rPr lang="en-US" sz="2000" dirty="0"/>
              <a:t>MIPS is a RISC (Reduced Instruction Set Computer) architecture.</a:t>
            </a:r>
          </a:p>
          <a:p>
            <a:pPr algn="just"/>
            <a:r>
              <a:rPr lang="en-US" sz="2000" dirty="0"/>
              <a:t>It follows a load/store architecture, meaning memory access is limited to specific instructions.</a:t>
            </a:r>
          </a:p>
          <a:p>
            <a:pPr algn="just"/>
            <a:r>
              <a:rPr lang="en-US" sz="2000" dirty="0"/>
              <a:t>It uses a fixed-length instruction format (32-bit instructions).</a:t>
            </a:r>
          </a:p>
          <a:p>
            <a:pPr algn="just"/>
            <a:r>
              <a:rPr lang="en-US" sz="2000" dirty="0"/>
              <a:t>Pipelined architecture improves execution speed.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16638"/>
            <a:ext cx="8596668" cy="1320800"/>
          </a:xfrm>
        </p:spPr>
        <p:txBody>
          <a:bodyPr>
            <a:normAutofit/>
          </a:bodyPr>
          <a:lstStyle/>
          <a:p>
            <a:r>
              <a:rPr lang="en-US" sz="4000" dirty="0"/>
              <a:t>HOW DOES MIPS WORKS?</a:t>
            </a:r>
          </a:p>
        </p:txBody>
      </p:sp>
      <p:sp>
        <p:nvSpPr>
          <p:cNvPr id="3" name="Content Placeholder 2"/>
          <p:cNvSpPr>
            <a:spLocks noGrp="1"/>
          </p:cNvSpPr>
          <p:nvPr>
            <p:ph idx="1"/>
          </p:nvPr>
        </p:nvSpPr>
        <p:spPr/>
        <p:txBody>
          <a:bodyPr>
            <a:normAutofit/>
          </a:bodyPr>
          <a:lstStyle/>
          <a:p>
            <a:pPr algn="just"/>
            <a:r>
              <a:rPr lang="en-US" sz="2000" dirty="0"/>
              <a:t>Fetch Stage: The instruction is fetched from memory using the Program Counter (PC).</a:t>
            </a:r>
          </a:p>
          <a:p>
            <a:pPr algn="just"/>
            <a:r>
              <a:rPr lang="en-US" sz="2000" dirty="0"/>
              <a:t>Decode Stage: The instruction is decoded, and control signals are generated.</a:t>
            </a:r>
          </a:p>
          <a:p>
            <a:pPr algn="just"/>
            <a:r>
              <a:rPr lang="en-US" sz="2000" dirty="0"/>
              <a:t>Execute Stage: The ALU performs the required arithmetic or logical operation.</a:t>
            </a:r>
          </a:p>
          <a:p>
            <a:pPr algn="just"/>
            <a:r>
              <a:rPr lang="en-US" sz="2000" dirty="0"/>
              <a:t>Memory Access Stage: Load and store operations are executed (if applicable).</a:t>
            </a:r>
          </a:p>
          <a:p>
            <a:pPr algn="just"/>
            <a:r>
              <a:rPr lang="en-US" sz="2000" dirty="0"/>
              <a:t>Write-Back Stage: The result is written back to the register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88613"/>
            <a:ext cx="8596668" cy="3880773"/>
          </a:xfrm>
        </p:spPr>
        <p:txBody>
          <a:bodyPr/>
          <a:lstStyle/>
          <a:p>
            <a:pPr algn="just"/>
            <a:r>
              <a:rPr lang="en-US" sz="2000" dirty="0"/>
              <a:t>Load-Store Architecture: All operations are performed on registers except memory load/store.</a:t>
            </a:r>
          </a:p>
          <a:p>
            <a:pPr algn="just"/>
            <a:r>
              <a:rPr lang="en-US" sz="2000" dirty="0"/>
              <a:t>Fixed-Length Instructions: Uses 32-bit instructions for simplicity and speed.</a:t>
            </a:r>
          </a:p>
          <a:p>
            <a:pPr algn="just"/>
            <a:r>
              <a:rPr lang="en-US" sz="2000" dirty="0"/>
              <a:t>Efficient Branching: Implements techniques like branch prediction and delay slots to optimize performance.</a:t>
            </a:r>
          </a:p>
          <a:p>
            <a:pPr algn="just"/>
            <a:r>
              <a:rPr lang="en-US" sz="2000" dirty="0"/>
              <a:t>Pipelining: MIPS uses a 5-stage pipeline to improve instruction throughput.</a:t>
            </a:r>
          </a:p>
          <a:p>
            <a:pPr marL="0" indent="0" algn="just">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677334" y="1930400"/>
            <a:ext cx="8596668" cy="3880773"/>
          </a:xfrm>
        </p:spPr>
        <p:txBody>
          <a:bodyPr>
            <a:normAutofit/>
          </a:bodyPr>
          <a:lstStyle/>
          <a:p>
            <a:r>
              <a:rPr lang="en-US" sz="2000" dirty="0"/>
              <a:t>Design and Implement a MIPS Processor: Develop a functional MIPS processor with key components like ALU, registers, and control unit</a:t>
            </a:r>
          </a:p>
          <a:p>
            <a:r>
              <a:rPr lang="en-US" sz="2000" dirty="0"/>
              <a:t>Understand Pipeline Architecture: Analyze and implement a 5-stage pipeline to improve instruction execution efficiency.</a:t>
            </a:r>
          </a:p>
          <a:p>
            <a:r>
              <a:rPr lang="en-US" sz="2000" dirty="0"/>
              <a:t>Optimize Performance: Reduce instruction execution time using pipelining and hazard handling techniques.</a:t>
            </a:r>
          </a:p>
          <a:p>
            <a:r>
              <a:rPr lang="en-US" sz="2000" dirty="0"/>
              <a:t>Memory and Register Management: Implement load-store operations efficiently to manage data access.</a:t>
            </a:r>
          </a:p>
          <a:p>
            <a:r>
              <a:rPr lang="en-US" sz="2000" dirty="0"/>
              <a:t>Simulation and Testing: Verify the design using testbenches in EDA Playground </a:t>
            </a:r>
            <a:r>
              <a:rPr lang="en-US" sz="2000" dirty="0" smtClean="0"/>
              <a:t>or other simulation tools.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 gating Vs Clock gating</a:t>
            </a:r>
          </a:p>
        </p:txBody>
      </p:sp>
      <p:pic>
        <p:nvPicPr>
          <p:cNvPr id="4" name="Content Placeholder 3"/>
          <p:cNvPicPr>
            <a:picLocks noGrp="1" noChangeAspect="1"/>
          </p:cNvPicPr>
          <p:nvPr>
            <p:ph idx="1"/>
          </p:nvPr>
        </p:nvPicPr>
        <p:blipFill>
          <a:blip r:embed="rId2"/>
          <a:srcRect l="7048" t="15174" r="10728" b="25509"/>
          <a:stretch>
            <a:fillRect/>
          </a:stretch>
        </p:blipFill>
        <p:spPr>
          <a:xfrm>
            <a:off x="685800" y="1524000"/>
            <a:ext cx="8587105" cy="351663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1147</Words>
  <Application>WPS Slides</Application>
  <PresentationFormat>Custom</PresentationFormat>
  <Paragraphs>161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MIPS PROCESSOR USING VERILOG</vt:lpstr>
      <vt:lpstr>CLASS III – ECE -C</vt:lpstr>
      <vt:lpstr>Abstract</vt:lpstr>
      <vt:lpstr>NTRODUCTION TO MIPS</vt:lpstr>
      <vt:lpstr>Overview of MIPS Architecture:</vt:lpstr>
      <vt:lpstr>HOW DOES MIPS WORKS?</vt:lpstr>
      <vt:lpstr>Slide 7</vt:lpstr>
      <vt:lpstr>OBJECTIVES:</vt:lpstr>
      <vt:lpstr>Power gating Vs Clock gating</vt:lpstr>
      <vt:lpstr>Why Power Gating is Efficient for MIPS Processor? </vt:lpstr>
      <vt:lpstr>Steps to Implement Power Gating in MIPS Processor</vt:lpstr>
      <vt:lpstr>Before Power gating</vt:lpstr>
      <vt:lpstr>After Power gating</vt:lpstr>
      <vt:lpstr>Difference</vt:lpstr>
      <vt:lpstr>UPF Diagram included power gating Technique</vt:lpstr>
      <vt:lpstr>UPF Commands</vt:lpstr>
      <vt:lpstr>UPF Commands</vt:lpstr>
      <vt:lpstr>UPF Commands</vt:lpstr>
      <vt:lpstr>UPF Commands</vt:lpstr>
      <vt:lpstr>OUTPUTS IN VIVADO</vt:lpstr>
      <vt:lpstr>OUTPUTS FROM SYNTHESIS</vt:lpstr>
      <vt:lpstr>MIPS PROCESSOR DRIVE LINK</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MIPS PROCESSOR USING VERILOG</dc:title>
  <dc:creator>Takshith</dc:creator>
  <cp:lastModifiedBy>user</cp:lastModifiedBy>
  <cp:revision>6</cp:revision>
  <dcterms:created xsi:type="dcterms:W3CDTF">2025-04-16T19:05:33Z</dcterms:created>
  <dcterms:modified xsi:type="dcterms:W3CDTF">2025-04-16T20:20:01Z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026BBCFB567A4F64A052E286D553C173_13</vt:lpwstr>
  </property>
  <property fmtid="{D5CDD505-2E9C-101B-9397-08002B2CF9AE}" pid="3" name="KSOProductBuildVer">
    <vt:lpwstr>1033-12.2.0.20795</vt:lpwstr>
  </property>
</Properties>
</file>