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5" r:id="rId10"/>
    <p:sldId id="268" r:id="rId11"/>
    <p:sldId id="267" r:id="rId12"/>
    <p:sldId id="266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25DB-4709-0A59-5DC9-109AA3A90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B9E39-9689-4852-4023-80F71D40D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909C-B8D9-6A30-D2DC-F95F0D65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BF46-4EA8-49B6-A560-7BD2282CEE7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AAA7-96B1-F3AD-8E13-667EEC9C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4923-865E-45B2-87A5-EB2B1D1E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FF7-1324-429C-9B53-4D1716D6F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C378-542D-7FBB-41CC-5507824E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58BAC-0E1D-5372-8620-439576DBA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16BF-21BF-896A-4904-7224CE07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BF46-4EA8-49B6-A560-7BD2282CEE7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6561-2D20-D144-EE9F-B64EB20C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E3D56-9A44-D6AD-007A-1AC47825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FF7-1324-429C-9B53-4D1716D6F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12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56F11-B44E-33B8-1970-806359CE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ADB98-A9FE-0F8C-541F-A84B759DE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129BB-A352-5A2D-4F38-80B41F8D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BF46-4EA8-49B6-A560-7BD2282CEE7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FEC6-CBF2-5CDC-33FB-DF425196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B8E08-AF3B-FD09-1F58-769B47F9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FF7-1324-429C-9B53-4D1716D6F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30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74C8-F967-DCAB-A330-DEAC2D19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D300-C357-6B82-831B-BD1FCAFA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CCCAA-6E09-3D16-B478-DE0B1933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BF46-4EA8-49B6-A560-7BD2282CEE7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D0F8-3CA7-6FEE-4940-3C0F3A09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D74D5-21E7-7962-5A76-21851748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FF7-1324-429C-9B53-4D1716D6F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41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E936-9F8B-CB77-95B3-DA1252C0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00F79-1DEB-6519-AA44-8AFB89419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714C-BC08-7666-F871-4AE980E4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BF46-4EA8-49B6-A560-7BD2282CEE7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E007-7451-E8CF-0860-945C35C7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AFE9-6A1E-F0C3-FC08-52619785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FF7-1324-429C-9B53-4D1716D6F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4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0124-0F14-9E80-3371-5E537C08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E162-42C3-DA9F-2276-BBE0B8045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94E78-636C-2D33-3B6E-A3A0A7ED4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D4CF-D5C7-2528-4CB3-E028EF80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BF46-4EA8-49B6-A560-7BD2282CEE7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A0038-5589-2AB3-AB97-F71C5BF1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3C7A7-A630-29AB-043E-CBF61BF2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FF7-1324-429C-9B53-4D1716D6F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0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CFFD-CD2A-52BA-D93A-3D5A404E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3EFAE-45B8-D569-2AA4-7DC64077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AACD4-85FC-6C73-8A32-F0E21A538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3B5E3-9868-7628-3E71-DEAF2EF9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92EC9-FCF5-3998-7B27-54DE56DC8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FDCB6-D763-92A6-B80B-0733926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BF46-4EA8-49B6-A560-7BD2282CEE7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768CC-F23F-18C6-40DF-871CB7C5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606D3-8513-D595-2CD2-D094C003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FF7-1324-429C-9B53-4D1716D6F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4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BF35-F183-6203-3ED6-8AB7E2C9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BB707-D81B-E558-B938-997206A8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BF46-4EA8-49B6-A560-7BD2282CEE7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03206-91DA-B785-A124-3C28296D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D3781-68B8-4E0A-3745-3A33514A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FF7-1324-429C-9B53-4D1716D6F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7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2EF69-CF6F-4C4A-E4DA-33F28F80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BF46-4EA8-49B6-A560-7BD2282CEE7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D6DF1-034D-701D-86D0-B17D627D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84B5D-0DD4-51B5-FEC1-4340958D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FF7-1324-429C-9B53-4D1716D6F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CB71-2946-549A-4714-AD7C5B8E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DAFD-CA40-6A66-712D-F5689C0E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B4C65-3688-9413-047B-BD579579F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00B36-60A4-19DB-81C7-15AE1223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BF46-4EA8-49B6-A560-7BD2282CEE7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87E85-9B27-E154-D3F1-810922D3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3EE13-8C60-09F9-91E3-B4B88FF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FF7-1324-429C-9B53-4D1716D6F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1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FDE4-EF98-4F29-909A-95644722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5CA5E-DCCE-E4C6-8897-8A8F1EBA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7573C-08C9-C8E5-A5E9-01A140B83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458BB-BF8D-0F5F-B900-F3C29299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BF46-4EA8-49B6-A560-7BD2282CEE7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84108-1447-34D8-55B4-0D5094D6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3CA20-03E6-38C0-6C07-3ADE0713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FF7-1324-429C-9B53-4D1716D6F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95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92AA0-B8B2-30F8-BA7C-F120203C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DC880-2F7E-EC29-72A3-9E969ED0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476-833E-13B4-1882-DBD61B4C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DBF46-4EA8-49B6-A560-7BD2282CEE7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AF8BB-A9A1-8A50-C417-8E0B18B10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4AE8-CA88-ED4C-EE3F-EAF0A4A2F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9FF7-1324-429C-9B53-4D1716D6F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30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151B-AB55-CF27-81EB-1EE0EBF64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A0A-E722-06A3-5D01-EFCC5E21D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C79E6-75C2-5D8A-12F5-F62E086DA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BE5A2-E05F-2897-54BC-9F301957E279}"/>
              </a:ext>
            </a:extLst>
          </p:cNvPr>
          <p:cNvSpPr txBox="1"/>
          <p:nvPr/>
        </p:nvSpPr>
        <p:spPr>
          <a:xfrm>
            <a:off x="2461846" y="958362"/>
            <a:ext cx="686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Strategic Merger Insights – </a:t>
            </a:r>
            <a:r>
              <a:rPr lang="en-IN" sz="2400" b="1" u="sng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LioCinema</a:t>
            </a:r>
            <a:r>
              <a:rPr lang="en-IN" sz="24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N" sz="2400" b="1" u="sng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Jotstar</a:t>
            </a:r>
            <a:endParaRPr lang="en-IN" sz="2400" b="1" u="sng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b="1" u="sn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4A59D-0C72-B784-B092-97B87AAE87CA}"/>
              </a:ext>
            </a:extLst>
          </p:cNvPr>
          <p:cNvSpPr txBox="1"/>
          <p:nvPr/>
        </p:nvSpPr>
        <p:spPr>
          <a:xfrm>
            <a:off x="4337538" y="1600200"/>
            <a:ext cx="3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Jan-Nov 2024</a:t>
            </a:r>
            <a:endParaRPr lang="en-IN" sz="2400" b="1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7E1C8-C8F2-B466-6BFD-E51FE5DADA81}"/>
              </a:ext>
            </a:extLst>
          </p:cNvPr>
          <p:cNvSpPr txBox="1"/>
          <p:nvPr/>
        </p:nvSpPr>
        <p:spPr>
          <a:xfrm>
            <a:off x="7605346" y="5833695"/>
            <a:ext cx="399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Prepared By: Nimmy Joy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1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671C3-84A7-5736-D8AD-5527E53B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79C56-D1BA-323E-EDD6-34783DF0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1B65F2-35A3-44F7-6944-F795CA1729CD}"/>
              </a:ext>
            </a:extLst>
          </p:cNvPr>
          <p:cNvSpPr txBox="1"/>
          <p:nvPr/>
        </p:nvSpPr>
        <p:spPr>
          <a:xfrm>
            <a:off x="1332689" y="1342417"/>
            <a:ext cx="8949447" cy="222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 upgrades are driven by exclusive content and sports events.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Downgrades are commonly linked to price sensitivity and lack of fresh content.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switching between platforms indicate an opportunity for bundled content packages.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82DA6-E9B7-7365-CE26-0969A9761FBF}"/>
              </a:ext>
            </a:extLst>
          </p:cNvPr>
          <p:cNvSpPr txBox="1"/>
          <p:nvPr/>
        </p:nvSpPr>
        <p:spPr>
          <a:xfrm>
            <a:off x="1332689" y="4278032"/>
            <a:ext cx="8764622" cy="126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loyalty program with early access to new releases and exclusive content bundles can drive upgrades and reduce downgrades.</a:t>
            </a:r>
          </a:p>
        </p:txBody>
      </p:sp>
    </p:spTree>
    <p:extLst>
      <p:ext uri="{BB962C8B-B14F-4D97-AF65-F5344CB8AC3E}">
        <p14:creationId xmlns:p14="http://schemas.microsoft.com/office/powerpoint/2010/main" val="274626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CC82B-A224-58FB-8ADC-A1A0DC2DE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5C52D-9753-4C01-2DEC-9560592A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3D5795-6002-F11D-6010-7BF9C537BEA9}"/>
              </a:ext>
            </a:extLst>
          </p:cNvPr>
          <p:cNvSpPr txBox="1"/>
          <p:nvPr/>
        </p:nvSpPr>
        <p:spPr>
          <a:xfrm>
            <a:off x="1332689" y="1342417"/>
            <a:ext cx="8949447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Inactivity is higher among users with free or promotional subscriptions.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in Tier-2 and Tier-3 cities exhibit higher inactivity  may be due to inconsistent internet access.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9DC1F-4CB3-F1CA-D39C-0B7C4E173029}"/>
              </a:ext>
            </a:extLst>
          </p:cNvPr>
          <p:cNvSpPr txBox="1"/>
          <p:nvPr/>
        </p:nvSpPr>
        <p:spPr>
          <a:xfrm>
            <a:off x="1332689" y="4278032"/>
            <a:ext cx="8570068" cy="1894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Introducing periodic engagement campaigns, personalized recommendations, and offline viewing options can reduce inactivity rates.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880E3-D46B-F25C-D05A-78260960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38125"/>
            <a:ext cx="114014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D35CD-3667-DBAC-8286-D701BC396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17262-F2E4-6250-9F84-80EA6131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EA70B-B7D1-B066-DE10-A22D464C41FA}"/>
              </a:ext>
            </a:extLst>
          </p:cNvPr>
          <p:cNvSpPr txBox="1"/>
          <p:nvPr/>
        </p:nvSpPr>
        <p:spPr>
          <a:xfrm>
            <a:off x="690663" y="457200"/>
            <a:ext cx="8910536" cy="2447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devices dominate content consumption, followed by smart TVs.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Short-form content is gaining popularity, especially among younger users.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97E29-34E6-8DD5-991D-5964A4E03D02}"/>
              </a:ext>
            </a:extLst>
          </p:cNvPr>
          <p:cNvSpPr txBox="1"/>
          <p:nvPr/>
        </p:nvSpPr>
        <p:spPr>
          <a:xfrm>
            <a:off x="839011" y="3815304"/>
            <a:ext cx="9199934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Optimizing UI/UX for mobile users and investing in short-form and interactive content will enhance engagement.</a:t>
            </a:r>
          </a:p>
        </p:txBody>
      </p:sp>
    </p:spTree>
    <p:extLst>
      <p:ext uri="{BB962C8B-B14F-4D97-AF65-F5344CB8AC3E}">
        <p14:creationId xmlns:p14="http://schemas.microsoft.com/office/powerpoint/2010/main" val="301939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C384D-56D8-ECAC-86FC-A299739E2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F389C-4933-0708-F945-803B3D26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D06DFB-A456-C89C-F9B4-AB3BF23F1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8" y="328508"/>
            <a:ext cx="10563486" cy="59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5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B54C-7600-6C7E-5A20-B742D748E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BEE664-AA82-63AF-1AAD-4C102064F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728C73-7F86-A8EA-3538-7E467A9035C4}"/>
              </a:ext>
            </a:extLst>
          </p:cNvPr>
          <p:cNvSpPr txBox="1"/>
          <p:nvPr/>
        </p:nvSpPr>
        <p:spPr>
          <a:xfrm>
            <a:off x="690663" y="457200"/>
            <a:ext cx="8910536" cy="389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 merger presents an opportunity to create India’s leading OTT platform. By leveraging combined strengths—</a:t>
            </a:r>
            <a:r>
              <a:rPr lang="en-IN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LioCinema’s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base and </a:t>
            </a:r>
            <a:r>
              <a:rPr lang="en-IN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Jotstar’s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content—we can drive growth through strategic pricing, improved user engagement, and personalized content recommendations.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Steps: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targeted engagement strategies.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 a multi-tiered subscription model.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mobile-first content experiences.</a:t>
            </a:r>
          </a:p>
        </p:txBody>
      </p:sp>
    </p:spTree>
    <p:extLst>
      <p:ext uri="{BB962C8B-B14F-4D97-AF65-F5344CB8AC3E}">
        <p14:creationId xmlns:p14="http://schemas.microsoft.com/office/powerpoint/2010/main" val="150848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E0147-2248-912E-6D51-127448451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8397A6-F4B8-9854-40E0-2FFF2F989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67" y="668971"/>
            <a:ext cx="8618967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14929-49B5-3CFB-AC07-AF9C153E1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BAE24-88EC-3A0C-CCB6-6F1C10EC6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F2BDD-9BE6-7165-FF04-85DEDD553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9" y="1271683"/>
            <a:ext cx="11439726" cy="49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549D7-B32E-3034-D722-5D7C48A9D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1C1A5-BE1B-1068-E49B-AD3E4EA9C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6E36F-0CC9-F9F1-E07F-FC6975FB3556}"/>
              </a:ext>
            </a:extLst>
          </p:cNvPr>
          <p:cNvSpPr txBox="1"/>
          <p:nvPr/>
        </p:nvSpPr>
        <p:spPr>
          <a:xfrm>
            <a:off x="533400" y="441960"/>
            <a:ext cx="11155680" cy="536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Jotstar</a:t>
            </a: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 richer and more diverse content library, featuring more original productions.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LioCinema</a:t>
            </a: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 higher share of regional content, attracting a strong user base in Tier-2 and Tier-3 cities.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most-watched genres across both platforms are drama, </a:t>
            </a:r>
            <a:r>
              <a:rPr lang="en-IN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thriller,comedy</a:t>
            </a: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action.</a:t>
            </a:r>
          </a:p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</a:t>
            </a:r>
            <a:r>
              <a:rPr lang="en-IN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Post-merger, a blended content strategy combining </a:t>
            </a:r>
            <a:r>
              <a:rPr lang="en-IN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Jotstar’s</a:t>
            </a:r>
            <a:r>
              <a:rPr lang="en-IN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originals and </a:t>
            </a:r>
            <a:r>
              <a:rPr lang="en-IN" sz="2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LioCinema’s</a:t>
            </a:r>
            <a:r>
              <a:rPr lang="en-IN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regional strengths can maximize user engagement.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2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73A7C-0F38-AC70-163C-8AE43F19C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3AB6C-17F8-3132-210A-C0AF8306D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383C13-D82A-C925-146F-B0971E6D1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2" y="493015"/>
            <a:ext cx="11264315" cy="58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2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BC415-734F-7927-ECA7-BB8896EB6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11CE0-C2CC-9CD3-0797-4352BB87A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B9F7CD-9DDA-0562-A20D-4D54F4F76A9C}"/>
              </a:ext>
            </a:extLst>
          </p:cNvPr>
          <p:cNvSpPr txBox="1"/>
          <p:nvPr/>
        </p:nvSpPr>
        <p:spPr>
          <a:xfrm>
            <a:off x="496111" y="486383"/>
            <a:ext cx="10622604" cy="257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LioCinema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higher subscriber numbers, but </a:t>
            </a:r>
            <a:r>
              <a:rPr lang="en-IN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Jotstar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 stronger premium user base.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Younger audiences (18-30) prefer </a:t>
            </a:r>
            <a:r>
              <a:rPr lang="en-IN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Jotstar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while </a:t>
            </a:r>
            <a:r>
              <a:rPr lang="en-IN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LioCinema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 more balanced demographic spread.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in subscriber acquisition for both platforms has been steady, but </a:t>
            </a:r>
            <a:r>
              <a:rPr lang="en-IN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LioCinema’s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growth is driven by bundling with telecom plans.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CC1D0B-DDE2-2981-74B9-C2F0602A3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918"/>
            <a:ext cx="10359957" cy="45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C25322-66A6-FC9D-C9AC-DBAA8E53C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23D42-C57C-54E9-9E78-D279C1CC6150}"/>
              </a:ext>
            </a:extLst>
          </p:cNvPr>
          <p:cNvSpPr txBox="1"/>
          <p:nvPr/>
        </p:nvSpPr>
        <p:spPr>
          <a:xfrm>
            <a:off x="671209" y="3791681"/>
            <a:ext cx="10447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tiered subscription plan with exclusive content for different demographics can optimize subscriber retention and revenue.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5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BB2B1-4FA9-14B9-ECCE-8FF173204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35DCA-CA98-CDED-8B80-B52948B2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DC73F-7B24-F38E-4A2F-FED12B202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5" y="438773"/>
            <a:ext cx="10849487" cy="61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6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0821C-1444-A97E-7141-F2303C012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55B7E-831A-5011-F55F-187434D4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9E8B64-102C-8F11-A881-9916724A8A25}"/>
              </a:ext>
            </a:extLst>
          </p:cNvPr>
          <p:cNvSpPr txBox="1"/>
          <p:nvPr/>
        </p:nvSpPr>
        <p:spPr>
          <a:xfrm>
            <a:off x="1332689" y="1342417"/>
            <a:ext cx="8949447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Inactivity is higher among users with free or promotional subscriptions.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in Tier-2 and Tier-3 cities exhibit higher inactivity  mab be due to inconsistent internet access.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3E163-3B96-8F54-E15C-FE039A32EC0B}"/>
              </a:ext>
            </a:extLst>
          </p:cNvPr>
          <p:cNvSpPr txBox="1"/>
          <p:nvPr/>
        </p:nvSpPr>
        <p:spPr>
          <a:xfrm>
            <a:off x="1332689" y="4278032"/>
            <a:ext cx="8570068" cy="1894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Introducing periodic engagement campaigns, personalized recommendations, and offline viewing options can reduce inactivity rates.</a:t>
            </a:r>
          </a:p>
        </p:txBody>
      </p:sp>
    </p:spTree>
    <p:extLst>
      <p:ext uri="{BB962C8B-B14F-4D97-AF65-F5344CB8AC3E}">
        <p14:creationId xmlns:p14="http://schemas.microsoft.com/office/powerpoint/2010/main" val="353901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71D93-FBD6-0B1E-23E0-C3D9A9EE5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5F821-7F5E-C390-AC99-96761179C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ABDAE-3865-9E2F-E92C-D1E576D7D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7" y="374943"/>
            <a:ext cx="10125350" cy="55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424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Nimmy Bibin</dc:creator>
  <cp:lastModifiedBy>Nimmy Bibin</cp:lastModifiedBy>
  <cp:revision>2</cp:revision>
  <dcterms:created xsi:type="dcterms:W3CDTF">2025-03-31T16:34:26Z</dcterms:created>
  <dcterms:modified xsi:type="dcterms:W3CDTF">2025-03-31T17:24:06Z</dcterms:modified>
</cp:coreProperties>
</file>