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9" r:id="rId1"/>
  </p:sldMasterIdLst>
  <p:sldIdLst>
    <p:sldId id="256" r:id="rId2"/>
    <p:sldId id="257" r:id="rId3"/>
    <p:sldId id="258" r:id="rId4"/>
    <p:sldId id="259" r:id="rId5"/>
    <p:sldId id="260" r:id="rId6"/>
    <p:sldId id="268" r:id="rId7"/>
    <p:sldId id="269" r:id="rId8"/>
    <p:sldId id="270" r:id="rId9"/>
    <p:sldId id="271" r:id="rId10"/>
    <p:sldId id="272" r:id="rId11"/>
    <p:sldId id="273" r:id="rId12"/>
    <p:sldId id="263" r:id="rId13"/>
    <p:sldId id="279" r:id="rId14"/>
    <p:sldId id="264" r:id="rId15"/>
    <p:sldId id="285" r:id="rId16"/>
    <p:sldId id="265" r:id="rId17"/>
    <p:sldId id="284" r:id="rId18"/>
    <p:sldId id="266" r:id="rId19"/>
    <p:sldId id="283" r:id="rId20"/>
    <p:sldId id="267" r:id="rId21"/>
    <p:sldId id="282" r:id="rId22"/>
    <p:sldId id="280" r:id="rId23"/>
    <p:sldId id="281" r:id="rId24"/>
    <p:sldId id="286"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9B3A"/>
    <a:srgbClr val="85DF8E"/>
    <a:srgbClr val="0033CC"/>
    <a:srgbClr val="08ABC2"/>
    <a:srgbClr val="09C0D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11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5BCAD085-E8A6-8845-BD4E-CB4CCA059FC4}" type="datetimeFigureOut">
              <a:rPr lang="en-US" smtClean="0"/>
              <a:t>6/13/2025</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C1FF6DA9-008F-8B48-92A6-B652298478BF}"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113261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76329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70549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64525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35104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801178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7217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0996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73552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5BCAD085-E8A6-8845-BD4E-CB4CCA059FC4}" type="datetimeFigureOut">
              <a:rPr lang="en-US" smtClean="0"/>
              <a:t>6/13/2025</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35548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77251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34214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8600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6/13/2025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6694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46877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77911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2894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6/13/2025</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520067657"/>
      </p:ext>
    </p:extLst>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 id="2147483961" r:id="rId12"/>
    <p:sldLayoutId id="2147483962" r:id="rId13"/>
    <p:sldLayoutId id="2147483963" r:id="rId14"/>
    <p:sldLayoutId id="2147483964" r:id="rId15"/>
    <p:sldLayoutId id="2147483965" r:id="rId16"/>
    <p:sldLayoutId id="214748396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04672" y="256032"/>
            <a:ext cx="7662672" cy="832104"/>
          </a:xfrm>
          <a:noFill/>
        </p:spPr>
        <p:txBody>
          <a:bodyPr>
            <a:noAutofit/>
          </a:bodyPr>
          <a:lstStyle/>
          <a:p>
            <a:r>
              <a:rPr sz="4000" b="1" dirty="0"/>
              <a:t>Capstone Project Presentation</a:t>
            </a:r>
          </a:p>
        </p:txBody>
      </p:sp>
      <p:sp>
        <p:nvSpPr>
          <p:cNvPr id="3" name="Subtitle 2"/>
          <p:cNvSpPr>
            <a:spLocks noGrp="1"/>
          </p:cNvSpPr>
          <p:nvPr>
            <p:ph type="subTitle" idx="1"/>
          </p:nvPr>
        </p:nvSpPr>
        <p:spPr>
          <a:xfrm>
            <a:off x="1060704" y="2779776"/>
            <a:ext cx="6830568" cy="1920240"/>
          </a:xfrm>
          <a:solidFill>
            <a:schemeClr val="bg1"/>
          </a:solidFill>
        </p:spPr>
        <p:txBody>
          <a:bodyPr>
            <a:normAutofit fontScale="92500"/>
          </a:bodyPr>
          <a:lstStyle/>
          <a:p>
            <a:pPr lvl="0"/>
            <a:r>
              <a:rPr lang="en-SG" sz="3600" dirty="0"/>
              <a:t>Title: E-Commerce Business  Analytics</a:t>
            </a:r>
          </a:p>
          <a:p>
            <a:pPr lvl="0"/>
            <a:r>
              <a:rPr lang="en-SG" sz="3600" dirty="0"/>
              <a:t>Presented by: Nirmala Pochampally</a:t>
            </a:r>
            <a:r>
              <a:rPr lang="en-SG" sz="3600" dirty="0">
                <a:solidFill>
                  <a:srgbClr val="0033CC"/>
                </a:solidFill>
              </a:rPr>
              <a:t> </a:t>
            </a:r>
            <a:endParaRPr lang="en-SG" sz="3600" dirty="0"/>
          </a:p>
          <a:p>
            <a:endParaRPr dirty="0">
              <a:solidFill>
                <a:srgbClr val="0033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97F37-0EE8-0859-9ED3-5E11EB2E667F}"/>
              </a:ext>
            </a:extLst>
          </p:cNvPr>
          <p:cNvSpPr>
            <a:spLocks noGrp="1"/>
          </p:cNvSpPr>
          <p:nvPr>
            <p:ph type="title"/>
          </p:nvPr>
        </p:nvSpPr>
        <p:spPr>
          <a:xfrm>
            <a:off x="1138428" y="429768"/>
            <a:ext cx="6764773" cy="475488"/>
          </a:xfrm>
        </p:spPr>
        <p:txBody>
          <a:bodyPr>
            <a:normAutofit fontScale="90000"/>
          </a:bodyPr>
          <a:lstStyle/>
          <a:p>
            <a:r>
              <a:rPr lang="en-US" sz="3600" b="1" dirty="0"/>
              <a:t>Structured &amp; Transformed the Date Table</a:t>
            </a:r>
            <a:br>
              <a:rPr lang="en-SG" sz="3200" dirty="0"/>
            </a:br>
            <a:endParaRPr lang="en-SG" sz="3200" dirty="0"/>
          </a:p>
        </p:txBody>
      </p:sp>
      <p:sp>
        <p:nvSpPr>
          <p:cNvPr id="3" name="Content Placeholder 2">
            <a:extLst>
              <a:ext uri="{FF2B5EF4-FFF2-40B4-BE49-F238E27FC236}">
                <a16:creationId xmlns:a16="http://schemas.microsoft.com/office/drawing/2014/main" id="{63FB1223-C067-DDD9-39B5-FEE41B56C25C}"/>
              </a:ext>
            </a:extLst>
          </p:cNvPr>
          <p:cNvSpPr>
            <a:spLocks noGrp="1"/>
          </p:cNvSpPr>
          <p:nvPr>
            <p:ph idx="1"/>
          </p:nvPr>
        </p:nvSpPr>
        <p:spPr>
          <a:xfrm>
            <a:off x="1018709" y="1170310"/>
            <a:ext cx="7704667" cy="5295728"/>
          </a:xfrm>
        </p:spPr>
        <p:txBody>
          <a:bodyPr>
            <a:normAutofit fontScale="92500" lnSpcReduction="20000"/>
          </a:bodyPr>
          <a:lstStyle/>
          <a:p>
            <a:endParaRPr lang="en-US" altLang="en-US" dirty="0">
              <a:solidFill>
                <a:srgbClr val="003366"/>
              </a:solidFill>
              <a:latin typeface="Calibri" panose="020F0502020204030204" pitchFamily="34" charset="0"/>
              <a:ea typeface="Calibri" panose="020F0502020204030204" pitchFamily="34" charset="0"/>
              <a:cs typeface="Times New Roman" panose="02020603050405020304" pitchFamily="18" charset="0"/>
            </a:endParaRPr>
          </a:p>
          <a:p>
            <a:endParaRPr lang="en-US" altLang="en-US" dirty="0">
              <a:solidFill>
                <a:srgbClr val="003366"/>
              </a:solidFill>
              <a:latin typeface="Calibri" panose="020F0502020204030204" pitchFamily="34" charset="0"/>
              <a:ea typeface="Calibri" panose="020F0502020204030204" pitchFamily="34" charset="0"/>
              <a:cs typeface="Times New Roman" panose="02020603050405020304" pitchFamily="18" charset="0"/>
            </a:endParaRPr>
          </a:p>
          <a:p>
            <a:endParaRPr lang="en-US" altLang="en-US" dirty="0">
              <a:solidFill>
                <a:srgbClr val="003366"/>
              </a:solidFill>
              <a:latin typeface="Calibri" panose="020F0502020204030204" pitchFamily="34" charset="0"/>
              <a:ea typeface="Calibri" panose="020F0502020204030204" pitchFamily="34" charset="0"/>
              <a:cs typeface="Times New Roman" panose="02020603050405020304" pitchFamily="18" charset="0"/>
            </a:endParaRPr>
          </a:p>
          <a:p>
            <a:endParaRPr lang="en-US" altLang="en-US" dirty="0">
              <a:solidFill>
                <a:srgbClr val="003366"/>
              </a:solidFill>
              <a:latin typeface="Calibri" panose="020F0502020204030204" pitchFamily="34" charset="0"/>
              <a:ea typeface="Calibri" panose="020F0502020204030204" pitchFamily="34" charset="0"/>
              <a:cs typeface="Times New Roman" panose="02020603050405020304" pitchFamily="18" charset="0"/>
            </a:endParaRPr>
          </a:p>
          <a:p>
            <a:endParaRPr lang="en-US" altLang="en-US" dirty="0">
              <a:solidFill>
                <a:srgbClr val="003366"/>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altLang="en-US" dirty="0">
              <a:solidFill>
                <a:srgbClr val="003366"/>
              </a:solidFill>
              <a:latin typeface="Calibri" panose="020F0502020204030204" pitchFamily="34" charset="0"/>
              <a:ea typeface="Calibri" panose="020F0502020204030204" pitchFamily="34" charset="0"/>
              <a:cs typeface="Times New Roman" panose="02020603050405020304" pitchFamily="18" charset="0"/>
            </a:endParaRPr>
          </a:p>
          <a:p>
            <a:pPr lvl="0"/>
            <a:endParaRPr lang="en-SG" sz="2400" b="1" dirty="0"/>
          </a:p>
          <a:p>
            <a:pPr lvl="0"/>
            <a:r>
              <a:rPr lang="en-US" sz="2600" b="1" dirty="0"/>
              <a:t>Process: </a:t>
            </a:r>
            <a:r>
              <a:rPr lang="en-US" sz="2600" dirty="0"/>
              <a:t>A strong date table was created to help break down data by time and spot trends easily</a:t>
            </a:r>
            <a:r>
              <a:rPr lang="en-SG" sz="2600" dirty="0"/>
              <a:t>.</a:t>
            </a:r>
          </a:p>
          <a:p>
            <a:pPr lvl="0"/>
            <a:r>
              <a:rPr lang="en-SG" sz="2600" b="1" dirty="0"/>
              <a:t>Impact:</a:t>
            </a:r>
            <a:r>
              <a:rPr lang="en-SG" sz="2600" dirty="0"/>
              <a:t> Custom columns (e.g., Year, Month_name, Week_number, Day_name) were derived to enable temporal comparisons, such as sales trends by month, order delays by day, and annual revenue</a:t>
            </a:r>
            <a:r>
              <a:rPr lang="en-SG" sz="2600" dirty="0">
                <a:solidFill>
                  <a:srgbClr val="0033CC"/>
                </a:solidFill>
              </a:rPr>
              <a:t>.</a:t>
            </a:r>
          </a:p>
          <a:p>
            <a:endParaRPr lang="en-SG" dirty="0"/>
          </a:p>
        </p:txBody>
      </p:sp>
      <p:pic>
        <p:nvPicPr>
          <p:cNvPr id="4" name="Picture 3">
            <a:extLst>
              <a:ext uri="{FF2B5EF4-FFF2-40B4-BE49-F238E27FC236}">
                <a16:creationId xmlns:a16="http://schemas.microsoft.com/office/drawing/2014/main" id="{A54970D7-7FDC-F293-8689-FE58084FB6D4}"/>
              </a:ext>
            </a:extLst>
          </p:cNvPr>
          <p:cNvPicPr>
            <a:picLocks noChangeAspect="1"/>
          </p:cNvPicPr>
          <p:nvPr/>
        </p:nvPicPr>
        <p:blipFill>
          <a:blip r:embed="rId2"/>
          <a:stretch>
            <a:fillRect/>
          </a:stretch>
        </p:blipFill>
        <p:spPr>
          <a:xfrm>
            <a:off x="1533407" y="1071791"/>
            <a:ext cx="6369794" cy="2746383"/>
          </a:xfrm>
          <a:prstGeom prst="rect">
            <a:avLst/>
          </a:prstGeom>
        </p:spPr>
      </p:pic>
    </p:spTree>
    <p:extLst>
      <p:ext uri="{BB962C8B-B14F-4D97-AF65-F5344CB8AC3E}">
        <p14:creationId xmlns:p14="http://schemas.microsoft.com/office/powerpoint/2010/main" val="2185669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5A11D-D277-7AA8-F71C-F1437E8C1EC4}"/>
              </a:ext>
            </a:extLst>
          </p:cNvPr>
          <p:cNvSpPr>
            <a:spLocks noGrp="1"/>
          </p:cNvSpPr>
          <p:nvPr>
            <p:ph type="title"/>
          </p:nvPr>
        </p:nvSpPr>
        <p:spPr>
          <a:xfrm>
            <a:off x="1539508" y="109728"/>
            <a:ext cx="6635228" cy="740980"/>
          </a:xfrm>
        </p:spPr>
        <p:txBody>
          <a:bodyPr>
            <a:normAutofit fontScale="90000"/>
          </a:bodyPr>
          <a:lstStyle/>
          <a:p>
            <a:r>
              <a:rPr lang="it-IT" sz="3600" b="1" dirty="0"/>
              <a:t>Created a Star Schema Data Model</a:t>
            </a:r>
            <a:br>
              <a:rPr lang="en-SG" dirty="0"/>
            </a:br>
            <a:endParaRPr lang="en-SG" dirty="0"/>
          </a:p>
        </p:txBody>
      </p:sp>
      <p:sp>
        <p:nvSpPr>
          <p:cNvPr id="3" name="Content Placeholder 2">
            <a:extLst>
              <a:ext uri="{FF2B5EF4-FFF2-40B4-BE49-F238E27FC236}">
                <a16:creationId xmlns:a16="http://schemas.microsoft.com/office/drawing/2014/main" id="{0FDB4BF6-AB1C-64CF-7C75-262CC1FCF27F}"/>
              </a:ext>
            </a:extLst>
          </p:cNvPr>
          <p:cNvSpPr>
            <a:spLocks noGrp="1"/>
          </p:cNvSpPr>
          <p:nvPr>
            <p:ph idx="1"/>
          </p:nvPr>
        </p:nvSpPr>
        <p:spPr>
          <a:xfrm>
            <a:off x="795528" y="740664"/>
            <a:ext cx="8348472" cy="5376672"/>
          </a:xfrm>
        </p:spPr>
        <p:txBody>
          <a:bodyPr>
            <a:normAutofit fontScale="25000" lnSpcReduction="20000"/>
          </a:bodyPr>
          <a:lstStyle/>
          <a:p>
            <a:endParaRPr lang="en-US" altLang="en-US" dirty="0">
              <a:solidFill>
                <a:srgbClr val="003366"/>
              </a:solidFill>
              <a:latin typeface="Calibri" panose="020F0502020204030204" pitchFamily="34" charset="0"/>
              <a:ea typeface="Calibri" panose="020F0502020204030204" pitchFamily="34" charset="0"/>
              <a:cs typeface="Times New Roman" panose="02020603050405020304" pitchFamily="18" charset="0"/>
            </a:endParaRPr>
          </a:p>
          <a:p>
            <a:endParaRPr lang="en-US" altLang="en-US" dirty="0">
              <a:solidFill>
                <a:srgbClr val="003366"/>
              </a:solidFill>
              <a:latin typeface="Calibri" panose="020F0502020204030204" pitchFamily="34" charset="0"/>
              <a:ea typeface="Calibri" panose="020F0502020204030204" pitchFamily="34" charset="0"/>
              <a:cs typeface="Times New Roman" panose="02020603050405020304" pitchFamily="18" charset="0"/>
            </a:endParaRPr>
          </a:p>
          <a:p>
            <a:endParaRPr lang="en-US" altLang="en-US" dirty="0">
              <a:solidFill>
                <a:srgbClr val="003366"/>
              </a:solidFill>
              <a:latin typeface="Calibri" panose="020F0502020204030204" pitchFamily="34" charset="0"/>
              <a:ea typeface="Calibri" panose="020F0502020204030204" pitchFamily="34" charset="0"/>
              <a:cs typeface="Times New Roman" panose="02020603050405020304" pitchFamily="18" charset="0"/>
            </a:endParaRPr>
          </a:p>
          <a:p>
            <a:endParaRPr lang="en-US" altLang="en-US" dirty="0">
              <a:solidFill>
                <a:srgbClr val="003366"/>
              </a:solidFill>
              <a:latin typeface="Calibri" panose="020F0502020204030204" pitchFamily="34" charset="0"/>
              <a:ea typeface="Calibri" panose="020F0502020204030204" pitchFamily="34" charset="0"/>
              <a:cs typeface="Times New Roman" panose="02020603050405020304" pitchFamily="18" charset="0"/>
            </a:endParaRPr>
          </a:p>
          <a:p>
            <a:endParaRPr lang="en-US" altLang="en-US" dirty="0">
              <a:solidFill>
                <a:srgbClr val="003366"/>
              </a:solidFill>
              <a:latin typeface="Calibri" panose="020F0502020204030204" pitchFamily="34" charset="0"/>
              <a:ea typeface="Calibri" panose="020F0502020204030204" pitchFamily="34" charset="0"/>
              <a:cs typeface="Times New Roman" panose="02020603050405020304" pitchFamily="18" charset="0"/>
            </a:endParaRPr>
          </a:p>
          <a:p>
            <a:endParaRPr lang="en-US" altLang="en-US" dirty="0">
              <a:solidFill>
                <a:srgbClr val="003366"/>
              </a:solidFill>
              <a:latin typeface="Calibri" panose="020F0502020204030204" pitchFamily="34" charset="0"/>
              <a:ea typeface="Calibri" panose="020F0502020204030204" pitchFamily="34" charset="0"/>
              <a:cs typeface="Times New Roman" panose="02020603050405020304" pitchFamily="18" charset="0"/>
            </a:endParaRPr>
          </a:p>
          <a:p>
            <a:endParaRPr lang="en-US" altLang="en-US" dirty="0">
              <a:solidFill>
                <a:srgbClr val="003366"/>
              </a:solidFill>
              <a:latin typeface="Calibri" panose="020F0502020204030204" pitchFamily="34" charset="0"/>
              <a:ea typeface="Calibri" panose="020F0502020204030204" pitchFamily="34" charset="0"/>
              <a:cs typeface="Times New Roman" panose="02020603050405020304" pitchFamily="18" charset="0"/>
            </a:endParaRPr>
          </a:p>
          <a:p>
            <a:endParaRPr lang="en-US" altLang="en-US" dirty="0">
              <a:solidFill>
                <a:srgbClr val="003366"/>
              </a:solidFill>
              <a:latin typeface="Calibri" panose="020F0502020204030204" pitchFamily="34" charset="0"/>
              <a:ea typeface="Calibri" panose="020F0502020204030204" pitchFamily="34" charset="0"/>
              <a:cs typeface="Times New Roman" panose="02020603050405020304" pitchFamily="18" charset="0"/>
            </a:endParaRPr>
          </a:p>
          <a:p>
            <a:endParaRPr lang="en-US" altLang="en-US" dirty="0">
              <a:solidFill>
                <a:srgbClr val="003366"/>
              </a:solidFill>
              <a:latin typeface="Calibri" panose="020F0502020204030204" pitchFamily="34" charset="0"/>
              <a:ea typeface="Calibri" panose="020F0502020204030204" pitchFamily="34" charset="0"/>
              <a:cs typeface="Times New Roman" panose="02020603050405020304" pitchFamily="18" charset="0"/>
            </a:endParaRPr>
          </a:p>
          <a:p>
            <a:endParaRPr lang="en-US" altLang="en-US" dirty="0">
              <a:solidFill>
                <a:srgbClr val="003366"/>
              </a:solidFill>
              <a:latin typeface="Calibri" panose="020F0502020204030204" pitchFamily="34" charset="0"/>
              <a:ea typeface="Calibri" panose="020F0502020204030204" pitchFamily="34" charset="0"/>
              <a:cs typeface="Times New Roman" panose="02020603050405020304" pitchFamily="18" charset="0"/>
            </a:endParaRPr>
          </a:p>
          <a:p>
            <a:endParaRPr lang="en-US" altLang="en-US" dirty="0">
              <a:solidFill>
                <a:srgbClr val="003366"/>
              </a:solidFill>
              <a:latin typeface="Calibri" panose="020F0502020204030204" pitchFamily="34" charset="0"/>
              <a:ea typeface="Calibri" panose="020F0502020204030204" pitchFamily="34" charset="0"/>
              <a:cs typeface="Times New Roman" panose="02020603050405020304" pitchFamily="18" charset="0"/>
            </a:endParaRPr>
          </a:p>
          <a:p>
            <a:endParaRPr lang="en-US" altLang="en-US" dirty="0">
              <a:solidFill>
                <a:srgbClr val="003366"/>
              </a:solidFill>
              <a:latin typeface="Calibri" panose="020F0502020204030204" pitchFamily="34" charset="0"/>
              <a:ea typeface="Calibri" panose="020F0502020204030204" pitchFamily="34" charset="0"/>
              <a:cs typeface="Times New Roman" panose="02020603050405020304" pitchFamily="18" charset="0"/>
            </a:endParaRPr>
          </a:p>
          <a:p>
            <a:endParaRPr lang="en-US" altLang="en-US" dirty="0">
              <a:solidFill>
                <a:srgbClr val="003366"/>
              </a:solidFill>
              <a:latin typeface="Calibri" panose="020F0502020204030204" pitchFamily="34" charset="0"/>
              <a:ea typeface="Calibri" panose="020F0502020204030204" pitchFamily="34" charset="0"/>
              <a:cs typeface="Times New Roman" panose="02020603050405020304" pitchFamily="18" charset="0"/>
            </a:endParaRPr>
          </a:p>
          <a:p>
            <a:endParaRPr lang="en-US" altLang="en-US" dirty="0">
              <a:solidFill>
                <a:srgbClr val="003366"/>
              </a:solidFill>
              <a:latin typeface="Calibri" panose="020F0502020204030204" pitchFamily="34" charset="0"/>
              <a:ea typeface="Calibri" panose="020F0502020204030204" pitchFamily="34" charset="0"/>
              <a:cs typeface="Times New Roman" panose="02020603050405020304" pitchFamily="18" charset="0"/>
            </a:endParaRPr>
          </a:p>
          <a:p>
            <a:endParaRPr lang="en-US" altLang="en-US" sz="3800" dirty="0">
              <a:solidFill>
                <a:srgbClr val="003366"/>
              </a:solidFill>
              <a:latin typeface="Calibri" panose="020F0502020204030204" pitchFamily="34" charset="0"/>
              <a:ea typeface="Calibri" panose="020F0502020204030204" pitchFamily="34" charset="0"/>
              <a:cs typeface="Times New Roman" panose="02020603050405020304" pitchFamily="18" charset="0"/>
            </a:endParaRPr>
          </a:p>
          <a:p>
            <a:endParaRPr lang="en-US" altLang="en-US" sz="5100" dirty="0">
              <a:solidFill>
                <a:srgbClr val="003366"/>
              </a:solidFill>
              <a:latin typeface="Calibri" panose="020F0502020204030204" pitchFamily="34" charset="0"/>
              <a:ea typeface="Calibri" panose="020F0502020204030204" pitchFamily="34" charset="0"/>
              <a:cs typeface="Times New Roman" panose="02020603050405020304" pitchFamily="18" charset="0"/>
            </a:endParaRPr>
          </a:p>
          <a:p>
            <a:pPr lvl="0"/>
            <a:endParaRPr lang="en-SG" sz="5000" b="1" dirty="0">
              <a:solidFill>
                <a:srgbClr val="0033CC"/>
              </a:solidFill>
            </a:endParaRPr>
          </a:p>
          <a:p>
            <a:pPr marL="0" lvl="0" indent="0">
              <a:buNone/>
            </a:pPr>
            <a:endParaRPr lang="en-SG" sz="8000" b="1" dirty="0">
              <a:solidFill>
                <a:srgbClr val="0033CC"/>
              </a:solidFill>
            </a:endParaRPr>
          </a:p>
          <a:p>
            <a:pPr marL="0" lvl="0" indent="0">
              <a:buNone/>
            </a:pPr>
            <a:endParaRPr lang="en-SG" sz="9600" b="1" dirty="0"/>
          </a:p>
          <a:p>
            <a:pPr lvl="0"/>
            <a:r>
              <a:rPr lang="en-SG" sz="9600" b="1" dirty="0"/>
              <a:t>Process:</a:t>
            </a:r>
            <a:r>
              <a:rPr lang="en-SG" sz="9600" dirty="0"/>
              <a:t> The data was organized into a clean Star Schema. The 'Purchase' table serves as the central fact table, connected via primary keys to 'Customer,' 'Product,' 'Date_order,' 'Date_shipping,' and 'Location' dimension tables.</a:t>
            </a:r>
          </a:p>
          <a:p>
            <a:pPr lvl="0"/>
            <a:r>
              <a:rPr lang="en-SG" sz="9600" b="1" dirty="0"/>
              <a:t>Impact:</a:t>
            </a:r>
            <a:r>
              <a:rPr lang="en-SG" sz="9600" dirty="0"/>
              <a:t> This model enhances performance, simplifies DAX calculations, and ensures report scalability and clarity.</a:t>
            </a:r>
          </a:p>
          <a:p>
            <a:endParaRPr lang="en-SG" dirty="0"/>
          </a:p>
        </p:txBody>
      </p:sp>
      <p:pic>
        <p:nvPicPr>
          <p:cNvPr id="4" name="Picture 3">
            <a:extLst>
              <a:ext uri="{FF2B5EF4-FFF2-40B4-BE49-F238E27FC236}">
                <a16:creationId xmlns:a16="http://schemas.microsoft.com/office/drawing/2014/main" id="{4A2ADB98-9777-E8CC-38B2-225CA0358640}"/>
              </a:ext>
            </a:extLst>
          </p:cNvPr>
          <p:cNvPicPr>
            <a:picLocks noChangeAspect="1"/>
          </p:cNvPicPr>
          <p:nvPr/>
        </p:nvPicPr>
        <p:blipFill>
          <a:blip r:embed="rId2"/>
          <a:stretch>
            <a:fillRect/>
          </a:stretch>
        </p:blipFill>
        <p:spPr>
          <a:xfrm>
            <a:off x="1963217" y="768096"/>
            <a:ext cx="5787809" cy="3488553"/>
          </a:xfrm>
          <a:prstGeom prst="rect">
            <a:avLst/>
          </a:prstGeom>
          <a:solidFill>
            <a:schemeClr val="bg1"/>
          </a:solidFill>
        </p:spPr>
      </p:pic>
    </p:spTree>
    <p:extLst>
      <p:ext uri="{BB962C8B-B14F-4D97-AF65-F5344CB8AC3E}">
        <p14:creationId xmlns:p14="http://schemas.microsoft.com/office/powerpoint/2010/main" val="3205800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2929" y="164812"/>
            <a:ext cx="7240475" cy="584775"/>
          </a:xfrm>
          <a:prstGeom prst="rect">
            <a:avLst/>
          </a:prstGeom>
          <a:noFill/>
          <a:ln>
            <a:noFill/>
            <a:extLst>
              <a:ext uri="{C807C97D-BFC1-408E-A445-0C87EB9F89A2}">
                <ask:lineSketchStyleProps xmlns:ask="http://schemas.microsoft.com/office/drawing/2018/sketchyshapes">
                  <ask:type>
                    <ask:lineSketchNone/>
                  </ask:type>
                </ask:lineSketchStyleProps>
              </a:ext>
            </a:extLst>
          </a:ln>
        </p:spPr>
        <p:txBody>
          <a:bodyPr wrap="square">
            <a:spAutoFit/>
          </a:bodyPr>
          <a:lstStyle/>
          <a:p>
            <a:r>
              <a:rPr sz="3200" b="1" dirty="0"/>
              <a:t>Dashboard</a:t>
            </a:r>
            <a:r>
              <a:rPr lang="en-SG" sz="3200" b="1" dirty="0"/>
              <a:t> 1</a:t>
            </a:r>
            <a:r>
              <a:rPr sz="3200" b="1" dirty="0"/>
              <a:t>: Sales, Orders &amp; Customers</a:t>
            </a:r>
          </a:p>
        </p:txBody>
      </p:sp>
      <p:pic>
        <p:nvPicPr>
          <p:cNvPr id="5" name="Picture 4">
            <a:extLst>
              <a:ext uri="{FF2B5EF4-FFF2-40B4-BE49-F238E27FC236}">
                <a16:creationId xmlns:a16="http://schemas.microsoft.com/office/drawing/2014/main" id="{0CE9338A-1731-5641-80BB-402109D3321D}"/>
              </a:ext>
            </a:extLst>
          </p:cNvPr>
          <p:cNvPicPr>
            <a:picLocks noChangeAspect="1"/>
          </p:cNvPicPr>
          <p:nvPr/>
        </p:nvPicPr>
        <p:blipFill>
          <a:blip r:embed="rId2"/>
          <a:stretch>
            <a:fillRect/>
          </a:stretch>
        </p:blipFill>
        <p:spPr>
          <a:xfrm>
            <a:off x="906828" y="1332876"/>
            <a:ext cx="7988711" cy="452143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5AEB9-88EE-1330-99EF-F69CF1CEB6E2}"/>
              </a:ext>
            </a:extLst>
          </p:cNvPr>
          <p:cNvSpPr>
            <a:spLocks noGrp="1"/>
          </p:cNvSpPr>
          <p:nvPr>
            <p:ph type="title"/>
          </p:nvPr>
        </p:nvSpPr>
        <p:spPr>
          <a:xfrm>
            <a:off x="1389888" y="393193"/>
            <a:ext cx="7333488" cy="841248"/>
          </a:xfrm>
        </p:spPr>
        <p:txBody>
          <a:bodyPr>
            <a:noAutofit/>
          </a:bodyPr>
          <a:lstStyle/>
          <a:p>
            <a:r>
              <a:rPr lang="en-US" sz="3200" b="1" dirty="0"/>
              <a:t>Dashboard 1: Sales, Orders &amp; Customers</a:t>
            </a:r>
            <a:endParaRPr lang="en-SG" sz="3200" b="1" dirty="0"/>
          </a:p>
        </p:txBody>
      </p:sp>
      <p:sp>
        <p:nvSpPr>
          <p:cNvPr id="3" name="Content Placeholder 2">
            <a:extLst>
              <a:ext uri="{FF2B5EF4-FFF2-40B4-BE49-F238E27FC236}">
                <a16:creationId xmlns:a16="http://schemas.microsoft.com/office/drawing/2014/main" id="{C2C1E909-03E3-7132-D640-D7EB48E5EB16}"/>
              </a:ext>
            </a:extLst>
          </p:cNvPr>
          <p:cNvSpPr>
            <a:spLocks noGrp="1"/>
          </p:cNvSpPr>
          <p:nvPr>
            <p:ph idx="1"/>
          </p:nvPr>
        </p:nvSpPr>
        <p:spPr>
          <a:xfrm>
            <a:off x="813816" y="1965960"/>
            <a:ext cx="8083296" cy="4352544"/>
          </a:xfrm>
        </p:spPr>
        <p:txBody>
          <a:bodyPr>
            <a:normAutofit/>
          </a:bodyPr>
          <a:lstStyle/>
          <a:p>
            <a:pPr lvl="0"/>
            <a:r>
              <a:rPr lang="en-SG" sz="2400" b="1" dirty="0"/>
              <a:t>Overview:</a:t>
            </a:r>
            <a:r>
              <a:rPr lang="en-SG" sz="2400" dirty="0"/>
              <a:t> Dashboard 1 provides a data-driven overview of Shopee Brazil’s business performance. It explores key trends across sales, customers, shipping operations, and discount effectiveness to identify growth opportunities and strategic priorities.</a:t>
            </a:r>
          </a:p>
          <a:p>
            <a:pPr lvl="0"/>
            <a:r>
              <a:rPr lang="en-SG" sz="2400" b="1" dirty="0"/>
              <a:t>Key Metrics:</a:t>
            </a:r>
            <a:r>
              <a:rPr lang="en-SG" sz="2400" dirty="0"/>
              <a:t> Shopee Brazil recorded 1,000 total orders generating 1.52 million in revenue. The platform served over 730 unique customers, with an average shipping cost of 27.99 and an average order value of 1.21K. Sales peaked around mid-month, as shown in the day-wise trend.</a:t>
            </a:r>
          </a:p>
          <a:p>
            <a:endParaRPr lang="en-SG" dirty="0"/>
          </a:p>
        </p:txBody>
      </p:sp>
    </p:spTree>
    <p:extLst>
      <p:ext uri="{BB962C8B-B14F-4D97-AF65-F5344CB8AC3E}">
        <p14:creationId xmlns:p14="http://schemas.microsoft.com/office/powerpoint/2010/main" val="3324432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55978" cy="584775"/>
          </a:xfrm>
          <a:prstGeom prst="rect">
            <a:avLst/>
          </a:prstGeom>
          <a:noFill/>
        </p:spPr>
        <p:txBody>
          <a:bodyPr wrap="none">
            <a:spAutoFit/>
          </a:bodyPr>
          <a:lstStyle/>
          <a:p>
            <a:r>
              <a:rPr lang="en-SG" sz="3200" b="1" dirty="0"/>
              <a:t>Dashboard 2: </a:t>
            </a:r>
            <a:r>
              <a:rPr sz="3200" b="1" dirty="0"/>
              <a:t>Top-Selling Products &amp; Customers</a:t>
            </a:r>
          </a:p>
        </p:txBody>
      </p:sp>
      <p:pic>
        <p:nvPicPr>
          <p:cNvPr id="5" name="Picture 4">
            <a:extLst>
              <a:ext uri="{FF2B5EF4-FFF2-40B4-BE49-F238E27FC236}">
                <a16:creationId xmlns:a16="http://schemas.microsoft.com/office/drawing/2014/main" id="{468C638B-D000-D70D-F3E3-EFE25147EBC1}"/>
              </a:ext>
            </a:extLst>
          </p:cNvPr>
          <p:cNvPicPr>
            <a:picLocks noChangeAspect="1"/>
          </p:cNvPicPr>
          <p:nvPr/>
        </p:nvPicPr>
        <p:blipFill>
          <a:blip r:embed="rId2"/>
          <a:stretch>
            <a:fillRect/>
          </a:stretch>
        </p:blipFill>
        <p:spPr>
          <a:xfrm>
            <a:off x="923544" y="1645679"/>
            <a:ext cx="7789634" cy="428522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0CA1B-3976-B2DE-D719-48B424703D3E}"/>
              </a:ext>
            </a:extLst>
          </p:cNvPr>
          <p:cNvSpPr>
            <a:spLocks noGrp="1"/>
          </p:cNvSpPr>
          <p:nvPr>
            <p:ph type="title"/>
          </p:nvPr>
        </p:nvSpPr>
        <p:spPr>
          <a:xfrm>
            <a:off x="960120" y="210312"/>
            <a:ext cx="7845552" cy="1024129"/>
          </a:xfrm>
        </p:spPr>
        <p:txBody>
          <a:bodyPr>
            <a:normAutofit fontScale="90000"/>
          </a:bodyPr>
          <a:lstStyle/>
          <a:p>
            <a:r>
              <a:rPr lang="en-US" sz="3200" b="1" dirty="0"/>
              <a:t>Dashboard 2: </a:t>
            </a:r>
            <a:r>
              <a:rPr lang="en-SG" sz="3200" b="1" dirty="0"/>
              <a:t>Top-Selling Products &amp; Customers</a:t>
            </a:r>
            <a:br>
              <a:rPr lang="en-SG" sz="3200" b="1" dirty="0"/>
            </a:br>
            <a:endParaRPr lang="en-SG" sz="3200" b="1" dirty="0"/>
          </a:p>
        </p:txBody>
      </p:sp>
      <p:sp>
        <p:nvSpPr>
          <p:cNvPr id="3" name="Content Placeholder 2">
            <a:extLst>
              <a:ext uri="{FF2B5EF4-FFF2-40B4-BE49-F238E27FC236}">
                <a16:creationId xmlns:a16="http://schemas.microsoft.com/office/drawing/2014/main" id="{4BB37236-B7CB-25BD-F652-CCCCEC538631}"/>
              </a:ext>
            </a:extLst>
          </p:cNvPr>
          <p:cNvSpPr>
            <a:spLocks noGrp="1"/>
          </p:cNvSpPr>
          <p:nvPr>
            <p:ph idx="1"/>
          </p:nvPr>
        </p:nvSpPr>
        <p:spPr>
          <a:xfrm>
            <a:off x="941832" y="1737361"/>
            <a:ext cx="7562088" cy="3090672"/>
          </a:xfrm>
        </p:spPr>
        <p:txBody>
          <a:bodyPr>
            <a:normAutofit/>
          </a:bodyPr>
          <a:lstStyle/>
          <a:p>
            <a:pPr lvl="0"/>
            <a:r>
              <a:rPr lang="en-SG" sz="2400" dirty="0"/>
              <a:t>Product Performance: Products like Kitchen Appliances and Appliance Sets lead in sales volume and revenue.</a:t>
            </a:r>
          </a:p>
          <a:p>
            <a:pPr lvl="0"/>
            <a:r>
              <a:rPr lang="en-SG" sz="2400" dirty="0"/>
              <a:t>Customer Insights: Notably, just 5 customers contribute a significant share of sales, with each driving 20% or more individually. This highlights a dependency on key buyers and the potential for loyalty and retention strategies</a:t>
            </a:r>
            <a:r>
              <a:rPr lang="en-SG" sz="2400" dirty="0">
                <a:solidFill>
                  <a:srgbClr val="0033CC"/>
                </a:solidFill>
              </a:rPr>
              <a:t>.</a:t>
            </a:r>
          </a:p>
          <a:p>
            <a:endParaRPr lang="en-SG" dirty="0"/>
          </a:p>
        </p:txBody>
      </p:sp>
    </p:spTree>
    <p:extLst>
      <p:ext uri="{BB962C8B-B14F-4D97-AF65-F5344CB8AC3E}">
        <p14:creationId xmlns:p14="http://schemas.microsoft.com/office/powerpoint/2010/main" val="3958509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1208" y="267126"/>
            <a:ext cx="7598663" cy="584775"/>
          </a:xfrm>
          <a:prstGeom prst="rect">
            <a:avLst/>
          </a:prstGeom>
          <a:noFill/>
        </p:spPr>
        <p:txBody>
          <a:bodyPr wrap="square">
            <a:spAutoFit/>
          </a:bodyPr>
          <a:lstStyle/>
          <a:p>
            <a:r>
              <a:rPr lang="en-SG" sz="3200" b="1" dirty="0"/>
              <a:t>              </a:t>
            </a:r>
            <a:r>
              <a:rPr sz="3200" b="1" dirty="0"/>
              <a:t>Dashboard</a:t>
            </a:r>
            <a:r>
              <a:rPr lang="en-SG" sz="3200" b="1" dirty="0"/>
              <a:t> 3</a:t>
            </a:r>
            <a:r>
              <a:rPr sz="3200" b="1" dirty="0"/>
              <a:t>: Shipping Overview</a:t>
            </a:r>
          </a:p>
        </p:txBody>
      </p:sp>
      <p:pic>
        <p:nvPicPr>
          <p:cNvPr id="5" name="Picture 4">
            <a:extLst>
              <a:ext uri="{FF2B5EF4-FFF2-40B4-BE49-F238E27FC236}">
                <a16:creationId xmlns:a16="http://schemas.microsoft.com/office/drawing/2014/main" id="{BF1CDBE4-5BF5-01FB-6D6F-DFAA8875FCBA}"/>
              </a:ext>
            </a:extLst>
          </p:cNvPr>
          <p:cNvPicPr>
            <a:picLocks noChangeAspect="1"/>
          </p:cNvPicPr>
          <p:nvPr/>
        </p:nvPicPr>
        <p:blipFill>
          <a:blip r:embed="rId2"/>
          <a:stretch>
            <a:fillRect/>
          </a:stretch>
        </p:blipFill>
        <p:spPr>
          <a:xfrm>
            <a:off x="950976" y="1463040"/>
            <a:ext cx="7852314" cy="43527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56690-857F-ED6E-A305-ABB7E10F4E83}"/>
              </a:ext>
            </a:extLst>
          </p:cNvPr>
          <p:cNvSpPr>
            <a:spLocks noGrp="1"/>
          </p:cNvSpPr>
          <p:nvPr>
            <p:ph type="title"/>
          </p:nvPr>
        </p:nvSpPr>
        <p:spPr>
          <a:xfrm>
            <a:off x="1426464" y="201168"/>
            <a:ext cx="6464808" cy="850392"/>
          </a:xfrm>
        </p:spPr>
        <p:txBody>
          <a:bodyPr>
            <a:normAutofit fontScale="90000"/>
          </a:bodyPr>
          <a:lstStyle/>
          <a:p>
            <a:r>
              <a:rPr lang="en-US" sz="3600" b="1" dirty="0"/>
              <a:t>Dashboard 3: </a:t>
            </a:r>
            <a:r>
              <a:rPr lang="en-SG" sz="3600" b="1" dirty="0"/>
              <a:t>Shipping Overview</a:t>
            </a:r>
            <a:br>
              <a:rPr lang="en-SG" dirty="0"/>
            </a:br>
            <a:endParaRPr lang="en-SG" sz="3200" dirty="0"/>
          </a:p>
        </p:txBody>
      </p:sp>
      <p:sp>
        <p:nvSpPr>
          <p:cNvPr id="3" name="Content Placeholder 2">
            <a:extLst>
              <a:ext uri="{FF2B5EF4-FFF2-40B4-BE49-F238E27FC236}">
                <a16:creationId xmlns:a16="http://schemas.microsoft.com/office/drawing/2014/main" id="{A4553FBF-59AA-93AD-5326-E3EA688D1C19}"/>
              </a:ext>
            </a:extLst>
          </p:cNvPr>
          <p:cNvSpPr>
            <a:spLocks noGrp="1"/>
          </p:cNvSpPr>
          <p:nvPr>
            <p:ph idx="1"/>
          </p:nvPr>
        </p:nvSpPr>
        <p:spPr>
          <a:xfrm>
            <a:off x="1499616" y="2276856"/>
            <a:ext cx="6720840" cy="2084831"/>
          </a:xfrm>
        </p:spPr>
        <p:txBody>
          <a:bodyPr>
            <a:normAutofit/>
          </a:bodyPr>
          <a:lstStyle/>
          <a:p>
            <a:r>
              <a:rPr lang="en-SG" sz="2400" b="1" dirty="0"/>
              <a:t>Overview:</a:t>
            </a:r>
            <a:r>
              <a:rPr lang="en-SG" sz="2400" dirty="0"/>
              <a:t> Dashboard 3 provides an overview of shipping performance, showing average shipping cost and average shipping delay across different months and years. It also illustrates shipping costs by country.</a:t>
            </a:r>
            <a:r>
              <a:rPr lang="en-SG" sz="2400" baseline="30000" dirty="0"/>
              <a:t>   </a:t>
            </a:r>
          </a:p>
          <a:p>
            <a:pPr marL="0" indent="0">
              <a:buNone/>
            </a:pPr>
            <a:endParaRPr lang="en-SG" sz="2000" dirty="0">
              <a:solidFill>
                <a:srgbClr val="0033CC"/>
              </a:solidFill>
            </a:endParaRPr>
          </a:p>
        </p:txBody>
      </p:sp>
    </p:spTree>
    <p:extLst>
      <p:ext uri="{BB962C8B-B14F-4D97-AF65-F5344CB8AC3E}">
        <p14:creationId xmlns:p14="http://schemas.microsoft.com/office/powerpoint/2010/main" val="1121799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37360" y="164812"/>
            <a:ext cx="5529078" cy="584775"/>
          </a:xfrm>
          <a:prstGeom prst="rect">
            <a:avLst/>
          </a:prstGeom>
          <a:noFill/>
        </p:spPr>
        <p:txBody>
          <a:bodyPr wrap="none">
            <a:spAutoFit/>
          </a:bodyPr>
          <a:lstStyle/>
          <a:p>
            <a:r>
              <a:rPr sz="3200" b="1" dirty="0"/>
              <a:t>Dashboard</a:t>
            </a:r>
            <a:r>
              <a:rPr lang="en-SG" sz="3200" b="1" dirty="0"/>
              <a:t> 4</a:t>
            </a:r>
            <a:r>
              <a:rPr sz="3200" b="1" dirty="0"/>
              <a:t>: Discount Impact</a:t>
            </a:r>
          </a:p>
        </p:txBody>
      </p:sp>
      <p:pic>
        <p:nvPicPr>
          <p:cNvPr id="5" name="Picture 4">
            <a:extLst>
              <a:ext uri="{FF2B5EF4-FFF2-40B4-BE49-F238E27FC236}">
                <a16:creationId xmlns:a16="http://schemas.microsoft.com/office/drawing/2014/main" id="{5F8BD1AF-C497-4C0E-2D69-BE9ABF9E4B3D}"/>
              </a:ext>
            </a:extLst>
          </p:cNvPr>
          <p:cNvPicPr>
            <a:picLocks noChangeAspect="1"/>
          </p:cNvPicPr>
          <p:nvPr/>
        </p:nvPicPr>
        <p:blipFill>
          <a:blip r:embed="rId2"/>
          <a:stretch>
            <a:fillRect/>
          </a:stretch>
        </p:blipFill>
        <p:spPr>
          <a:xfrm>
            <a:off x="960119" y="1394353"/>
            <a:ext cx="7871793" cy="44446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77610-DBC9-206B-ED78-1A3231ABBAC9}"/>
              </a:ext>
            </a:extLst>
          </p:cNvPr>
          <p:cNvSpPr>
            <a:spLocks noGrp="1"/>
          </p:cNvSpPr>
          <p:nvPr>
            <p:ph type="title"/>
          </p:nvPr>
        </p:nvSpPr>
        <p:spPr>
          <a:xfrm>
            <a:off x="1691640" y="228600"/>
            <a:ext cx="5349240" cy="1006474"/>
          </a:xfrm>
        </p:spPr>
        <p:txBody>
          <a:bodyPr>
            <a:normAutofit fontScale="90000"/>
          </a:bodyPr>
          <a:lstStyle/>
          <a:p>
            <a:r>
              <a:rPr lang="en-US" sz="3200" b="1" dirty="0"/>
              <a:t>Dashboard 4: </a:t>
            </a:r>
            <a:r>
              <a:rPr lang="en-SG" sz="3200" b="1" dirty="0"/>
              <a:t>Discount Impact</a:t>
            </a:r>
          </a:p>
        </p:txBody>
      </p:sp>
      <p:sp>
        <p:nvSpPr>
          <p:cNvPr id="3" name="Content Placeholder 2">
            <a:extLst>
              <a:ext uri="{FF2B5EF4-FFF2-40B4-BE49-F238E27FC236}">
                <a16:creationId xmlns:a16="http://schemas.microsoft.com/office/drawing/2014/main" id="{3C96E134-FF92-F40A-6C73-93EC7F95F24E}"/>
              </a:ext>
            </a:extLst>
          </p:cNvPr>
          <p:cNvSpPr>
            <a:spLocks noGrp="1"/>
          </p:cNvSpPr>
          <p:nvPr>
            <p:ph idx="1"/>
          </p:nvPr>
        </p:nvSpPr>
        <p:spPr>
          <a:xfrm>
            <a:off x="804672" y="1517904"/>
            <a:ext cx="7882128" cy="4608259"/>
          </a:xfrm>
        </p:spPr>
        <p:txBody>
          <a:bodyPr>
            <a:normAutofit/>
          </a:bodyPr>
          <a:lstStyle/>
          <a:p>
            <a:pPr lvl="0"/>
            <a:r>
              <a:rPr lang="en-SG" sz="2400" b="1" dirty="0"/>
              <a:t>Analysis:</a:t>
            </a:r>
            <a:r>
              <a:rPr lang="en-SG" sz="2400" dirty="0"/>
              <a:t> This scatter plot evaluates the relationship between discounts and sales performance, with each bubble representing a product’s performance, sized by quantity sold.</a:t>
            </a:r>
          </a:p>
          <a:p>
            <a:pPr lvl="0"/>
            <a:r>
              <a:rPr lang="en-SG" sz="2400" b="1" dirty="0"/>
              <a:t>Insights:</a:t>
            </a:r>
            <a:r>
              <a:rPr lang="en-SG" sz="2400" dirty="0"/>
              <a:t> Some clusters indicate that modest discounts (around 0.25) still result in high sales. 'Electronics and Gadgets' appears to benefit from price sensitivity. This analysis reveals where discounts effectively drive volume versus eroding margins.</a:t>
            </a:r>
          </a:p>
          <a:p>
            <a:endParaRPr lang="en-SG" dirty="0"/>
          </a:p>
        </p:txBody>
      </p:sp>
    </p:spTree>
    <p:extLst>
      <p:ext uri="{BB962C8B-B14F-4D97-AF65-F5344CB8AC3E}">
        <p14:creationId xmlns:p14="http://schemas.microsoft.com/office/powerpoint/2010/main" val="1240716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6312" y="548640"/>
            <a:ext cx="3895344" cy="448056"/>
          </a:xfrm>
          <a:noFill/>
        </p:spPr>
        <p:txBody>
          <a:bodyPr>
            <a:noAutofit/>
          </a:bodyPr>
          <a:lstStyle/>
          <a:p>
            <a:r>
              <a:rPr sz="3200" b="1" dirty="0"/>
              <a:t>Project Objective</a:t>
            </a:r>
            <a:r>
              <a:rPr lang="en-SG" sz="3200" b="1" dirty="0"/>
              <a:t>s</a:t>
            </a:r>
            <a:endParaRPr sz="3200" b="1" dirty="0"/>
          </a:p>
        </p:txBody>
      </p:sp>
      <p:sp>
        <p:nvSpPr>
          <p:cNvPr id="3" name="Content Placeholder 2"/>
          <p:cNvSpPr>
            <a:spLocks noGrp="1"/>
          </p:cNvSpPr>
          <p:nvPr>
            <p:ph idx="1"/>
          </p:nvPr>
        </p:nvSpPr>
        <p:spPr>
          <a:xfrm>
            <a:off x="1280160" y="2148840"/>
            <a:ext cx="7406640" cy="3236976"/>
          </a:xfrm>
          <a:noFill/>
        </p:spPr>
        <p:txBody>
          <a:bodyPr>
            <a:normAutofit/>
          </a:bodyPr>
          <a:lstStyle/>
          <a:p>
            <a:pPr lvl="0"/>
            <a:r>
              <a:rPr lang="en-SG" sz="2400" dirty="0"/>
              <a:t>Analyze Shopee Brazil's sales data using Power BI to derive actionable insights on customer behavior, product sales, discounts, and shipping performance across various countries and customer segments.</a:t>
            </a:r>
          </a:p>
          <a:p>
            <a:pPr lvl="0"/>
            <a:r>
              <a:rPr lang="en-SG" sz="2400" dirty="0"/>
              <a:t>Identify key trends and areas for improvement to maximize profitability and customer satisfaction.</a:t>
            </a:r>
          </a:p>
          <a:p>
            <a:endParaRPr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6152" y="128903"/>
            <a:ext cx="7388352" cy="584775"/>
          </a:xfrm>
          <a:prstGeom prst="rect">
            <a:avLst/>
          </a:prstGeom>
          <a:noFill/>
        </p:spPr>
        <p:txBody>
          <a:bodyPr wrap="square">
            <a:spAutoFit/>
          </a:bodyPr>
          <a:lstStyle/>
          <a:p>
            <a:r>
              <a:rPr sz="3200" b="1" dirty="0"/>
              <a:t>Dashboard</a:t>
            </a:r>
            <a:r>
              <a:rPr lang="en-SG" sz="3200" b="1" dirty="0"/>
              <a:t> 5</a:t>
            </a:r>
            <a:r>
              <a:rPr sz="3200" b="1" dirty="0"/>
              <a:t>: Sales by Product Category</a:t>
            </a:r>
          </a:p>
        </p:txBody>
      </p:sp>
      <p:pic>
        <p:nvPicPr>
          <p:cNvPr id="5" name="Picture 4">
            <a:extLst>
              <a:ext uri="{FF2B5EF4-FFF2-40B4-BE49-F238E27FC236}">
                <a16:creationId xmlns:a16="http://schemas.microsoft.com/office/drawing/2014/main" id="{7D6F7C0F-8E84-381E-40DE-2E3A45645C98}"/>
              </a:ext>
            </a:extLst>
          </p:cNvPr>
          <p:cNvPicPr>
            <a:picLocks noChangeAspect="1"/>
          </p:cNvPicPr>
          <p:nvPr/>
        </p:nvPicPr>
        <p:blipFill>
          <a:blip r:embed="rId2"/>
          <a:stretch>
            <a:fillRect/>
          </a:stretch>
        </p:blipFill>
        <p:spPr>
          <a:xfrm>
            <a:off x="906447" y="1535188"/>
            <a:ext cx="8007762" cy="446427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935D-4C71-6678-DC1D-BA32D0E86DBB}"/>
              </a:ext>
            </a:extLst>
          </p:cNvPr>
          <p:cNvSpPr>
            <a:spLocks noGrp="1"/>
          </p:cNvSpPr>
          <p:nvPr>
            <p:ph type="title"/>
          </p:nvPr>
        </p:nvSpPr>
        <p:spPr>
          <a:xfrm>
            <a:off x="1417320" y="265812"/>
            <a:ext cx="6729984" cy="1023810"/>
          </a:xfrm>
        </p:spPr>
        <p:txBody>
          <a:bodyPr>
            <a:normAutofit fontScale="90000"/>
          </a:bodyPr>
          <a:lstStyle/>
          <a:p>
            <a:r>
              <a:rPr lang="en-US" sz="3200" b="1" dirty="0"/>
              <a:t>Dashboard 5</a:t>
            </a:r>
            <a:r>
              <a:rPr lang="en-SG" sz="3200" b="1" dirty="0"/>
              <a:t>: Sales by Product Category</a:t>
            </a:r>
          </a:p>
        </p:txBody>
      </p:sp>
      <p:sp>
        <p:nvSpPr>
          <p:cNvPr id="3" name="Content Placeholder 2">
            <a:extLst>
              <a:ext uri="{FF2B5EF4-FFF2-40B4-BE49-F238E27FC236}">
                <a16:creationId xmlns:a16="http://schemas.microsoft.com/office/drawing/2014/main" id="{2081FC3B-045B-5940-8187-00753362AE0B}"/>
              </a:ext>
            </a:extLst>
          </p:cNvPr>
          <p:cNvSpPr>
            <a:spLocks noGrp="1"/>
          </p:cNvSpPr>
          <p:nvPr>
            <p:ph idx="1"/>
          </p:nvPr>
        </p:nvSpPr>
        <p:spPr>
          <a:xfrm>
            <a:off x="987552" y="1326198"/>
            <a:ext cx="7964424" cy="4663123"/>
          </a:xfrm>
        </p:spPr>
        <p:txBody>
          <a:bodyPr>
            <a:normAutofit/>
          </a:bodyPr>
          <a:lstStyle/>
          <a:p>
            <a:pPr lvl="0"/>
            <a:r>
              <a:rPr lang="en-SG" sz="2400" b="1" dirty="0"/>
              <a:t>Revenue Distribution:</a:t>
            </a:r>
            <a:r>
              <a:rPr lang="en-SG" sz="2400" dirty="0"/>
              <a:t> This breakdown shows how revenue is distributed by product category. Furniture and Home leads in total revenue contribution, followed by Electronics and Gadgets.</a:t>
            </a:r>
          </a:p>
          <a:p>
            <a:pPr lvl="0"/>
            <a:r>
              <a:rPr lang="en-SG" sz="2400" b="1" dirty="0"/>
              <a:t>Visual Summary:</a:t>
            </a:r>
            <a:r>
              <a:rPr lang="en-SG" sz="2400" dirty="0"/>
              <a:t> A complementary pie chart visualizes this mix, with Furniture accounting for 53% of total sales. This insight helps prioritize category-level promotions and inventory planning.</a:t>
            </a:r>
          </a:p>
          <a:p>
            <a:endParaRPr lang="en-SG" dirty="0"/>
          </a:p>
        </p:txBody>
      </p:sp>
    </p:spTree>
    <p:extLst>
      <p:ext uri="{BB962C8B-B14F-4D97-AF65-F5344CB8AC3E}">
        <p14:creationId xmlns:p14="http://schemas.microsoft.com/office/powerpoint/2010/main" val="945853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2DEE2-C06C-FC3F-5224-D78C41F0F057}"/>
              </a:ext>
            </a:extLst>
          </p:cNvPr>
          <p:cNvSpPr>
            <a:spLocks noGrp="1"/>
          </p:cNvSpPr>
          <p:nvPr>
            <p:ph type="title"/>
          </p:nvPr>
        </p:nvSpPr>
        <p:spPr>
          <a:xfrm>
            <a:off x="1170432" y="274638"/>
            <a:ext cx="7379208" cy="959802"/>
          </a:xfrm>
        </p:spPr>
        <p:txBody>
          <a:bodyPr>
            <a:normAutofit fontScale="90000"/>
          </a:bodyPr>
          <a:lstStyle/>
          <a:p>
            <a:r>
              <a:rPr lang="en-SG" sz="3600" b="1" dirty="0"/>
              <a:t>Executive Summary &amp; Key Insights</a:t>
            </a:r>
            <a:br>
              <a:rPr lang="en-SG" dirty="0"/>
            </a:br>
            <a:endParaRPr lang="en-SG" sz="3200" dirty="0"/>
          </a:p>
        </p:txBody>
      </p:sp>
      <p:sp>
        <p:nvSpPr>
          <p:cNvPr id="3" name="Content Placeholder 2">
            <a:extLst>
              <a:ext uri="{FF2B5EF4-FFF2-40B4-BE49-F238E27FC236}">
                <a16:creationId xmlns:a16="http://schemas.microsoft.com/office/drawing/2014/main" id="{82726EA6-A329-0B37-8CC0-901E12CB23F5}"/>
              </a:ext>
            </a:extLst>
          </p:cNvPr>
          <p:cNvSpPr>
            <a:spLocks noGrp="1"/>
          </p:cNvSpPr>
          <p:nvPr>
            <p:ph idx="1"/>
          </p:nvPr>
        </p:nvSpPr>
        <p:spPr>
          <a:xfrm>
            <a:off x="923544" y="1389888"/>
            <a:ext cx="7763256" cy="4608576"/>
          </a:xfrm>
        </p:spPr>
        <p:txBody>
          <a:bodyPr>
            <a:normAutofit/>
          </a:bodyPr>
          <a:lstStyle/>
          <a:p>
            <a:pPr lvl="0"/>
            <a:r>
              <a:rPr lang="en-SG" sz="2400" b="1" dirty="0"/>
              <a:t>Top-Performing Categories:</a:t>
            </a:r>
            <a:r>
              <a:rPr lang="en-SG" sz="2400" dirty="0"/>
              <a:t> Electronics &amp; Gadgets and Furniture &amp; Home are the leading revenue contributors.</a:t>
            </a:r>
          </a:p>
          <a:p>
            <a:pPr lvl="0"/>
            <a:r>
              <a:rPr lang="en-SG" sz="2400" b="1" dirty="0"/>
              <a:t>Customer Loyalty:</a:t>
            </a:r>
            <a:r>
              <a:rPr lang="en-SG" sz="2400" dirty="0"/>
              <a:t> Top 5 customers generate significant recurring revenue, indicating the potential for loyalty and retention strategies.</a:t>
            </a:r>
          </a:p>
          <a:p>
            <a:pPr lvl="0"/>
            <a:r>
              <a:rPr lang="en-SG" sz="2400" b="1" dirty="0"/>
              <a:t>Shipping Optimization:</a:t>
            </a:r>
            <a:r>
              <a:rPr lang="en-SG" sz="2400" dirty="0"/>
              <a:t> Shipping delays are mostly consistent, with opportunity to optimize costs by region.</a:t>
            </a:r>
          </a:p>
          <a:p>
            <a:pPr lvl="0"/>
            <a:r>
              <a:rPr lang="en-SG" sz="2400" b="1" dirty="0"/>
              <a:t>Discount Effectiveness:</a:t>
            </a:r>
            <a:r>
              <a:rPr lang="en-SG" sz="2400" dirty="0"/>
              <a:t> Discounting helps boost quantity sold but requires margin balancing.</a:t>
            </a:r>
          </a:p>
          <a:p>
            <a:endParaRPr lang="en-SG" dirty="0"/>
          </a:p>
        </p:txBody>
      </p:sp>
    </p:spTree>
    <p:extLst>
      <p:ext uri="{BB962C8B-B14F-4D97-AF65-F5344CB8AC3E}">
        <p14:creationId xmlns:p14="http://schemas.microsoft.com/office/powerpoint/2010/main" val="1607953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38810-0F5F-6EA5-5E7F-738438AD8051}"/>
              </a:ext>
            </a:extLst>
          </p:cNvPr>
          <p:cNvSpPr>
            <a:spLocks noGrp="1"/>
          </p:cNvSpPr>
          <p:nvPr>
            <p:ph type="title"/>
          </p:nvPr>
        </p:nvSpPr>
        <p:spPr>
          <a:xfrm>
            <a:off x="3438144" y="274638"/>
            <a:ext cx="2624328" cy="1143000"/>
          </a:xfrm>
        </p:spPr>
        <p:txBody>
          <a:bodyPr>
            <a:normAutofit fontScale="90000"/>
          </a:bodyPr>
          <a:lstStyle/>
          <a:p>
            <a:r>
              <a:rPr lang="en-SG" sz="3200" b="1" dirty="0"/>
              <a:t>                              </a:t>
            </a:r>
            <a:r>
              <a:rPr lang="en-SG" sz="3600" b="1" dirty="0"/>
              <a:t>Action Plan</a:t>
            </a:r>
            <a:br>
              <a:rPr lang="en-SG" b="1" dirty="0"/>
            </a:br>
            <a:endParaRPr lang="en-SG" sz="3200" b="1" dirty="0"/>
          </a:p>
        </p:txBody>
      </p:sp>
      <p:sp>
        <p:nvSpPr>
          <p:cNvPr id="3" name="Content Placeholder 2">
            <a:extLst>
              <a:ext uri="{FF2B5EF4-FFF2-40B4-BE49-F238E27FC236}">
                <a16:creationId xmlns:a16="http://schemas.microsoft.com/office/drawing/2014/main" id="{800FAE5A-B18C-EA96-A46D-E8A1D4AFF7F3}"/>
              </a:ext>
            </a:extLst>
          </p:cNvPr>
          <p:cNvSpPr>
            <a:spLocks noGrp="1"/>
          </p:cNvSpPr>
          <p:nvPr>
            <p:ph idx="1"/>
          </p:nvPr>
        </p:nvSpPr>
        <p:spPr>
          <a:xfrm>
            <a:off x="982133" y="1618488"/>
            <a:ext cx="7704667" cy="4381328"/>
          </a:xfrm>
        </p:spPr>
        <p:txBody>
          <a:bodyPr>
            <a:normAutofit/>
          </a:bodyPr>
          <a:lstStyle/>
          <a:p>
            <a:pPr lvl="0"/>
            <a:r>
              <a:rPr lang="en-SG" sz="2400" b="1" dirty="0"/>
              <a:t>Targeted Marketing:</a:t>
            </a:r>
            <a:r>
              <a:rPr lang="en-SG" sz="2400" dirty="0"/>
              <a:t> Expand winning product lines and implement targeted marketing campaigns for best-selling categories.</a:t>
            </a:r>
          </a:p>
          <a:p>
            <a:pPr lvl="0"/>
            <a:r>
              <a:rPr lang="en-SG" sz="2400" b="1" dirty="0"/>
              <a:t>Logistics Review:</a:t>
            </a:r>
            <a:r>
              <a:rPr lang="en-SG" sz="2400" dirty="0"/>
              <a:t> Explore and optimize logistics partners to reduce shipping costs and improve delivery efficiency.</a:t>
            </a:r>
          </a:p>
          <a:p>
            <a:pPr lvl="0"/>
            <a:r>
              <a:rPr lang="en-SG" sz="2400" b="1" dirty="0"/>
              <a:t>Customer Segmentation:</a:t>
            </a:r>
            <a:r>
              <a:rPr lang="en-SG" sz="2400" dirty="0"/>
              <a:t> Refine customer segmentation to unlock further value and foster loyalty through tailored strategies.</a:t>
            </a:r>
          </a:p>
          <a:p>
            <a:pPr marL="0" indent="0">
              <a:buNone/>
            </a:pPr>
            <a:endParaRPr lang="en-SG" dirty="0"/>
          </a:p>
        </p:txBody>
      </p:sp>
    </p:spTree>
    <p:extLst>
      <p:ext uri="{BB962C8B-B14F-4D97-AF65-F5344CB8AC3E}">
        <p14:creationId xmlns:p14="http://schemas.microsoft.com/office/powerpoint/2010/main" val="75089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8239-5AE0-7D8A-D346-7BCC2300F85E}"/>
              </a:ext>
            </a:extLst>
          </p:cNvPr>
          <p:cNvSpPr>
            <a:spLocks noGrp="1"/>
          </p:cNvSpPr>
          <p:nvPr>
            <p:ph type="title"/>
          </p:nvPr>
        </p:nvSpPr>
        <p:spPr>
          <a:xfrm>
            <a:off x="2833496" y="64325"/>
            <a:ext cx="3677031" cy="1325563"/>
          </a:xfrm>
        </p:spPr>
        <p:txBody>
          <a:bodyPr>
            <a:normAutofit/>
          </a:bodyPr>
          <a:lstStyle/>
          <a:p>
            <a:pPr algn="ctr"/>
            <a:r>
              <a:rPr lang="en-SG" sz="3200" b="1" dirty="0"/>
              <a:t>Project Conclusion</a:t>
            </a:r>
          </a:p>
        </p:txBody>
      </p:sp>
      <p:sp>
        <p:nvSpPr>
          <p:cNvPr id="3" name="Content Placeholder 2">
            <a:extLst>
              <a:ext uri="{FF2B5EF4-FFF2-40B4-BE49-F238E27FC236}">
                <a16:creationId xmlns:a16="http://schemas.microsoft.com/office/drawing/2014/main" id="{A186AC55-D2A6-544B-0709-3EE05995EDB5}"/>
              </a:ext>
            </a:extLst>
          </p:cNvPr>
          <p:cNvSpPr>
            <a:spLocks noGrp="1"/>
          </p:cNvSpPr>
          <p:nvPr>
            <p:ph idx="1"/>
          </p:nvPr>
        </p:nvSpPr>
        <p:spPr>
          <a:xfrm>
            <a:off x="628650" y="1316736"/>
            <a:ext cx="7886700" cy="5029200"/>
          </a:xfrm>
        </p:spPr>
        <p:txBody>
          <a:bodyPr>
            <a:normAutofit/>
          </a:bodyPr>
          <a:lstStyle/>
          <a:p>
            <a:r>
              <a:rPr lang="en-SG" sz="2400" dirty="0"/>
              <a:t>This analysis for Shopee Brazil successfully illuminated key areas of e-commerce performance</a:t>
            </a:r>
            <a:r>
              <a:rPr lang="en-SG" sz="2400"/>
              <a:t>. </a:t>
            </a:r>
            <a:r>
              <a:rPr lang="en-SG"/>
              <a:t>I</a:t>
            </a:r>
            <a:r>
              <a:rPr lang="en-SG" sz="2400"/>
              <a:t>dentified </a:t>
            </a:r>
            <a:r>
              <a:rPr lang="en-SG" sz="2400" dirty="0"/>
              <a:t>Electronics &amp; Gadgets and Furniture &amp; Home as top-selling categories driving significant revenue. Key customers contribute a major share of sales, highlighting the need for loyalty strategies. While shipping delays are manageable, cost optimization by region is possible. Discounts positively correlate with sales volume in specific segments, requiring careful margin balancing. Moving forward, we recommend targeted marketing on winning product lines, optimizing logistics, and refining customer segmentation to unlock further value and ensure sustained profitability.</a:t>
            </a:r>
          </a:p>
          <a:p>
            <a:endParaRPr lang="en-SG" dirty="0"/>
          </a:p>
        </p:txBody>
      </p:sp>
    </p:spTree>
    <p:extLst>
      <p:ext uri="{BB962C8B-B14F-4D97-AF65-F5344CB8AC3E}">
        <p14:creationId xmlns:p14="http://schemas.microsoft.com/office/powerpoint/2010/main" val="1754944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475488"/>
            <a:ext cx="3913632" cy="566928"/>
          </a:xfrm>
        </p:spPr>
        <p:txBody>
          <a:bodyPr>
            <a:normAutofit fontScale="90000"/>
          </a:bodyPr>
          <a:lstStyle/>
          <a:p>
            <a:pPr algn="ctr"/>
            <a:r>
              <a:rPr sz="3200" b="1" dirty="0"/>
              <a:t>Problem Statement</a:t>
            </a:r>
          </a:p>
        </p:txBody>
      </p:sp>
      <p:sp>
        <p:nvSpPr>
          <p:cNvPr id="3" name="Content Placeholder 2"/>
          <p:cNvSpPr>
            <a:spLocks noGrp="1"/>
          </p:cNvSpPr>
          <p:nvPr>
            <p:ph idx="1"/>
          </p:nvPr>
        </p:nvSpPr>
        <p:spPr>
          <a:xfrm>
            <a:off x="996696" y="1581911"/>
            <a:ext cx="7370064" cy="3694177"/>
          </a:xfrm>
          <a:noFill/>
        </p:spPr>
        <p:txBody>
          <a:bodyPr>
            <a:normAutofit/>
          </a:bodyPr>
          <a:lstStyle/>
          <a:p>
            <a:pPr lvl="0"/>
            <a:r>
              <a:rPr lang="en-SG" sz="2400" dirty="0"/>
              <a:t>Limited visibility into customer purchase patterns and country-specific sales performance hinders strategic decision-making.</a:t>
            </a:r>
          </a:p>
          <a:p>
            <a:pPr lvl="0"/>
            <a:r>
              <a:rPr lang="en-SG" sz="2400" dirty="0"/>
              <a:t>The impact of discounts and shipping delays on overall sales performance is not well understood.</a:t>
            </a:r>
          </a:p>
          <a:p>
            <a:pPr lvl="0"/>
            <a:r>
              <a:rPr lang="en-SG" sz="2400" dirty="0"/>
              <a:t>A data-driven approach is needed to identify top-performing product categories and high-value customers.</a:t>
            </a:r>
          </a:p>
          <a:p>
            <a:endParaRPr sz="2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0068" y="493776"/>
            <a:ext cx="3483864" cy="923862"/>
          </a:xfrm>
        </p:spPr>
        <p:txBody>
          <a:bodyPr>
            <a:normAutofit fontScale="90000"/>
          </a:bodyPr>
          <a:lstStyle/>
          <a:p>
            <a:r>
              <a:rPr sz="3200" b="1" dirty="0"/>
              <a:t>Research Objective</a:t>
            </a:r>
            <a:r>
              <a:rPr lang="en-SG" sz="3200" b="1" dirty="0"/>
              <a:t>s</a:t>
            </a:r>
            <a:endParaRPr sz="3200" b="1" dirty="0"/>
          </a:p>
        </p:txBody>
      </p:sp>
      <p:sp>
        <p:nvSpPr>
          <p:cNvPr id="3" name="Content Placeholder 2"/>
          <p:cNvSpPr>
            <a:spLocks noGrp="1"/>
          </p:cNvSpPr>
          <p:nvPr>
            <p:ph idx="1"/>
          </p:nvPr>
        </p:nvSpPr>
        <p:spPr>
          <a:xfrm>
            <a:off x="960120" y="2057401"/>
            <a:ext cx="7726680" cy="2569464"/>
          </a:xfrm>
        </p:spPr>
        <p:txBody>
          <a:bodyPr>
            <a:normAutofit/>
          </a:bodyPr>
          <a:lstStyle/>
          <a:p>
            <a:pPr lvl="0"/>
            <a:r>
              <a:rPr lang="en-SG" sz="2400" dirty="0"/>
              <a:t>Derive insights from sales, customer, product, and shipping data.</a:t>
            </a:r>
          </a:p>
          <a:p>
            <a:pPr lvl="0"/>
            <a:r>
              <a:rPr lang="en-SG" sz="2400" dirty="0"/>
              <a:t>Identify top-performing products and customers.</a:t>
            </a:r>
          </a:p>
          <a:p>
            <a:pPr lvl="0"/>
            <a:r>
              <a:rPr lang="en-SG" sz="2400" dirty="0"/>
              <a:t>Understand the impact of discounts and shipping delays.</a:t>
            </a:r>
          </a:p>
          <a:p>
            <a:pPr lvl="0"/>
            <a:r>
              <a:rPr lang="en-SG" sz="2400" dirty="0"/>
              <a:t>Propose actionable business strategies.</a:t>
            </a:r>
          </a:p>
          <a:p>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9968" y="512064"/>
            <a:ext cx="5724144" cy="923862"/>
          </a:xfrm>
        </p:spPr>
        <p:txBody>
          <a:bodyPr>
            <a:normAutofit fontScale="90000"/>
          </a:bodyPr>
          <a:lstStyle/>
          <a:p>
            <a:r>
              <a:rPr sz="3200" b="1" dirty="0"/>
              <a:t>Data Understanding &amp; Preparation</a:t>
            </a:r>
          </a:p>
        </p:txBody>
      </p:sp>
      <p:sp>
        <p:nvSpPr>
          <p:cNvPr id="3" name="Content Placeholder 2"/>
          <p:cNvSpPr>
            <a:spLocks noGrp="1"/>
          </p:cNvSpPr>
          <p:nvPr>
            <p:ph idx="1"/>
          </p:nvPr>
        </p:nvSpPr>
        <p:spPr>
          <a:xfrm>
            <a:off x="886968" y="1883664"/>
            <a:ext cx="7799832" cy="4242499"/>
          </a:xfrm>
        </p:spPr>
        <p:txBody>
          <a:bodyPr>
            <a:normAutofit/>
          </a:bodyPr>
          <a:lstStyle/>
          <a:p>
            <a:pPr lvl="0"/>
            <a:r>
              <a:rPr lang="en-SG" sz="2400" b="1" dirty="0"/>
              <a:t>Data Understanding:</a:t>
            </a:r>
            <a:r>
              <a:rPr lang="en-SG" sz="2400" dirty="0"/>
              <a:t> Understand data structure and relationships.</a:t>
            </a:r>
          </a:p>
          <a:p>
            <a:pPr lvl="0"/>
            <a:r>
              <a:rPr lang="en-SG" sz="2400" b="1" dirty="0"/>
              <a:t>Data Preparation:</a:t>
            </a:r>
            <a:r>
              <a:rPr lang="en-SG" sz="2400" dirty="0"/>
              <a:t> </a:t>
            </a:r>
          </a:p>
          <a:p>
            <a:pPr lvl="1"/>
            <a:r>
              <a:rPr lang="en-SG" sz="2400" dirty="0"/>
              <a:t>Cleanse data by addressing missing values, correcting data types, and removing duplicates.</a:t>
            </a:r>
          </a:p>
          <a:p>
            <a:pPr lvl="1"/>
            <a:r>
              <a:rPr lang="en-SG" sz="2400" dirty="0"/>
              <a:t>Create essential features like date tables and custom columns (e.g., Average Order Value, Discount Rate).</a:t>
            </a:r>
          </a:p>
          <a:p>
            <a:endParaRPr sz="2400" dirty="0">
              <a:solidFill>
                <a:srgbClr val="0033C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FA967-0590-46F0-F146-308A4E50DE70}"/>
              </a:ext>
            </a:extLst>
          </p:cNvPr>
          <p:cNvSpPr>
            <a:spLocks noGrp="1"/>
          </p:cNvSpPr>
          <p:nvPr>
            <p:ph type="title"/>
          </p:nvPr>
        </p:nvSpPr>
        <p:spPr>
          <a:xfrm>
            <a:off x="2583180" y="356934"/>
            <a:ext cx="3977640" cy="1051242"/>
          </a:xfrm>
        </p:spPr>
        <p:txBody>
          <a:bodyPr>
            <a:normAutofit fontScale="90000"/>
          </a:bodyPr>
          <a:lstStyle/>
          <a:p>
            <a:r>
              <a:rPr lang="en-SG" sz="3200" b="1" dirty="0"/>
              <a:t>Data Preparation Steps</a:t>
            </a:r>
          </a:p>
        </p:txBody>
      </p:sp>
      <p:sp>
        <p:nvSpPr>
          <p:cNvPr id="3" name="Content Placeholder 2">
            <a:extLst>
              <a:ext uri="{FF2B5EF4-FFF2-40B4-BE49-F238E27FC236}">
                <a16:creationId xmlns:a16="http://schemas.microsoft.com/office/drawing/2014/main" id="{C882A825-3E28-9286-F214-C06E2E2C27D9}"/>
              </a:ext>
            </a:extLst>
          </p:cNvPr>
          <p:cNvSpPr>
            <a:spLocks noGrp="1"/>
          </p:cNvSpPr>
          <p:nvPr>
            <p:ph idx="1"/>
          </p:nvPr>
        </p:nvSpPr>
        <p:spPr/>
        <p:txBody>
          <a:bodyPr>
            <a:normAutofit fontScale="92500"/>
          </a:bodyPr>
          <a:lstStyle/>
          <a:p>
            <a:pPr lvl="0"/>
            <a:r>
              <a:rPr lang="en-SG" sz="2400" dirty="0"/>
              <a:t>Imported multiple datasets into Power BI, including Customers, Orders, Products, Locations, and Shipping.</a:t>
            </a:r>
          </a:p>
          <a:p>
            <a:pPr lvl="0"/>
            <a:r>
              <a:rPr lang="en-SG" sz="2400" dirty="0"/>
              <a:t>Data cleaning involved formatting dates and currencies, and normalizing column headers.</a:t>
            </a:r>
          </a:p>
          <a:p>
            <a:pPr lvl="0"/>
            <a:r>
              <a:rPr lang="en-SG" sz="2400" dirty="0"/>
              <a:t>Calculated key performance indicators (KPIs) such as Total Sales, Average Order Value, Discount %, and Shipping Delay.</a:t>
            </a:r>
          </a:p>
          <a:p>
            <a:pPr lvl="0"/>
            <a:r>
              <a:rPr lang="en-SG" sz="2400" dirty="0"/>
              <a:t>Merged datasets using unique identifiers like Customer ID and Product ID.</a:t>
            </a:r>
          </a:p>
          <a:p>
            <a:endParaRPr lang="en-SG" sz="2600" dirty="0">
              <a:solidFill>
                <a:srgbClr val="0033CC"/>
              </a:solidFill>
            </a:endParaRPr>
          </a:p>
        </p:txBody>
      </p:sp>
    </p:spTree>
    <p:extLst>
      <p:ext uri="{BB962C8B-B14F-4D97-AF65-F5344CB8AC3E}">
        <p14:creationId xmlns:p14="http://schemas.microsoft.com/office/powerpoint/2010/main" val="400854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16621-CFAB-4E9B-CC46-C077B8C69697}"/>
              </a:ext>
            </a:extLst>
          </p:cNvPr>
          <p:cNvSpPr>
            <a:spLocks noGrp="1"/>
          </p:cNvSpPr>
          <p:nvPr>
            <p:ph type="title"/>
          </p:nvPr>
        </p:nvSpPr>
        <p:spPr>
          <a:xfrm>
            <a:off x="544068" y="-64008"/>
            <a:ext cx="8234172" cy="1161287"/>
          </a:xfrm>
        </p:spPr>
        <p:txBody>
          <a:bodyPr>
            <a:normAutofit/>
          </a:bodyPr>
          <a:lstStyle/>
          <a:p>
            <a:r>
              <a:rPr lang="en-SG" dirty="0">
                <a:solidFill>
                  <a:srgbClr val="003366"/>
                </a:solidFill>
              </a:rPr>
              <a:t> </a:t>
            </a:r>
            <a:r>
              <a:rPr lang="en-SG" sz="3600" dirty="0"/>
              <a:t>Customer Data Merging &amp; Cleanup</a:t>
            </a:r>
            <a:endParaRPr lang="en-SG" sz="3600" dirty="0">
              <a:solidFill>
                <a:srgbClr val="0033CC"/>
              </a:solidFill>
            </a:endParaRPr>
          </a:p>
        </p:txBody>
      </p:sp>
      <p:sp>
        <p:nvSpPr>
          <p:cNvPr id="3" name="Content Placeholder 2">
            <a:extLst>
              <a:ext uri="{FF2B5EF4-FFF2-40B4-BE49-F238E27FC236}">
                <a16:creationId xmlns:a16="http://schemas.microsoft.com/office/drawing/2014/main" id="{266A9BB6-A7A5-CD80-D917-032AB1B2F6F3}"/>
              </a:ext>
            </a:extLst>
          </p:cNvPr>
          <p:cNvSpPr>
            <a:spLocks noGrp="1"/>
          </p:cNvSpPr>
          <p:nvPr>
            <p:ph idx="1"/>
          </p:nvPr>
        </p:nvSpPr>
        <p:spPr>
          <a:xfrm>
            <a:off x="628650" y="877824"/>
            <a:ext cx="7971282" cy="5586984"/>
          </a:xfrm>
        </p:spPr>
        <p:txBody>
          <a:bodyPr>
            <a:normAutofit fontScale="25000" lnSpcReduction="20000"/>
          </a:bodyPr>
          <a:lstStyle/>
          <a:p>
            <a:endParaRPr lang="en-US" altLang="en-US" dirty="0">
              <a:solidFill>
                <a:srgbClr val="003366"/>
              </a:solidFill>
              <a:ea typeface="Calibri" panose="020F0502020204030204" pitchFamily="34" charset="0"/>
              <a:cs typeface="Times New Roman" panose="02020603050405020304" pitchFamily="18" charset="0"/>
            </a:endParaRPr>
          </a:p>
          <a:p>
            <a:endParaRPr lang="en-US" altLang="en-US" dirty="0">
              <a:solidFill>
                <a:srgbClr val="003366"/>
              </a:solidFill>
              <a:ea typeface="Calibri" panose="020F0502020204030204" pitchFamily="34" charset="0"/>
              <a:cs typeface="Times New Roman" panose="02020603050405020304" pitchFamily="18" charset="0"/>
            </a:endParaRPr>
          </a:p>
          <a:p>
            <a:endParaRPr lang="en-US" altLang="en-US" dirty="0">
              <a:solidFill>
                <a:srgbClr val="003366"/>
              </a:solidFill>
              <a:ea typeface="Calibri" panose="020F0502020204030204" pitchFamily="34" charset="0"/>
              <a:cs typeface="Times New Roman" panose="02020603050405020304" pitchFamily="18" charset="0"/>
            </a:endParaRPr>
          </a:p>
          <a:p>
            <a:endParaRPr lang="en-US" altLang="en-US" dirty="0">
              <a:solidFill>
                <a:srgbClr val="003366"/>
              </a:solidFill>
              <a:ea typeface="Calibri" panose="020F0502020204030204" pitchFamily="34" charset="0"/>
              <a:cs typeface="Times New Roman" panose="02020603050405020304" pitchFamily="18" charset="0"/>
            </a:endParaRPr>
          </a:p>
          <a:p>
            <a:endParaRPr lang="en-US" altLang="en-US" dirty="0">
              <a:solidFill>
                <a:srgbClr val="003366"/>
              </a:solidFill>
              <a:ea typeface="Calibri" panose="020F0502020204030204" pitchFamily="34" charset="0"/>
              <a:cs typeface="Times New Roman" panose="02020603050405020304" pitchFamily="18" charset="0"/>
            </a:endParaRPr>
          </a:p>
          <a:p>
            <a:endParaRPr lang="en-US" altLang="en-US" dirty="0">
              <a:solidFill>
                <a:srgbClr val="003366"/>
              </a:solidFill>
              <a:ea typeface="Calibri" panose="020F0502020204030204" pitchFamily="34" charset="0"/>
              <a:cs typeface="Times New Roman" panose="02020603050405020304" pitchFamily="18" charset="0"/>
            </a:endParaRPr>
          </a:p>
          <a:p>
            <a:endParaRPr lang="en-US" altLang="en-US" dirty="0">
              <a:solidFill>
                <a:srgbClr val="003366"/>
              </a:solidFill>
              <a:ea typeface="Calibri" panose="020F0502020204030204" pitchFamily="34" charset="0"/>
              <a:cs typeface="Times New Roman" panose="02020603050405020304" pitchFamily="18" charset="0"/>
            </a:endParaRPr>
          </a:p>
          <a:p>
            <a:endParaRPr lang="en-US" altLang="en-US" dirty="0">
              <a:solidFill>
                <a:srgbClr val="003366"/>
              </a:solidFill>
              <a:ea typeface="Calibri" panose="020F0502020204030204" pitchFamily="34" charset="0"/>
              <a:cs typeface="Times New Roman" panose="02020603050405020304" pitchFamily="18" charset="0"/>
            </a:endParaRPr>
          </a:p>
          <a:p>
            <a:endParaRPr lang="en-US" altLang="en-US" dirty="0">
              <a:solidFill>
                <a:srgbClr val="003366"/>
              </a:solidFill>
              <a:ea typeface="Calibri" panose="020F0502020204030204" pitchFamily="34" charset="0"/>
              <a:cs typeface="Times New Roman" panose="02020603050405020304" pitchFamily="18" charset="0"/>
            </a:endParaRPr>
          </a:p>
          <a:p>
            <a:endParaRPr lang="en-US" altLang="en-US" dirty="0">
              <a:solidFill>
                <a:srgbClr val="003366"/>
              </a:solidFill>
              <a:ea typeface="Calibri" panose="020F0502020204030204" pitchFamily="34" charset="0"/>
              <a:cs typeface="Times New Roman" panose="02020603050405020304" pitchFamily="18" charset="0"/>
            </a:endParaRPr>
          </a:p>
          <a:p>
            <a:endParaRPr lang="en-US" altLang="en-US" dirty="0">
              <a:solidFill>
                <a:srgbClr val="003366"/>
              </a:solidFill>
              <a:ea typeface="Calibri" panose="020F0502020204030204" pitchFamily="34" charset="0"/>
              <a:cs typeface="Times New Roman" panose="02020603050405020304" pitchFamily="18" charset="0"/>
            </a:endParaRPr>
          </a:p>
          <a:p>
            <a:endParaRPr lang="en-US" altLang="en-US" dirty="0">
              <a:solidFill>
                <a:srgbClr val="003366"/>
              </a:solidFill>
              <a:ea typeface="Calibri" panose="020F0502020204030204" pitchFamily="34" charset="0"/>
              <a:cs typeface="Times New Roman" panose="02020603050405020304" pitchFamily="18" charset="0"/>
            </a:endParaRPr>
          </a:p>
          <a:p>
            <a:pPr lvl="0"/>
            <a:endParaRPr lang="en-SG" sz="5100" b="1" dirty="0">
              <a:solidFill>
                <a:srgbClr val="0033CC"/>
              </a:solidFill>
            </a:endParaRPr>
          </a:p>
          <a:p>
            <a:pPr lvl="0"/>
            <a:endParaRPr lang="en-SG" sz="5100" b="1" dirty="0">
              <a:solidFill>
                <a:srgbClr val="0033CC"/>
              </a:solidFill>
            </a:endParaRPr>
          </a:p>
          <a:p>
            <a:pPr marL="0" lvl="0" indent="0">
              <a:buNone/>
            </a:pPr>
            <a:endParaRPr lang="en-SG" sz="5100" b="1" dirty="0">
              <a:solidFill>
                <a:srgbClr val="0033CC"/>
              </a:solidFill>
            </a:endParaRPr>
          </a:p>
          <a:p>
            <a:pPr lvl="0"/>
            <a:endParaRPr lang="en-SG" sz="9600" b="1" dirty="0"/>
          </a:p>
          <a:p>
            <a:pPr lvl="0"/>
            <a:endParaRPr lang="en-SG" sz="9600" b="1" dirty="0"/>
          </a:p>
          <a:p>
            <a:pPr lvl="0"/>
            <a:r>
              <a:rPr lang="en-SG" sz="9600" b="1" dirty="0"/>
              <a:t>Process:</a:t>
            </a:r>
            <a:r>
              <a:rPr lang="en-SG" sz="9600" dirty="0"/>
              <a:t> For customer analysis, first and last names were merged into a 'Full name' column for simplified demographic segmentation. Categorical data (e.g., Gender) was validated and cleaned, while numerical fields (e.g., Age, Income) were standardized.</a:t>
            </a:r>
          </a:p>
          <a:p>
            <a:r>
              <a:rPr lang="en-SG" sz="9600" b="1" dirty="0"/>
              <a:t>Impact</a:t>
            </a:r>
            <a:r>
              <a:rPr lang="en-SG" sz="9600" dirty="0"/>
              <a:t>: This step helped organize customer information clearly, making it easier to group and analyze in the dashboards.</a:t>
            </a:r>
          </a:p>
          <a:p>
            <a:pPr lvl="0"/>
            <a:endParaRPr lang="en-SG" sz="9600" dirty="0"/>
          </a:p>
          <a:p>
            <a:pPr lvl="0"/>
            <a:endParaRPr lang="en-SG" dirty="0"/>
          </a:p>
        </p:txBody>
      </p:sp>
      <p:pic>
        <p:nvPicPr>
          <p:cNvPr id="5" name="Picture 4">
            <a:extLst>
              <a:ext uri="{FF2B5EF4-FFF2-40B4-BE49-F238E27FC236}">
                <a16:creationId xmlns:a16="http://schemas.microsoft.com/office/drawing/2014/main" id="{95B0117F-4664-E0A0-7404-F63591D2A59F}"/>
              </a:ext>
            </a:extLst>
          </p:cNvPr>
          <p:cNvPicPr>
            <a:picLocks noChangeAspect="1"/>
          </p:cNvPicPr>
          <p:nvPr/>
        </p:nvPicPr>
        <p:blipFill>
          <a:blip r:embed="rId2"/>
          <a:stretch>
            <a:fillRect/>
          </a:stretch>
        </p:blipFill>
        <p:spPr>
          <a:xfrm>
            <a:off x="2082234" y="877824"/>
            <a:ext cx="4979532" cy="3025189"/>
          </a:xfrm>
          <a:prstGeom prst="rect">
            <a:avLst/>
          </a:prstGeom>
          <a:ln>
            <a:solidFill>
              <a:srgbClr val="C00000"/>
            </a:solidFill>
          </a:ln>
        </p:spPr>
      </p:pic>
    </p:spTree>
    <p:extLst>
      <p:ext uri="{BB962C8B-B14F-4D97-AF65-F5344CB8AC3E}">
        <p14:creationId xmlns:p14="http://schemas.microsoft.com/office/powerpoint/2010/main" val="2689701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751F5-CAC5-C606-DB6A-AD862851CCB8}"/>
              </a:ext>
            </a:extLst>
          </p:cNvPr>
          <p:cNvSpPr>
            <a:spLocks noGrp="1"/>
          </p:cNvSpPr>
          <p:nvPr>
            <p:ph type="title"/>
          </p:nvPr>
        </p:nvSpPr>
        <p:spPr>
          <a:xfrm>
            <a:off x="1207008" y="347472"/>
            <a:ext cx="7187184" cy="466344"/>
          </a:xfrm>
        </p:spPr>
        <p:txBody>
          <a:bodyPr>
            <a:normAutofit fontScale="90000"/>
          </a:bodyPr>
          <a:lstStyle/>
          <a:p>
            <a:r>
              <a:rPr lang="en-SG" sz="3600" b="1" dirty="0"/>
              <a:t>Created Location Dimension Table</a:t>
            </a:r>
            <a:br>
              <a:rPr lang="en-SG" dirty="0"/>
            </a:br>
            <a:endParaRPr lang="en-SG" sz="3200" dirty="0">
              <a:solidFill>
                <a:srgbClr val="0033CC"/>
              </a:solidFill>
            </a:endParaRPr>
          </a:p>
        </p:txBody>
      </p:sp>
      <p:sp>
        <p:nvSpPr>
          <p:cNvPr id="3" name="Content Placeholder 2">
            <a:extLst>
              <a:ext uri="{FF2B5EF4-FFF2-40B4-BE49-F238E27FC236}">
                <a16:creationId xmlns:a16="http://schemas.microsoft.com/office/drawing/2014/main" id="{F60C6FD3-2447-F176-4D56-681829C277CE}"/>
              </a:ext>
            </a:extLst>
          </p:cNvPr>
          <p:cNvSpPr>
            <a:spLocks noGrp="1"/>
          </p:cNvSpPr>
          <p:nvPr>
            <p:ph idx="1"/>
          </p:nvPr>
        </p:nvSpPr>
        <p:spPr>
          <a:xfrm>
            <a:off x="1426464" y="681036"/>
            <a:ext cx="7132320" cy="6021516"/>
          </a:xfrm>
        </p:spPr>
        <p:txBody>
          <a:bodyPr>
            <a:normAutofit fontScale="25000" lnSpcReduction="20000"/>
          </a:bodyPr>
          <a:lstStyle/>
          <a:p>
            <a:endParaRPr lang="en-US" altLang="en-US" dirty="0">
              <a:solidFill>
                <a:srgbClr val="003366"/>
              </a:solidFill>
              <a:latin typeface="Calibri" panose="020F0502020204030204" pitchFamily="34" charset="0"/>
              <a:ea typeface="Calibri" panose="020F0502020204030204" pitchFamily="34" charset="0"/>
              <a:cs typeface="Times New Roman" panose="02020603050405020304" pitchFamily="18" charset="0"/>
            </a:endParaRPr>
          </a:p>
          <a:p>
            <a:endParaRPr lang="en-US" altLang="en-US" dirty="0">
              <a:solidFill>
                <a:srgbClr val="003366"/>
              </a:solidFill>
              <a:latin typeface="Calibri" panose="020F0502020204030204" pitchFamily="34" charset="0"/>
              <a:ea typeface="Calibri" panose="020F0502020204030204" pitchFamily="34" charset="0"/>
              <a:cs typeface="Times New Roman" panose="02020603050405020304" pitchFamily="18" charset="0"/>
            </a:endParaRPr>
          </a:p>
          <a:p>
            <a:endParaRPr lang="en-US" altLang="en-US" dirty="0">
              <a:solidFill>
                <a:srgbClr val="003366"/>
              </a:solidFill>
              <a:latin typeface="Calibri" panose="020F0502020204030204" pitchFamily="34" charset="0"/>
              <a:ea typeface="Calibri" panose="020F0502020204030204" pitchFamily="34" charset="0"/>
              <a:cs typeface="Times New Roman" panose="02020603050405020304" pitchFamily="18" charset="0"/>
            </a:endParaRPr>
          </a:p>
          <a:p>
            <a:endParaRPr lang="en-US" altLang="en-US" dirty="0">
              <a:solidFill>
                <a:srgbClr val="003366"/>
              </a:solidFill>
              <a:latin typeface="Calibri" panose="020F0502020204030204" pitchFamily="34" charset="0"/>
              <a:ea typeface="Calibri" panose="020F0502020204030204" pitchFamily="34" charset="0"/>
              <a:cs typeface="Times New Roman" panose="02020603050405020304" pitchFamily="18" charset="0"/>
            </a:endParaRPr>
          </a:p>
          <a:p>
            <a:endParaRPr lang="en-US" altLang="en-US" dirty="0">
              <a:solidFill>
                <a:srgbClr val="003366"/>
              </a:solidFill>
              <a:latin typeface="Calibri" panose="020F0502020204030204" pitchFamily="34" charset="0"/>
              <a:ea typeface="Calibri" panose="020F0502020204030204" pitchFamily="34" charset="0"/>
              <a:cs typeface="Times New Roman" panose="02020603050405020304" pitchFamily="18" charset="0"/>
            </a:endParaRPr>
          </a:p>
          <a:p>
            <a:endParaRPr lang="en-US" altLang="en-US" dirty="0">
              <a:solidFill>
                <a:srgbClr val="003366"/>
              </a:solidFill>
              <a:latin typeface="Calibri" panose="020F0502020204030204" pitchFamily="34" charset="0"/>
              <a:ea typeface="Calibri" panose="020F0502020204030204" pitchFamily="34" charset="0"/>
              <a:cs typeface="Times New Roman" panose="02020603050405020304" pitchFamily="18" charset="0"/>
            </a:endParaRPr>
          </a:p>
          <a:p>
            <a:endParaRPr lang="en-US" altLang="en-US" dirty="0">
              <a:solidFill>
                <a:srgbClr val="003366"/>
              </a:solidFill>
              <a:latin typeface="Calibri" panose="020F0502020204030204" pitchFamily="34" charset="0"/>
              <a:ea typeface="Calibri" panose="020F0502020204030204" pitchFamily="34" charset="0"/>
              <a:cs typeface="Times New Roman" panose="02020603050405020304" pitchFamily="18" charset="0"/>
            </a:endParaRPr>
          </a:p>
          <a:p>
            <a:endParaRPr lang="en-US" altLang="en-US" dirty="0">
              <a:solidFill>
                <a:srgbClr val="003366"/>
              </a:solidFill>
              <a:latin typeface="Calibri" panose="020F0502020204030204" pitchFamily="34" charset="0"/>
              <a:ea typeface="Calibri" panose="020F0502020204030204" pitchFamily="34" charset="0"/>
              <a:cs typeface="Times New Roman" panose="02020603050405020304" pitchFamily="18" charset="0"/>
            </a:endParaRPr>
          </a:p>
          <a:p>
            <a:endParaRPr lang="en-US" altLang="en-US" dirty="0">
              <a:solidFill>
                <a:srgbClr val="003366"/>
              </a:solidFill>
              <a:latin typeface="Calibri" panose="020F0502020204030204" pitchFamily="34" charset="0"/>
              <a:ea typeface="Calibri" panose="020F0502020204030204" pitchFamily="34" charset="0"/>
              <a:cs typeface="Times New Roman" panose="02020603050405020304" pitchFamily="18" charset="0"/>
            </a:endParaRPr>
          </a:p>
          <a:p>
            <a:pPr lvl="0"/>
            <a:endParaRPr lang="en-SG" sz="3800" b="1" dirty="0"/>
          </a:p>
          <a:p>
            <a:pPr lvl="0"/>
            <a:endParaRPr lang="en-SG" sz="3800" b="1" dirty="0"/>
          </a:p>
          <a:p>
            <a:pPr lvl="0"/>
            <a:endParaRPr lang="en-SG" sz="3800" b="1" dirty="0"/>
          </a:p>
          <a:p>
            <a:pPr lvl="0"/>
            <a:endParaRPr lang="en-SG" sz="3800" b="1" dirty="0"/>
          </a:p>
          <a:p>
            <a:pPr lvl="0"/>
            <a:endParaRPr lang="en-SG" sz="3800" b="1" dirty="0"/>
          </a:p>
          <a:p>
            <a:pPr lvl="0"/>
            <a:endParaRPr lang="en-SG" sz="3800" b="1" dirty="0"/>
          </a:p>
          <a:p>
            <a:pPr lvl="0"/>
            <a:endParaRPr lang="en-SG" sz="3800" b="1" dirty="0"/>
          </a:p>
          <a:p>
            <a:pPr lvl="0"/>
            <a:endParaRPr lang="en-SG" sz="3800" b="1" dirty="0"/>
          </a:p>
          <a:p>
            <a:pPr lvl="0"/>
            <a:endParaRPr lang="en-SG" sz="3800" b="1" dirty="0"/>
          </a:p>
          <a:p>
            <a:pPr lvl="0"/>
            <a:r>
              <a:rPr lang="en-SG" sz="9600" b="1" dirty="0"/>
              <a:t>Process:</a:t>
            </a:r>
            <a:r>
              <a:rPr lang="en-SG" sz="9600" dirty="0"/>
              <a:t> A dedicated 'Location' dimension table, including 'Country_id' and 'Country_name', was created to support lookup relationships with customer data.</a:t>
            </a:r>
          </a:p>
          <a:p>
            <a:pPr lvl="0"/>
            <a:r>
              <a:rPr lang="en-SG" sz="9600" b="1" dirty="0"/>
              <a:t>Impact:</a:t>
            </a:r>
            <a:r>
              <a:rPr lang="en-SG" sz="9600" dirty="0"/>
              <a:t> This normalization facilitates scalable filtering and aggregation across geographies, crucial for region-wise analysis of shipping costs and sales.</a:t>
            </a:r>
          </a:p>
          <a:p>
            <a:pPr marL="0" indent="0">
              <a:buNone/>
            </a:pPr>
            <a:endParaRPr lang="en-SG" dirty="0"/>
          </a:p>
          <a:p>
            <a:pPr marL="0" indent="0">
              <a:buNone/>
            </a:pPr>
            <a:endParaRPr lang="en-SG" dirty="0"/>
          </a:p>
          <a:p>
            <a:pPr marL="0" indent="0">
              <a:buNone/>
            </a:pPr>
            <a:endParaRPr lang="en-SG" dirty="0"/>
          </a:p>
        </p:txBody>
      </p:sp>
      <p:pic>
        <p:nvPicPr>
          <p:cNvPr id="4" name="Picture 3">
            <a:extLst>
              <a:ext uri="{FF2B5EF4-FFF2-40B4-BE49-F238E27FC236}">
                <a16:creationId xmlns:a16="http://schemas.microsoft.com/office/drawing/2014/main" id="{DB200EC8-5D5A-1880-116D-A7B973EE0FC0}"/>
              </a:ext>
            </a:extLst>
          </p:cNvPr>
          <p:cNvPicPr>
            <a:picLocks noChangeAspect="1"/>
          </p:cNvPicPr>
          <p:nvPr/>
        </p:nvPicPr>
        <p:blipFill>
          <a:blip r:embed="rId2"/>
          <a:stretch>
            <a:fillRect/>
          </a:stretch>
        </p:blipFill>
        <p:spPr>
          <a:xfrm>
            <a:off x="1792224" y="964692"/>
            <a:ext cx="5925312" cy="2935224"/>
          </a:xfrm>
          <a:prstGeom prst="rect">
            <a:avLst/>
          </a:prstGeom>
        </p:spPr>
      </p:pic>
    </p:spTree>
    <p:extLst>
      <p:ext uri="{BB962C8B-B14F-4D97-AF65-F5344CB8AC3E}">
        <p14:creationId xmlns:p14="http://schemas.microsoft.com/office/powerpoint/2010/main" val="613811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A9BB-D1C1-C211-1851-DAD5C91757B6}"/>
              </a:ext>
            </a:extLst>
          </p:cNvPr>
          <p:cNvSpPr>
            <a:spLocks noGrp="1"/>
          </p:cNvSpPr>
          <p:nvPr>
            <p:ph type="title"/>
          </p:nvPr>
        </p:nvSpPr>
        <p:spPr>
          <a:xfrm>
            <a:off x="237744" y="128016"/>
            <a:ext cx="8805672" cy="553022"/>
          </a:xfrm>
        </p:spPr>
        <p:txBody>
          <a:bodyPr>
            <a:noAutofit/>
          </a:bodyPr>
          <a:lstStyle/>
          <a:p>
            <a:r>
              <a:rPr lang="en-US" sz="3200" b="1" dirty="0"/>
              <a:t>Categorized Products Using a Conditional Column</a:t>
            </a:r>
            <a:endParaRPr lang="en-SG" sz="3200" b="1" dirty="0"/>
          </a:p>
        </p:txBody>
      </p:sp>
      <p:sp>
        <p:nvSpPr>
          <p:cNvPr id="3" name="Content Placeholder 2">
            <a:extLst>
              <a:ext uri="{FF2B5EF4-FFF2-40B4-BE49-F238E27FC236}">
                <a16:creationId xmlns:a16="http://schemas.microsoft.com/office/drawing/2014/main" id="{1FEC094A-4391-6C08-4FB9-517D21629519}"/>
              </a:ext>
            </a:extLst>
          </p:cNvPr>
          <p:cNvSpPr>
            <a:spLocks noGrp="1"/>
          </p:cNvSpPr>
          <p:nvPr>
            <p:ph idx="1"/>
          </p:nvPr>
        </p:nvSpPr>
        <p:spPr>
          <a:xfrm>
            <a:off x="969264" y="1197864"/>
            <a:ext cx="7342632" cy="4979098"/>
          </a:xfrm>
        </p:spPr>
        <p:txBody>
          <a:bodyPr>
            <a:normAutofit fontScale="25000" lnSpcReduction="20000"/>
          </a:bodyPr>
          <a:lstStyle/>
          <a:p>
            <a:endParaRPr lang="en-US" altLang="en-US" dirty="0">
              <a:solidFill>
                <a:srgbClr val="003366"/>
              </a:solidFill>
              <a:latin typeface="Calibri" panose="020B0502040204020203" pitchFamily="34" charset="0"/>
              <a:ea typeface="Calibri" panose="020F0502020204030204" pitchFamily="34" charset="0"/>
              <a:cs typeface="Segoe UI Light" panose="020B0502040204020203" pitchFamily="34" charset="0"/>
            </a:endParaRPr>
          </a:p>
          <a:p>
            <a:endParaRPr lang="en-US" altLang="en-US" dirty="0">
              <a:solidFill>
                <a:srgbClr val="003366"/>
              </a:solidFill>
              <a:latin typeface="Calibri" panose="020B0502040204020203" pitchFamily="34" charset="0"/>
              <a:ea typeface="Calibri" panose="020F0502020204030204" pitchFamily="34" charset="0"/>
              <a:cs typeface="Segoe UI Light" panose="020B0502040204020203" pitchFamily="34" charset="0"/>
            </a:endParaRPr>
          </a:p>
          <a:p>
            <a:endParaRPr lang="en-US" altLang="en-US" dirty="0">
              <a:solidFill>
                <a:srgbClr val="003366"/>
              </a:solidFill>
              <a:latin typeface="Calibri" panose="020B0502040204020203" pitchFamily="34" charset="0"/>
              <a:ea typeface="Calibri" panose="020F0502020204030204" pitchFamily="34" charset="0"/>
              <a:cs typeface="Segoe UI Light" panose="020B0502040204020203" pitchFamily="34" charset="0"/>
            </a:endParaRPr>
          </a:p>
          <a:p>
            <a:endParaRPr lang="en-US" altLang="en-US" dirty="0">
              <a:solidFill>
                <a:srgbClr val="003366"/>
              </a:solidFill>
              <a:latin typeface="Calibri" panose="020B0502040204020203" pitchFamily="34" charset="0"/>
              <a:ea typeface="Calibri" panose="020F0502020204030204" pitchFamily="34" charset="0"/>
              <a:cs typeface="Segoe UI Light" panose="020B0502040204020203" pitchFamily="34" charset="0"/>
            </a:endParaRPr>
          </a:p>
          <a:p>
            <a:endParaRPr lang="en-US" altLang="en-US" dirty="0">
              <a:solidFill>
                <a:srgbClr val="003366"/>
              </a:solidFill>
              <a:latin typeface="Calibri" panose="020B0502040204020203" pitchFamily="34" charset="0"/>
              <a:ea typeface="Calibri" panose="020F0502020204030204" pitchFamily="34" charset="0"/>
              <a:cs typeface="Segoe UI Light" panose="020B0502040204020203" pitchFamily="34" charset="0"/>
            </a:endParaRPr>
          </a:p>
          <a:p>
            <a:endParaRPr lang="en-US" altLang="en-US" dirty="0">
              <a:solidFill>
                <a:srgbClr val="003366"/>
              </a:solidFill>
              <a:latin typeface="Calibri" panose="020B0502040204020203" pitchFamily="34" charset="0"/>
              <a:ea typeface="Calibri" panose="020F0502020204030204" pitchFamily="34" charset="0"/>
              <a:cs typeface="Segoe UI Light" panose="020B0502040204020203" pitchFamily="34" charset="0"/>
            </a:endParaRPr>
          </a:p>
          <a:p>
            <a:endParaRPr lang="en-US" altLang="en-US" dirty="0">
              <a:solidFill>
                <a:srgbClr val="003366"/>
              </a:solidFill>
              <a:latin typeface="Calibri" panose="020B0502040204020203" pitchFamily="34" charset="0"/>
              <a:ea typeface="Calibri" panose="020F0502020204030204" pitchFamily="34" charset="0"/>
              <a:cs typeface="Segoe UI Light" panose="020B0502040204020203" pitchFamily="34" charset="0"/>
            </a:endParaRPr>
          </a:p>
          <a:p>
            <a:endParaRPr lang="en-US" altLang="en-US" dirty="0">
              <a:solidFill>
                <a:srgbClr val="003366"/>
              </a:solidFill>
              <a:latin typeface="Calibri" panose="020B0502040204020203" pitchFamily="34" charset="0"/>
              <a:ea typeface="Calibri" panose="020F0502020204030204" pitchFamily="34" charset="0"/>
              <a:cs typeface="Segoe UI Light" panose="020B0502040204020203" pitchFamily="34" charset="0"/>
            </a:endParaRPr>
          </a:p>
          <a:p>
            <a:endParaRPr lang="en-US" altLang="en-US" dirty="0">
              <a:solidFill>
                <a:srgbClr val="003366"/>
              </a:solidFill>
              <a:latin typeface="Calibri" panose="020B0502040204020203" pitchFamily="34" charset="0"/>
              <a:ea typeface="Calibri" panose="020F0502020204030204" pitchFamily="34" charset="0"/>
              <a:cs typeface="Segoe UI Light" panose="020B0502040204020203" pitchFamily="34" charset="0"/>
            </a:endParaRPr>
          </a:p>
          <a:p>
            <a:endParaRPr lang="en-US" altLang="en-US" sz="3400" dirty="0">
              <a:solidFill>
                <a:srgbClr val="003366"/>
              </a:solidFill>
              <a:latin typeface="Calibri" panose="020B0502040204020203" pitchFamily="34" charset="0"/>
              <a:ea typeface="Calibri" panose="020F0502020204030204" pitchFamily="34" charset="0"/>
              <a:cs typeface="Segoe UI Light" panose="020B0502040204020203" pitchFamily="34" charset="0"/>
            </a:endParaRPr>
          </a:p>
          <a:p>
            <a:pPr lvl="0"/>
            <a:endParaRPr lang="en-SG" sz="4400" b="1" dirty="0">
              <a:solidFill>
                <a:srgbClr val="0033CC"/>
              </a:solidFill>
            </a:endParaRPr>
          </a:p>
          <a:p>
            <a:pPr lvl="0"/>
            <a:endParaRPr lang="en-SG" sz="4400" b="1" dirty="0">
              <a:solidFill>
                <a:srgbClr val="0033CC"/>
              </a:solidFill>
            </a:endParaRPr>
          </a:p>
          <a:p>
            <a:pPr lvl="0"/>
            <a:endParaRPr lang="en-SG" sz="4400" b="1" dirty="0">
              <a:solidFill>
                <a:srgbClr val="0033CC"/>
              </a:solidFill>
            </a:endParaRPr>
          </a:p>
          <a:p>
            <a:pPr lvl="0"/>
            <a:endParaRPr lang="en-SG" sz="4400" b="1" dirty="0">
              <a:solidFill>
                <a:srgbClr val="0033CC"/>
              </a:solidFill>
            </a:endParaRPr>
          </a:p>
          <a:p>
            <a:pPr marL="0" lvl="0" indent="0">
              <a:buNone/>
            </a:pPr>
            <a:endParaRPr lang="en-SG" sz="7400" b="1" dirty="0">
              <a:solidFill>
                <a:srgbClr val="0033CC"/>
              </a:solidFill>
            </a:endParaRPr>
          </a:p>
          <a:p>
            <a:pPr lvl="0"/>
            <a:endParaRPr lang="en-SG" sz="9600" b="1" dirty="0"/>
          </a:p>
          <a:p>
            <a:pPr lvl="0"/>
            <a:endParaRPr lang="en-SG" sz="9600" b="1" dirty="0"/>
          </a:p>
          <a:p>
            <a:pPr lvl="0"/>
            <a:r>
              <a:rPr lang="en-SG" sz="9600" b="1" dirty="0"/>
              <a:t>Process:</a:t>
            </a:r>
            <a:r>
              <a:rPr lang="en-SG" sz="9600" dirty="0"/>
              <a:t> To enhance product insights, a 'Product_category' calculated column was created using Power Query's conditional logic, based on 'Product_name'.</a:t>
            </a:r>
          </a:p>
          <a:p>
            <a:pPr lvl="0"/>
            <a:r>
              <a:rPr lang="en-SG" sz="9600" b="1" dirty="0"/>
              <a:t>Impact:</a:t>
            </a:r>
            <a:r>
              <a:rPr lang="en-SG" sz="9600" dirty="0"/>
              <a:t> Products were grouped into logical categories such as 'Electronics and Gadgets,' 'Furniture and Home,' and 'Apparel and Footwear,' enabling clear visual storytelling in the dashboard.</a:t>
            </a:r>
          </a:p>
          <a:p>
            <a:endParaRPr lang="en-SG" dirty="0"/>
          </a:p>
        </p:txBody>
      </p:sp>
      <p:pic>
        <p:nvPicPr>
          <p:cNvPr id="4" name="Picture 3">
            <a:extLst>
              <a:ext uri="{FF2B5EF4-FFF2-40B4-BE49-F238E27FC236}">
                <a16:creationId xmlns:a16="http://schemas.microsoft.com/office/drawing/2014/main" id="{C22B6FA4-1C41-DF97-FCB9-339837BBCE05}"/>
              </a:ext>
            </a:extLst>
          </p:cNvPr>
          <p:cNvPicPr>
            <a:picLocks noChangeAspect="1"/>
          </p:cNvPicPr>
          <p:nvPr/>
        </p:nvPicPr>
        <p:blipFill>
          <a:blip r:embed="rId2"/>
          <a:stretch>
            <a:fillRect/>
          </a:stretch>
        </p:blipFill>
        <p:spPr>
          <a:xfrm>
            <a:off x="1718347" y="832104"/>
            <a:ext cx="5971756" cy="3136392"/>
          </a:xfrm>
          <a:prstGeom prst="rect">
            <a:avLst/>
          </a:prstGeom>
        </p:spPr>
      </p:pic>
    </p:spTree>
    <p:extLst>
      <p:ext uri="{BB962C8B-B14F-4D97-AF65-F5344CB8AC3E}">
        <p14:creationId xmlns:p14="http://schemas.microsoft.com/office/powerpoint/2010/main" val="32538552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638</TotalTime>
  <Words>1208</Words>
  <Application>Microsoft Office PowerPoint</Application>
  <PresentationFormat>On-screen Show (4:3)</PresentationFormat>
  <Paragraphs>149</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Corbel</vt:lpstr>
      <vt:lpstr>Parallax</vt:lpstr>
      <vt:lpstr>Capstone Project Presentation</vt:lpstr>
      <vt:lpstr>Project Objectives</vt:lpstr>
      <vt:lpstr>Problem Statement</vt:lpstr>
      <vt:lpstr>Research Objectives</vt:lpstr>
      <vt:lpstr>Data Understanding &amp; Preparation</vt:lpstr>
      <vt:lpstr>Data Preparation Steps</vt:lpstr>
      <vt:lpstr> Customer Data Merging &amp; Cleanup</vt:lpstr>
      <vt:lpstr>Created Location Dimension Table </vt:lpstr>
      <vt:lpstr>Categorized Products Using a Conditional Column</vt:lpstr>
      <vt:lpstr>Structured &amp; Transformed the Date Table </vt:lpstr>
      <vt:lpstr>Created a Star Schema Data Model </vt:lpstr>
      <vt:lpstr>PowerPoint Presentation</vt:lpstr>
      <vt:lpstr>Dashboard 1: Sales, Orders &amp; Customers</vt:lpstr>
      <vt:lpstr>PowerPoint Presentation</vt:lpstr>
      <vt:lpstr>Dashboard 2: Top-Selling Products &amp; Customers </vt:lpstr>
      <vt:lpstr>PowerPoint Presentation</vt:lpstr>
      <vt:lpstr>Dashboard 3: Shipping Overview </vt:lpstr>
      <vt:lpstr>PowerPoint Presentation</vt:lpstr>
      <vt:lpstr>Dashboard 4: Discount Impact</vt:lpstr>
      <vt:lpstr>PowerPoint Presentation</vt:lpstr>
      <vt:lpstr>Dashboard 5: Sales by Product Category</vt:lpstr>
      <vt:lpstr>Executive Summary &amp; Key Insights </vt:lpstr>
      <vt:lpstr>                              Action Plan </vt:lpstr>
      <vt:lpstr>Project 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Nirmala Nerella</dc:creator>
  <cp:keywords/>
  <dc:description>generated using python-pptx</dc:description>
  <cp:lastModifiedBy>Nirmala Nerella</cp:lastModifiedBy>
  <cp:revision>25</cp:revision>
  <dcterms:created xsi:type="dcterms:W3CDTF">2013-01-27T09:14:16Z</dcterms:created>
  <dcterms:modified xsi:type="dcterms:W3CDTF">2025-06-13T02:25:46Z</dcterms:modified>
  <cp:category/>
</cp:coreProperties>
</file>