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rimo" charset="1" panose="020B0604020202020204"/>
      <p:regular r:id="rId21"/>
    </p:embeddedFont>
    <p:embeddedFont>
      <p:font typeface="Fira Sans Medium" charset="1" panose="020B0603050000020004"/>
      <p:regular r:id="rId23"/>
    </p:embeddedFont>
    <p:embeddedFont>
      <p:font typeface="Fira Sans" charset="1" panose="020B0503050000020004"/>
      <p:regular r:id="rId24"/>
    </p:embeddedFont>
    <p:embeddedFont>
      <p:font typeface="Fira Sans Bold" charset="1" panose="020B0803050000020004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notesSlides/notesSlide2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notesSlides/notesSlide3.xml" Type="http://schemas.openxmlformats.org/officeDocument/2006/relationships/notesSlide"/><Relationship Id="rId26" Target="notesSlides/notesSlide4.xml" Type="http://schemas.openxmlformats.org/officeDocument/2006/relationships/notesSlide"/><Relationship Id="rId27" Target="notesSlides/notesSlide5.xml" Type="http://schemas.openxmlformats.org/officeDocument/2006/relationships/notesSlide"/><Relationship Id="rId28" Target="fonts/font28.fntdata" Type="http://schemas.openxmlformats.org/officeDocument/2006/relationships/font"/><Relationship Id="rId29" Target="notesSlides/notesSlide6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7.xml" Type="http://schemas.openxmlformats.org/officeDocument/2006/relationships/notesSlide"/><Relationship Id="rId31" Target="notesSlides/notesSlide8.xml" Type="http://schemas.openxmlformats.org/officeDocument/2006/relationships/notesSlide"/><Relationship Id="rId32" Target="notesSlides/notesSlide9.xml" Type="http://schemas.openxmlformats.org/officeDocument/2006/relationships/notesSlide"/><Relationship Id="rId33" Target="notesSlides/notesSlide10.xml" Type="http://schemas.openxmlformats.org/officeDocument/2006/relationships/notesSlide"/><Relationship Id="rId34" Target="notesSlides/notesSlide11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86462" y="2177340"/>
            <a:ext cx="8414830" cy="5932320"/>
          </a:xfrm>
          <a:custGeom>
            <a:avLst/>
            <a:gdLst/>
            <a:ahLst/>
            <a:cxnLst/>
            <a:rect r="r" b="b" t="t" l="l"/>
            <a:pathLst>
              <a:path h="5932320" w="8414830">
                <a:moveTo>
                  <a:pt x="0" y="0"/>
                </a:moveTo>
                <a:lnTo>
                  <a:pt x="8414830" y="0"/>
                </a:lnTo>
                <a:lnTo>
                  <a:pt x="8414830" y="5932320"/>
                </a:lnTo>
                <a:lnTo>
                  <a:pt x="0" y="59323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97420" y="2843250"/>
            <a:ext cx="8346580" cy="6086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SMART WEATHER MONITORING</a:t>
            </a:r>
          </a:p>
          <a:p>
            <a:pPr algn="l">
              <a:lnSpc>
                <a:spcPts val="11999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59841" y="1702264"/>
            <a:ext cx="9967764" cy="8584736"/>
          </a:xfrm>
          <a:custGeom>
            <a:avLst/>
            <a:gdLst/>
            <a:ahLst/>
            <a:cxnLst/>
            <a:rect r="r" b="b" t="t" l="l"/>
            <a:pathLst>
              <a:path h="8584736" w="9967764">
                <a:moveTo>
                  <a:pt x="0" y="0"/>
                </a:moveTo>
                <a:lnTo>
                  <a:pt x="9967763" y="0"/>
                </a:lnTo>
                <a:lnTo>
                  <a:pt x="9967763" y="8584736"/>
                </a:lnTo>
                <a:lnTo>
                  <a:pt x="0" y="85847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21062" y="595313"/>
            <a:ext cx="987677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b="true" sz="5599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DASHBOARD (Light Indicators)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97351" y="306752"/>
            <a:ext cx="394418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DEMO LINKS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76629" y="2637332"/>
            <a:ext cx="15172611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Wokwi System Simulator (with code): https://wokwi.com/projects/417887757310844929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10232" y="3707880"/>
            <a:ext cx="13705404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ThingSpeak Dashboard: https://thingspeak.mathworks.com/channels/2792928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23340" y="2235744"/>
            <a:ext cx="8600444" cy="7039466"/>
          </a:xfrm>
          <a:custGeom>
            <a:avLst/>
            <a:gdLst/>
            <a:ahLst/>
            <a:cxnLst/>
            <a:rect r="r" b="b" t="t" l="l"/>
            <a:pathLst>
              <a:path h="7039466" w="8600444">
                <a:moveTo>
                  <a:pt x="0" y="0"/>
                </a:moveTo>
                <a:lnTo>
                  <a:pt x="8600444" y="0"/>
                </a:lnTo>
                <a:lnTo>
                  <a:pt x="8600444" y="7039466"/>
                </a:lnTo>
                <a:lnTo>
                  <a:pt x="0" y="70394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26225" y="870775"/>
            <a:ext cx="15264150" cy="8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b="true" sz="5599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SYSTEM LIMITATIONS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00958" y="3287996"/>
            <a:ext cx="3347550" cy="8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799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Limited Sensor Range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00958" y="5376664"/>
            <a:ext cx="3347550" cy="41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799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Limited Battery Life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00958" y="7208658"/>
            <a:ext cx="3347550" cy="8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799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No Air Quality Monitoring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914273" y="3287996"/>
            <a:ext cx="2876102" cy="8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b="true" sz="2799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Dependency on Wi-Fi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914273" y="5498127"/>
            <a:ext cx="3347550" cy="41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b="true" sz="2799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Limited Battery Life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911750" y="7288802"/>
            <a:ext cx="3347550" cy="8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b="true" sz="2799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No Real-Time Data Analysis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81973" y="1079882"/>
            <a:ext cx="6112396" cy="8127236"/>
          </a:xfrm>
          <a:custGeom>
            <a:avLst/>
            <a:gdLst/>
            <a:ahLst/>
            <a:cxnLst/>
            <a:rect r="r" b="b" t="t" l="l"/>
            <a:pathLst>
              <a:path h="8127236" w="6112396">
                <a:moveTo>
                  <a:pt x="0" y="0"/>
                </a:moveTo>
                <a:lnTo>
                  <a:pt x="6112396" y="0"/>
                </a:lnTo>
                <a:lnTo>
                  <a:pt x="6112396" y="8127236"/>
                </a:lnTo>
                <a:lnTo>
                  <a:pt x="0" y="81272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26225" y="870762"/>
            <a:ext cx="1526415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b="true" sz="5599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TABLE OF CONTENTS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639103" y="1970345"/>
            <a:ext cx="12098667" cy="8373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7" indent="-313054" lvl="1">
              <a:lnSpc>
                <a:spcPts val="5741"/>
              </a:lnSpc>
              <a:buAutoNum type="arabicPeriod" startAt="1"/>
            </a:pPr>
            <a:r>
              <a:rPr lang="en-US" sz="28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Introduction</a:t>
            </a:r>
          </a:p>
          <a:p>
            <a:pPr algn="l" marL="626107" indent="-313054" lvl="1">
              <a:lnSpc>
                <a:spcPts val="5741"/>
              </a:lnSpc>
              <a:buAutoNum type="arabicPeriod" startAt="1"/>
            </a:pPr>
            <a:r>
              <a:rPr lang="en-US" sz="28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Motivation</a:t>
            </a:r>
          </a:p>
          <a:p>
            <a:pPr algn="l" marL="626107" indent="-313054" lvl="1">
              <a:lnSpc>
                <a:spcPts val="5741"/>
              </a:lnSpc>
              <a:buAutoNum type="arabicPeriod" startAt="1"/>
            </a:pPr>
            <a:r>
              <a:rPr lang="en-US" sz="28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Background and Existing Projects</a:t>
            </a:r>
          </a:p>
          <a:p>
            <a:pPr algn="l" marL="626107" indent="-313054" lvl="1">
              <a:lnSpc>
                <a:spcPts val="5741"/>
              </a:lnSpc>
              <a:buAutoNum type="arabicPeriod" startAt="1"/>
            </a:pPr>
            <a:r>
              <a:rPr lang="en-US" sz="28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System Features</a:t>
            </a:r>
          </a:p>
          <a:p>
            <a:pPr algn="l" marL="626107" indent="-313054" lvl="1">
              <a:lnSpc>
                <a:spcPts val="5741"/>
              </a:lnSpc>
              <a:buAutoNum type="arabicPeriod" startAt="1"/>
            </a:pPr>
            <a:r>
              <a:rPr lang="en-US" sz="28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Proposed Methodology</a:t>
            </a:r>
          </a:p>
          <a:p>
            <a:pPr algn="l" marL="626107" indent="-313054" lvl="1">
              <a:lnSpc>
                <a:spcPts val="5741"/>
              </a:lnSpc>
              <a:buAutoNum type="arabicPeriod" startAt="1"/>
            </a:pPr>
            <a:r>
              <a:rPr lang="en-US" sz="28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Circuit Diagram</a:t>
            </a:r>
          </a:p>
          <a:p>
            <a:pPr algn="l" marL="626107" indent="-313054" lvl="1">
              <a:lnSpc>
                <a:spcPts val="5741"/>
              </a:lnSpc>
              <a:buAutoNum type="arabicPeriod" startAt="1"/>
            </a:pPr>
            <a:r>
              <a:rPr lang="en-US" sz="28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Dashboard</a:t>
            </a:r>
          </a:p>
          <a:p>
            <a:pPr algn="l" marL="626107" indent="-313054" lvl="1">
              <a:lnSpc>
                <a:spcPts val="5741"/>
              </a:lnSpc>
              <a:buAutoNum type="arabicPeriod" startAt="1"/>
            </a:pPr>
            <a:r>
              <a:rPr lang="en-US" sz="28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Demo (links)</a:t>
            </a:r>
          </a:p>
          <a:p>
            <a:pPr algn="l" marL="626107" indent="-313054" lvl="1">
              <a:lnSpc>
                <a:spcPts val="5741"/>
              </a:lnSpc>
              <a:buAutoNum type="arabicPeriod" startAt="1"/>
            </a:pPr>
            <a:r>
              <a:rPr lang="en-US" sz="28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Components Used</a:t>
            </a:r>
          </a:p>
          <a:p>
            <a:pPr algn="l" marL="626107" indent="-313054" lvl="1">
              <a:lnSpc>
                <a:spcPts val="5741"/>
              </a:lnSpc>
              <a:buAutoNum type="arabicPeriod" startAt="1"/>
            </a:pPr>
            <a:r>
              <a:rPr lang="en-US" sz="28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System Limitations</a:t>
            </a:r>
          </a:p>
          <a:p>
            <a:pPr algn="l">
              <a:lnSpc>
                <a:spcPts val="4494"/>
              </a:lnSpc>
            </a:pPr>
          </a:p>
          <a:p>
            <a:pPr algn="l">
              <a:lnSpc>
                <a:spcPts val="4494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9039" y="2348577"/>
            <a:ext cx="12940073" cy="6148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7" indent="-313054" lvl="1">
              <a:lnSpc>
                <a:spcPts val="4494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 system designed to monitor environmental parameters such as temperature, humidity, and light intensity.</a:t>
            </a:r>
          </a:p>
          <a:p>
            <a:pPr algn="l" marL="626107" indent="-313054" lvl="1">
              <a:lnSpc>
                <a:spcPts val="4494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The system is built using IoT technology, featuring the ESP32 microcontroller, DHT22 and LDR sensors, and a passive buzzer as the actuator.</a:t>
            </a:r>
          </a:p>
          <a:p>
            <a:pPr algn="l" marL="626107" indent="-313054" lvl="1">
              <a:lnSpc>
                <a:spcPts val="4494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Data collected by the system is transmitted to the ThingSpeak Cloud via Wi-Fi, where it is visualized on a user-friendly dashboard, accessible through the web.</a:t>
            </a:r>
          </a:p>
          <a:p>
            <a:pPr algn="l" marL="626107" indent="-313054" lvl="1">
              <a:lnSpc>
                <a:spcPts val="4494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Provides reliable and accurate data for industries reliant on weather conditions.</a:t>
            </a:r>
          </a:p>
          <a:p>
            <a:pPr algn="l">
              <a:lnSpc>
                <a:spcPts val="4494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526225" y="870775"/>
            <a:ext cx="15264150" cy="8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b="true" sz="5599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INTRODUCTION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514317" y="2669166"/>
            <a:ext cx="1276058" cy="1276112"/>
          </a:xfrm>
          <a:custGeom>
            <a:avLst/>
            <a:gdLst/>
            <a:ahLst/>
            <a:cxnLst/>
            <a:rect r="r" b="b" t="t" l="l"/>
            <a:pathLst>
              <a:path h="1276112" w="1276058">
                <a:moveTo>
                  <a:pt x="0" y="0"/>
                </a:moveTo>
                <a:lnTo>
                  <a:pt x="1276058" y="0"/>
                </a:lnTo>
                <a:lnTo>
                  <a:pt x="1276058" y="1276112"/>
                </a:lnTo>
                <a:lnTo>
                  <a:pt x="0" y="12761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11426" y="7757846"/>
            <a:ext cx="1276058" cy="1276110"/>
          </a:xfrm>
          <a:custGeom>
            <a:avLst/>
            <a:gdLst/>
            <a:ahLst/>
            <a:cxnLst/>
            <a:rect r="r" b="b" t="t" l="l"/>
            <a:pathLst>
              <a:path h="1276110" w="1276058">
                <a:moveTo>
                  <a:pt x="0" y="0"/>
                </a:moveTo>
                <a:lnTo>
                  <a:pt x="1276058" y="0"/>
                </a:lnTo>
                <a:lnTo>
                  <a:pt x="1276058" y="1276110"/>
                </a:lnTo>
                <a:lnTo>
                  <a:pt x="0" y="12761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749112" y="5036968"/>
            <a:ext cx="1276058" cy="1276058"/>
          </a:xfrm>
          <a:custGeom>
            <a:avLst/>
            <a:gdLst/>
            <a:ahLst/>
            <a:cxnLst/>
            <a:rect r="r" b="b" t="t" l="l"/>
            <a:pathLst>
              <a:path h="1276058" w="1276058">
                <a:moveTo>
                  <a:pt x="0" y="0"/>
                </a:moveTo>
                <a:lnTo>
                  <a:pt x="1276058" y="0"/>
                </a:lnTo>
                <a:lnTo>
                  <a:pt x="1276058" y="1276058"/>
                </a:lnTo>
                <a:lnTo>
                  <a:pt x="0" y="12760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23394" y="3353677"/>
            <a:ext cx="7020376" cy="5918698"/>
          </a:xfrm>
          <a:custGeom>
            <a:avLst/>
            <a:gdLst/>
            <a:ahLst/>
            <a:cxnLst/>
            <a:rect r="r" b="b" t="t" l="l"/>
            <a:pathLst>
              <a:path h="5918698" w="7020376">
                <a:moveTo>
                  <a:pt x="0" y="0"/>
                </a:moveTo>
                <a:lnTo>
                  <a:pt x="7020376" y="0"/>
                </a:lnTo>
                <a:lnTo>
                  <a:pt x="7020376" y="5918698"/>
                </a:lnTo>
                <a:lnTo>
                  <a:pt x="0" y="591869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81973" y="1079882"/>
            <a:ext cx="6112396" cy="8127236"/>
          </a:xfrm>
          <a:custGeom>
            <a:avLst/>
            <a:gdLst/>
            <a:ahLst/>
            <a:cxnLst/>
            <a:rect r="r" b="b" t="t" l="l"/>
            <a:pathLst>
              <a:path h="8127236" w="6112396">
                <a:moveTo>
                  <a:pt x="0" y="0"/>
                </a:moveTo>
                <a:lnTo>
                  <a:pt x="6112396" y="0"/>
                </a:lnTo>
                <a:lnTo>
                  <a:pt x="6112396" y="8127236"/>
                </a:lnTo>
                <a:lnTo>
                  <a:pt x="0" y="81272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26225" y="870775"/>
            <a:ext cx="15264150" cy="8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b="true" sz="5599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MOTIVATION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60633" y="2787950"/>
            <a:ext cx="12098667" cy="5586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4"/>
              </a:lnSpc>
            </a:pPr>
          </a:p>
          <a:p>
            <a:pPr algn="l" marL="626107" indent="-313054" lvl="1">
              <a:lnSpc>
                <a:spcPts val="4494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The impact of climate change has drastically transformed environmental conditions.</a:t>
            </a:r>
          </a:p>
          <a:p>
            <a:pPr algn="l" marL="626107" indent="-313054" lvl="1">
              <a:lnSpc>
                <a:spcPts val="4494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There is a critical need for systems that monitor weather conditions effectively.</a:t>
            </a:r>
          </a:p>
          <a:p>
            <a:pPr algn="l" marL="626107" indent="-313054" lvl="1">
              <a:lnSpc>
                <a:spcPts val="4494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Swift and accurate weather data is essential for proactive environmental management.</a:t>
            </a:r>
          </a:p>
          <a:p>
            <a:pPr algn="l" marL="626107" indent="-313054" lvl="1">
              <a:lnSpc>
                <a:spcPts val="4494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Remote monitoring ensures accessibility and timely information in hard-to-reach areas.</a:t>
            </a:r>
          </a:p>
          <a:p>
            <a:pPr algn="l">
              <a:lnSpc>
                <a:spcPts val="4494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81973" y="1079882"/>
            <a:ext cx="6112396" cy="8127236"/>
          </a:xfrm>
          <a:custGeom>
            <a:avLst/>
            <a:gdLst/>
            <a:ahLst/>
            <a:cxnLst/>
            <a:rect r="r" b="b" t="t" l="l"/>
            <a:pathLst>
              <a:path h="8127236" w="6112396">
                <a:moveTo>
                  <a:pt x="0" y="0"/>
                </a:moveTo>
                <a:lnTo>
                  <a:pt x="6112396" y="0"/>
                </a:lnTo>
                <a:lnTo>
                  <a:pt x="6112396" y="8127236"/>
                </a:lnTo>
                <a:lnTo>
                  <a:pt x="0" y="81272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11925" y="401563"/>
            <a:ext cx="1526415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b="true" sz="5599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BACKGROUND (Similar Projects for inspiration)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603972" y="1607828"/>
            <a:ext cx="13127367" cy="895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4"/>
              </a:lnSpc>
            </a:pPr>
            <a:r>
              <a:rPr lang="en-US" sz="2899" b="true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W</a:t>
            </a:r>
            <a:r>
              <a:rPr lang="en-US" sz="2899" b="true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eather Underground (WU) Personal Weather Stations:</a:t>
            </a:r>
          </a:p>
          <a:p>
            <a:pPr algn="l">
              <a:lnSpc>
                <a:spcPts val="4494"/>
              </a:lnSpc>
            </a:pPr>
            <a:r>
              <a:rPr lang="en-US" sz="28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Enables individuals to contribute real-time local weather data using personal weather stations.</a:t>
            </a:r>
          </a:p>
          <a:p>
            <a:pPr algn="l">
              <a:lnSpc>
                <a:spcPts val="4494"/>
              </a:lnSpc>
            </a:pPr>
            <a:r>
              <a:rPr lang="en-US" sz="2899" b="true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Arduino-based Weather Monitoring Systems:</a:t>
            </a:r>
          </a:p>
          <a:p>
            <a:pPr algn="l">
              <a:lnSpc>
                <a:spcPts val="4494"/>
              </a:lnSpc>
            </a:pPr>
            <a:r>
              <a:rPr lang="en-US" sz="28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Affordable DIY IoT projects using Arduino and sensors for small-scale weather monitoring.</a:t>
            </a:r>
          </a:p>
          <a:p>
            <a:pPr algn="l">
              <a:lnSpc>
                <a:spcPts val="4494"/>
              </a:lnSpc>
            </a:pPr>
            <a:r>
              <a:rPr lang="en-US" sz="2899" b="true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Smart Cities Weather Stations:</a:t>
            </a:r>
          </a:p>
          <a:p>
            <a:pPr algn="l">
              <a:lnSpc>
                <a:spcPts val="4494"/>
              </a:lnSpc>
            </a:pPr>
            <a:r>
              <a:rPr lang="en-US" sz="28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Urban IoT stations integrated with city infrastructure for air quality and weather management.</a:t>
            </a:r>
          </a:p>
          <a:p>
            <a:pPr algn="l">
              <a:lnSpc>
                <a:spcPts val="4494"/>
              </a:lnSpc>
            </a:pPr>
            <a:r>
              <a:rPr lang="en-US" sz="2899" b="true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Davis Vantage Pro2 Weath</a:t>
            </a:r>
            <a:r>
              <a:rPr lang="en-US" sz="2899" b="true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er Stations:</a:t>
            </a:r>
          </a:p>
          <a:p>
            <a:pPr algn="l">
              <a:lnSpc>
                <a:spcPts val="4494"/>
              </a:lnSpc>
            </a:pPr>
            <a:r>
              <a:rPr lang="en-US" sz="28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High-precision weather monitoring with advanced sensors and local/online data access.</a:t>
            </a:r>
          </a:p>
          <a:p>
            <a:pPr algn="l">
              <a:lnSpc>
                <a:spcPts val="4494"/>
              </a:lnSpc>
            </a:pPr>
            <a:r>
              <a:rPr lang="en-US" sz="2899" b="true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Netatmo Weather Station:</a:t>
            </a:r>
          </a:p>
          <a:p>
            <a:pPr algn="l">
              <a:lnSpc>
                <a:spcPts val="4494"/>
              </a:lnSpc>
            </a:pPr>
            <a:r>
              <a:rPr lang="en-US" sz="28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User-friendly IoT device for indoor and outdoor weather updates via smartphone integration.</a:t>
            </a:r>
          </a:p>
          <a:p>
            <a:pPr algn="l">
              <a:lnSpc>
                <a:spcPts val="449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6308" y="5149292"/>
            <a:ext cx="8864488" cy="152496"/>
            <a:chOff x="0" y="0"/>
            <a:chExt cx="11819317" cy="2033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127"/>
              <a:ext cx="11819128" cy="203073"/>
            </a:xfrm>
            <a:custGeom>
              <a:avLst/>
              <a:gdLst/>
              <a:ahLst/>
              <a:cxnLst/>
              <a:rect r="r" b="b" t="t" l="l"/>
              <a:pathLst>
                <a:path h="203073" w="11819128">
                  <a:moveTo>
                    <a:pt x="0" y="0"/>
                  </a:moveTo>
                  <a:lnTo>
                    <a:pt x="0" y="203073"/>
                  </a:lnTo>
                  <a:lnTo>
                    <a:pt x="11819128" y="203073"/>
                  </a:lnTo>
                  <a:lnTo>
                    <a:pt x="11819128" y="0"/>
                  </a:lnTo>
                  <a:close/>
                </a:path>
              </a:pathLst>
            </a:custGeom>
            <a:solidFill>
              <a:srgbClr val="CECEC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600080" y="4998978"/>
            <a:ext cx="534412" cy="451074"/>
            <a:chOff x="0" y="0"/>
            <a:chExt cx="712549" cy="6014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" y="0"/>
              <a:ext cx="712470" cy="601472"/>
            </a:xfrm>
            <a:custGeom>
              <a:avLst/>
              <a:gdLst/>
              <a:ahLst/>
              <a:cxnLst/>
              <a:rect r="r" b="b" t="t" l="l"/>
              <a:pathLst>
                <a:path h="601472" w="712470">
                  <a:moveTo>
                    <a:pt x="0" y="0"/>
                  </a:moveTo>
                  <a:lnTo>
                    <a:pt x="127254" y="300736"/>
                  </a:lnTo>
                  <a:lnTo>
                    <a:pt x="0" y="601472"/>
                  </a:lnTo>
                  <a:lnTo>
                    <a:pt x="712470" y="300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EC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26644" y="1782760"/>
            <a:ext cx="8844152" cy="2663652"/>
            <a:chOff x="0" y="0"/>
            <a:chExt cx="11792203" cy="35515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127"/>
              <a:ext cx="11792203" cy="3551428"/>
            </a:xfrm>
            <a:custGeom>
              <a:avLst/>
              <a:gdLst/>
              <a:ahLst/>
              <a:cxnLst/>
              <a:rect r="r" b="b" t="t" l="l"/>
              <a:pathLst>
                <a:path h="3551428" w="11792203">
                  <a:moveTo>
                    <a:pt x="11044555" y="0"/>
                  </a:moveTo>
                  <a:lnTo>
                    <a:pt x="8446643" y="3348228"/>
                  </a:lnTo>
                  <a:lnTo>
                    <a:pt x="0" y="3348228"/>
                  </a:lnTo>
                  <a:lnTo>
                    <a:pt x="0" y="3551428"/>
                  </a:lnTo>
                  <a:lnTo>
                    <a:pt x="8546846" y="3551428"/>
                  </a:lnTo>
                  <a:lnTo>
                    <a:pt x="11144758" y="203073"/>
                  </a:lnTo>
                  <a:lnTo>
                    <a:pt x="11792203" y="203073"/>
                  </a:lnTo>
                  <a:lnTo>
                    <a:pt x="11792203" y="0"/>
                  </a:lnTo>
                  <a:close/>
                </a:path>
              </a:pathLst>
            </a:custGeom>
            <a:solidFill>
              <a:srgbClr val="F2A365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9600080" y="1632444"/>
            <a:ext cx="534412" cy="451074"/>
            <a:chOff x="0" y="0"/>
            <a:chExt cx="712549" cy="6014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" y="0"/>
              <a:ext cx="712470" cy="601472"/>
            </a:xfrm>
            <a:custGeom>
              <a:avLst/>
              <a:gdLst/>
              <a:ahLst/>
              <a:cxnLst/>
              <a:rect r="r" b="b" t="t" l="l"/>
              <a:pathLst>
                <a:path h="601472" w="712470">
                  <a:moveTo>
                    <a:pt x="0" y="0"/>
                  </a:moveTo>
                  <a:lnTo>
                    <a:pt x="127254" y="300736"/>
                  </a:lnTo>
                  <a:lnTo>
                    <a:pt x="0" y="601472"/>
                  </a:lnTo>
                  <a:lnTo>
                    <a:pt x="712470" y="300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365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16508" y="3418326"/>
            <a:ext cx="12554108" cy="1477104"/>
            <a:chOff x="0" y="0"/>
            <a:chExt cx="16738811" cy="196947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738727" cy="1969389"/>
            </a:xfrm>
            <a:custGeom>
              <a:avLst/>
              <a:gdLst/>
              <a:ahLst/>
              <a:cxnLst/>
              <a:rect r="r" b="b" t="t" l="l"/>
              <a:pathLst>
                <a:path h="1969389" w="16738727">
                  <a:moveTo>
                    <a:pt x="11001121" y="0"/>
                  </a:moveTo>
                  <a:lnTo>
                    <a:pt x="9652127" y="1766189"/>
                  </a:lnTo>
                  <a:lnTo>
                    <a:pt x="0" y="1766189"/>
                  </a:lnTo>
                  <a:lnTo>
                    <a:pt x="0" y="1969389"/>
                  </a:lnTo>
                  <a:lnTo>
                    <a:pt x="9752330" y="1969389"/>
                  </a:lnTo>
                  <a:lnTo>
                    <a:pt x="11101324" y="203200"/>
                  </a:lnTo>
                  <a:lnTo>
                    <a:pt x="16738727" y="203200"/>
                  </a:lnTo>
                  <a:lnTo>
                    <a:pt x="16738727" y="0"/>
                  </a:lnTo>
                  <a:close/>
                </a:path>
              </a:pathLst>
            </a:custGeom>
            <a:solidFill>
              <a:srgbClr val="222831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299898" y="3267948"/>
            <a:ext cx="534412" cy="453126"/>
            <a:chOff x="0" y="0"/>
            <a:chExt cx="712549" cy="60416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127"/>
              <a:ext cx="712470" cy="604012"/>
            </a:xfrm>
            <a:custGeom>
              <a:avLst/>
              <a:gdLst/>
              <a:ahLst/>
              <a:cxnLst/>
              <a:rect r="r" b="b" t="t" l="l"/>
              <a:pathLst>
                <a:path h="604012" w="712470">
                  <a:moveTo>
                    <a:pt x="0" y="0"/>
                  </a:moveTo>
                  <a:lnTo>
                    <a:pt x="127381" y="300609"/>
                  </a:lnTo>
                  <a:lnTo>
                    <a:pt x="0" y="604012"/>
                  </a:lnTo>
                  <a:lnTo>
                    <a:pt x="712470" y="300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926644" y="5565852"/>
            <a:ext cx="12554108" cy="1477104"/>
            <a:chOff x="0" y="0"/>
            <a:chExt cx="16738811" cy="196947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738854" cy="1969389"/>
            </a:xfrm>
            <a:custGeom>
              <a:avLst/>
              <a:gdLst/>
              <a:ahLst/>
              <a:cxnLst/>
              <a:rect r="r" b="b" t="t" l="l"/>
              <a:pathLst>
                <a:path h="1969389" w="16738854">
                  <a:moveTo>
                    <a:pt x="0" y="0"/>
                  </a:moveTo>
                  <a:lnTo>
                    <a:pt x="0" y="203200"/>
                  </a:lnTo>
                  <a:lnTo>
                    <a:pt x="9652127" y="203200"/>
                  </a:lnTo>
                  <a:lnTo>
                    <a:pt x="11001248" y="1969389"/>
                  </a:lnTo>
                  <a:lnTo>
                    <a:pt x="16738854" y="1969389"/>
                  </a:lnTo>
                  <a:lnTo>
                    <a:pt x="16738854" y="1766189"/>
                  </a:lnTo>
                  <a:lnTo>
                    <a:pt x="11101324" y="1766189"/>
                  </a:lnTo>
                  <a:lnTo>
                    <a:pt x="9755124" y="0"/>
                  </a:lnTo>
                  <a:close/>
                </a:path>
              </a:pathLst>
            </a:custGeom>
            <a:solidFill>
              <a:srgbClr val="30475E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3310036" y="6740144"/>
            <a:ext cx="534412" cy="453126"/>
            <a:chOff x="0" y="0"/>
            <a:chExt cx="712549" cy="60416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127"/>
              <a:ext cx="712470" cy="604012"/>
            </a:xfrm>
            <a:custGeom>
              <a:avLst/>
              <a:gdLst/>
              <a:ahLst/>
              <a:cxnLst/>
              <a:rect r="r" b="b" t="t" l="l"/>
              <a:pathLst>
                <a:path h="604012" w="712470">
                  <a:moveTo>
                    <a:pt x="0" y="0"/>
                  </a:moveTo>
                  <a:lnTo>
                    <a:pt x="127381" y="300609"/>
                  </a:lnTo>
                  <a:lnTo>
                    <a:pt x="0" y="604012"/>
                  </a:lnTo>
                  <a:lnTo>
                    <a:pt x="712470" y="300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475E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926644" y="5943724"/>
            <a:ext cx="8844152" cy="2663652"/>
            <a:chOff x="0" y="0"/>
            <a:chExt cx="11792203" cy="355153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127"/>
              <a:ext cx="11792077" cy="3551301"/>
            </a:xfrm>
            <a:custGeom>
              <a:avLst/>
              <a:gdLst/>
              <a:ahLst/>
              <a:cxnLst/>
              <a:rect r="r" b="b" t="t" l="l"/>
              <a:pathLst>
                <a:path h="3551301" w="11792077">
                  <a:moveTo>
                    <a:pt x="0" y="0"/>
                  </a:moveTo>
                  <a:lnTo>
                    <a:pt x="0" y="203073"/>
                  </a:lnTo>
                  <a:lnTo>
                    <a:pt x="8446643" y="203073"/>
                  </a:lnTo>
                  <a:lnTo>
                    <a:pt x="11014710" y="3513455"/>
                  </a:lnTo>
                  <a:lnTo>
                    <a:pt x="11044428" y="3551301"/>
                  </a:lnTo>
                  <a:lnTo>
                    <a:pt x="11792077" y="3551301"/>
                  </a:lnTo>
                  <a:lnTo>
                    <a:pt x="11792077" y="3348101"/>
                  </a:lnTo>
                  <a:lnTo>
                    <a:pt x="11144758" y="3348101"/>
                  </a:lnTo>
                  <a:lnTo>
                    <a:pt x="8576691" y="40640"/>
                  </a:lnTo>
                  <a:lnTo>
                    <a:pt x="8546846" y="0"/>
                  </a:lnTo>
                  <a:close/>
                </a:path>
              </a:pathLst>
            </a:custGeom>
            <a:solidFill>
              <a:srgbClr val="F2A365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600080" y="8306618"/>
            <a:ext cx="534412" cy="451074"/>
            <a:chOff x="0" y="0"/>
            <a:chExt cx="712549" cy="60143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27" y="0"/>
              <a:ext cx="712470" cy="601472"/>
            </a:xfrm>
            <a:custGeom>
              <a:avLst/>
              <a:gdLst/>
              <a:ahLst/>
              <a:cxnLst/>
              <a:rect r="r" b="b" t="t" l="l"/>
              <a:pathLst>
                <a:path h="601472" w="712470">
                  <a:moveTo>
                    <a:pt x="0" y="0"/>
                  </a:moveTo>
                  <a:lnTo>
                    <a:pt x="127254" y="300736"/>
                  </a:lnTo>
                  <a:lnTo>
                    <a:pt x="0" y="601472"/>
                  </a:lnTo>
                  <a:lnTo>
                    <a:pt x="712470" y="300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365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873444" y="2833170"/>
            <a:ext cx="4660860" cy="4660796"/>
            <a:chOff x="0" y="0"/>
            <a:chExt cx="6214480" cy="621439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214364" cy="6214364"/>
            </a:xfrm>
            <a:custGeom>
              <a:avLst/>
              <a:gdLst/>
              <a:ahLst/>
              <a:cxnLst/>
              <a:rect r="r" b="b" t="t" l="l"/>
              <a:pathLst>
                <a:path h="6214364" w="6214364">
                  <a:moveTo>
                    <a:pt x="3107182" y="0"/>
                  </a:moveTo>
                  <a:cubicBezTo>
                    <a:pt x="1392428" y="0"/>
                    <a:pt x="0" y="1389761"/>
                    <a:pt x="0" y="3107182"/>
                  </a:cubicBezTo>
                  <a:cubicBezTo>
                    <a:pt x="0" y="4821936"/>
                    <a:pt x="1392428" y="6214364"/>
                    <a:pt x="3107182" y="6214364"/>
                  </a:cubicBezTo>
                  <a:cubicBezTo>
                    <a:pt x="4824603" y="6214364"/>
                    <a:pt x="6214364" y="4821936"/>
                    <a:pt x="6214364" y="3107182"/>
                  </a:cubicBezTo>
                  <a:cubicBezTo>
                    <a:pt x="6214364" y="1389761"/>
                    <a:pt x="4824730" y="0"/>
                    <a:pt x="3107182" y="0"/>
                  </a:cubicBezTo>
                  <a:close/>
                </a:path>
              </a:pathLst>
            </a:custGeom>
            <a:solidFill>
              <a:srgbClr val="F7F9F9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9525"/>
              <a:ext cx="6214480" cy="62239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759"/>
                </a:lnSpc>
              </a:pPr>
              <a:r>
                <a:rPr lang="en-US" b="true" sz="4800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SYSTEM FEATURES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313226" y="7530470"/>
            <a:ext cx="861538" cy="1942420"/>
            <a:chOff x="0" y="0"/>
            <a:chExt cx="1148717" cy="258989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127" y="127"/>
              <a:ext cx="1148461" cy="2589657"/>
            </a:xfrm>
            <a:custGeom>
              <a:avLst/>
              <a:gdLst/>
              <a:ahLst/>
              <a:cxnLst/>
              <a:rect r="r" b="b" t="t" l="l"/>
              <a:pathLst>
                <a:path h="2589657" w="1148461">
                  <a:moveTo>
                    <a:pt x="406273" y="0"/>
                  </a:moveTo>
                  <a:cubicBezTo>
                    <a:pt x="184150" y="0"/>
                    <a:pt x="0" y="184150"/>
                    <a:pt x="0" y="406273"/>
                  </a:cubicBezTo>
                  <a:lnTo>
                    <a:pt x="0" y="2183384"/>
                  </a:lnTo>
                  <a:cubicBezTo>
                    <a:pt x="0" y="2405507"/>
                    <a:pt x="184150" y="2589657"/>
                    <a:pt x="406273" y="2589657"/>
                  </a:cubicBezTo>
                  <a:lnTo>
                    <a:pt x="1148461" y="2589657"/>
                  </a:lnTo>
                  <a:lnTo>
                    <a:pt x="1148461" y="0"/>
                  </a:lnTo>
                  <a:close/>
                </a:path>
              </a:pathLst>
            </a:custGeom>
            <a:solidFill>
              <a:srgbClr val="F2A365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28575"/>
              <a:ext cx="1148717" cy="26184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3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0313226" y="823770"/>
            <a:ext cx="861538" cy="1942420"/>
            <a:chOff x="0" y="0"/>
            <a:chExt cx="1148717" cy="258989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127" y="127"/>
              <a:ext cx="1148461" cy="2589657"/>
            </a:xfrm>
            <a:custGeom>
              <a:avLst/>
              <a:gdLst/>
              <a:ahLst/>
              <a:cxnLst/>
              <a:rect r="r" b="b" t="t" l="l"/>
              <a:pathLst>
                <a:path h="2589657" w="1148461">
                  <a:moveTo>
                    <a:pt x="406273" y="0"/>
                  </a:moveTo>
                  <a:cubicBezTo>
                    <a:pt x="184150" y="0"/>
                    <a:pt x="0" y="181483"/>
                    <a:pt x="0" y="406273"/>
                  </a:cubicBezTo>
                  <a:lnTo>
                    <a:pt x="0" y="2183384"/>
                  </a:lnTo>
                  <a:cubicBezTo>
                    <a:pt x="0" y="2405507"/>
                    <a:pt x="184150" y="2589657"/>
                    <a:pt x="406273" y="2589657"/>
                  </a:cubicBezTo>
                  <a:lnTo>
                    <a:pt x="1148461" y="2589657"/>
                  </a:lnTo>
                  <a:lnTo>
                    <a:pt x="1148461" y="0"/>
                  </a:lnTo>
                  <a:close/>
                </a:path>
              </a:pathLst>
            </a:custGeom>
            <a:solidFill>
              <a:srgbClr val="F2A365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28575"/>
              <a:ext cx="1148717" cy="26184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1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0313226" y="4178178"/>
            <a:ext cx="861538" cy="1940368"/>
            <a:chOff x="0" y="0"/>
            <a:chExt cx="1148717" cy="258715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127" y="0"/>
              <a:ext cx="1148461" cy="2586990"/>
            </a:xfrm>
            <a:custGeom>
              <a:avLst/>
              <a:gdLst/>
              <a:ahLst/>
              <a:cxnLst/>
              <a:rect r="r" b="b" t="t" l="l"/>
              <a:pathLst>
                <a:path h="2586990" w="1148461">
                  <a:moveTo>
                    <a:pt x="406273" y="0"/>
                  </a:moveTo>
                  <a:cubicBezTo>
                    <a:pt x="184150" y="0"/>
                    <a:pt x="0" y="181483"/>
                    <a:pt x="0" y="406400"/>
                  </a:cubicBezTo>
                  <a:lnTo>
                    <a:pt x="0" y="2180717"/>
                  </a:lnTo>
                  <a:cubicBezTo>
                    <a:pt x="0" y="2405507"/>
                    <a:pt x="184150" y="2586990"/>
                    <a:pt x="406273" y="2586990"/>
                  </a:cubicBezTo>
                  <a:lnTo>
                    <a:pt x="1148461" y="2586990"/>
                  </a:lnTo>
                  <a:lnTo>
                    <a:pt x="1148461" y="0"/>
                  </a:lnTo>
                  <a:close/>
                </a:path>
              </a:pathLst>
            </a:custGeom>
            <a:solidFill>
              <a:srgbClr val="CECECE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28575"/>
              <a:ext cx="1148717" cy="2615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2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4037360" y="2499948"/>
            <a:ext cx="861538" cy="1942420"/>
            <a:chOff x="0" y="0"/>
            <a:chExt cx="1148717" cy="258989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127" y="127"/>
              <a:ext cx="1148588" cy="2589657"/>
            </a:xfrm>
            <a:custGeom>
              <a:avLst/>
              <a:gdLst/>
              <a:ahLst/>
              <a:cxnLst/>
              <a:rect r="r" b="b" t="t" l="l"/>
              <a:pathLst>
                <a:path h="2589657" w="1148588">
                  <a:moveTo>
                    <a:pt x="406273" y="0"/>
                  </a:moveTo>
                  <a:cubicBezTo>
                    <a:pt x="181483" y="0"/>
                    <a:pt x="0" y="184150"/>
                    <a:pt x="0" y="406273"/>
                  </a:cubicBezTo>
                  <a:lnTo>
                    <a:pt x="0" y="2183384"/>
                  </a:lnTo>
                  <a:cubicBezTo>
                    <a:pt x="0" y="2408174"/>
                    <a:pt x="181483" y="2589657"/>
                    <a:pt x="406273" y="2589657"/>
                  </a:cubicBezTo>
                  <a:lnTo>
                    <a:pt x="1148588" y="2589657"/>
                  </a:lnTo>
                  <a:lnTo>
                    <a:pt x="1148588" y="0"/>
                  </a:lnTo>
                  <a:close/>
                </a:path>
              </a:pathLst>
            </a:custGeom>
            <a:solidFill>
              <a:srgbClr val="222831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28575"/>
              <a:ext cx="1148717" cy="26184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4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4037360" y="5854356"/>
            <a:ext cx="861538" cy="1942356"/>
            <a:chOff x="0" y="0"/>
            <a:chExt cx="1148717" cy="2589808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127" y="0"/>
              <a:ext cx="1148588" cy="2589784"/>
            </a:xfrm>
            <a:custGeom>
              <a:avLst/>
              <a:gdLst/>
              <a:ahLst/>
              <a:cxnLst/>
              <a:rect r="r" b="b" t="t" l="l"/>
              <a:pathLst>
                <a:path h="2589784" w="1148588">
                  <a:moveTo>
                    <a:pt x="406273" y="0"/>
                  </a:moveTo>
                  <a:cubicBezTo>
                    <a:pt x="181483" y="0"/>
                    <a:pt x="0" y="181483"/>
                    <a:pt x="0" y="406273"/>
                  </a:cubicBezTo>
                  <a:lnTo>
                    <a:pt x="0" y="2183384"/>
                  </a:lnTo>
                  <a:cubicBezTo>
                    <a:pt x="0" y="2405507"/>
                    <a:pt x="181483" y="2589784"/>
                    <a:pt x="406273" y="2589784"/>
                  </a:cubicBezTo>
                  <a:lnTo>
                    <a:pt x="1148588" y="2589784"/>
                  </a:lnTo>
                  <a:lnTo>
                    <a:pt x="1148588" y="0"/>
                  </a:lnTo>
                  <a:close/>
                </a:path>
              </a:pathLst>
            </a:custGeom>
            <a:solidFill>
              <a:srgbClr val="30475E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28575"/>
              <a:ext cx="1148717" cy="2618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5</a:t>
              </a: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11266175" y="1000849"/>
            <a:ext cx="2301750" cy="1638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Real-Time Weather Monitoring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1266175" y="4558857"/>
            <a:ext cx="3050813" cy="109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Cloud Integration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266175" y="7677693"/>
            <a:ext cx="2301750" cy="1638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User-Friendly Interface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4994148" y="6265551"/>
            <a:ext cx="2876032" cy="109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Low-Power Consumption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4957550" y="2942011"/>
            <a:ext cx="2301750" cy="109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Remote access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84875" y="1712700"/>
            <a:ext cx="12256163" cy="8279215"/>
          </a:xfrm>
          <a:custGeom>
            <a:avLst/>
            <a:gdLst/>
            <a:ahLst/>
            <a:cxnLst/>
            <a:rect r="r" b="b" t="t" l="l"/>
            <a:pathLst>
              <a:path h="8279215" w="12256163">
                <a:moveTo>
                  <a:pt x="0" y="0"/>
                </a:moveTo>
                <a:lnTo>
                  <a:pt x="12256164" y="0"/>
                </a:lnTo>
                <a:lnTo>
                  <a:pt x="12256164" y="8279215"/>
                </a:lnTo>
                <a:lnTo>
                  <a:pt x="0" y="82792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235" r="0" b="-523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89701" y="855475"/>
            <a:ext cx="8077950" cy="8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b="true" sz="5599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CIRCUIT DIAGRAM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81973" y="1079882"/>
            <a:ext cx="6112396" cy="8127236"/>
          </a:xfrm>
          <a:custGeom>
            <a:avLst/>
            <a:gdLst/>
            <a:ahLst/>
            <a:cxnLst/>
            <a:rect r="r" b="b" t="t" l="l"/>
            <a:pathLst>
              <a:path h="8127236" w="6112396">
                <a:moveTo>
                  <a:pt x="0" y="0"/>
                </a:moveTo>
                <a:lnTo>
                  <a:pt x="6112396" y="0"/>
                </a:lnTo>
                <a:lnTo>
                  <a:pt x="6112396" y="8127236"/>
                </a:lnTo>
                <a:lnTo>
                  <a:pt x="0" y="81272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26225" y="870762"/>
            <a:ext cx="1526415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b="true" sz="5599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COMPONENTS USED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60633" y="2787950"/>
            <a:ext cx="12098667" cy="5024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4"/>
              </a:lnSpc>
            </a:pPr>
          </a:p>
          <a:p>
            <a:pPr algn="l" marL="626107" indent="-313054" lvl="1">
              <a:lnSpc>
                <a:spcPts val="4494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ESP32 (Microcontroller)</a:t>
            </a:r>
          </a:p>
          <a:p>
            <a:pPr algn="l" marL="626107" indent="-313054" lvl="1">
              <a:lnSpc>
                <a:spcPts val="4494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DHT22 (Temperature and Humidity Sensor)</a:t>
            </a:r>
          </a:p>
          <a:p>
            <a:pPr algn="l" marL="626107" indent="-313054" lvl="1">
              <a:lnSpc>
                <a:spcPts val="4494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LDR (Light Dependent Resistor)</a:t>
            </a:r>
          </a:p>
          <a:p>
            <a:pPr algn="l" marL="626107" indent="-313054" lvl="1">
              <a:lnSpc>
                <a:spcPts val="4494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Buzzer</a:t>
            </a:r>
          </a:p>
          <a:p>
            <a:pPr algn="l" marL="626107" indent="-313054" lvl="1">
              <a:lnSpc>
                <a:spcPts val="4494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LED</a:t>
            </a:r>
          </a:p>
          <a:p>
            <a:pPr algn="l" marL="626107" indent="-313054" lvl="1">
              <a:lnSpc>
                <a:spcPts val="4494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Potentiometer</a:t>
            </a:r>
          </a:p>
          <a:p>
            <a:pPr algn="l" marL="626107" indent="-313054" lvl="1">
              <a:lnSpc>
                <a:spcPts val="4494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LCD (Liquid Crystal Display)</a:t>
            </a:r>
          </a:p>
          <a:p>
            <a:pPr algn="l">
              <a:lnSpc>
                <a:spcPts val="4494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18428" y="1712712"/>
            <a:ext cx="9549223" cy="8370047"/>
          </a:xfrm>
          <a:custGeom>
            <a:avLst/>
            <a:gdLst/>
            <a:ahLst/>
            <a:cxnLst/>
            <a:rect r="r" b="b" t="t" l="l"/>
            <a:pathLst>
              <a:path h="8370047" w="9549223">
                <a:moveTo>
                  <a:pt x="0" y="0"/>
                </a:moveTo>
                <a:lnTo>
                  <a:pt x="9549223" y="0"/>
                </a:lnTo>
                <a:lnTo>
                  <a:pt x="9549223" y="8370047"/>
                </a:lnTo>
                <a:lnTo>
                  <a:pt x="0" y="83700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823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89701" y="855462"/>
            <a:ext cx="807795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b="true" sz="5599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DAGaCHMmXQ0</dc:identifier>
  <dcterms:modified xsi:type="dcterms:W3CDTF">2011-08-01T06:04:30Z</dcterms:modified>
  <cp:revision>1</cp:revision>
  <dc:title>Copy of Technology Infographics by Slidesgo.pptx</dc:title>
</cp:coreProperties>
</file>