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60" r:id="rId4"/>
    <p:sldId id="266" r:id="rId5"/>
    <p:sldId id="261" r:id="rId6"/>
    <p:sldId id="263" r:id="rId7"/>
    <p:sldId id="267" r:id="rId8"/>
    <p:sldId id="264" r:id="rId9"/>
    <p:sldId id="268" r:id="rId10"/>
    <p:sldId id="269" r:id="rId11"/>
    <p:sldId id="265" r:id="rId12"/>
    <p:sldId id="270"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407" autoAdjust="0"/>
  </p:normalViewPr>
  <p:slideViewPr>
    <p:cSldViewPr snapToGrid="0" snapToObjects="1">
      <p:cViewPr>
        <p:scale>
          <a:sx n="80" d="100"/>
          <a:sy n="80" d="100"/>
        </p:scale>
        <p:origin x="1522" y="13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C792A2-46BD-4572-8B5C-B0BD208CFCCE}" type="datetimeFigureOut">
              <a:rPr lang="en-US" smtClean="0"/>
              <a:t>5/5/2024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F5A32F-9220-4DF3-8878-AC311BC9F44B}" type="slidenum">
              <a:rPr lang="en-US" smtClean="0"/>
              <a:t>‹#›</a:t>
            </a:fld>
            <a:endParaRPr lang="en-US"/>
          </a:p>
        </p:txBody>
      </p:sp>
    </p:spTree>
    <p:extLst>
      <p:ext uri="{BB962C8B-B14F-4D97-AF65-F5344CB8AC3E}">
        <p14:creationId xmlns:p14="http://schemas.microsoft.com/office/powerpoint/2010/main" val="4046588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F5A32F-9220-4DF3-8878-AC311BC9F44B}" type="slidenum">
              <a:rPr lang="en-US" smtClean="0"/>
              <a:t>1</a:t>
            </a:fld>
            <a:endParaRPr lang="en-US"/>
          </a:p>
        </p:txBody>
      </p:sp>
    </p:spTree>
    <p:extLst>
      <p:ext uri="{BB962C8B-B14F-4D97-AF65-F5344CB8AC3E}">
        <p14:creationId xmlns:p14="http://schemas.microsoft.com/office/powerpoint/2010/main" val="139763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Times New Roman" panose="02020603050405020304" pitchFamily="18" charset="0"/>
                <a:cs typeface="Times New Roman" panose="02020603050405020304" pitchFamily="18" charset="0"/>
              </a:rPr>
              <a:t>Evaluation of LSTM model predictive power: </a:t>
            </a:r>
            <a:r>
              <a:rPr lang="en-US" sz="1200" dirty="0">
                <a:latin typeface="Times New Roman" panose="02020603050405020304" pitchFamily="18" charset="0"/>
                <a:cs typeface="Times New Roman" panose="02020603050405020304" pitchFamily="18" charset="0"/>
              </a:rPr>
              <a:t>Assessing model accuracy crucial for reliable Bitcoin price forecasts and informed investment decisions.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1.This visual comparison helps to assess how well the model captures trends and fluctuations in Bitcoin prices.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2.A horizontal line at zero error is plotted to easily visualize deviations.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EFF5A32F-9220-4DF3-8878-AC311BC9F44B}" type="slidenum">
              <a:rPr lang="en-US" smtClean="0"/>
              <a:t>11</a:t>
            </a:fld>
            <a:endParaRPr lang="en-US"/>
          </a:p>
        </p:txBody>
      </p:sp>
    </p:spTree>
    <p:extLst>
      <p:ext uri="{BB962C8B-B14F-4D97-AF65-F5344CB8AC3E}">
        <p14:creationId xmlns:p14="http://schemas.microsoft.com/office/powerpoint/2010/main" val="1949137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Each record in the dataset consists of the following fields:</a:t>
            </a:r>
          </a:p>
          <a:p>
            <a:pPr marL="0" indent="0" algn="just">
              <a:buNone/>
            </a:pPr>
            <a:r>
              <a:rPr lang="en-US" sz="1200" dirty="0">
                <a:latin typeface="Times New Roman" panose="02020603050405020304" pitchFamily="18" charset="0"/>
                <a:cs typeface="Times New Roman" panose="02020603050405020304" pitchFamily="18" charset="0"/>
              </a:rPr>
              <a:t>1.	Start: start date of the data record.</a:t>
            </a:r>
          </a:p>
          <a:p>
            <a:pPr marL="0" indent="0" algn="just">
              <a:buNone/>
            </a:pPr>
            <a:r>
              <a:rPr lang="en-US" sz="1200" dirty="0">
                <a:latin typeface="Times New Roman" panose="02020603050405020304" pitchFamily="18" charset="0"/>
                <a:cs typeface="Times New Roman" panose="02020603050405020304" pitchFamily="18" charset="0"/>
              </a:rPr>
              <a:t>2.	End: end date of the data record.</a:t>
            </a:r>
          </a:p>
          <a:p>
            <a:pPr marL="0" indent="0" algn="just">
              <a:buNone/>
            </a:pPr>
            <a:r>
              <a:rPr lang="en-US" sz="1200" dirty="0">
                <a:latin typeface="Times New Roman" panose="02020603050405020304" pitchFamily="18" charset="0"/>
                <a:cs typeface="Times New Roman" panose="02020603050405020304" pitchFamily="18" charset="0"/>
              </a:rPr>
              <a:t>3.	Open: Bitcoin started trading at the beginning of the day.</a:t>
            </a:r>
          </a:p>
          <a:p>
            <a:pPr marL="0" indent="0" algn="just">
              <a:buNone/>
            </a:pPr>
            <a:r>
              <a:rPr lang="en-US" sz="1200" dirty="0">
                <a:latin typeface="Times New Roman" panose="02020603050405020304" pitchFamily="18" charset="0"/>
                <a:cs typeface="Times New Roman" panose="02020603050405020304" pitchFamily="18" charset="0"/>
              </a:rPr>
              <a:t>4.	High: The highest price point reached by Bitcoin during the day.</a:t>
            </a:r>
          </a:p>
          <a:p>
            <a:pPr marL="0" indent="0" algn="just">
              <a:buNone/>
            </a:pPr>
            <a:r>
              <a:rPr lang="en-US" sz="1200" dirty="0">
                <a:latin typeface="Times New Roman" panose="02020603050405020304" pitchFamily="18" charset="0"/>
                <a:cs typeface="Times New Roman" panose="02020603050405020304" pitchFamily="18" charset="0"/>
              </a:rPr>
              <a:t>5.	Low: The lowest price point reached by Bitcoin during the day.</a:t>
            </a:r>
          </a:p>
          <a:p>
            <a:pPr marL="0" indent="0" algn="just">
              <a:buNone/>
            </a:pPr>
            <a:r>
              <a:rPr lang="en-US" sz="1200" dirty="0">
                <a:latin typeface="Times New Roman" panose="02020603050405020304" pitchFamily="18" charset="0"/>
                <a:cs typeface="Times New Roman" panose="02020603050405020304" pitchFamily="18" charset="0"/>
              </a:rPr>
              <a:t>6.	Close: Bitcoin ended trading at the close of the day.</a:t>
            </a:r>
          </a:p>
          <a:p>
            <a:pPr marL="0" indent="0" algn="just">
              <a:buNone/>
            </a:pPr>
            <a:r>
              <a:rPr lang="en-US" sz="1200" dirty="0">
                <a:latin typeface="Times New Roman" panose="02020603050405020304" pitchFamily="18" charset="0"/>
                <a:cs typeface="Times New Roman" panose="02020603050405020304" pitchFamily="18" charset="0"/>
              </a:rPr>
              <a:t>7.	Volume: Bitcoin traded during the day.</a:t>
            </a:r>
          </a:p>
          <a:p>
            <a:pPr marL="0" indent="0" algn="just">
              <a:buNone/>
            </a:pPr>
            <a:r>
              <a:rPr lang="en-US" sz="1200" dirty="0">
                <a:latin typeface="Times New Roman" panose="02020603050405020304" pitchFamily="18" charset="0"/>
                <a:cs typeface="Times New Roman" panose="02020603050405020304" pitchFamily="18" charset="0"/>
              </a:rPr>
              <a:t>8.	Market Cap: Bitcoin at the end of the day.</a:t>
            </a:r>
          </a:p>
          <a:p>
            <a:endParaRPr lang="en-US" sz="1200" b="1" dirty="0"/>
          </a:p>
          <a:p>
            <a:r>
              <a:rPr lang="en-US" sz="1200" b="1" dirty="0"/>
              <a:t>Dataset includes date, price, volume, and market cap: </a:t>
            </a:r>
            <a:r>
              <a:rPr lang="en-US" sz="1200" dirty="0"/>
              <a:t>Understanding historical trends crucial for informed decision-making and market analysis.</a:t>
            </a:r>
          </a:p>
          <a:p>
            <a:r>
              <a:rPr lang="en-US" sz="1200" b="1" dirty="0"/>
              <a:t>Analysis of price fluctuations over time: </a:t>
            </a:r>
            <a:r>
              <a:rPr lang="en-US" sz="1200" dirty="0"/>
              <a:t>Identifying patterns aids in predicting future movements and optimizing investment strategies.</a:t>
            </a:r>
          </a:p>
          <a:p>
            <a:r>
              <a:rPr lang="en-US" sz="1200" b="1" dirty="0"/>
              <a:t>Relationship between trading volume and market capitalization: </a:t>
            </a:r>
            <a:r>
              <a:rPr lang="en-US" sz="1200" dirty="0"/>
              <a:t>Volume reflects market participation, while market cap indicates overall size and stability.</a:t>
            </a:r>
          </a:p>
          <a:p>
            <a:endParaRPr lang="en-US" dirty="0"/>
          </a:p>
        </p:txBody>
      </p:sp>
      <p:sp>
        <p:nvSpPr>
          <p:cNvPr id="4" name="Slide Number Placeholder 3"/>
          <p:cNvSpPr>
            <a:spLocks noGrp="1"/>
          </p:cNvSpPr>
          <p:nvPr>
            <p:ph type="sldNum" sz="quarter" idx="5"/>
          </p:nvPr>
        </p:nvSpPr>
        <p:spPr/>
        <p:txBody>
          <a:bodyPr/>
          <a:lstStyle/>
          <a:p>
            <a:fld id="{EFF5A32F-9220-4DF3-8878-AC311BC9F44B}" type="slidenum">
              <a:rPr lang="en-US" smtClean="0"/>
              <a:t>3</a:t>
            </a:fld>
            <a:endParaRPr lang="en-US"/>
          </a:p>
        </p:txBody>
      </p:sp>
    </p:spTree>
    <p:extLst>
      <p:ext uri="{BB962C8B-B14F-4D97-AF65-F5344CB8AC3E}">
        <p14:creationId xmlns:p14="http://schemas.microsoft.com/office/powerpoint/2010/main" val="3247919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analyze the Bitcoin dataset has 115 rows and 8 columns.</a:t>
            </a:r>
          </a:p>
          <a:p>
            <a:pPr marL="342900" marR="0" lvl="0" indent="-342900" algn="just">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Descriptive Statistics: Overview of the price movements and trading volumes.</a:t>
            </a:r>
          </a:p>
          <a:p>
            <a:pPr marL="342900" marR="0" lvl="0" indent="-342900" algn="just">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Trend Analysis: How Bitcoin prices have trended over the years.</a:t>
            </a:r>
          </a:p>
          <a:p>
            <a:pPr marL="342900" marR="0" lvl="0" indent="-342900" algn="just">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Volatility Analysis: Examination of daily price changes.</a:t>
            </a:r>
          </a:p>
          <a:p>
            <a:pPr marL="342900" marR="0" lvl="0" indent="-342900" algn="just">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Volume Analysis: Relationship between volume and price changes.</a:t>
            </a:r>
          </a:p>
          <a:p>
            <a:pPr marL="342900" marR="0" lvl="0" indent="-342900" algn="just">
              <a:lnSpc>
                <a:spcPct val="107000"/>
              </a:lnSpc>
              <a:spcBef>
                <a:spcPts val="0"/>
              </a:spcBef>
              <a:spcAft>
                <a:spcPts val="80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Market Cap Analysis: Trends in market capitalization over time.</a:t>
            </a:r>
          </a:p>
          <a:p>
            <a:endParaRPr lang="en-US" dirty="0"/>
          </a:p>
        </p:txBody>
      </p:sp>
      <p:sp>
        <p:nvSpPr>
          <p:cNvPr id="4" name="Slide Number Placeholder 3"/>
          <p:cNvSpPr>
            <a:spLocks noGrp="1"/>
          </p:cNvSpPr>
          <p:nvPr>
            <p:ph type="sldNum" sz="quarter" idx="5"/>
          </p:nvPr>
        </p:nvSpPr>
        <p:spPr/>
        <p:txBody>
          <a:bodyPr/>
          <a:lstStyle/>
          <a:p>
            <a:fld id="{EFF5A32F-9220-4DF3-8878-AC311BC9F44B}" type="slidenum">
              <a:rPr lang="en-US" smtClean="0"/>
              <a:t>4</a:t>
            </a:fld>
            <a:endParaRPr lang="en-US"/>
          </a:p>
        </p:txBody>
      </p:sp>
    </p:spTree>
    <p:extLst>
      <p:ext uri="{BB962C8B-B14F-4D97-AF65-F5344CB8AC3E}">
        <p14:creationId xmlns:p14="http://schemas.microsoft.com/office/powerpoint/2010/main" val="2023787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latin typeface="Times New Roman" panose="02020603050405020304" pitchFamily="18" charset="0"/>
                <a:cs typeface="Times New Roman" panose="02020603050405020304" pitchFamily="18" charset="0"/>
              </a:rPr>
              <a:t>Exploring correlation between external events and price fluctuations: </a:t>
            </a:r>
            <a:r>
              <a:rPr lang="en-US" sz="1200" dirty="0">
                <a:latin typeface="Times New Roman" panose="02020603050405020304" pitchFamily="18" charset="0"/>
                <a:cs typeface="Times New Roman" panose="02020603050405020304" pitchFamily="18" charset="0"/>
              </a:rPr>
              <a:t>Understanding how external factors influence Bitcoin prices aids in formulating strategic market responses.</a:t>
            </a:r>
          </a:p>
          <a:p>
            <a:endParaRPr lang="en-US" dirty="0"/>
          </a:p>
        </p:txBody>
      </p:sp>
      <p:sp>
        <p:nvSpPr>
          <p:cNvPr id="4" name="Slide Number Placeholder 3"/>
          <p:cNvSpPr>
            <a:spLocks noGrp="1"/>
          </p:cNvSpPr>
          <p:nvPr>
            <p:ph type="sldNum" sz="quarter" idx="5"/>
          </p:nvPr>
        </p:nvSpPr>
        <p:spPr/>
        <p:txBody>
          <a:bodyPr/>
          <a:lstStyle/>
          <a:p>
            <a:fld id="{EFF5A32F-9220-4DF3-8878-AC311BC9F44B}" type="slidenum">
              <a:rPr lang="en-US" smtClean="0"/>
              <a:t>5</a:t>
            </a:fld>
            <a:endParaRPr lang="en-US"/>
          </a:p>
        </p:txBody>
      </p:sp>
    </p:spTree>
    <p:extLst>
      <p:ext uri="{BB962C8B-B14F-4D97-AF65-F5344CB8AC3E}">
        <p14:creationId xmlns:p14="http://schemas.microsoft.com/office/powerpoint/2010/main" val="2152523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Times New Roman" panose="02020603050405020304" pitchFamily="18" charset="0"/>
                <a:cs typeface="Times New Roman" panose="02020603050405020304" pitchFamily="18" charset="0"/>
              </a:rPr>
              <a:t>(e.g., converting dates into a datetime format).</a:t>
            </a:r>
            <a:endParaRPr lang="en-US" sz="1200" b="1" dirty="0">
              <a:latin typeface="Times New Roman" panose="02020603050405020304" pitchFamily="18" charset="0"/>
              <a:cs typeface="Times New Roman" panose="02020603050405020304" pitchFamily="18" charset="0"/>
            </a:endParaRPr>
          </a:p>
          <a:p>
            <a:r>
              <a:rPr lang="en-US" sz="1200" b="1" dirty="0">
                <a:latin typeface="Times New Roman" panose="02020603050405020304" pitchFamily="18" charset="0"/>
                <a:cs typeface="Times New Roman" panose="02020603050405020304" pitchFamily="18" charset="0"/>
              </a:rPr>
              <a:t>Handling missing values in the dataset: </a:t>
            </a:r>
            <a:r>
              <a:rPr lang="en-US" sz="1200" dirty="0">
                <a:latin typeface="Times New Roman" panose="02020603050405020304" pitchFamily="18" charset="0"/>
                <a:cs typeface="Times New Roman" panose="02020603050405020304" pitchFamily="18" charset="0"/>
              </a:rPr>
              <a:t>Imputing missing data ensures completeness and accuracy for effective model training.</a:t>
            </a:r>
          </a:p>
          <a:p>
            <a:r>
              <a:rPr lang="en-US" sz="1200" b="1">
                <a:latin typeface="Times New Roman" panose="02020603050405020304" pitchFamily="18" charset="0"/>
                <a:cs typeface="Times New Roman" panose="02020603050405020304" pitchFamily="18" charset="0"/>
              </a:rPr>
              <a:t>Normalization and scaling of features for model input: </a:t>
            </a:r>
            <a:r>
              <a:rPr lang="en-US" sz="1200">
                <a:latin typeface="Times New Roman" panose="02020603050405020304" pitchFamily="18" charset="0"/>
                <a:cs typeface="Times New Roman" panose="02020603050405020304" pitchFamily="18" charset="0"/>
              </a:rPr>
              <a:t>Standardizing data ranges improves model convergence and performance during training.</a:t>
            </a:r>
          </a:p>
          <a:p>
            <a:r>
              <a:rPr lang="en-US" sz="1200" b="1">
                <a:solidFill>
                  <a:srgbClr val="0D0D0D"/>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MinMax Scaling</a:t>
            </a:r>
            <a:r>
              <a:rPr lang="en-US" sz="1200">
                <a:solidFill>
                  <a:srgbClr val="0D0D0D"/>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 Applies Min-Max scaling to scale 'Close', 'Volume', and engineered features between 0 and 1. This is crucial for neural network models to converge more efficiently.</a:t>
            </a:r>
            <a:endParaRPr lang="en-US" sz="1100">
              <a:solidFill>
                <a:srgbClr val="0D0D0D"/>
              </a:solidFill>
              <a:effectLst/>
              <a:highlight>
                <a:srgbClr val="FFFFFF"/>
              </a:highlight>
              <a:latin typeface="Cambria" panose="02040503050406030204" pitchFamily="18" charset="0"/>
              <a:ea typeface="MS Mincho" panose="02020609040205080304" pitchFamily="49" charset="-128"/>
              <a:cs typeface="Times New Roman" panose="02020603050405020304" pitchFamily="18" charset="0"/>
            </a:endParaRPr>
          </a:p>
          <a:p>
            <a:pPr marL="0" marR="0" lvl="0" indent="0">
              <a:lnSpc>
                <a:spcPct val="115000"/>
              </a:lnSpc>
              <a:spcBef>
                <a:spcPts val="0"/>
              </a:spcBef>
              <a:spcAft>
                <a:spcPts val="0"/>
              </a:spcAft>
              <a:buFont typeface="+mj-lt"/>
              <a:buNone/>
              <a:tabLst>
                <a:tab pos="457200" algn="l"/>
              </a:tabLst>
            </a:pPr>
            <a:r>
              <a:rPr lang="en-US" sz="1200" b="1">
                <a:solidFill>
                  <a:srgbClr val="0D0D0D"/>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Sequence Creation</a:t>
            </a:r>
            <a:r>
              <a:rPr lang="en-US" sz="1200">
                <a:solidFill>
                  <a:srgbClr val="0D0D0D"/>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a:t>
            </a:r>
            <a:r>
              <a:rPr lang="en-US" sz="1100">
                <a:solidFill>
                  <a:srgbClr val="0D0D0D"/>
                </a:solidFill>
                <a:effectLst/>
                <a:highlight>
                  <a:srgbClr val="FFFFFF"/>
                </a:highlight>
                <a:latin typeface="Cambria" panose="02040503050406030204" pitchFamily="18" charset="0"/>
                <a:ea typeface="MS Mincho" panose="02020609040205080304" pitchFamily="49" charset="-128"/>
                <a:cs typeface="Times New Roman" panose="02020603050405020304" pitchFamily="18" charset="0"/>
              </a:rPr>
              <a:t> </a:t>
            </a:r>
            <a:r>
              <a:rPr lang="en-US" sz="1200">
                <a:solidFill>
                  <a:srgbClr val="0D0D0D"/>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Transforms the series into a supervised learning format where the past 60 days' data (features) are used to predict the next day's 'Close' price. The function </a:t>
            </a:r>
            <a:r>
              <a:rPr lang="en-US" sz="1050" b="1">
                <a:solidFill>
                  <a:srgbClr val="0D0D0D"/>
                </a:solidFill>
                <a:effectLst/>
                <a:highlight>
                  <a:srgbClr val="FFFFFF"/>
                </a:highlight>
                <a:latin typeface="Ubuntu Mono" panose="020B0509030602030204" pitchFamily="49" charset="0"/>
                <a:ea typeface="Times New Roman" panose="02020603050405020304" pitchFamily="18" charset="0"/>
                <a:cs typeface="Courier New" panose="02070309020205020404" pitchFamily="49" charset="0"/>
              </a:rPr>
              <a:t>create_sequences</a:t>
            </a:r>
            <a:r>
              <a:rPr lang="en-US" sz="1200">
                <a:solidFill>
                  <a:srgbClr val="0D0D0D"/>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 generates these sequences, suitable for training LSTM models.</a:t>
            </a:r>
            <a:endParaRPr lang="en-US" sz="1100">
              <a:solidFill>
                <a:srgbClr val="0D0D0D"/>
              </a:solidFill>
              <a:effectLst/>
              <a:highlight>
                <a:srgbClr val="FFFFFF"/>
              </a:highlight>
              <a:latin typeface="Cambria" panose="02040503050406030204" pitchFamily="18" charset="0"/>
              <a:ea typeface="MS Mincho" panose="02020609040205080304" pitchFamily="49" charset="-128"/>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EFF5A32F-9220-4DF3-8878-AC311BC9F44B}" type="slidenum">
              <a:rPr lang="en-US" smtClean="0"/>
              <a:t>6</a:t>
            </a:fld>
            <a:endParaRPr lang="en-US"/>
          </a:p>
        </p:txBody>
      </p:sp>
    </p:spTree>
    <p:extLst>
      <p:ext uri="{BB962C8B-B14F-4D97-AF65-F5344CB8AC3E}">
        <p14:creationId xmlns:p14="http://schemas.microsoft.com/office/powerpoint/2010/main" val="3308244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latin typeface="Times New Roman" panose="02020603050405020304" pitchFamily="18" charset="0"/>
                <a:cs typeface="Times New Roman" panose="02020603050405020304" pitchFamily="18" charset="0"/>
              </a:rPr>
              <a:t>Normalization and scaling of features for model input: </a:t>
            </a:r>
            <a:r>
              <a:rPr lang="en-US" sz="1200" dirty="0">
                <a:latin typeface="Times New Roman" panose="02020603050405020304" pitchFamily="18" charset="0"/>
                <a:cs typeface="Times New Roman" panose="02020603050405020304" pitchFamily="18" charset="0"/>
              </a:rPr>
              <a:t>Standardizing data ranges improves model convergence and performance during training.</a:t>
            </a:r>
          </a:p>
          <a:p>
            <a:r>
              <a:rPr lang="en-US" sz="1200" b="1" dirty="0" err="1">
                <a:solidFill>
                  <a:srgbClr val="0D0D0D"/>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MinMax</a:t>
            </a:r>
            <a:r>
              <a:rPr lang="en-US" sz="1200" b="1" dirty="0">
                <a:solidFill>
                  <a:srgbClr val="0D0D0D"/>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 Scaling</a:t>
            </a:r>
            <a:r>
              <a:rPr lang="en-US" sz="1200" dirty="0">
                <a:solidFill>
                  <a:srgbClr val="0D0D0D"/>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 Applies Min-Max scaling to scale 'Close', 'Volume', and engineered features between 0 and 1. This is crucial for neural network models to converge more efficiently.</a:t>
            </a:r>
            <a:endParaRPr lang="en-US" sz="1100" dirty="0">
              <a:solidFill>
                <a:srgbClr val="0D0D0D"/>
              </a:solidFill>
              <a:effectLst/>
              <a:highlight>
                <a:srgbClr val="FFFFFF"/>
              </a:highlight>
              <a:latin typeface="Cambria" panose="02040503050406030204" pitchFamily="18" charset="0"/>
              <a:ea typeface="MS Mincho" panose="02020609040205080304" pitchFamily="49" charset="-128"/>
              <a:cs typeface="Times New Roman" panose="02020603050405020304" pitchFamily="18" charset="0"/>
            </a:endParaRPr>
          </a:p>
          <a:p>
            <a:pPr marL="0" marR="0" lvl="0" indent="0">
              <a:lnSpc>
                <a:spcPct val="115000"/>
              </a:lnSpc>
              <a:spcBef>
                <a:spcPts val="0"/>
              </a:spcBef>
              <a:spcAft>
                <a:spcPts val="0"/>
              </a:spcAft>
              <a:buFont typeface="+mj-lt"/>
              <a:buNone/>
              <a:tabLst>
                <a:tab pos="457200" algn="l"/>
              </a:tabLst>
            </a:pPr>
            <a:r>
              <a:rPr lang="en-US" sz="1200" b="1" dirty="0">
                <a:solidFill>
                  <a:srgbClr val="0D0D0D"/>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Sequence Creation</a:t>
            </a:r>
            <a:r>
              <a:rPr lang="en-US" sz="1200" dirty="0">
                <a:solidFill>
                  <a:srgbClr val="0D0D0D"/>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a:t>
            </a:r>
            <a:r>
              <a:rPr lang="en-US" sz="1100" dirty="0">
                <a:solidFill>
                  <a:srgbClr val="0D0D0D"/>
                </a:solidFill>
                <a:effectLst/>
                <a:highlight>
                  <a:srgbClr val="FFFFFF"/>
                </a:highlight>
                <a:latin typeface="Cambria" panose="02040503050406030204" pitchFamily="18" charset="0"/>
                <a:ea typeface="MS Mincho" panose="02020609040205080304" pitchFamily="49" charset="-128"/>
                <a:cs typeface="Times New Roman" panose="02020603050405020304" pitchFamily="18" charset="0"/>
              </a:rPr>
              <a:t> </a:t>
            </a:r>
            <a:r>
              <a:rPr lang="en-US" sz="1200" dirty="0">
                <a:solidFill>
                  <a:srgbClr val="0D0D0D"/>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Transforms the series into a supervised learning format where the past 60 days' data (features) are used to predict the next day's 'Close' price. The function </a:t>
            </a:r>
            <a:r>
              <a:rPr lang="en-US" sz="1050" b="1" dirty="0" err="1">
                <a:solidFill>
                  <a:srgbClr val="0D0D0D"/>
                </a:solidFill>
                <a:effectLst/>
                <a:highlight>
                  <a:srgbClr val="FFFFFF"/>
                </a:highlight>
                <a:latin typeface="Ubuntu Mono" panose="020B0509030602030204" pitchFamily="49" charset="0"/>
                <a:ea typeface="Times New Roman" panose="02020603050405020304" pitchFamily="18" charset="0"/>
                <a:cs typeface="Courier New" panose="02070309020205020404" pitchFamily="49" charset="0"/>
              </a:rPr>
              <a:t>create_sequences</a:t>
            </a:r>
            <a:r>
              <a:rPr lang="en-US" sz="1200" dirty="0">
                <a:solidFill>
                  <a:srgbClr val="0D0D0D"/>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 generates these sequences, suitable for training LSTM models.</a:t>
            </a:r>
            <a:endParaRPr lang="en-US" sz="1100" dirty="0">
              <a:solidFill>
                <a:srgbClr val="0D0D0D"/>
              </a:solidFill>
              <a:effectLst/>
              <a:highlight>
                <a:srgbClr val="FFFFFF"/>
              </a:highlight>
              <a:latin typeface="Cambria" panose="02040503050406030204" pitchFamily="18" charset="0"/>
              <a:ea typeface="MS Mincho" panose="02020609040205080304" pitchFamily="49" charset="-128"/>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EFF5A32F-9220-4DF3-8878-AC311BC9F44B}" type="slidenum">
              <a:rPr lang="en-US" smtClean="0"/>
              <a:t>7</a:t>
            </a:fld>
            <a:endParaRPr lang="en-US"/>
          </a:p>
        </p:txBody>
      </p:sp>
    </p:spTree>
    <p:extLst>
      <p:ext uri="{BB962C8B-B14F-4D97-AF65-F5344CB8AC3E}">
        <p14:creationId xmlns:p14="http://schemas.microsoft.com/office/powerpoint/2010/main" val="2723826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Times New Roman" panose="02020603050405020304" pitchFamily="18" charset="0"/>
                <a:cs typeface="Times New Roman" panose="02020603050405020304" pitchFamily="18" charset="0"/>
              </a:rPr>
              <a:t>.</a:t>
            </a:r>
            <a:r>
              <a:rPr lang="en-US" sz="1200" b="1" dirty="0">
                <a:latin typeface="Times New Roman" panose="02020603050405020304" pitchFamily="18" charset="0"/>
                <a:cs typeface="Times New Roman" panose="02020603050405020304" pitchFamily="18" charset="0"/>
              </a:rPr>
              <a:t>Analysis of historical data for LSTM training: </a:t>
            </a:r>
            <a:r>
              <a:rPr lang="en-US" sz="1200" dirty="0">
                <a:latin typeface="Times New Roman" panose="02020603050405020304" pitchFamily="18" charset="0"/>
                <a:cs typeface="Times New Roman" panose="02020603050405020304" pitchFamily="18" charset="0"/>
              </a:rPr>
              <a:t>Historical data provides insights for model learning, improving accuracy and prediction outcomes.</a:t>
            </a:r>
          </a:p>
          <a:p>
            <a:r>
              <a:rPr lang="en-US" sz="1200" b="1" dirty="0">
                <a:latin typeface="Times New Roman" panose="02020603050405020304" pitchFamily="18" charset="0"/>
                <a:cs typeface="Times New Roman" panose="02020603050405020304" pitchFamily="18" charset="0"/>
              </a:rPr>
              <a:t>Iterative process of LSTM model refinement: </a:t>
            </a:r>
            <a:r>
              <a:rPr lang="en-US" sz="1200" dirty="0">
                <a:latin typeface="Times New Roman" panose="02020603050405020304" pitchFamily="18" charset="0"/>
                <a:cs typeface="Times New Roman" panose="02020603050405020304" pitchFamily="18" charset="0"/>
              </a:rPr>
              <a:t>Iterative refinement enhances model efficiency, optimizing predictions for dynamic cryptocurrency markets.</a:t>
            </a:r>
          </a:p>
          <a:p>
            <a:endParaRPr lang="en-US" dirty="0"/>
          </a:p>
        </p:txBody>
      </p:sp>
      <p:sp>
        <p:nvSpPr>
          <p:cNvPr id="4" name="Slide Number Placeholder 3"/>
          <p:cNvSpPr>
            <a:spLocks noGrp="1"/>
          </p:cNvSpPr>
          <p:nvPr>
            <p:ph type="sldNum" sz="quarter" idx="5"/>
          </p:nvPr>
        </p:nvSpPr>
        <p:spPr/>
        <p:txBody>
          <a:bodyPr/>
          <a:lstStyle/>
          <a:p>
            <a:fld id="{EFF5A32F-9220-4DF3-8878-AC311BC9F44B}" type="slidenum">
              <a:rPr lang="en-US" smtClean="0"/>
              <a:t>8</a:t>
            </a:fld>
            <a:endParaRPr lang="en-US"/>
          </a:p>
        </p:txBody>
      </p:sp>
    </p:spTree>
    <p:extLst>
      <p:ext uri="{BB962C8B-B14F-4D97-AF65-F5344CB8AC3E}">
        <p14:creationId xmlns:p14="http://schemas.microsoft.com/office/powerpoint/2010/main" val="4047794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latin typeface="Times New Roman" panose="02020603050405020304" pitchFamily="18" charset="0"/>
                <a:cs typeface="Times New Roman" panose="02020603050405020304" pitchFamily="18" charset="0"/>
              </a:rPr>
              <a:t>Validation metrics for LSTM model evaluation: </a:t>
            </a:r>
            <a:r>
              <a:rPr lang="en-US" sz="1200" dirty="0">
                <a:latin typeface="Times New Roman" panose="02020603050405020304" pitchFamily="18" charset="0"/>
                <a:cs typeface="Times New Roman" panose="02020603050405020304" pitchFamily="18" charset="0"/>
              </a:rPr>
              <a:t>Validation metrics assess model performance, ensuring reliability and effectiveness of predictions.</a:t>
            </a:r>
          </a:p>
          <a:p>
            <a:endParaRPr lang="en-US" dirty="0"/>
          </a:p>
        </p:txBody>
      </p:sp>
      <p:sp>
        <p:nvSpPr>
          <p:cNvPr id="4" name="Slide Number Placeholder 3"/>
          <p:cNvSpPr>
            <a:spLocks noGrp="1"/>
          </p:cNvSpPr>
          <p:nvPr>
            <p:ph type="sldNum" sz="quarter" idx="5"/>
          </p:nvPr>
        </p:nvSpPr>
        <p:spPr/>
        <p:txBody>
          <a:bodyPr/>
          <a:lstStyle/>
          <a:p>
            <a:fld id="{EFF5A32F-9220-4DF3-8878-AC311BC9F44B}" type="slidenum">
              <a:rPr lang="en-US" smtClean="0"/>
              <a:t>9</a:t>
            </a:fld>
            <a:endParaRPr lang="en-US"/>
          </a:p>
        </p:txBody>
      </p:sp>
    </p:spTree>
    <p:extLst>
      <p:ext uri="{BB962C8B-B14F-4D97-AF65-F5344CB8AC3E}">
        <p14:creationId xmlns:p14="http://schemas.microsoft.com/office/powerpoint/2010/main" val="3278915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latin typeface="Times New Roman" panose="02020603050405020304" pitchFamily="18" charset="0"/>
                <a:cs typeface="Times New Roman" panose="02020603050405020304" pitchFamily="18" charset="0"/>
              </a:rPr>
              <a:t>Validation metrics for LSTM model evaluation: </a:t>
            </a:r>
            <a:r>
              <a:rPr lang="en-US" sz="1200" dirty="0">
                <a:latin typeface="Times New Roman" panose="02020603050405020304" pitchFamily="18" charset="0"/>
                <a:cs typeface="Times New Roman" panose="02020603050405020304" pitchFamily="18" charset="0"/>
              </a:rPr>
              <a:t>Validation metrics assess model performance, ensuring reliability and effectiveness of predictions.</a:t>
            </a:r>
          </a:p>
          <a:p>
            <a:endParaRPr lang="en-US" dirty="0"/>
          </a:p>
        </p:txBody>
      </p:sp>
      <p:sp>
        <p:nvSpPr>
          <p:cNvPr id="4" name="Slide Number Placeholder 3"/>
          <p:cNvSpPr>
            <a:spLocks noGrp="1"/>
          </p:cNvSpPr>
          <p:nvPr>
            <p:ph type="sldNum" sz="quarter" idx="5"/>
          </p:nvPr>
        </p:nvSpPr>
        <p:spPr/>
        <p:txBody>
          <a:bodyPr/>
          <a:lstStyle/>
          <a:p>
            <a:fld id="{EFF5A32F-9220-4DF3-8878-AC311BC9F44B}" type="slidenum">
              <a:rPr lang="en-US" smtClean="0"/>
              <a:t>10</a:t>
            </a:fld>
            <a:endParaRPr lang="en-US"/>
          </a:p>
        </p:txBody>
      </p:sp>
    </p:spTree>
    <p:extLst>
      <p:ext uri="{BB962C8B-B14F-4D97-AF65-F5344CB8AC3E}">
        <p14:creationId xmlns:p14="http://schemas.microsoft.com/office/powerpoint/2010/main" val="3294947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774" y="862150"/>
            <a:ext cx="4873914" cy="3196044"/>
          </a:xfrm>
        </p:spPr>
        <p:txBody>
          <a:bodyPr>
            <a:normAutofit fontScale="90000"/>
          </a:bodyPr>
          <a:lstStyle/>
          <a:p>
            <a:pPr>
              <a:defRPr sz="5200"/>
            </a:pPr>
            <a:r>
              <a:rPr lang="en-US" dirty="0">
                <a:latin typeface="Times New Roman" panose="02020603050405020304" pitchFamily="18" charset="0"/>
                <a:cs typeface="Times New Roman" panose="02020603050405020304" pitchFamily="18" charset="0"/>
              </a:rPr>
              <a:t>Bitcoin Historical Prices &amp; Activity (2010-2024)</a:t>
            </a:r>
          </a:p>
        </p:txBody>
      </p:sp>
      <p:sp>
        <p:nvSpPr>
          <p:cNvPr id="3" name="Subtitle 2"/>
          <p:cNvSpPr>
            <a:spLocks noGrp="1"/>
          </p:cNvSpPr>
          <p:nvPr>
            <p:ph type="subTitle" idx="1"/>
          </p:nvPr>
        </p:nvSpPr>
        <p:spPr>
          <a:xfrm>
            <a:off x="1484914" y="4090739"/>
            <a:ext cx="2697124" cy="381221"/>
          </a:xfrm>
        </p:spPr>
        <p:txBody>
          <a:bodyPr>
            <a:normAutofit lnSpcReduction="10000"/>
          </a:bodyPr>
          <a:lstStyle/>
          <a:p>
            <a:r>
              <a:rPr lang="en-US" sz="2000" dirty="0">
                <a:solidFill>
                  <a:schemeClr val="tx1"/>
                </a:solidFill>
              </a:rPr>
              <a:t> </a:t>
            </a:r>
            <a:r>
              <a:rPr lang="en-US" sz="1200" dirty="0">
                <a:solidFill>
                  <a:schemeClr val="tx1"/>
                </a:solidFill>
                <a:latin typeface="Times New Roman" panose="02020603050405020304" pitchFamily="18" charset="0"/>
                <a:cs typeface="Times New Roman" panose="02020603050405020304" pitchFamily="18" charset="0"/>
              </a:rPr>
              <a:t>Nimra Saeed 22F-3040</a:t>
            </a:r>
          </a:p>
          <a:p>
            <a:endParaRPr lang="en-US" dirty="0"/>
          </a:p>
        </p:txBody>
      </p:sp>
      <p:pic>
        <p:nvPicPr>
          <p:cNvPr id="4" name="Picture 3" descr="image.jpg">
            <a:extLst>
              <a:ext uri="{FF2B5EF4-FFF2-40B4-BE49-F238E27FC236}">
                <a16:creationId xmlns:a16="http://schemas.microsoft.com/office/drawing/2014/main" id="{077A3943-F162-3F27-16FB-116D6637300C}"/>
              </a:ext>
            </a:extLst>
          </p:cNvPr>
          <p:cNvPicPr>
            <a:picLocks noChangeAspect="1"/>
          </p:cNvPicPr>
          <p:nvPr/>
        </p:nvPicPr>
        <p:blipFill>
          <a:blip r:embed="rId3"/>
          <a:stretch>
            <a:fillRect/>
          </a:stretch>
        </p:blipFill>
        <p:spPr>
          <a:xfrm>
            <a:off x="5164184" y="0"/>
            <a:ext cx="3979816" cy="51434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200" b="1" dirty="0">
                <a:latin typeface="Times New Roman" panose="02020603050405020304" pitchFamily="18" charset="0"/>
                <a:cs typeface="Times New Roman" panose="02020603050405020304" pitchFamily="18" charset="0"/>
              </a:rPr>
              <a:t>Model Evaluation </a:t>
            </a:r>
          </a:p>
        </p:txBody>
      </p:sp>
      <p:sp>
        <p:nvSpPr>
          <p:cNvPr id="3" name="Content Placeholder 2"/>
          <p:cNvSpPr>
            <a:spLocks noGrp="1"/>
          </p:cNvSpPr>
          <p:nvPr>
            <p:ph idx="1"/>
          </p:nvPr>
        </p:nvSpPr>
        <p:spPr>
          <a:xfrm>
            <a:off x="333376" y="1574074"/>
            <a:ext cx="5560918" cy="3188109"/>
          </a:xfrm>
        </p:spPr>
        <p:txBody>
          <a:bodyPr>
            <a:normAutofit/>
          </a:bodyPr>
          <a:lstStyle/>
          <a:p>
            <a:pPr algn="just"/>
            <a:r>
              <a:rPr lang="en-US" sz="1500" b="1" dirty="0" err="1">
                <a:latin typeface="Times New Roman" panose="02020603050405020304" pitchFamily="18" charset="0"/>
                <a:cs typeface="Times New Roman" panose="02020603050405020304" pitchFamily="18" charset="0"/>
              </a:rPr>
              <a:t>evaluate_model</a:t>
            </a:r>
            <a:r>
              <a:rPr lang="en-US" sz="1500" b="1"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calculates the </a:t>
            </a:r>
            <a:r>
              <a:rPr lang="en-US" sz="1500" b="1" dirty="0">
                <a:latin typeface="Times New Roman" panose="02020603050405020304" pitchFamily="18" charset="0"/>
                <a:cs typeface="Times New Roman" panose="02020603050405020304" pitchFamily="18" charset="0"/>
              </a:rPr>
              <a:t>RMSE </a:t>
            </a:r>
            <a:r>
              <a:rPr lang="en-US" sz="1500" dirty="0">
                <a:latin typeface="Times New Roman" panose="02020603050405020304" pitchFamily="18" charset="0"/>
                <a:cs typeface="Times New Roman" panose="02020603050405020304" pitchFamily="18" charset="0"/>
              </a:rPr>
              <a:t>and</a:t>
            </a:r>
            <a:r>
              <a:rPr lang="en-US" sz="1500" b="1" dirty="0">
                <a:latin typeface="Times New Roman" panose="02020603050405020304" pitchFamily="18" charset="0"/>
                <a:cs typeface="Times New Roman" panose="02020603050405020304" pitchFamily="18" charset="0"/>
              </a:rPr>
              <a:t> MAE </a:t>
            </a:r>
            <a:r>
              <a:rPr lang="en-US" sz="1500" dirty="0">
                <a:latin typeface="Times New Roman" panose="02020603050405020304" pitchFamily="18" charset="0"/>
                <a:cs typeface="Times New Roman" panose="02020603050405020304" pitchFamily="18" charset="0"/>
              </a:rPr>
              <a:t>using predictions from the model on the test set. The function first predicts using the test set, then calculates mean squared error, takes its square root for RMSE, and calculates MAE directly.</a:t>
            </a:r>
          </a:p>
          <a:p>
            <a:pPr algn="just"/>
            <a:endParaRPr lang="en-US" sz="1500" dirty="0">
              <a:latin typeface="Times New Roman" panose="02020603050405020304" pitchFamily="18" charset="0"/>
              <a:cs typeface="Times New Roman" panose="02020603050405020304" pitchFamily="18" charset="0"/>
            </a:endParaRPr>
          </a:p>
          <a:p>
            <a:pPr algn="just"/>
            <a:r>
              <a:rPr lang="en-US" sz="1500" b="1" dirty="0">
                <a:latin typeface="Times New Roman" panose="02020603050405020304" pitchFamily="18" charset="0"/>
                <a:cs typeface="Times New Roman" panose="02020603050405020304" pitchFamily="18" charset="0"/>
              </a:rPr>
              <a:t>Testing the Model</a:t>
            </a:r>
            <a:r>
              <a:rPr lang="en-US" sz="1500" dirty="0">
                <a:latin typeface="Times New Roman" panose="02020603050405020304" pitchFamily="18" charset="0"/>
                <a:cs typeface="Times New Roman" panose="02020603050405020304" pitchFamily="18" charset="0"/>
              </a:rPr>
              <a:t>: Selects a subset of data </a:t>
            </a:r>
            <a:r>
              <a:rPr lang="en-US" sz="1500" b="1" dirty="0">
                <a:latin typeface="Times New Roman" panose="02020603050405020304" pitchFamily="18" charset="0"/>
                <a:cs typeface="Times New Roman" panose="02020603050405020304" pitchFamily="18" charset="0"/>
              </a:rPr>
              <a:t>(X_test, </a:t>
            </a:r>
            <a:r>
              <a:rPr lang="en-US" sz="1500" b="1" dirty="0" err="1">
                <a:latin typeface="Times New Roman" panose="02020603050405020304" pitchFamily="18" charset="0"/>
                <a:cs typeface="Times New Roman" panose="02020603050405020304" pitchFamily="18" charset="0"/>
              </a:rPr>
              <a:t>Y_test</a:t>
            </a:r>
            <a:r>
              <a:rPr lang="en-US" sz="1500" b="1"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to perform the evaluation. </a:t>
            </a:r>
          </a:p>
        </p:txBody>
      </p:sp>
      <p:pic>
        <p:nvPicPr>
          <p:cNvPr id="4" name="Picture 3">
            <a:extLst>
              <a:ext uri="{FF2B5EF4-FFF2-40B4-BE49-F238E27FC236}">
                <a16:creationId xmlns:a16="http://schemas.microsoft.com/office/drawing/2014/main" id="{30EC3A2A-7015-6A4B-29AF-C7EA2DD59C65}"/>
              </a:ext>
            </a:extLst>
          </p:cNvPr>
          <p:cNvPicPr>
            <a:picLocks noChangeAspect="1"/>
          </p:cNvPicPr>
          <p:nvPr/>
        </p:nvPicPr>
        <p:blipFill>
          <a:blip r:embed="rId3"/>
          <a:stretch>
            <a:fillRect/>
          </a:stretch>
        </p:blipFill>
        <p:spPr>
          <a:xfrm>
            <a:off x="5894294" y="1574073"/>
            <a:ext cx="3249706" cy="3188109"/>
          </a:xfrm>
          <a:prstGeom prst="rect">
            <a:avLst/>
          </a:prstGeom>
        </p:spPr>
      </p:pic>
    </p:spTree>
    <p:extLst>
      <p:ext uri="{BB962C8B-B14F-4D97-AF65-F5344CB8AC3E}">
        <p14:creationId xmlns:p14="http://schemas.microsoft.com/office/powerpoint/2010/main" val="562857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35012"/>
          </a:xfrm>
        </p:spPr>
        <p:txBody>
          <a:bodyPr/>
          <a:lstStyle/>
          <a:p>
            <a:r>
              <a:rPr lang="en-US" sz="2200" b="1" dirty="0">
                <a:latin typeface="Times New Roman" panose="02020603050405020304" pitchFamily="18" charset="0"/>
                <a:cs typeface="Times New Roman" panose="02020603050405020304" pitchFamily="18" charset="0"/>
              </a:rPr>
              <a:t>Data Visualization</a:t>
            </a:r>
          </a:p>
        </p:txBody>
      </p:sp>
      <p:sp>
        <p:nvSpPr>
          <p:cNvPr id="3" name="Content Placeholder 2"/>
          <p:cNvSpPr>
            <a:spLocks noGrp="1"/>
          </p:cNvSpPr>
          <p:nvPr>
            <p:ph idx="1"/>
          </p:nvPr>
        </p:nvSpPr>
        <p:spPr>
          <a:xfrm>
            <a:off x="596538" y="1009649"/>
            <a:ext cx="5013687" cy="3971925"/>
          </a:xfrm>
        </p:spPr>
        <p:txBody>
          <a:bodyPr>
            <a:normAutofit/>
          </a:bodyPr>
          <a:lstStyle/>
          <a:p>
            <a:pPr algn="just"/>
            <a:endParaRPr lang="en-US" sz="1500" dirty="0">
              <a:latin typeface="Times New Roman" panose="02020603050405020304" pitchFamily="18" charset="0"/>
              <a:cs typeface="Times New Roman" panose="02020603050405020304" pitchFamily="18" charset="0"/>
            </a:endParaRPr>
          </a:p>
          <a:p>
            <a:pPr algn="just"/>
            <a:r>
              <a:rPr lang="en-US" sz="1500" b="1" dirty="0">
                <a:latin typeface="Times New Roman" panose="02020603050405020304" pitchFamily="18" charset="0"/>
                <a:cs typeface="Times New Roman" panose="02020603050405020304" pitchFamily="18" charset="0"/>
              </a:rPr>
              <a:t>Predictions vs Actual Prices</a:t>
            </a:r>
            <a:r>
              <a:rPr lang="en-US" sz="1500" dirty="0">
                <a:latin typeface="Times New Roman" panose="02020603050405020304" pitchFamily="18" charset="0"/>
                <a:cs typeface="Times New Roman" panose="02020603050405020304" pitchFamily="18" charset="0"/>
              </a:rPr>
              <a:t>: The first plot displays the actual prices </a:t>
            </a:r>
            <a:r>
              <a:rPr lang="en-US" sz="1500" b="1" dirty="0">
                <a:latin typeface="Times New Roman" panose="02020603050405020304" pitchFamily="18" charset="0"/>
                <a:cs typeface="Times New Roman" panose="02020603050405020304" pitchFamily="18" charset="0"/>
              </a:rPr>
              <a:t>(</a:t>
            </a:r>
            <a:r>
              <a:rPr lang="en-US" sz="1500" b="1" dirty="0" err="1">
                <a:latin typeface="Times New Roman" panose="02020603050405020304" pitchFamily="18" charset="0"/>
                <a:cs typeface="Times New Roman" panose="02020603050405020304" pitchFamily="18" charset="0"/>
              </a:rPr>
              <a:t>Y_test</a:t>
            </a:r>
            <a:r>
              <a:rPr lang="en-US" sz="1500" b="1"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and the predicted prices from the LSTM model.</a:t>
            </a:r>
          </a:p>
          <a:p>
            <a:pPr algn="just"/>
            <a:endParaRPr lang="en-US" sz="1500" dirty="0">
              <a:latin typeface="Times New Roman" panose="02020603050405020304" pitchFamily="18" charset="0"/>
              <a:cs typeface="Times New Roman" panose="02020603050405020304" pitchFamily="18" charset="0"/>
            </a:endParaRPr>
          </a:p>
          <a:p>
            <a:pPr algn="just"/>
            <a:r>
              <a:rPr lang="en-US" sz="1500" b="1" dirty="0">
                <a:latin typeface="Times New Roman" panose="02020603050405020304" pitchFamily="18" charset="0"/>
                <a:cs typeface="Times New Roman" panose="02020603050405020304" pitchFamily="18" charset="0"/>
              </a:rPr>
              <a:t>Error Analysis</a:t>
            </a:r>
            <a:r>
              <a:rPr lang="en-US" sz="1500" dirty="0">
                <a:latin typeface="Times New Roman" panose="02020603050405020304" pitchFamily="18" charset="0"/>
                <a:cs typeface="Times New Roman" panose="02020603050405020304" pitchFamily="18" charset="0"/>
              </a:rPr>
              <a:t>: The second plot shows the prediction errors over time, calculated as the difference between predicted and actual prices. This helps in identifying whether the model consistently overestimates or underestimates the prices.</a:t>
            </a:r>
          </a:p>
          <a:p>
            <a:pPr marL="0" indent="0" algn="just">
              <a:buNone/>
            </a:pPr>
            <a:endParaRPr lang="en-US" sz="15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31AB6D1-E9FF-7756-9EF9-E403FE1A9E98}"/>
              </a:ext>
            </a:extLst>
          </p:cNvPr>
          <p:cNvPicPr>
            <a:picLocks noChangeAspect="1"/>
          </p:cNvPicPr>
          <p:nvPr/>
        </p:nvPicPr>
        <p:blipFill>
          <a:blip r:embed="rId3"/>
          <a:stretch>
            <a:fillRect/>
          </a:stretch>
        </p:blipFill>
        <p:spPr>
          <a:xfrm>
            <a:off x="5749563" y="1102815"/>
            <a:ext cx="2829260" cy="1735635"/>
          </a:xfrm>
          <a:prstGeom prst="rect">
            <a:avLst/>
          </a:prstGeom>
        </p:spPr>
      </p:pic>
      <p:pic>
        <p:nvPicPr>
          <p:cNvPr id="7" name="Picture 6">
            <a:extLst>
              <a:ext uri="{FF2B5EF4-FFF2-40B4-BE49-F238E27FC236}">
                <a16:creationId xmlns:a16="http://schemas.microsoft.com/office/drawing/2014/main" id="{757EE04A-0EA0-5483-D44D-03923A94DAE0}"/>
              </a:ext>
            </a:extLst>
          </p:cNvPr>
          <p:cNvPicPr>
            <a:picLocks noChangeAspect="1"/>
          </p:cNvPicPr>
          <p:nvPr/>
        </p:nvPicPr>
        <p:blipFill>
          <a:blip r:embed="rId4"/>
          <a:stretch>
            <a:fillRect/>
          </a:stretch>
        </p:blipFill>
        <p:spPr>
          <a:xfrm>
            <a:off x="5749564" y="2838450"/>
            <a:ext cx="2829260" cy="190867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E243B-7FD7-23D8-4FF9-10A3AD8CDC33}"/>
              </a:ext>
            </a:extLst>
          </p:cNvPr>
          <p:cNvSpPr>
            <a:spLocks noGrp="1"/>
          </p:cNvSpPr>
          <p:nvPr>
            <p:ph type="title"/>
          </p:nvPr>
        </p:nvSpPr>
        <p:spPr>
          <a:xfrm>
            <a:off x="457200" y="2000250"/>
            <a:ext cx="8229600" cy="1143000"/>
          </a:xfrm>
        </p:spPr>
        <p:txBody>
          <a:bodyPr/>
          <a:lstStyle/>
          <a:p>
            <a:r>
              <a:rPr lang="en-US" b="1" dirty="0"/>
              <a:t>The End </a:t>
            </a:r>
          </a:p>
        </p:txBody>
      </p:sp>
    </p:spTree>
    <p:extLst>
      <p:ext uri="{BB962C8B-B14F-4D97-AF65-F5344CB8AC3E}">
        <p14:creationId xmlns:p14="http://schemas.microsoft.com/office/powerpoint/2010/main" val="2025345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162550" cy="773112"/>
          </a:xfrm>
        </p:spPr>
        <p:txBody>
          <a:bodyPr/>
          <a:lstStyle/>
          <a:p>
            <a:pPr algn="l"/>
            <a:r>
              <a:rPr lang="en-US" sz="2200" b="1" dirty="0">
                <a:latin typeface="Times New Roman" panose="02020603050405020304" pitchFamily="18" charset="0"/>
                <a:cs typeface="Times New Roman" panose="02020603050405020304" pitchFamily="18" charset="0"/>
              </a:rPr>
              <a:t>Outline</a:t>
            </a:r>
            <a:endParaRPr sz="2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5433" y="1143001"/>
            <a:ext cx="4901002" cy="3819524"/>
          </a:xfrm>
        </p:spPr>
        <p:txBody>
          <a:bodyPr>
            <a:normAutofit lnSpcReduction="10000"/>
          </a:bodyPr>
          <a:lstStyle/>
          <a:p>
            <a:r>
              <a:rPr sz="1400" dirty="0">
                <a:latin typeface="Times New Roman" panose="02020603050405020304" pitchFamily="18" charset="0"/>
                <a:cs typeface="Times New Roman" panose="02020603050405020304" pitchFamily="18" charset="0"/>
              </a:rPr>
              <a:t>Overview of the Dataset</a:t>
            </a:r>
            <a:endParaRPr lang="en-US" sz="1400" dirty="0">
              <a:latin typeface="Times New Roman" panose="02020603050405020304" pitchFamily="18" charset="0"/>
              <a:cs typeface="Times New Roman" panose="02020603050405020304" pitchFamily="18" charset="0"/>
            </a:endParaRPr>
          </a:p>
          <a:p>
            <a:pPr marL="0" indent="0">
              <a:buNone/>
            </a:pPr>
            <a:endParaRPr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Problem statement</a:t>
            </a:r>
          </a:p>
          <a:p>
            <a:pPr marL="0" indent="0">
              <a:buNone/>
            </a:pPr>
            <a:endParaRPr sz="1400" dirty="0">
              <a:latin typeface="Times New Roman" panose="02020603050405020304" pitchFamily="18" charset="0"/>
              <a:cs typeface="Times New Roman" panose="02020603050405020304" pitchFamily="18" charset="0"/>
            </a:endParaRPr>
          </a:p>
          <a:p>
            <a:r>
              <a:rPr sz="1400" dirty="0">
                <a:latin typeface="Times New Roman" panose="02020603050405020304" pitchFamily="18" charset="0"/>
                <a:cs typeface="Times New Roman" panose="02020603050405020304" pitchFamily="18" charset="0"/>
              </a:rPr>
              <a:t>Data Preparation </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Data</a:t>
            </a:r>
            <a:r>
              <a:rPr sz="1400" dirty="0">
                <a:latin typeface="Times New Roman" panose="02020603050405020304" pitchFamily="18" charset="0"/>
                <a:cs typeface="Times New Roman" panose="02020603050405020304" pitchFamily="18" charset="0"/>
              </a:rPr>
              <a:t> Processing</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Model Architecture</a:t>
            </a:r>
          </a:p>
          <a:p>
            <a:pPr marL="0" indent="0">
              <a:buNone/>
            </a:pPr>
            <a:endParaRPr sz="1400" dirty="0">
              <a:latin typeface="Times New Roman" panose="02020603050405020304" pitchFamily="18" charset="0"/>
              <a:cs typeface="Times New Roman" panose="02020603050405020304" pitchFamily="18" charset="0"/>
            </a:endParaRPr>
          </a:p>
          <a:p>
            <a:r>
              <a:rPr sz="1400" dirty="0">
                <a:latin typeface="Times New Roman" panose="02020603050405020304" pitchFamily="18" charset="0"/>
                <a:cs typeface="Times New Roman" panose="02020603050405020304" pitchFamily="18" charset="0"/>
              </a:rPr>
              <a:t>Model Training </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Model Evaluation </a:t>
            </a:r>
          </a:p>
          <a:p>
            <a:pPr marL="0" indent="0">
              <a:buNone/>
            </a:pPr>
            <a:endParaRPr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Data Visualization</a:t>
            </a:r>
          </a:p>
        </p:txBody>
      </p:sp>
      <p:pic>
        <p:nvPicPr>
          <p:cNvPr id="4" name="Picture 3" descr="image.jpg">
            <a:extLst>
              <a:ext uri="{FF2B5EF4-FFF2-40B4-BE49-F238E27FC236}">
                <a16:creationId xmlns:a16="http://schemas.microsoft.com/office/drawing/2014/main" id="{74C63D0D-8439-53D3-73D5-EFC7DD468A95}"/>
              </a:ext>
            </a:extLst>
          </p:cNvPr>
          <p:cNvPicPr>
            <a:picLocks noChangeAspect="1"/>
          </p:cNvPicPr>
          <p:nvPr/>
        </p:nvPicPr>
        <p:blipFill>
          <a:blip r:embed="rId2"/>
          <a:stretch>
            <a:fillRect/>
          </a:stretch>
        </p:blipFill>
        <p:spPr>
          <a:xfrm>
            <a:off x="5852160" y="0"/>
            <a:ext cx="3291840" cy="5143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2200" b="1" dirty="0">
                <a:latin typeface="Times New Roman" panose="02020603050405020304" pitchFamily="18" charset="0"/>
                <a:cs typeface="Times New Roman" panose="02020603050405020304" pitchFamily="18" charset="0"/>
              </a:rPr>
              <a:t>Dataset</a:t>
            </a:r>
          </a:p>
        </p:txBody>
      </p:sp>
      <p:sp>
        <p:nvSpPr>
          <p:cNvPr id="3" name="Content Placeholder 2"/>
          <p:cNvSpPr>
            <a:spLocks noGrp="1"/>
          </p:cNvSpPr>
          <p:nvPr>
            <p:ph idx="1"/>
          </p:nvPr>
        </p:nvSpPr>
        <p:spPr>
          <a:xfrm>
            <a:off x="457201" y="1548721"/>
            <a:ext cx="4381499" cy="2871356"/>
          </a:xfrm>
        </p:spPr>
        <p:txBody>
          <a:bodyPr>
            <a:normAutofit/>
          </a:bodyPr>
          <a:lstStyle/>
          <a:p>
            <a:pPr marL="0" indent="0" algn="just">
              <a:buNone/>
            </a:pPr>
            <a:r>
              <a:rPr lang="en-US" sz="1400" dirty="0">
                <a:latin typeface="Times New Roman" panose="02020603050405020304" pitchFamily="18" charset="0"/>
                <a:cs typeface="Times New Roman" panose="02020603050405020304" pitchFamily="18" charset="0"/>
              </a:rPr>
              <a:t>This dataset has Bitcoin's trading activity, meticulously detailing daily market statistics from July 27, 2010, to April 25, 2024. </a:t>
            </a:r>
          </a:p>
          <a:p>
            <a:pPr marL="0" indent="0" algn="just">
              <a:buNone/>
            </a:pPr>
            <a:endParaRPr lang="en-US" sz="1400" dirty="0">
              <a:latin typeface="Times New Roman" panose="02020603050405020304" pitchFamily="18" charset="0"/>
              <a:cs typeface="Times New Roman" panose="02020603050405020304" pitchFamily="18" charset="0"/>
            </a:endParaRPr>
          </a:p>
          <a:p>
            <a:pPr marL="0" indent="0" algn="just">
              <a:buNone/>
            </a:pPr>
            <a:r>
              <a:rPr lang="en-US" sz="1400" dirty="0">
                <a:latin typeface="Times New Roman" panose="02020603050405020304" pitchFamily="18" charset="0"/>
                <a:cs typeface="Times New Roman" panose="02020603050405020304" pitchFamily="18" charset="0"/>
              </a:rPr>
              <a:t>It provides a deep Bitcoin's price movements, trading volumes, and market capitalizations. The data covers over 5,021 days. </a:t>
            </a:r>
          </a:p>
        </p:txBody>
      </p:sp>
      <p:pic>
        <p:nvPicPr>
          <p:cNvPr id="5" name="Picture 4">
            <a:extLst>
              <a:ext uri="{FF2B5EF4-FFF2-40B4-BE49-F238E27FC236}">
                <a16:creationId xmlns:a16="http://schemas.microsoft.com/office/drawing/2014/main" id="{C0EF8228-1C76-E95E-BC1C-CADA4693B0BC}"/>
              </a:ext>
            </a:extLst>
          </p:cNvPr>
          <p:cNvPicPr>
            <a:picLocks noChangeAspect="1"/>
          </p:cNvPicPr>
          <p:nvPr/>
        </p:nvPicPr>
        <p:blipFill>
          <a:blip r:embed="rId3"/>
          <a:stretch>
            <a:fillRect/>
          </a:stretch>
        </p:blipFill>
        <p:spPr>
          <a:xfrm>
            <a:off x="4838700" y="1417638"/>
            <a:ext cx="4232564" cy="332581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07FD6D-4FA4-B721-49BC-C5E7DA74EEEB}"/>
              </a:ext>
            </a:extLst>
          </p:cNvPr>
          <p:cNvSpPr>
            <a:spLocks noGrp="1"/>
          </p:cNvSpPr>
          <p:nvPr>
            <p:ph idx="1"/>
          </p:nvPr>
        </p:nvSpPr>
        <p:spPr>
          <a:xfrm>
            <a:off x="457200" y="618309"/>
            <a:ext cx="4267200" cy="4023361"/>
          </a:xfrm>
        </p:spPr>
        <p:txBody>
          <a:bodyPr>
            <a:normAutofit/>
          </a:bodyPr>
          <a:lstStyle/>
          <a:p>
            <a:pPr marL="0" indent="0" algn="just">
              <a:buNone/>
            </a:pPr>
            <a:r>
              <a:rPr lang="en-US" sz="1400" dirty="0">
                <a:latin typeface="Times New Roman" panose="02020603050405020304" pitchFamily="18" charset="0"/>
                <a:cs typeface="Times New Roman" panose="02020603050405020304" pitchFamily="18" charset="0"/>
              </a:rPr>
              <a:t>Let's focus on the year 2024, To provide a comprehensive analysis of the Bitcoin historical prices and activity dataset, explore several aspects:</a:t>
            </a:r>
          </a:p>
          <a:p>
            <a:pPr marL="0" indent="0" algn="just">
              <a:buNone/>
            </a:pPr>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Monthly Trends: Examining how prices have fluctuated on a monthly basis within 2024.</a:t>
            </a: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Volatility: Assessing the price volatility throughout the months of 2024.</a:t>
            </a: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Volume Analysis: Investigating how trading volumes have varied month by month.</a:t>
            </a: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Market Cap Fluctuations: Observing changes in market capitalization.</a:t>
            </a:r>
          </a:p>
          <a:p>
            <a:endParaRPr lang="en-US" dirty="0"/>
          </a:p>
        </p:txBody>
      </p:sp>
      <p:pic>
        <p:nvPicPr>
          <p:cNvPr id="5" name="Picture 4">
            <a:extLst>
              <a:ext uri="{FF2B5EF4-FFF2-40B4-BE49-F238E27FC236}">
                <a16:creationId xmlns:a16="http://schemas.microsoft.com/office/drawing/2014/main" id="{F459C407-336B-4543-E36A-BFEE3C65B448}"/>
              </a:ext>
            </a:extLst>
          </p:cNvPr>
          <p:cNvPicPr>
            <a:picLocks noChangeAspect="1"/>
          </p:cNvPicPr>
          <p:nvPr/>
        </p:nvPicPr>
        <p:blipFill>
          <a:blip r:embed="rId3"/>
          <a:stretch>
            <a:fillRect/>
          </a:stretch>
        </p:blipFill>
        <p:spPr>
          <a:xfrm>
            <a:off x="4724400" y="618309"/>
            <a:ext cx="4419600" cy="3906883"/>
          </a:xfrm>
          <a:prstGeom prst="rect">
            <a:avLst/>
          </a:prstGeom>
        </p:spPr>
      </p:pic>
    </p:spTree>
    <p:extLst>
      <p:ext uri="{BB962C8B-B14F-4D97-AF65-F5344CB8AC3E}">
        <p14:creationId xmlns:p14="http://schemas.microsoft.com/office/powerpoint/2010/main" val="4167397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200" b="1" dirty="0">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457200" y="1228724"/>
            <a:ext cx="4429125" cy="3352801"/>
          </a:xfrm>
        </p:spPr>
        <p:txBody>
          <a:bodyPr>
            <a:normAutofit/>
          </a:bodyPr>
          <a:lstStyle/>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Bitcoin, the first and most well-known cryptocurrency, exhibits significant price volatility.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Its market behavior is influenced by various factors including market demand, macroeconomic indicators, geopolitical events, and investor sentiment.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Needed to explore correlation between external events and price fluctuations.</a:t>
            </a:r>
            <a:endParaRPr sz="1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641AC67-7FF1-7C59-75CF-907E7046D531}"/>
              </a:ext>
            </a:extLst>
          </p:cNvPr>
          <p:cNvPicPr>
            <a:picLocks noChangeAspect="1"/>
          </p:cNvPicPr>
          <p:nvPr/>
        </p:nvPicPr>
        <p:blipFill>
          <a:blip r:embed="rId3"/>
          <a:stretch>
            <a:fillRect/>
          </a:stretch>
        </p:blipFill>
        <p:spPr>
          <a:xfrm>
            <a:off x="5210174" y="1228724"/>
            <a:ext cx="3381375" cy="335280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54088"/>
          </a:xfrm>
        </p:spPr>
        <p:txBody>
          <a:bodyPr/>
          <a:lstStyle/>
          <a:p>
            <a:r>
              <a:rPr sz="2200" b="1" dirty="0">
                <a:latin typeface="Times New Roman" panose="02020603050405020304" pitchFamily="18" charset="0"/>
                <a:cs typeface="Times New Roman" panose="02020603050405020304" pitchFamily="18" charset="0"/>
              </a:rPr>
              <a:t>Data Preparation</a:t>
            </a:r>
          </a:p>
        </p:txBody>
      </p:sp>
      <p:sp>
        <p:nvSpPr>
          <p:cNvPr id="3" name="Content Placeholder 2"/>
          <p:cNvSpPr>
            <a:spLocks noGrp="1"/>
          </p:cNvSpPr>
          <p:nvPr>
            <p:ph idx="1"/>
          </p:nvPr>
        </p:nvSpPr>
        <p:spPr>
          <a:xfrm>
            <a:off x="457199" y="1228726"/>
            <a:ext cx="8334375" cy="1143000"/>
          </a:xfrm>
        </p:spPr>
        <p:txBody>
          <a:bodyPr>
            <a:normAutofit/>
          </a:bodyPr>
          <a:lstStyle/>
          <a:p>
            <a:pPr marL="0" indent="0" algn="just">
              <a:buNone/>
            </a:pPr>
            <a:r>
              <a:rPr lang="en-US" sz="1400" b="1" dirty="0">
                <a:latin typeface="Times New Roman" panose="02020603050405020304" pitchFamily="18" charset="0"/>
                <a:cs typeface="Times New Roman" panose="02020603050405020304" pitchFamily="18" charset="0"/>
              </a:rPr>
              <a:t>Data Cleaning: </a:t>
            </a:r>
            <a:r>
              <a:rPr lang="en-US" sz="1400" dirty="0">
                <a:latin typeface="Times New Roman" panose="02020603050405020304" pitchFamily="18" charset="0"/>
                <a:cs typeface="Times New Roman" panose="02020603050405020304" pitchFamily="18" charset="0"/>
              </a:rPr>
              <a:t>Check missing values or inconsistencies, and handle them appropriately. Ensure data types are correct for all columns.</a:t>
            </a:r>
          </a:p>
          <a:p>
            <a:pPr marL="0" indent="0" algn="just">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4ECFCDF-B26B-CF58-30E5-232A6421FFDA}"/>
              </a:ext>
            </a:extLst>
          </p:cNvPr>
          <p:cNvPicPr>
            <a:picLocks noChangeAspect="1"/>
          </p:cNvPicPr>
          <p:nvPr/>
        </p:nvPicPr>
        <p:blipFill>
          <a:blip r:embed="rId3"/>
          <a:stretch>
            <a:fillRect/>
          </a:stretch>
        </p:blipFill>
        <p:spPr>
          <a:xfrm>
            <a:off x="3154557" y="2072215"/>
            <a:ext cx="2834886" cy="250719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20737"/>
          </a:xfrm>
        </p:spPr>
        <p:txBody>
          <a:bodyPr/>
          <a:lstStyle/>
          <a:p>
            <a:r>
              <a:rPr sz="2200" b="1" dirty="0">
                <a:latin typeface="Times New Roman" panose="02020603050405020304" pitchFamily="18" charset="0"/>
                <a:cs typeface="Times New Roman" panose="02020603050405020304" pitchFamily="18" charset="0"/>
              </a:rPr>
              <a:t>Data Processing</a:t>
            </a:r>
          </a:p>
        </p:txBody>
      </p:sp>
      <p:sp>
        <p:nvSpPr>
          <p:cNvPr id="3" name="Content Placeholder 2"/>
          <p:cNvSpPr>
            <a:spLocks noGrp="1"/>
          </p:cNvSpPr>
          <p:nvPr>
            <p:ph idx="1"/>
          </p:nvPr>
        </p:nvSpPr>
        <p:spPr>
          <a:xfrm>
            <a:off x="457200" y="1228725"/>
            <a:ext cx="4229100" cy="3430361"/>
          </a:xfrm>
        </p:spPr>
        <p:txBody>
          <a:bodyPr>
            <a:normAutofit/>
          </a:bodyPr>
          <a:lstStyle/>
          <a:p>
            <a:pPr marL="0" indent="0" algn="just">
              <a:buNone/>
            </a:pPr>
            <a:r>
              <a:rPr lang="en-US" sz="1400" b="1" dirty="0">
                <a:latin typeface="Times New Roman" panose="02020603050405020304" pitchFamily="18" charset="0"/>
                <a:cs typeface="Times New Roman" panose="02020603050405020304" pitchFamily="18" charset="0"/>
              </a:rPr>
              <a:t>Normalization:</a:t>
            </a:r>
            <a:r>
              <a:rPr lang="en-US" sz="1400" dirty="0">
                <a:latin typeface="Times New Roman" panose="02020603050405020304" pitchFamily="18" charset="0"/>
                <a:cs typeface="Times New Roman" panose="02020603050405020304" pitchFamily="18" charset="0"/>
              </a:rPr>
              <a:t> Scale the features, particularly price and volume, using methods like Min-Max scaling or Standardization to aid in neural network performance.</a:t>
            </a:r>
          </a:p>
          <a:p>
            <a:pPr marL="0" indent="0" algn="just">
              <a:buNone/>
            </a:pPr>
            <a:endParaRPr lang="en-US" sz="1400" dirty="0">
              <a:latin typeface="Times New Roman" panose="02020603050405020304" pitchFamily="18" charset="0"/>
              <a:cs typeface="Times New Roman" panose="02020603050405020304" pitchFamily="18" charset="0"/>
            </a:endParaRPr>
          </a:p>
          <a:p>
            <a:pPr marL="0" indent="0" algn="just">
              <a:buNone/>
            </a:pPr>
            <a:r>
              <a:rPr lang="en-US" sz="1400" b="1" dirty="0">
                <a:latin typeface="Times New Roman" panose="02020603050405020304" pitchFamily="18" charset="0"/>
                <a:cs typeface="Times New Roman" panose="02020603050405020304" pitchFamily="18" charset="0"/>
              </a:rPr>
              <a:t>Sequence Creation: </a:t>
            </a:r>
            <a:r>
              <a:rPr lang="en-US" sz="1400" dirty="0">
                <a:latin typeface="Times New Roman" panose="02020603050405020304" pitchFamily="18" charset="0"/>
                <a:cs typeface="Times New Roman" panose="02020603050405020304" pitchFamily="18" charset="0"/>
              </a:rPr>
              <a:t>Transforms the series into a supervised learning format where the past 60 days' data are used to predict the next day's 'Close' price. </a:t>
            </a:r>
          </a:p>
          <a:p>
            <a:pPr marL="0" indent="0" algn="just">
              <a:buNone/>
            </a:pPr>
            <a:r>
              <a:rPr lang="en-US" sz="1400" dirty="0">
                <a:latin typeface="Times New Roman" panose="02020603050405020304" pitchFamily="18" charset="0"/>
                <a:cs typeface="Times New Roman" panose="02020603050405020304" pitchFamily="18" charset="0"/>
              </a:rPr>
              <a:t>The function </a:t>
            </a:r>
            <a:r>
              <a:rPr lang="en-US" sz="1400" b="1" dirty="0">
                <a:latin typeface="Times New Roman" panose="02020603050405020304" pitchFamily="18" charset="0"/>
                <a:cs typeface="Times New Roman" panose="02020603050405020304" pitchFamily="18" charset="0"/>
              </a:rPr>
              <a:t>create_sequences</a:t>
            </a:r>
            <a:r>
              <a:rPr lang="en-US" sz="1400" dirty="0">
                <a:latin typeface="Times New Roman" panose="02020603050405020304" pitchFamily="18" charset="0"/>
                <a:cs typeface="Times New Roman" panose="02020603050405020304" pitchFamily="18" charset="0"/>
              </a:rPr>
              <a:t> generates these sequences, suitable for training LSTM models.</a:t>
            </a:r>
          </a:p>
          <a:p>
            <a:pPr marL="0" indent="0">
              <a:buNone/>
            </a:pPr>
            <a:endParaRPr lang="en-US" sz="1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65FCB4A-71F4-B14C-D972-238712FA073D}"/>
              </a:ext>
            </a:extLst>
          </p:cNvPr>
          <p:cNvPicPr>
            <a:picLocks noChangeAspect="1"/>
          </p:cNvPicPr>
          <p:nvPr/>
        </p:nvPicPr>
        <p:blipFill>
          <a:blip r:embed="rId3"/>
          <a:stretch>
            <a:fillRect/>
          </a:stretch>
        </p:blipFill>
        <p:spPr>
          <a:xfrm>
            <a:off x="4867275" y="1228726"/>
            <a:ext cx="4000500" cy="3562349"/>
          </a:xfrm>
          <a:prstGeom prst="rect">
            <a:avLst/>
          </a:prstGeom>
        </p:spPr>
      </p:pic>
    </p:spTree>
    <p:extLst>
      <p:ext uri="{BB962C8B-B14F-4D97-AF65-F5344CB8AC3E}">
        <p14:creationId xmlns:p14="http://schemas.microsoft.com/office/powerpoint/2010/main" val="2225744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200" b="1" dirty="0">
                <a:latin typeface="Times New Roman" panose="02020603050405020304" pitchFamily="18" charset="0"/>
                <a:cs typeface="Times New Roman" panose="02020603050405020304" pitchFamily="18" charset="0"/>
              </a:rPr>
              <a:t>Model Architecture</a:t>
            </a:r>
          </a:p>
        </p:txBody>
      </p:sp>
      <p:sp>
        <p:nvSpPr>
          <p:cNvPr id="3" name="Content Placeholder 2"/>
          <p:cNvSpPr>
            <a:spLocks noGrp="1"/>
          </p:cNvSpPr>
          <p:nvPr>
            <p:ph idx="1"/>
          </p:nvPr>
        </p:nvSpPr>
        <p:spPr>
          <a:xfrm>
            <a:off x="457200" y="1574074"/>
            <a:ext cx="3800475" cy="3188109"/>
          </a:xfrm>
        </p:spPr>
        <p:txBody>
          <a:bodyPr>
            <a:normAutofit/>
          </a:bodyPr>
          <a:lstStyle/>
          <a:p>
            <a:pPr algn="just"/>
            <a:r>
              <a:rPr lang="en-US" sz="1400" b="1" dirty="0">
                <a:latin typeface="Times New Roman" panose="02020603050405020304" pitchFamily="18" charset="0"/>
                <a:cs typeface="Times New Roman" panose="02020603050405020304" pitchFamily="18" charset="0"/>
              </a:rPr>
              <a:t>LSTM Layers</a:t>
            </a:r>
            <a:r>
              <a:rPr lang="en-US" sz="1400" dirty="0">
                <a:latin typeface="Times New Roman" panose="02020603050405020304" pitchFamily="18" charset="0"/>
                <a:cs typeface="Times New Roman" panose="02020603050405020304" pitchFamily="18" charset="0"/>
              </a:rPr>
              <a:t>: The model uses two LSTM layers with 50 units each. The first LSTM layer has </a:t>
            </a:r>
            <a:r>
              <a:rPr lang="en-US" sz="1400" b="1" dirty="0">
                <a:latin typeface="Times New Roman" panose="02020603050405020304" pitchFamily="18" charset="0"/>
                <a:cs typeface="Times New Roman" panose="02020603050405020304" pitchFamily="18" charset="0"/>
              </a:rPr>
              <a:t>return_sequences=True</a:t>
            </a:r>
            <a:r>
              <a:rPr lang="en-US" sz="1400" dirty="0">
                <a:latin typeface="Times New Roman" panose="02020603050405020304" pitchFamily="18" charset="0"/>
                <a:cs typeface="Times New Roman" panose="02020603050405020304" pitchFamily="18" charset="0"/>
              </a:rPr>
              <a:t> to pass sequences to the next LSTM layer, capturing temporal dependencies.</a:t>
            </a:r>
          </a:p>
          <a:p>
            <a:pPr algn="just"/>
            <a:endParaRPr lang="en-US" sz="1400" dirty="0">
              <a:latin typeface="Times New Roman" panose="02020603050405020304" pitchFamily="18" charset="0"/>
              <a:cs typeface="Times New Roman" panose="02020603050405020304" pitchFamily="18" charset="0"/>
            </a:endParaRPr>
          </a:p>
          <a:p>
            <a:pPr algn="just"/>
            <a:r>
              <a:rPr lang="en-US" sz="1400" b="1" dirty="0">
                <a:latin typeface="Times New Roman" panose="02020603050405020304" pitchFamily="18" charset="0"/>
                <a:cs typeface="Times New Roman" panose="02020603050405020304" pitchFamily="18" charset="0"/>
              </a:rPr>
              <a:t>Dropout Layers</a:t>
            </a:r>
            <a:r>
              <a:rPr lang="en-US" sz="1400" dirty="0">
                <a:latin typeface="Times New Roman" panose="02020603050405020304" pitchFamily="18" charset="0"/>
                <a:cs typeface="Times New Roman" panose="02020603050405020304" pitchFamily="18" charset="0"/>
              </a:rPr>
              <a:t>: Dropout layers are included to prevent overfitting by randomly setting a fraction of input units to 0 during training.</a:t>
            </a:r>
          </a:p>
          <a:p>
            <a:endParaRPr lang="en-US" sz="1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52929B0-7809-1F7F-E567-37FD075AC493}"/>
              </a:ext>
            </a:extLst>
          </p:cNvPr>
          <p:cNvPicPr>
            <a:picLocks noChangeAspect="1"/>
          </p:cNvPicPr>
          <p:nvPr/>
        </p:nvPicPr>
        <p:blipFill>
          <a:blip r:embed="rId3"/>
          <a:stretch>
            <a:fillRect/>
          </a:stretch>
        </p:blipFill>
        <p:spPr>
          <a:xfrm>
            <a:off x="4762500" y="1574074"/>
            <a:ext cx="3924300" cy="235975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200" b="1" dirty="0">
                <a:latin typeface="Times New Roman" panose="02020603050405020304" pitchFamily="18" charset="0"/>
                <a:cs typeface="Times New Roman" panose="02020603050405020304" pitchFamily="18" charset="0"/>
              </a:rPr>
              <a:t>Model Training</a:t>
            </a:r>
          </a:p>
        </p:txBody>
      </p:sp>
      <p:sp>
        <p:nvSpPr>
          <p:cNvPr id="3" name="Content Placeholder 2"/>
          <p:cNvSpPr>
            <a:spLocks noGrp="1"/>
          </p:cNvSpPr>
          <p:nvPr>
            <p:ph idx="1"/>
          </p:nvPr>
        </p:nvSpPr>
        <p:spPr>
          <a:xfrm>
            <a:off x="333376" y="1574074"/>
            <a:ext cx="5238749" cy="3188109"/>
          </a:xfrm>
        </p:spPr>
        <p:txBody>
          <a:bodyPr>
            <a:normAutofit/>
          </a:bodyPr>
          <a:lstStyle/>
          <a:p>
            <a:pPr algn="just"/>
            <a:r>
              <a:rPr lang="en-US" sz="1400" b="1" dirty="0">
                <a:latin typeface="Times New Roman" panose="02020603050405020304" pitchFamily="18" charset="0"/>
                <a:cs typeface="Times New Roman" panose="02020603050405020304" pitchFamily="18" charset="0"/>
              </a:rPr>
              <a:t>Epochs</a:t>
            </a:r>
            <a:r>
              <a:rPr lang="en-US" sz="1400" dirty="0">
                <a:latin typeface="Times New Roman" panose="02020603050405020304" pitchFamily="18" charset="0"/>
                <a:cs typeface="Times New Roman" panose="02020603050405020304" pitchFamily="18" charset="0"/>
              </a:rPr>
              <a:t>: The model is trained for 100 epochs. This is a starting point, and based on model performance, you may increase or decrease this number.</a:t>
            </a:r>
          </a:p>
          <a:p>
            <a:pPr algn="just"/>
            <a:endParaRPr lang="en-US" sz="1400" dirty="0">
              <a:latin typeface="Times New Roman" panose="02020603050405020304" pitchFamily="18" charset="0"/>
              <a:cs typeface="Times New Roman" panose="02020603050405020304" pitchFamily="18" charset="0"/>
            </a:endParaRPr>
          </a:p>
          <a:p>
            <a:pPr algn="just"/>
            <a:r>
              <a:rPr lang="en-US" sz="1400" b="1" dirty="0">
                <a:latin typeface="Times New Roman" panose="02020603050405020304" pitchFamily="18" charset="0"/>
                <a:cs typeface="Times New Roman" panose="02020603050405020304" pitchFamily="18" charset="0"/>
              </a:rPr>
              <a:t>Batch Size</a:t>
            </a:r>
            <a:r>
              <a:rPr lang="en-US" sz="1400" dirty="0">
                <a:latin typeface="Times New Roman" panose="02020603050405020304" pitchFamily="18" charset="0"/>
                <a:cs typeface="Times New Roman" panose="02020603050405020304" pitchFamily="18" charset="0"/>
              </a:rPr>
              <a:t>: A batch size of 32 is used, which is standard for most tasks but can be adjusted based on your system's memory capacity.</a:t>
            </a:r>
          </a:p>
          <a:p>
            <a:pPr algn="just"/>
            <a:endParaRPr lang="en-US" sz="1400" dirty="0">
              <a:latin typeface="Times New Roman" panose="02020603050405020304" pitchFamily="18" charset="0"/>
              <a:cs typeface="Times New Roman" panose="02020603050405020304" pitchFamily="18" charset="0"/>
            </a:endParaRPr>
          </a:p>
          <a:p>
            <a:pPr algn="just"/>
            <a:r>
              <a:rPr lang="en-US" sz="1400" b="1" dirty="0">
                <a:latin typeface="Times New Roman" panose="02020603050405020304" pitchFamily="18" charset="0"/>
                <a:cs typeface="Times New Roman" panose="02020603050405020304" pitchFamily="18" charset="0"/>
              </a:rPr>
              <a:t>Validation Split</a:t>
            </a:r>
            <a:r>
              <a:rPr lang="en-US" sz="1400" dirty="0">
                <a:latin typeface="Times New Roman" panose="02020603050405020304" pitchFamily="18" charset="0"/>
                <a:cs typeface="Times New Roman" panose="02020603050405020304" pitchFamily="18" charset="0"/>
              </a:rPr>
              <a:t>: 20% of the data is used as a validation set to monitor the model's performance on unseen data during training.</a:t>
            </a:r>
          </a:p>
          <a:p>
            <a:pPr marL="0" indent="0">
              <a:buNone/>
            </a:pPr>
            <a:endParaRPr lang="en-US" sz="1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E62E3EE-8C13-AE1C-80C2-109C1F7C6830}"/>
              </a:ext>
            </a:extLst>
          </p:cNvPr>
          <p:cNvPicPr>
            <a:picLocks noChangeAspect="1"/>
          </p:cNvPicPr>
          <p:nvPr/>
        </p:nvPicPr>
        <p:blipFill>
          <a:blip r:embed="rId3"/>
          <a:stretch>
            <a:fillRect/>
          </a:stretch>
        </p:blipFill>
        <p:spPr>
          <a:xfrm>
            <a:off x="5962650" y="891418"/>
            <a:ext cx="2724150" cy="3661532"/>
          </a:xfrm>
          <a:prstGeom prst="rect">
            <a:avLst/>
          </a:prstGeom>
        </p:spPr>
      </p:pic>
    </p:spTree>
    <p:extLst>
      <p:ext uri="{BB962C8B-B14F-4D97-AF65-F5344CB8AC3E}">
        <p14:creationId xmlns:p14="http://schemas.microsoft.com/office/powerpoint/2010/main" val="40921363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TotalTime>
  <Words>1234</Words>
  <Application>Microsoft Office PowerPoint</Application>
  <PresentationFormat>On-screen Show (16:9)</PresentationFormat>
  <Paragraphs>110</Paragraphs>
  <Slides>12</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Cambria</vt:lpstr>
      <vt:lpstr>Segoe UI</vt:lpstr>
      <vt:lpstr>Times New Roman</vt:lpstr>
      <vt:lpstr>Ubuntu Mono</vt:lpstr>
      <vt:lpstr>Office Theme</vt:lpstr>
      <vt:lpstr>Bitcoin Historical Prices &amp; Activity (2010-2024)</vt:lpstr>
      <vt:lpstr>Outline</vt:lpstr>
      <vt:lpstr>Dataset</vt:lpstr>
      <vt:lpstr>PowerPoint Presentation</vt:lpstr>
      <vt:lpstr>Problem statement</vt:lpstr>
      <vt:lpstr>Data Preparation</vt:lpstr>
      <vt:lpstr>Data Processing</vt:lpstr>
      <vt:lpstr>Model Architecture</vt:lpstr>
      <vt:lpstr>Model Training</vt:lpstr>
      <vt:lpstr>Model Evaluation </vt:lpstr>
      <vt:lpstr>Data Visualization</vt:lpstr>
      <vt:lpstr>The End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Bitcoin Historical Prices &amp; Activity (2010-2024)</dc:title>
  <dc:subject/>
  <dc:creator/>
  <cp:keywords/>
  <dc:description>generated using python-pptx</dc:description>
  <cp:lastModifiedBy>Lenovo</cp:lastModifiedBy>
  <cp:revision>2</cp:revision>
  <dcterms:created xsi:type="dcterms:W3CDTF">2013-01-27T09:14:16Z</dcterms:created>
  <dcterms:modified xsi:type="dcterms:W3CDTF">2024-05-05T01:32:25Z</dcterms:modified>
  <cp:category/>
</cp:coreProperties>
</file>