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9" r:id="rId3"/>
    <p:sldId id="260" r:id="rId4"/>
    <p:sldId id="261" r:id="rId5"/>
    <p:sldId id="258" r:id="rId6"/>
    <p:sldId id="262" r:id="rId7"/>
    <p:sldId id="257" r:id="rId8"/>
    <p:sldId id="263" r:id="rId9"/>
    <p:sldId id="264" r:id="rId10"/>
    <p:sldId id="265" r:id="rId11"/>
    <p:sldId id="267" r:id="rId12"/>
    <p:sldId id="266" r:id="rId13"/>
    <p:sldId id="268" r:id="rId14"/>
    <p:sldId id="269" r:id="rId15"/>
    <p:sldId id="270" r:id="rId16"/>
    <p:sldId id="271" r:id="rId17"/>
    <p:sldId id="272" r:id="rId18"/>
    <p:sldId id="273" r:id="rId19"/>
    <p:sldId id="274" r:id="rId20"/>
    <p:sldId id="275" r:id="rId21"/>
    <p:sldId id="276" r:id="rId22"/>
    <p:sldId id="277" r:id="rId23"/>
    <p:sldId id="279" r:id="rId24"/>
    <p:sldId id="278" r:id="rId25"/>
    <p:sldId id="286" r:id="rId26"/>
    <p:sldId id="287" r:id="rId27"/>
    <p:sldId id="288" r:id="rId28"/>
    <p:sldId id="289" r:id="rId29"/>
    <p:sldId id="290" r:id="rId30"/>
    <p:sldId id="291" r:id="rId31"/>
    <p:sldId id="292" r:id="rId32"/>
    <p:sldId id="293" r:id="rId33"/>
    <p:sldId id="294" r:id="rId34"/>
    <p:sldId id="295" r:id="rId35"/>
    <p:sldId id="280" r:id="rId36"/>
    <p:sldId id="296" r:id="rId37"/>
    <p:sldId id="285"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imra Sharif" initials="H" lastIdx="1" clrIdx="0">
    <p:extLst>
      <p:ext uri="{19B8F6BF-5375-455C-9EA6-DF929625EA0E}">
        <p15:presenceInfo xmlns:p15="http://schemas.microsoft.com/office/powerpoint/2012/main" userId="Nimra Sharif"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commentAuthors" Target="commentAuthor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AEE111-B279-4283-AB4C-3FB379A7E44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2E40111-4A1B-40E9-B9C3-BAB309A3402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EE61181-A905-437F-B7CF-F1FFDBE4EF7B}"/>
              </a:ext>
            </a:extLst>
          </p:cNvPr>
          <p:cNvSpPr>
            <a:spLocks noGrp="1"/>
          </p:cNvSpPr>
          <p:nvPr>
            <p:ph type="dt" sz="half" idx="10"/>
          </p:nvPr>
        </p:nvSpPr>
        <p:spPr/>
        <p:txBody>
          <a:bodyPr/>
          <a:lstStyle/>
          <a:p>
            <a:fld id="{E86D4726-0D93-4B54-B930-024CA2C17639}" type="datetimeFigureOut">
              <a:rPr lang="en-US" smtClean="0"/>
              <a:t>4/16/2021</a:t>
            </a:fld>
            <a:endParaRPr lang="en-US"/>
          </a:p>
        </p:txBody>
      </p:sp>
      <p:sp>
        <p:nvSpPr>
          <p:cNvPr id="5" name="Footer Placeholder 4">
            <a:extLst>
              <a:ext uri="{FF2B5EF4-FFF2-40B4-BE49-F238E27FC236}">
                <a16:creationId xmlns:a16="http://schemas.microsoft.com/office/drawing/2014/main" id="{AECC6AC4-E8B3-4B28-AF7E-B17266B092E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3DB6BB0-FD2F-4516-86A1-EFBFC0105516}"/>
              </a:ext>
            </a:extLst>
          </p:cNvPr>
          <p:cNvSpPr>
            <a:spLocks noGrp="1"/>
          </p:cNvSpPr>
          <p:nvPr>
            <p:ph type="sldNum" sz="quarter" idx="12"/>
          </p:nvPr>
        </p:nvSpPr>
        <p:spPr/>
        <p:txBody>
          <a:bodyPr/>
          <a:lstStyle/>
          <a:p>
            <a:fld id="{581CCB98-15E1-4464-9EDB-D242A5549F20}" type="slidenum">
              <a:rPr lang="en-US" smtClean="0"/>
              <a:t>‹#›</a:t>
            </a:fld>
            <a:endParaRPr lang="en-US"/>
          </a:p>
        </p:txBody>
      </p:sp>
    </p:spTree>
    <p:extLst>
      <p:ext uri="{BB962C8B-B14F-4D97-AF65-F5344CB8AC3E}">
        <p14:creationId xmlns:p14="http://schemas.microsoft.com/office/powerpoint/2010/main" val="2978402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B5717C-1B3D-4553-9454-5CE501BCD2F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E378189-F6FF-4FF8-A5C2-B08016A2F75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8A9C2C4-3B4B-4078-8CE2-AE1871709F53}"/>
              </a:ext>
            </a:extLst>
          </p:cNvPr>
          <p:cNvSpPr>
            <a:spLocks noGrp="1"/>
          </p:cNvSpPr>
          <p:nvPr>
            <p:ph type="dt" sz="half" idx="10"/>
          </p:nvPr>
        </p:nvSpPr>
        <p:spPr/>
        <p:txBody>
          <a:bodyPr/>
          <a:lstStyle/>
          <a:p>
            <a:fld id="{E86D4726-0D93-4B54-B930-024CA2C17639}" type="datetimeFigureOut">
              <a:rPr lang="en-US" smtClean="0"/>
              <a:t>4/16/2021</a:t>
            </a:fld>
            <a:endParaRPr lang="en-US"/>
          </a:p>
        </p:txBody>
      </p:sp>
      <p:sp>
        <p:nvSpPr>
          <p:cNvPr id="5" name="Footer Placeholder 4">
            <a:extLst>
              <a:ext uri="{FF2B5EF4-FFF2-40B4-BE49-F238E27FC236}">
                <a16:creationId xmlns:a16="http://schemas.microsoft.com/office/drawing/2014/main" id="{8B79D847-D744-487D-93FB-293CE906AB7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1202B4-E930-4C32-9D19-2000C11C559B}"/>
              </a:ext>
            </a:extLst>
          </p:cNvPr>
          <p:cNvSpPr>
            <a:spLocks noGrp="1"/>
          </p:cNvSpPr>
          <p:nvPr>
            <p:ph type="sldNum" sz="quarter" idx="12"/>
          </p:nvPr>
        </p:nvSpPr>
        <p:spPr/>
        <p:txBody>
          <a:bodyPr/>
          <a:lstStyle/>
          <a:p>
            <a:fld id="{581CCB98-15E1-4464-9EDB-D242A5549F20}" type="slidenum">
              <a:rPr lang="en-US" smtClean="0"/>
              <a:t>‹#›</a:t>
            </a:fld>
            <a:endParaRPr lang="en-US"/>
          </a:p>
        </p:txBody>
      </p:sp>
    </p:spTree>
    <p:extLst>
      <p:ext uri="{BB962C8B-B14F-4D97-AF65-F5344CB8AC3E}">
        <p14:creationId xmlns:p14="http://schemas.microsoft.com/office/powerpoint/2010/main" val="30289974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6E860C8-F934-4871-91D5-70649F44821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2A5DC2D-AEEA-4698-B4D8-1EF9739C341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115D469-E949-4795-B633-2A10D9161C03}"/>
              </a:ext>
            </a:extLst>
          </p:cNvPr>
          <p:cNvSpPr>
            <a:spLocks noGrp="1"/>
          </p:cNvSpPr>
          <p:nvPr>
            <p:ph type="dt" sz="half" idx="10"/>
          </p:nvPr>
        </p:nvSpPr>
        <p:spPr/>
        <p:txBody>
          <a:bodyPr/>
          <a:lstStyle/>
          <a:p>
            <a:fld id="{E86D4726-0D93-4B54-B930-024CA2C17639}" type="datetimeFigureOut">
              <a:rPr lang="en-US" smtClean="0"/>
              <a:t>4/16/2021</a:t>
            </a:fld>
            <a:endParaRPr lang="en-US"/>
          </a:p>
        </p:txBody>
      </p:sp>
      <p:sp>
        <p:nvSpPr>
          <p:cNvPr id="5" name="Footer Placeholder 4">
            <a:extLst>
              <a:ext uri="{FF2B5EF4-FFF2-40B4-BE49-F238E27FC236}">
                <a16:creationId xmlns:a16="http://schemas.microsoft.com/office/drawing/2014/main" id="{C15DDEC0-D509-418E-87A7-D080479657E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57C69C-25EC-4950-8FAA-F148D3C9CB49}"/>
              </a:ext>
            </a:extLst>
          </p:cNvPr>
          <p:cNvSpPr>
            <a:spLocks noGrp="1"/>
          </p:cNvSpPr>
          <p:nvPr>
            <p:ph type="sldNum" sz="quarter" idx="12"/>
          </p:nvPr>
        </p:nvSpPr>
        <p:spPr/>
        <p:txBody>
          <a:bodyPr/>
          <a:lstStyle/>
          <a:p>
            <a:fld id="{581CCB98-15E1-4464-9EDB-D242A5549F20}" type="slidenum">
              <a:rPr lang="en-US" smtClean="0"/>
              <a:t>‹#›</a:t>
            </a:fld>
            <a:endParaRPr lang="en-US"/>
          </a:p>
        </p:txBody>
      </p:sp>
    </p:spTree>
    <p:extLst>
      <p:ext uri="{BB962C8B-B14F-4D97-AF65-F5344CB8AC3E}">
        <p14:creationId xmlns:p14="http://schemas.microsoft.com/office/powerpoint/2010/main" val="6792651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5DB44D-65D6-4798-BCF0-F78D6EDE962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D64D658-6915-4F24-8DC5-F35F2BB4C6B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09AC0D9-7827-4E31-83E4-9F796F41AD86}"/>
              </a:ext>
            </a:extLst>
          </p:cNvPr>
          <p:cNvSpPr>
            <a:spLocks noGrp="1"/>
          </p:cNvSpPr>
          <p:nvPr>
            <p:ph type="dt" sz="half" idx="10"/>
          </p:nvPr>
        </p:nvSpPr>
        <p:spPr/>
        <p:txBody>
          <a:bodyPr/>
          <a:lstStyle/>
          <a:p>
            <a:fld id="{E86D4726-0D93-4B54-B930-024CA2C17639}" type="datetimeFigureOut">
              <a:rPr lang="en-US" smtClean="0"/>
              <a:t>4/16/2021</a:t>
            </a:fld>
            <a:endParaRPr lang="en-US"/>
          </a:p>
        </p:txBody>
      </p:sp>
      <p:sp>
        <p:nvSpPr>
          <p:cNvPr id="5" name="Footer Placeholder 4">
            <a:extLst>
              <a:ext uri="{FF2B5EF4-FFF2-40B4-BE49-F238E27FC236}">
                <a16:creationId xmlns:a16="http://schemas.microsoft.com/office/drawing/2014/main" id="{23290B63-F223-41BC-9353-4A9DFBA0B1E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765967-AD9E-4276-B20D-A47A80416925}"/>
              </a:ext>
            </a:extLst>
          </p:cNvPr>
          <p:cNvSpPr>
            <a:spLocks noGrp="1"/>
          </p:cNvSpPr>
          <p:nvPr>
            <p:ph type="sldNum" sz="quarter" idx="12"/>
          </p:nvPr>
        </p:nvSpPr>
        <p:spPr/>
        <p:txBody>
          <a:bodyPr/>
          <a:lstStyle/>
          <a:p>
            <a:fld id="{581CCB98-15E1-4464-9EDB-D242A5549F20}" type="slidenum">
              <a:rPr lang="en-US" smtClean="0"/>
              <a:t>‹#›</a:t>
            </a:fld>
            <a:endParaRPr lang="en-US"/>
          </a:p>
        </p:txBody>
      </p:sp>
    </p:spTree>
    <p:extLst>
      <p:ext uri="{BB962C8B-B14F-4D97-AF65-F5344CB8AC3E}">
        <p14:creationId xmlns:p14="http://schemas.microsoft.com/office/powerpoint/2010/main" val="27482928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A7912A-DA3E-471C-B424-01E58D49EB4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D7A0D19-D2E2-4ABA-A6B4-924408D53FE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3766C80-AB29-4C17-AD79-A497B5498BDB}"/>
              </a:ext>
            </a:extLst>
          </p:cNvPr>
          <p:cNvSpPr>
            <a:spLocks noGrp="1"/>
          </p:cNvSpPr>
          <p:nvPr>
            <p:ph type="dt" sz="half" idx="10"/>
          </p:nvPr>
        </p:nvSpPr>
        <p:spPr/>
        <p:txBody>
          <a:bodyPr/>
          <a:lstStyle/>
          <a:p>
            <a:fld id="{E86D4726-0D93-4B54-B930-024CA2C17639}" type="datetimeFigureOut">
              <a:rPr lang="en-US" smtClean="0"/>
              <a:t>4/16/2021</a:t>
            </a:fld>
            <a:endParaRPr lang="en-US"/>
          </a:p>
        </p:txBody>
      </p:sp>
      <p:sp>
        <p:nvSpPr>
          <p:cNvPr id="5" name="Footer Placeholder 4">
            <a:extLst>
              <a:ext uri="{FF2B5EF4-FFF2-40B4-BE49-F238E27FC236}">
                <a16:creationId xmlns:a16="http://schemas.microsoft.com/office/drawing/2014/main" id="{4292DCEC-EB34-41D6-B6CF-BC2F3AED6A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1189D2-C1F5-4C64-9F29-2CF74ADC6C74}"/>
              </a:ext>
            </a:extLst>
          </p:cNvPr>
          <p:cNvSpPr>
            <a:spLocks noGrp="1"/>
          </p:cNvSpPr>
          <p:nvPr>
            <p:ph type="sldNum" sz="quarter" idx="12"/>
          </p:nvPr>
        </p:nvSpPr>
        <p:spPr/>
        <p:txBody>
          <a:bodyPr/>
          <a:lstStyle/>
          <a:p>
            <a:fld id="{581CCB98-15E1-4464-9EDB-D242A5549F20}" type="slidenum">
              <a:rPr lang="en-US" smtClean="0"/>
              <a:t>‹#›</a:t>
            </a:fld>
            <a:endParaRPr lang="en-US"/>
          </a:p>
        </p:txBody>
      </p:sp>
    </p:spTree>
    <p:extLst>
      <p:ext uri="{BB962C8B-B14F-4D97-AF65-F5344CB8AC3E}">
        <p14:creationId xmlns:p14="http://schemas.microsoft.com/office/powerpoint/2010/main" val="10897740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266058-0799-48A8-9070-7D0D70A41DC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A45A704-E010-4B2C-8A9E-51F4A2689B6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EA56774-1C02-41BD-9992-BC9F8CE741B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7E923DE-5BF3-48EA-A6F9-E9C48DD5638E}"/>
              </a:ext>
            </a:extLst>
          </p:cNvPr>
          <p:cNvSpPr>
            <a:spLocks noGrp="1"/>
          </p:cNvSpPr>
          <p:nvPr>
            <p:ph type="dt" sz="half" idx="10"/>
          </p:nvPr>
        </p:nvSpPr>
        <p:spPr/>
        <p:txBody>
          <a:bodyPr/>
          <a:lstStyle/>
          <a:p>
            <a:fld id="{E86D4726-0D93-4B54-B930-024CA2C17639}" type="datetimeFigureOut">
              <a:rPr lang="en-US" smtClean="0"/>
              <a:t>4/16/2021</a:t>
            </a:fld>
            <a:endParaRPr lang="en-US"/>
          </a:p>
        </p:txBody>
      </p:sp>
      <p:sp>
        <p:nvSpPr>
          <p:cNvPr id="6" name="Footer Placeholder 5">
            <a:extLst>
              <a:ext uri="{FF2B5EF4-FFF2-40B4-BE49-F238E27FC236}">
                <a16:creationId xmlns:a16="http://schemas.microsoft.com/office/drawing/2014/main" id="{C8FB0180-F8BB-41FA-831D-4ED68F2B2E5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2238738-2C67-4BB1-B6A2-B30E0E189339}"/>
              </a:ext>
            </a:extLst>
          </p:cNvPr>
          <p:cNvSpPr>
            <a:spLocks noGrp="1"/>
          </p:cNvSpPr>
          <p:nvPr>
            <p:ph type="sldNum" sz="quarter" idx="12"/>
          </p:nvPr>
        </p:nvSpPr>
        <p:spPr/>
        <p:txBody>
          <a:bodyPr/>
          <a:lstStyle/>
          <a:p>
            <a:fld id="{581CCB98-15E1-4464-9EDB-D242A5549F20}" type="slidenum">
              <a:rPr lang="en-US" smtClean="0"/>
              <a:t>‹#›</a:t>
            </a:fld>
            <a:endParaRPr lang="en-US"/>
          </a:p>
        </p:txBody>
      </p:sp>
    </p:spTree>
    <p:extLst>
      <p:ext uri="{BB962C8B-B14F-4D97-AF65-F5344CB8AC3E}">
        <p14:creationId xmlns:p14="http://schemas.microsoft.com/office/powerpoint/2010/main" val="1240625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01AC94-F900-4CBF-885E-D28FA5FDF2E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A77114D-6D60-45E9-A71D-E8C45264FD4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2804559-6011-4A7A-A9E0-72A0AAC22C1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6AD0DF7-0599-47A5-9405-CFE33D87C99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B1E5BEA-8632-4017-84DE-FFAC8DE3F5B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B0A9B32-A7C9-48F3-BFF6-1D7FBC51C3D1}"/>
              </a:ext>
            </a:extLst>
          </p:cNvPr>
          <p:cNvSpPr>
            <a:spLocks noGrp="1"/>
          </p:cNvSpPr>
          <p:nvPr>
            <p:ph type="dt" sz="half" idx="10"/>
          </p:nvPr>
        </p:nvSpPr>
        <p:spPr/>
        <p:txBody>
          <a:bodyPr/>
          <a:lstStyle/>
          <a:p>
            <a:fld id="{E86D4726-0D93-4B54-B930-024CA2C17639}" type="datetimeFigureOut">
              <a:rPr lang="en-US" smtClean="0"/>
              <a:t>4/16/2021</a:t>
            </a:fld>
            <a:endParaRPr lang="en-US"/>
          </a:p>
        </p:txBody>
      </p:sp>
      <p:sp>
        <p:nvSpPr>
          <p:cNvPr id="8" name="Footer Placeholder 7">
            <a:extLst>
              <a:ext uri="{FF2B5EF4-FFF2-40B4-BE49-F238E27FC236}">
                <a16:creationId xmlns:a16="http://schemas.microsoft.com/office/drawing/2014/main" id="{08506867-2FE4-4673-8EF8-0DAEE0C9281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50DD75E-3531-4DB4-A96E-139BE87DDFAD}"/>
              </a:ext>
            </a:extLst>
          </p:cNvPr>
          <p:cNvSpPr>
            <a:spLocks noGrp="1"/>
          </p:cNvSpPr>
          <p:nvPr>
            <p:ph type="sldNum" sz="quarter" idx="12"/>
          </p:nvPr>
        </p:nvSpPr>
        <p:spPr/>
        <p:txBody>
          <a:bodyPr/>
          <a:lstStyle/>
          <a:p>
            <a:fld id="{581CCB98-15E1-4464-9EDB-D242A5549F20}" type="slidenum">
              <a:rPr lang="en-US" smtClean="0"/>
              <a:t>‹#›</a:t>
            </a:fld>
            <a:endParaRPr lang="en-US"/>
          </a:p>
        </p:txBody>
      </p:sp>
    </p:spTree>
    <p:extLst>
      <p:ext uri="{BB962C8B-B14F-4D97-AF65-F5344CB8AC3E}">
        <p14:creationId xmlns:p14="http://schemas.microsoft.com/office/powerpoint/2010/main" val="36155383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2469B9-8F18-466E-B125-0F3430A671F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06171DF-1C96-42E8-A31A-0C328C9C7F6E}"/>
              </a:ext>
            </a:extLst>
          </p:cNvPr>
          <p:cNvSpPr>
            <a:spLocks noGrp="1"/>
          </p:cNvSpPr>
          <p:nvPr>
            <p:ph type="dt" sz="half" idx="10"/>
          </p:nvPr>
        </p:nvSpPr>
        <p:spPr/>
        <p:txBody>
          <a:bodyPr/>
          <a:lstStyle/>
          <a:p>
            <a:fld id="{E86D4726-0D93-4B54-B930-024CA2C17639}" type="datetimeFigureOut">
              <a:rPr lang="en-US" smtClean="0"/>
              <a:t>4/16/2021</a:t>
            </a:fld>
            <a:endParaRPr lang="en-US"/>
          </a:p>
        </p:txBody>
      </p:sp>
      <p:sp>
        <p:nvSpPr>
          <p:cNvPr id="4" name="Footer Placeholder 3">
            <a:extLst>
              <a:ext uri="{FF2B5EF4-FFF2-40B4-BE49-F238E27FC236}">
                <a16:creationId xmlns:a16="http://schemas.microsoft.com/office/drawing/2014/main" id="{96E5FD97-E340-47DF-9FAE-E8D9BF72E8B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8C2640A-3CE3-4E6C-8099-BE4F8547DBDC}"/>
              </a:ext>
            </a:extLst>
          </p:cNvPr>
          <p:cNvSpPr>
            <a:spLocks noGrp="1"/>
          </p:cNvSpPr>
          <p:nvPr>
            <p:ph type="sldNum" sz="quarter" idx="12"/>
          </p:nvPr>
        </p:nvSpPr>
        <p:spPr/>
        <p:txBody>
          <a:bodyPr/>
          <a:lstStyle/>
          <a:p>
            <a:fld id="{581CCB98-15E1-4464-9EDB-D242A5549F20}" type="slidenum">
              <a:rPr lang="en-US" smtClean="0"/>
              <a:t>‹#›</a:t>
            </a:fld>
            <a:endParaRPr lang="en-US"/>
          </a:p>
        </p:txBody>
      </p:sp>
    </p:spTree>
    <p:extLst>
      <p:ext uri="{BB962C8B-B14F-4D97-AF65-F5344CB8AC3E}">
        <p14:creationId xmlns:p14="http://schemas.microsoft.com/office/powerpoint/2010/main" val="27863185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4014464-58B7-42CA-9F0F-DA9343D9E083}"/>
              </a:ext>
            </a:extLst>
          </p:cNvPr>
          <p:cNvSpPr>
            <a:spLocks noGrp="1"/>
          </p:cNvSpPr>
          <p:nvPr>
            <p:ph type="dt" sz="half" idx="10"/>
          </p:nvPr>
        </p:nvSpPr>
        <p:spPr/>
        <p:txBody>
          <a:bodyPr/>
          <a:lstStyle/>
          <a:p>
            <a:fld id="{E86D4726-0D93-4B54-B930-024CA2C17639}" type="datetimeFigureOut">
              <a:rPr lang="en-US" smtClean="0"/>
              <a:t>4/16/2021</a:t>
            </a:fld>
            <a:endParaRPr lang="en-US"/>
          </a:p>
        </p:txBody>
      </p:sp>
      <p:sp>
        <p:nvSpPr>
          <p:cNvPr id="3" name="Footer Placeholder 2">
            <a:extLst>
              <a:ext uri="{FF2B5EF4-FFF2-40B4-BE49-F238E27FC236}">
                <a16:creationId xmlns:a16="http://schemas.microsoft.com/office/drawing/2014/main" id="{7B919374-15F5-4BB0-86B4-4132815D8AA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C01EEB0-34F7-4C6D-AAC5-B82785446D97}"/>
              </a:ext>
            </a:extLst>
          </p:cNvPr>
          <p:cNvSpPr>
            <a:spLocks noGrp="1"/>
          </p:cNvSpPr>
          <p:nvPr>
            <p:ph type="sldNum" sz="quarter" idx="12"/>
          </p:nvPr>
        </p:nvSpPr>
        <p:spPr/>
        <p:txBody>
          <a:bodyPr/>
          <a:lstStyle/>
          <a:p>
            <a:fld id="{581CCB98-15E1-4464-9EDB-D242A5549F20}" type="slidenum">
              <a:rPr lang="en-US" smtClean="0"/>
              <a:t>‹#›</a:t>
            </a:fld>
            <a:endParaRPr lang="en-US"/>
          </a:p>
        </p:txBody>
      </p:sp>
    </p:spTree>
    <p:extLst>
      <p:ext uri="{BB962C8B-B14F-4D97-AF65-F5344CB8AC3E}">
        <p14:creationId xmlns:p14="http://schemas.microsoft.com/office/powerpoint/2010/main" val="18472306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C6F467-02AF-4F47-B37B-296F3C52DA6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8F610BE-DBD4-45FF-B284-29657C3FA26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A0D2D9F-0F2C-4789-A6C1-5B45C5075B7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6A6973C-BA16-45CE-95AB-2D979DCB117C}"/>
              </a:ext>
            </a:extLst>
          </p:cNvPr>
          <p:cNvSpPr>
            <a:spLocks noGrp="1"/>
          </p:cNvSpPr>
          <p:nvPr>
            <p:ph type="dt" sz="half" idx="10"/>
          </p:nvPr>
        </p:nvSpPr>
        <p:spPr/>
        <p:txBody>
          <a:bodyPr/>
          <a:lstStyle/>
          <a:p>
            <a:fld id="{E86D4726-0D93-4B54-B930-024CA2C17639}" type="datetimeFigureOut">
              <a:rPr lang="en-US" smtClean="0"/>
              <a:t>4/16/2021</a:t>
            </a:fld>
            <a:endParaRPr lang="en-US"/>
          </a:p>
        </p:txBody>
      </p:sp>
      <p:sp>
        <p:nvSpPr>
          <p:cNvPr id="6" name="Footer Placeholder 5">
            <a:extLst>
              <a:ext uri="{FF2B5EF4-FFF2-40B4-BE49-F238E27FC236}">
                <a16:creationId xmlns:a16="http://schemas.microsoft.com/office/drawing/2014/main" id="{C3D4DF1C-1A39-447E-971D-B1842F982FF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9A124E0-E1D5-482A-968F-1279E67E6FDE}"/>
              </a:ext>
            </a:extLst>
          </p:cNvPr>
          <p:cNvSpPr>
            <a:spLocks noGrp="1"/>
          </p:cNvSpPr>
          <p:nvPr>
            <p:ph type="sldNum" sz="quarter" idx="12"/>
          </p:nvPr>
        </p:nvSpPr>
        <p:spPr/>
        <p:txBody>
          <a:bodyPr/>
          <a:lstStyle/>
          <a:p>
            <a:fld id="{581CCB98-15E1-4464-9EDB-D242A5549F20}" type="slidenum">
              <a:rPr lang="en-US" smtClean="0"/>
              <a:t>‹#›</a:t>
            </a:fld>
            <a:endParaRPr lang="en-US"/>
          </a:p>
        </p:txBody>
      </p:sp>
    </p:spTree>
    <p:extLst>
      <p:ext uri="{BB962C8B-B14F-4D97-AF65-F5344CB8AC3E}">
        <p14:creationId xmlns:p14="http://schemas.microsoft.com/office/powerpoint/2010/main" val="41270470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700DF1-5A7A-415B-B484-CF359E99E5D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6E13C85-30F6-415C-A722-BD60C0DA709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EB02F3FB-0682-449E-826B-C692F423E67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168AC07-E7B2-47AB-9695-9EB393C6431B}"/>
              </a:ext>
            </a:extLst>
          </p:cNvPr>
          <p:cNvSpPr>
            <a:spLocks noGrp="1"/>
          </p:cNvSpPr>
          <p:nvPr>
            <p:ph type="dt" sz="half" idx="10"/>
          </p:nvPr>
        </p:nvSpPr>
        <p:spPr/>
        <p:txBody>
          <a:bodyPr/>
          <a:lstStyle/>
          <a:p>
            <a:fld id="{E86D4726-0D93-4B54-B930-024CA2C17639}" type="datetimeFigureOut">
              <a:rPr lang="en-US" smtClean="0"/>
              <a:t>4/16/2021</a:t>
            </a:fld>
            <a:endParaRPr lang="en-US"/>
          </a:p>
        </p:txBody>
      </p:sp>
      <p:sp>
        <p:nvSpPr>
          <p:cNvPr id="6" name="Footer Placeholder 5">
            <a:extLst>
              <a:ext uri="{FF2B5EF4-FFF2-40B4-BE49-F238E27FC236}">
                <a16:creationId xmlns:a16="http://schemas.microsoft.com/office/drawing/2014/main" id="{AB2CBE31-1801-460F-A841-7B8EBF7F372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0A045F0-786B-405A-A2F5-75401E599E32}"/>
              </a:ext>
            </a:extLst>
          </p:cNvPr>
          <p:cNvSpPr>
            <a:spLocks noGrp="1"/>
          </p:cNvSpPr>
          <p:nvPr>
            <p:ph type="sldNum" sz="quarter" idx="12"/>
          </p:nvPr>
        </p:nvSpPr>
        <p:spPr/>
        <p:txBody>
          <a:bodyPr/>
          <a:lstStyle/>
          <a:p>
            <a:fld id="{581CCB98-15E1-4464-9EDB-D242A5549F20}" type="slidenum">
              <a:rPr lang="en-US" smtClean="0"/>
              <a:t>‹#›</a:t>
            </a:fld>
            <a:endParaRPr lang="en-US"/>
          </a:p>
        </p:txBody>
      </p:sp>
    </p:spTree>
    <p:extLst>
      <p:ext uri="{BB962C8B-B14F-4D97-AF65-F5344CB8AC3E}">
        <p14:creationId xmlns:p14="http://schemas.microsoft.com/office/powerpoint/2010/main" val="2657619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7C0FE44-D3E0-4257-80F8-20A6C1A46BC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658AE57-AF39-4770-A5A0-F61B40AEAA6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780CF57-9793-48F9-AB65-DAA68B26638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6D4726-0D93-4B54-B930-024CA2C17639}" type="datetimeFigureOut">
              <a:rPr lang="en-US" smtClean="0"/>
              <a:t>4/16/2021</a:t>
            </a:fld>
            <a:endParaRPr lang="en-US"/>
          </a:p>
        </p:txBody>
      </p:sp>
      <p:sp>
        <p:nvSpPr>
          <p:cNvPr id="5" name="Footer Placeholder 4">
            <a:extLst>
              <a:ext uri="{FF2B5EF4-FFF2-40B4-BE49-F238E27FC236}">
                <a16:creationId xmlns:a16="http://schemas.microsoft.com/office/drawing/2014/main" id="{F885EC05-AC91-4198-8866-4690B0026C6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144C80F-FF56-4039-90B8-E05A653FE20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81CCB98-15E1-4464-9EDB-D242A5549F20}" type="slidenum">
              <a:rPr lang="en-US" smtClean="0"/>
              <a:t>‹#›</a:t>
            </a:fld>
            <a:endParaRPr lang="en-US"/>
          </a:p>
        </p:txBody>
      </p:sp>
    </p:spTree>
    <p:extLst>
      <p:ext uri="{BB962C8B-B14F-4D97-AF65-F5344CB8AC3E}">
        <p14:creationId xmlns:p14="http://schemas.microsoft.com/office/powerpoint/2010/main" val="371495135"/>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2.xml.rels><?xml version="1.0" encoding="UTF-8" standalone="yes"?>
<Relationships xmlns="http://schemas.openxmlformats.org/package/2006/relationships"><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image" Target="../media/image25.png"/><Relationship Id="rId1" Type="http://schemas.openxmlformats.org/officeDocument/2006/relationships/slideLayout" Target="../slideLayouts/slideLayout6.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1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6.xml"/><Relationship Id="rId4" Type="http://schemas.openxmlformats.org/officeDocument/2006/relationships/image" Target="../media/image33.png"/></Relationships>
</file>

<file path=ppt/slides/_rels/slide1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6.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s>
</file>

<file path=ppt/slides/_rels/slide1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7.xml"/><Relationship Id="rId5" Type="http://schemas.openxmlformats.org/officeDocument/2006/relationships/image" Target="../media/image42.png"/><Relationship Id="rId4" Type="http://schemas.openxmlformats.org/officeDocument/2006/relationships/image" Target="../media/image4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43.png"/><Relationship Id="rId1" Type="http://schemas.openxmlformats.org/officeDocument/2006/relationships/slideLayout" Target="../slideLayouts/slideLayout6.xml"/><Relationship Id="rId5" Type="http://schemas.openxmlformats.org/officeDocument/2006/relationships/image" Target="../media/image45.png"/><Relationship Id="rId4" Type="http://schemas.openxmlformats.org/officeDocument/2006/relationships/image" Target="../media/image4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46.png"/><Relationship Id="rId1" Type="http://schemas.openxmlformats.org/officeDocument/2006/relationships/slideLayout" Target="../slideLayouts/slideLayout6.xml"/><Relationship Id="rId5" Type="http://schemas.openxmlformats.org/officeDocument/2006/relationships/image" Target="../media/image48.png"/><Relationship Id="rId4" Type="http://schemas.openxmlformats.org/officeDocument/2006/relationships/image" Target="../media/image4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49.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hyperlink" Target="http://localhost:8888/notebooks/Desktop/Project%202%20Axis%20Insurance%20Final.ipynb#identification-of-test-Statistics:" TargetMode="Externa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6635C69-44DE-4819-A1AA-7EF8A56D44AA}"/>
              </a:ext>
            </a:extLst>
          </p:cNvPr>
          <p:cNvPicPr>
            <a:picLocks noChangeAspect="1"/>
          </p:cNvPicPr>
          <p:nvPr/>
        </p:nvPicPr>
        <p:blipFill>
          <a:blip r:embed="rId2"/>
          <a:stretch>
            <a:fillRect/>
          </a:stretch>
        </p:blipFill>
        <p:spPr>
          <a:xfrm>
            <a:off x="60960" y="0"/>
            <a:ext cx="12131040" cy="6858000"/>
          </a:xfrm>
          <a:prstGeom prst="rect">
            <a:avLst/>
          </a:prstGeom>
        </p:spPr>
      </p:pic>
      <p:sp>
        <p:nvSpPr>
          <p:cNvPr id="2" name="Title 1">
            <a:extLst>
              <a:ext uri="{FF2B5EF4-FFF2-40B4-BE49-F238E27FC236}">
                <a16:creationId xmlns:a16="http://schemas.microsoft.com/office/drawing/2014/main" id="{0001B502-8C5B-4233-A65E-B3A3C02283A9}"/>
              </a:ext>
            </a:extLst>
          </p:cNvPr>
          <p:cNvSpPr>
            <a:spLocks noGrp="1"/>
          </p:cNvSpPr>
          <p:nvPr>
            <p:ph type="ctrTitle"/>
          </p:nvPr>
        </p:nvSpPr>
        <p:spPr>
          <a:xfrm>
            <a:off x="1524001" y="1238346"/>
            <a:ext cx="8803097" cy="2497010"/>
          </a:xfrm>
        </p:spPr>
        <p:txBody>
          <a:bodyPr>
            <a:normAutofit/>
          </a:bodyPr>
          <a:lstStyle/>
          <a:p>
            <a:br>
              <a:rPr lang="en-US" sz="4800" dirty="0">
                <a:latin typeface="Times New Roman" panose="02020603050405020304" pitchFamily="18" charset="0"/>
                <a:cs typeface="Times New Roman" panose="02020603050405020304" pitchFamily="18" charset="0"/>
              </a:rPr>
            </a:br>
            <a:r>
              <a:rPr lang="en-US" sz="4800" dirty="0">
                <a:latin typeface="Times New Roman" panose="02020603050405020304" pitchFamily="18" charset="0"/>
                <a:cs typeface="Times New Roman" panose="02020603050405020304" pitchFamily="18" charset="0"/>
              </a:rPr>
              <a:t>Project 2:</a:t>
            </a:r>
            <a:br>
              <a:rPr lang="en-US" sz="4800" dirty="0">
                <a:latin typeface="Times New Roman" panose="02020603050405020304" pitchFamily="18" charset="0"/>
                <a:cs typeface="Times New Roman" panose="02020603050405020304" pitchFamily="18" charset="0"/>
              </a:rPr>
            </a:br>
            <a:r>
              <a:rPr lang="en-US" sz="4800" dirty="0">
                <a:latin typeface="Times New Roman" panose="02020603050405020304" pitchFamily="18" charset="0"/>
                <a:cs typeface="Times New Roman" panose="02020603050405020304" pitchFamily="18" charset="0"/>
              </a:rPr>
              <a:t> Axis Insurance</a:t>
            </a:r>
          </a:p>
        </p:txBody>
      </p:sp>
      <p:sp>
        <p:nvSpPr>
          <p:cNvPr id="3" name="Subtitle 2">
            <a:extLst>
              <a:ext uri="{FF2B5EF4-FFF2-40B4-BE49-F238E27FC236}">
                <a16:creationId xmlns:a16="http://schemas.microsoft.com/office/drawing/2014/main" id="{953C0C7C-D781-4182-9F35-F053D2CB6D47}"/>
              </a:ext>
            </a:extLst>
          </p:cNvPr>
          <p:cNvSpPr>
            <a:spLocks noGrp="1"/>
          </p:cNvSpPr>
          <p:nvPr>
            <p:ph type="subTitle" idx="1"/>
          </p:nvPr>
        </p:nvSpPr>
        <p:spPr>
          <a:xfrm>
            <a:off x="7386220" y="4250108"/>
            <a:ext cx="3920971" cy="623733"/>
          </a:xfrm>
        </p:spPr>
        <p:txBody>
          <a:bodyPr>
            <a:normAutofit fontScale="92500" lnSpcReduction="20000"/>
          </a:bodyPr>
          <a:lstStyle/>
          <a:p>
            <a:r>
              <a:rPr lang="en-US" dirty="0"/>
              <a:t>                                                                               Presented by : Nimra Sharif</a:t>
            </a:r>
          </a:p>
        </p:txBody>
      </p:sp>
    </p:spTree>
    <p:extLst>
      <p:ext uri="{BB962C8B-B14F-4D97-AF65-F5344CB8AC3E}">
        <p14:creationId xmlns:p14="http://schemas.microsoft.com/office/powerpoint/2010/main" val="27780823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5E386C-5E2B-49BC-AE07-1D8A24BB692D}"/>
              </a:ext>
            </a:extLst>
          </p:cNvPr>
          <p:cNvSpPr>
            <a:spLocks noGrp="1"/>
          </p:cNvSpPr>
          <p:nvPr>
            <p:ph type="title"/>
          </p:nvPr>
        </p:nvSpPr>
        <p:spPr>
          <a:xfrm>
            <a:off x="510153" y="147815"/>
            <a:ext cx="10515600" cy="1325563"/>
          </a:xfrm>
        </p:spPr>
        <p:txBody>
          <a:bodyPr>
            <a:normAutofit fontScale="90000"/>
          </a:bodyPr>
          <a:lstStyle/>
          <a:p>
            <a:r>
              <a:rPr lang="en-US" b="1" i="0" dirty="0">
                <a:solidFill>
                  <a:srgbClr val="000000"/>
                </a:solidFill>
                <a:effectLst/>
                <a:latin typeface="Helvetica Neue"/>
              </a:rPr>
              <a:t>Bivariate Analysis </a:t>
            </a:r>
            <a:br>
              <a:rPr lang="en-US" b="1" i="0" dirty="0">
                <a:solidFill>
                  <a:srgbClr val="000000"/>
                </a:solidFill>
                <a:effectLst/>
                <a:latin typeface="Helvetica Neue"/>
              </a:rPr>
            </a:br>
            <a:r>
              <a:rPr lang="en-US" b="1" i="0" dirty="0">
                <a:solidFill>
                  <a:srgbClr val="000000"/>
                </a:solidFill>
                <a:effectLst/>
                <a:latin typeface="Helvetica Neue"/>
              </a:rPr>
              <a:t>(</a:t>
            </a:r>
            <a:r>
              <a:rPr lang="en-US" sz="2700" b="1" i="0" dirty="0">
                <a:solidFill>
                  <a:srgbClr val="000000"/>
                </a:solidFill>
                <a:effectLst/>
                <a:latin typeface="Helvetica Neue"/>
              </a:rPr>
              <a:t>one Categorical and one quantitative variable)</a:t>
            </a:r>
            <a:br>
              <a:rPr lang="en-US" b="1" i="0" dirty="0">
                <a:solidFill>
                  <a:srgbClr val="000000"/>
                </a:solidFill>
                <a:effectLst/>
                <a:latin typeface="Helvetica Neue"/>
              </a:rPr>
            </a:br>
            <a:endParaRPr lang="en-US" dirty="0"/>
          </a:p>
        </p:txBody>
      </p:sp>
      <p:pic>
        <p:nvPicPr>
          <p:cNvPr id="7172" name="Picture 4">
            <a:extLst>
              <a:ext uri="{FF2B5EF4-FFF2-40B4-BE49-F238E27FC236}">
                <a16:creationId xmlns:a16="http://schemas.microsoft.com/office/drawing/2014/main" id="{46EE8431-6F69-4885-A8F9-B3010770099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35039" y="1169291"/>
            <a:ext cx="2835901" cy="194504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92DCC278-1F2E-40B4-8FAF-C0AA72A96BD9}"/>
              </a:ext>
            </a:extLst>
          </p:cNvPr>
          <p:cNvSpPr txBox="1"/>
          <p:nvPr/>
        </p:nvSpPr>
        <p:spPr>
          <a:xfrm>
            <a:off x="510153" y="2967335"/>
            <a:ext cx="2835901" cy="923330"/>
          </a:xfrm>
          <a:prstGeom prst="rect">
            <a:avLst/>
          </a:prstGeom>
          <a:noFill/>
        </p:spPr>
        <p:txBody>
          <a:bodyPr wrap="square">
            <a:spAutoFit/>
          </a:bodyPr>
          <a:lstStyle/>
          <a:p>
            <a:r>
              <a:rPr lang="en-US" dirty="0"/>
              <a:t>female and male policy holders seems similar in their ages.</a:t>
            </a:r>
          </a:p>
        </p:txBody>
      </p:sp>
      <p:pic>
        <p:nvPicPr>
          <p:cNvPr id="7174" name="Picture 6">
            <a:extLst>
              <a:ext uri="{FF2B5EF4-FFF2-40B4-BE49-F238E27FC236}">
                <a16:creationId xmlns:a16="http://schemas.microsoft.com/office/drawing/2014/main" id="{FECD12E5-3778-4B9E-8AF8-E9B11257A2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828" y="4000593"/>
            <a:ext cx="3638550" cy="2495550"/>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E32691FF-95FC-4889-86E4-7EC714446B11}"/>
              </a:ext>
            </a:extLst>
          </p:cNvPr>
          <p:cNvSpPr txBox="1"/>
          <p:nvPr/>
        </p:nvSpPr>
        <p:spPr>
          <a:xfrm>
            <a:off x="108828" y="6298684"/>
            <a:ext cx="3566527" cy="646331"/>
          </a:xfrm>
          <a:prstGeom prst="rect">
            <a:avLst/>
          </a:prstGeom>
          <a:noFill/>
        </p:spPr>
        <p:txBody>
          <a:bodyPr wrap="square">
            <a:spAutoFit/>
          </a:bodyPr>
          <a:lstStyle/>
          <a:p>
            <a:r>
              <a:rPr lang="en-US" b="0" i="0" dirty="0">
                <a:solidFill>
                  <a:srgbClr val="000000"/>
                </a:solidFill>
                <a:effectLst/>
                <a:latin typeface="Helvetica Neue"/>
              </a:rPr>
              <a:t>median of both sex is above ideal </a:t>
            </a:r>
            <a:r>
              <a:rPr lang="en-US" b="0" i="0" dirty="0" err="1">
                <a:solidFill>
                  <a:srgbClr val="000000"/>
                </a:solidFill>
                <a:effectLst/>
                <a:latin typeface="Helvetica Neue"/>
              </a:rPr>
              <a:t>bmi</a:t>
            </a:r>
            <a:r>
              <a:rPr lang="en-US" b="0" i="0" dirty="0">
                <a:solidFill>
                  <a:srgbClr val="000000"/>
                </a:solidFill>
                <a:effectLst/>
                <a:latin typeface="Helvetica Neue"/>
              </a:rPr>
              <a:t> range 18.5 to 24.9.</a:t>
            </a:r>
            <a:endParaRPr lang="en-US" dirty="0"/>
          </a:p>
        </p:txBody>
      </p:sp>
      <p:sp>
        <p:nvSpPr>
          <p:cNvPr id="13" name="TextBox 12">
            <a:extLst>
              <a:ext uri="{FF2B5EF4-FFF2-40B4-BE49-F238E27FC236}">
                <a16:creationId xmlns:a16="http://schemas.microsoft.com/office/drawing/2014/main" id="{ECD7506B-8B48-4762-BF14-597DE890F0C1}"/>
              </a:ext>
            </a:extLst>
          </p:cNvPr>
          <p:cNvSpPr txBox="1"/>
          <p:nvPr/>
        </p:nvSpPr>
        <p:spPr>
          <a:xfrm>
            <a:off x="4323816" y="3352056"/>
            <a:ext cx="3829050" cy="830997"/>
          </a:xfrm>
          <a:prstGeom prst="rect">
            <a:avLst/>
          </a:prstGeom>
          <a:noFill/>
        </p:spPr>
        <p:txBody>
          <a:bodyPr wrap="square">
            <a:spAutoFit/>
          </a:bodyPr>
          <a:lstStyle/>
          <a:p>
            <a:r>
              <a:rPr lang="en-US" sz="1600" b="0" i="0" dirty="0">
                <a:solidFill>
                  <a:srgbClr val="000000"/>
                </a:solidFill>
                <a:effectLst/>
                <a:latin typeface="Helvetica Neue"/>
              </a:rPr>
              <a:t>male boxplot extends longer than female one indicating a larger spread of charges claimed by males</a:t>
            </a:r>
            <a:endParaRPr lang="en-US" sz="1600" dirty="0"/>
          </a:p>
        </p:txBody>
      </p:sp>
      <p:pic>
        <p:nvPicPr>
          <p:cNvPr id="7176" name="Picture 8">
            <a:extLst>
              <a:ext uri="{FF2B5EF4-FFF2-40B4-BE49-F238E27FC236}">
                <a16:creationId xmlns:a16="http://schemas.microsoft.com/office/drawing/2014/main" id="{73EE5E35-251C-4FC2-ACE5-4F16BC2915E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47378" y="1056171"/>
            <a:ext cx="3829050" cy="2495550"/>
          </a:xfrm>
          <a:prstGeom prst="rect">
            <a:avLst/>
          </a:prstGeom>
          <a:noFill/>
          <a:extLst>
            <a:ext uri="{909E8E84-426E-40DD-AFC4-6F175D3DCCD1}">
              <a14:hiddenFill xmlns:a14="http://schemas.microsoft.com/office/drawing/2010/main">
                <a:solidFill>
                  <a:srgbClr val="FFFFFF"/>
                </a:solidFill>
              </a14:hiddenFill>
            </a:ext>
          </a:extLst>
        </p:spPr>
      </p:pic>
      <p:pic>
        <p:nvPicPr>
          <p:cNvPr id="7178" name="Picture 10">
            <a:extLst>
              <a:ext uri="{FF2B5EF4-FFF2-40B4-BE49-F238E27FC236}">
                <a16:creationId xmlns:a16="http://schemas.microsoft.com/office/drawing/2014/main" id="{06635C53-278D-4F43-B963-73F9D6A6BDC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84163" y="124669"/>
            <a:ext cx="3129490" cy="2039618"/>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a:extLst>
              <a:ext uri="{FF2B5EF4-FFF2-40B4-BE49-F238E27FC236}">
                <a16:creationId xmlns:a16="http://schemas.microsoft.com/office/drawing/2014/main" id="{C61E4186-78B0-415B-A52A-33B7A4955FDE}"/>
              </a:ext>
            </a:extLst>
          </p:cNvPr>
          <p:cNvSpPr txBox="1"/>
          <p:nvPr/>
        </p:nvSpPr>
        <p:spPr>
          <a:xfrm>
            <a:off x="8152866" y="2158176"/>
            <a:ext cx="3389051" cy="1754326"/>
          </a:xfrm>
          <a:prstGeom prst="rect">
            <a:avLst/>
          </a:prstGeom>
          <a:noFill/>
        </p:spPr>
        <p:txBody>
          <a:bodyPr wrap="square">
            <a:spAutoFit/>
          </a:bodyPr>
          <a:lstStyle/>
          <a:p>
            <a:r>
              <a:rPr lang="en-US" dirty="0"/>
              <a:t>The highest median value of charges belongs to individuals having 4 children/dependents. whereas, the lowest belong to those having one child/dependent covered in their insurance plan</a:t>
            </a:r>
          </a:p>
        </p:txBody>
      </p:sp>
      <p:pic>
        <p:nvPicPr>
          <p:cNvPr id="7180" name="Picture 12">
            <a:extLst>
              <a:ext uri="{FF2B5EF4-FFF2-40B4-BE49-F238E27FC236}">
                <a16:creationId xmlns:a16="http://schemas.microsoft.com/office/drawing/2014/main" id="{A4139FAE-EB19-44ED-BD7C-32451447F4F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23588" y="4133326"/>
            <a:ext cx="3191200" cy="2188729"/>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a:extLst>
              <a:ext uri="{FF2B5EF4-FFF2-40B4-BE49-F238E27FC236}">
                <a16:creationId xmlns:a16="http://schemas.microsoft.com/office/drawing/2014/main" id="{10F71481-BBC8-4A7A-BDFA-73D662FC27B8}"/>
              </a:ext>
            </a:extLst>
          </p:cNvPr>
          <p:cNvSpPr txBox="1"/>
          <p:nvPr/>
        </p:nvSpPr>
        <p:spPr>
          <a:xfrm>
            <a:off x="3942091" y="6186965"/>
            <a:ext cx="4210775" cy="523220"/>
          </a:xfrm>
          <a:prstGeom prst="rect">
            <a:avLst/>
          </a:prstGeom>
          <a:noFill/>
        </p:spPr>
        <p:txBody>
          <a:bodyPr wrap="square">
            <a:spAutoFit/>
          </a:bodyPr>
          <a:lstStyle/>
          <a:p>
            <a:r>
              <a:rPr lang="en-US" sz="1400" b="0" i="0" dirty="0">
                <a:solidFill>
                  <a:srgbClr val="000000"/>
                </a:solidFill>
                <a:effectLst/>
                <a:latin typeface="Helvetica Neue"/>
              </a:rPr>
              <a:t>median age of registered insured who frequently smoke is 2 years less then those who do not</a:t>
            </a:r>
            <a:endParaRPr lang="en-US" sz="1400" dirty="0"/>
          </a:p>
        </p:txBody>
      </p:sp>
      <p:sp>
        <p:nvSpPr>
          <p:cNvPr id="22" name="TextBox 21">
            <a:extLst>
              <a:ext uri="{FF2B5EF4-FFF2-40B4-BE49-F238E27FC236}">
                <a16:creationId xmlns:a16="http://schemas.microsoft.com/office/drawing/2014/main" id="{36481239-BB49-4A1A-BFC7-51BC6DACD492}"/>
              </a:ext>
            </a:extLst>
          </p:cNvPr>
          <p:cNvSpPr txBox="1"/>
          <p:nvPr/>
        </p:nvSpPr>
        <p:spPr>
          <a:xfrm>
            <a:off x="8290469" y="5757762"/>
            <a:ext cx="3113843" cy="830997"/>
          </a:xfrm>
          <a:prstGeom prst="rect">
            <a:avLst/>
          </a:prstGeom>
          <a:noFill/>
        </p:spPr>
        <p:txBody>
          <a:bodyPr wrap="square">
            <a:spAutoFit/>
          </a:bodyPr>
          <a:lstStyle/>
          <a:p>
            <a:r>
              <a:rPr lang="en-US" sz="1600" dirty="0"/>
              <a:t>frequent smokers are found to be a bit more obese than non smokers but the difference is very minute</a:t>
            </a:r>
          </a:p>
        </p:txBody>
      </p:sp>
      <p:pic>
        <p:nvPicPr>
          <p:cNvPr id="7182" name="Picture 14">
            <a:extLst>
              <a:ext uri="{FF2B5EF4-FFF2-40B4-BE49-F238E27FC236}">
                <a16:creationId xmlns:a16="http://schemas.microsoft.com/office/drawing/2014/main" id="{1ED062B3-DB56-4190-98AD-1DB49C02374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015261" y="3923171"/>
            <a:ext cx="3389051" cy="18572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02968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a:extLst>
              <a:ext uri="{FF2B5EF4-FFF2-40B4-BE49-F238E27FC236}">
                <a16:creationId xmlns:a16="http://schemas.microsoft.com/office/drawing/2014/main" id="{BA9FFC7A-37F9-43E7-9993-28C101C911D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8767" y="77218"/>
            <a:ext cx="3829050" cy="2151077"/>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47F88AF2-49AD-46E8-8E7A-7D1C52391359}"/>
              </a:ext>
            </a:extLst>
          </p:cNvPr>
          <p:cNvSpPr txBox="1"/>
          <p:nvPr/>
        </p:nvSpPr>
        <p:spPr>
          <a:xfrm>
            <a:off x="168767" y="2126175"/>
            <a:ext cx="3755163" cy="923330"/>
          </a:xfrm>
          <a:prstGeom prst="rect">
            <a:avLst/>
          </a:prstGeom>
          <a:noFill/>
        </p:spPr>
        <p:txBody>
          <a:bodyPr wrap="square">
            <a:spAutoFit/>
          </a:bodyPr>
          <a:lstStyle/>
          <a:p>
            <a:r>
              <a:rPr lang="en-US" b="0" i="0" dirty="0">
                <a:solidFill>
                  <a:srgbClr val="000000"/>
                </a:solidFill>
                <a:effectLst/>
                <a:latin typeface="Helvetica Neue"/>
              </a:rPr>
              <a:t>insured that regularly smokes tobacco have much higher medical costs billed to health insurance.</a:t>
            </a:r>
            <a:endParaRPr lang="en-US" dirty="0"/>
          </a:p>
        </p:txBody>
      </p:sp>
      <p:pic>
        <p:nvPicPr>
          <p:cNvPr id="8196" name="Picture 4">
            <a:extLst>
              <a:ext uri="{FF2B5EF4-FFF2-40B4-BE49-F238E27FC236}">
                <a16:creationId xmlns:a16="http://schemas.microsoft.com/office/drawing/2014/main" id="{C3B9B290-26EF-4AA2-A87C-4C9DACBC7FD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049505"/>
            <a:ext cx="3638550" cy="249555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93BC18EF-121E-4007-B664-0A1ED066681C}"/>
              </a:ext>
            </a:extLst>
          </p:cNvPr>
          <p:cNvSpPr txBox="1"/>
          <p:nvPr/>
        </p:nvSpPr>
        <p:spPr>
          <a:xfrm>
            <a:off x="168767" y="5396702"/>
            <a:ext cx="3897206" cy="1477328"/>
          </a:xfrm>
          <a:prstGeom prst="rect">
            <a:avLst/>
          </a:prstGeom>
          <a:noFill/>
        </p:spPr>
        <p:txBody>
          <a:bodyPr wrap="square">
            <a:spAutoFit/>
          </a:bodyPr>
          <a:lstStyle/>
          <a:p>
            <a:pPr algn="l"/>
            <a:r>
              <a:rPr lang="en-US" b="0" i="0" dirty="0">
                <a:solidFill>
                  <a:srgbClr val="000000"/>
                </a:solidFill>
                <a:effectLst/>
                <a:latin typeface="Helvetica Neue"/>
              </a:rPr>
              <a:t>The highest spread is reported in the Age variable with respect to 0 number of children/dependents.</a:t>
            </a:r>
          </a:p>
          <a:p>
            <a:pPr algn="l"/>
            <a:r>
              <a:rPr lang="en-US" b="0" i="0" dirty="0">
                <a:solidFill>
                  <a:srgbClr val="000000"/>
                </a:solidFill>
                <a:effectLst/>
                <a:latin typeface="Helvetica Neue"/>
              </a:rPr>
              <a:t>The lowest average age is reported for insured having 5 children.</a:t>
            </a:r>
          </a:p>
        </p:txBody>
      </p:sp>
      <p:pic>
        <p:nvPicPr>
          <p:cNvPr id="8198" name="Picture 6">
            <a:extLst>
              <a:ext uri="{FF2B5EF4-FFF2-40B4-BE49-F238E27FC236}">
                <a16:creationId xmlns:a16="http://schemas.microsoft.com/office/drawing/2014/main" id="{0279DF31-0750-45C2-8213-5ADBF3D2775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65973" y="69174"/>
            <a:ext cx="3638550" cy="2495550"/>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F9916D94-88DF-4A8B-857E-4143C8EAC991}"/>
              </a:ext>
            </a:extLst>
          </p:cNvPr>
          <p:cNvSpPr txBox="1"/>
          <p:nvPr/>
        </p:nvSpPr>
        <p:spPr>
          <a:xfrm>
            <a:off x="4062180" y="2601026"/>
            <a:ext cx="4054876" cy="923330"/>
          </a:xfrm>
          <a:prstGeom prst="rect">
            <a:avLst/>
          </a:prstGeom>
          <a:noFill/>
        </p:spPr>
        <p:txBody>
          <a:bodyPr wrap="square">
            <a:spAutoFit/>
          </a:bodyPr>
          <a:lstStyle/>
          <a:p>
            <a:r>
              <a:rPr lang="en-US" dirty="0"/>
              <a:t>insured at the age of 18 years are found in northeast and southeast but not in northwest and southwest.</a:t>
            </a:r>
          </a:p>
        </p:txBody>
      </p:sp>
      <p:pic>
        <p:nvPicPr>
          <p:cNvPr id="8200" name="Picture 8">
            <a:extLst>
              <a:ext uri="{FF2B5EF4-FFF2-40B4-BE49-F238E27FC236}">
                <a16:creationId xmlns:a16="http://schemas.microsoft.com/office/drawing/2014/main" id="{1734491C-0A20-450B-A2DA-5ABBA2F1D95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23930" y="3560658"/>
            <a:ext cx="3638550" cy="2495550"/>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5B40E9CF-2D33-4320-9412-F132710D5644}"/>
              </a:ext>
            </a:extLst>
          </p:cNvPr>
          <p:cNvSpPr txBox="1"/>
          <p:nvPr/>
        </p:nvSpPr>
        <p:spPr>
          <a:xfrm>
            <a:off x="4271084" y="5922223"/>
            <a:ext cx="3433439" cy="923330"/>
          </a:xfrm>
          <a:prstGeom prst="rect">
            <a:avLst/>
          </a:prstGeom>
          <a:noFill/>
        </p:spPr>
        <p:txBody>
          <a:bodyPr wrap="square">
            <a:spAutoFit/>
          </a:bodyPr>
          <a:lstStyle/>
          <a:p>
            <a:r>
              <a:rPr lang="en-US" dirty="0"/>
              <a:t>policy holders belonging to northeast and northwest meets have an average </a:t>
            </a:r>
            <a:r>
              <a:rPr lang="en-US" dirty="0" err="1"/>
              <a:t>bmi</a:t>
            </a:r>
            <a:endParaRPr lang="en-US" dirty="0"/>
          </a:p>
        </p:txBody>
      </p:sp>
      <p:pic>
        <p:nvPicPr>
          <p:cNvPr id="8202" name="Picture 10">
            <a:extLst>
              <a:ext uri="{FF2B5EF4-FFF2-40B4-BE49-F238E27FC236}">
                <a16:creationId xmlns:a16="http://schemas.microsoft.com/office/drawing/2014/main" id="{B3B98200-D163-4DE2-9432-222C7BC3E13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833528" y="105476"/>
            <a:ext cx="3829050" cy="2495550"/>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61E11A66-D07C-4CC5-9B1D-BC0549998AB9}"/>
              </a:ext>
            </a:extLst>
          </p:cNvPr>
          <p:cNvSpPr txBox="1"/>
          <p:nvPr/>
        </p:nvSpPr>
        <p:spPr>
          <a:xfrm>
            <a:off x="8246061" y="2505670"/>
            <a:ext cx="3522215" cy="923330"/>
          </a:xfrm>
          <a:prstGeom prst="rect">
            <a:avLst/>
          </a:prstGeom>
          <a:noFill/>
        </p:spPr>
        <p:txBody>
          <a:bodyPr wrap="square">
            <a:spAutoFit/>
          </a:bodyPr>
          <a:lstStyle/>
          <a:p>
            <a:r>
              <a:rPr lang="en-US" b="0" i="0" dirty="0">
                <a:solidFill>
                  <a:srgbClr val="000000"/>
                </a:solidFill>
                <a:effectLst/>
                <a:latin typeface="Helvetica Neue"/>
              </a:rPr>
              <a:t>most charges are claimed by policy holders of southeast region</a:t>
            </a:r>
            <a:endParaRPr lang="en-US" dirty="0"/>
          </a:p>
        </p:txBody>
      </p:sp>
    </p:spTree>
    <p:extLst>
      <p:ext uri="{BB962C8B-B14F-4D97-AF65-F5344CB8AC3E}">
        <p14:creationId xmlns:p14="http://schemas.microsoft.com/office/powerpoint/2010/main" val="24709781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DE2050B-3FFF-40BC-98C7-1DDD5D215A5A}"/>
              </a:ext>
            </a:extLst>
          </p:cNvPr>
          <p:cNvSpPr>
            <a:spLocks noGrp="1"/>
          </p:cNvSpPr>
          <p:nvPr>
            <p:ph type="title"/>
          </p:nvPr>
        </p:nvSpPr>
        <p:spPr>
          <a:xfrm>
            <a:off x="678402" y="608396"/>
            <a:ext cx="10515600" cy="327333"/>
          </a:xfrm>
        </p:spPr>
        <p:txBody>
          <a:bodyPr>
            <a:normAutofit fontScale="90000"/>
          </a:bodyPr>
          <a:lstStyle/>
          <a:p>
            <a:r>
              <a:rPr lang="en-US" dirty="0"/>
              <a:t>Bivariate analysis with two categorical variable</a:t>
            </a:r>
            <a:br>
              <a:rPr lang="en-US" dirty="0"/>
            </a:br>
            <a:endParaRPr lang="en-US" dirty="0"/>
          </a:p>
        </p:txBody>
      </p:sp>
      <p:pic>
        <p:nvPicPr>
          <p:cNvPr id="9220" name="Picture 4">
            <a:extLst>
              <a:ext uri="{FF2B5EF4-FFF2-40B4-BE49-F238E27FC236}">
                <a16:creationId xmlns:a16="http://schemas.microsoft.com/office/drawing/2014/main" id="{77204EDE-E2AA-4680-9FBA-92339B62FDE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027" y="1027906"/>
            <a:ext cx="3705225" cy="2514600"/>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F06AFD0D-77A7-44BE-A7A3-591CF615FF3E}"/>
              </a:ext>
            </a:extLst>
          </p:cNvPr>
          <p:cNvSpPr txBox="1"/>
          <p:nvPr/>
        </p:nvSpPr>
        <p:spPr>
          <a:xfrm>
            <a:off x="133027" y="3429000"/>
            <a:ext cx="4376829" cy="523220"/>
          </a:xfrm>
          <a:prstGeom prst="rect">
            <a:avLst/>
          </a:prstGeom>
          <a:noFill/>
        </p:spPr>
        <p:txBody>
          <a:bodyPr wrap="square">
            <a:spAutoFit/>
          </a:bodyPr>
          <a:lstStyle/>
          <a:p>
            <a:r>
              <a:rPr lang="en-US" sz="1400" b="0" i="0" dirty="0">
                <a:solidFill>
                  <a:srgbClr val="000000"/>
                </a:solidFill>
                <a:effectLst/>
                <a:latin typeface="Helvetica Neue"/>
              </a:rPr>
              <a:t>not much variation is found in terms of how many children/dependents covered by male or female</a:t>
            </a:r>
            <a:endParaRPr lang="en-US" sz="1400" dirty="0"/>
          </a:p>
        </p:txBody>
      </p:sp>
      <p:pic>
        <p:nvPicPr>
          <p:cNvPr id="9222" name="Picture 6">
            <a:extLst>
              <a:ext uri="{FF2B5EF4-FFF2-40B4-BE49-F238E27FC236}">
                <a16:creationId xmlns:a16="http://schemas.microsoft.com/office/drawing/2014/main" id="{B317B6EA-A2E2-43DE-81D1-32C0DE818F9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09856" y="4177286"/>
            <a:ext cx="3041279" cy="2048368"/>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83B93202-D093-4675-A12D-1B3E30D0FE9F}"/>
              </a:ext>
            </a:extLst>
          </p:cNvPr>
          <p:cNvSpPr txBox="1"/>
          <p:nvPr/>
        </p:nvSpPr>
        <p:spPr>
          <a:xfrm>
            <a:off x="4593673" y="6127554"/>
            <a:ext cx="3195141" cy="646331"/>
          </a:xfrm>
          <a:prstGeom prst="rect">
            <a:avLst/>
          </a:prstGeom>
          <a:noFill/>
        </p:spPr>
        <p:txBody>
          <a:bodyPr wrap="square">
            <a:spAutoFit/>
          </a:bodyPr>
          <a:lstStyle/>
          <a:p>
            <a:r>
              <a:rPr lang="en-US" b="0" i="0" dirty="0">
                <a:solidFill>
                  <a:srgbClr val="000000"/>
                </a:solidFill>
                <a:effectLst/>
                <a:latin typeface="Helvetica Neue"/>
              </a:rPr>
              <a:t>females smoke tobacco less frequently then males</a:t>
            </a:r>
            <a:endParaRPr lang="en-US" dirty="0"/>
          </a:p>
        </p:txBody>
      </p:sp>
      <p:pic>
        <p:nvPicPr>
          <p:cNvPr id="9226" name="Picture 10">
            <a:extLst>
              <a:ext uri="{FF2B5EF4-FFF2-40B4-BE49-F238E27FC236}">
                <a16:creationId xmlns:a16="http://schemas.microsoft.com/office/drawing/2014/main" id="{421A96E6-715F-4EE3-BCCC-F496F13A26F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83589" y="807004"/>
            <a:ext cx="3705225" cy="2495550"/>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a:extLst>
              <a:ext uri="{FF2B5EF4-FFF2-40B4-BE49-F238E27FC236}">
                <a16:creationId xmlns:a16="http://schemas.microsoft.com/office/drawing/2014/main" id="{DCCA53E9-1946-424B-8D2A-D6B61DC304A3}"/>
              </a:ext>
            </a:extLst>
          </p:cNvPr>
          <p:cNvSpPr txBox="1"/>
          <p:nvPr/>
        </p:nvSpPr>
        <p:spPr>
          <a:xfrm>
            <a:off x="4330522" y="3315512"/>
            <a:ext cx="3797424" cy="861774"/>
          </a:xfrm>
          <a:prstGeom prst="rect">
            <a:avLst/>
          </a:prstGeom>
          <a:noFill/>
        </p:spPr>
        <p:txBody>
          <a:bodyPr wrap="square">
            <a:spAutoFit/>
          </a:bodyPr>
          <a:lstStyle/>
          <a:p>
            <a:r>
              <a:rPr lang="en-US" sz="1600" dirty="0"/>
              <a:t>southeast region reports more insured male than females though the female percentage is also high</a:t>
            </a:r>
            <a:r>
              <a:rPr lang="en-US" dirty="0"/>
              <a:t>.</a:t>
            </a:r>
          </a:p>
        </p:txBody>
      </p:sp>
      <p:pic>
        <p:nvPicPr>
          <p:cNvPr id="9228" name="Picture 12">
            <a:extLst>
              <a:ext uri="{FF2B5EF4-FFF2-40B4-BE49-F238E27FC236}">
                <a16:creationId xmlns:a16="http://schemas.microsoft.com/office/drawing/2014/main" id="{2AD5ADA3-93D9-4244-8F48-2ADD2A42966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27976" y="709966"/>
            <a:ext cx="3705225" cy="2495550"/>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FFA9A163-95AD-46A1-8B02-DA4FDEEA9035}"/>
              </a:ext>
            </a:extLst>
          </p:cNvPr>
          <p:cNvSpPr txBox="1"/>
          <p:nvPr/>
        </p:nvSpPr>
        <p:spPr>
          <a:xfrm>
            <a:off x="8447257" y="3131919"/>
            <a:ext cx="3066056" cy="738664"/>
          </a:xfrm>
          <a:prstGeom prst="rect">
            <a:avLst/>
          </a:prstGeom>
          <a:noFill/>
        </p:spPr>
        <p:txBody>
          <a:bodyPr wrap="square">
            <a:spAutoFit/>
          </a:bodyPr>
          <a:lstStyle/>
          <a:p>
            <a:r>
              <a:rPr lang="en-US" sz="1400" b="0" i="0" dirty="0">
                <a:solidFill>
                  <a:srgbClr val="000000"/>
                </a:solidFill>
                <a:effectLst/>
                <a:latin typeface="Helvetica Neue"/>
              </a:rPr>
              <a:t>No relationship between the smoking habits and number of children/dependent </a:t>
            </a:r>
            <a:endParaRPr lang="en-US" sz="1400" dirty="0"/>
          </a:p>
        </p:txBody>
      </p:sp>
      <p:pic>
        <p:nvPicPr>
          <p:cNvPr id="9232" name="Picture 16">
            <a:extLst>
              <a:ext uri="{FF2B5EF4-FFF2-40B4-BE49-F238E27FC236}">
                <a16:creationId xmlns:a16="http://schemas.microsoft.com/office/drawing/2014/main" id="{031C5D38-881D-4DB3-AE7F-9BB2E118577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4089501"/>
            <a:ext cx="3705225" cy="2495550"/>
          </a:xfrm>
          <a:prstGeom prst="rect">
            <a:avLst/>
          </a:prstGeom>
          <a:noFill/>
          <a:extLst>
            <a:ext uri="{909E8E84-426E-40DD-AFC4-6F175D3DCCD1}">
              <a14:hiddenFill xmlns:a14="http://schemas.microsoft.com/office/drawing/2010/main">
                <a:solidFill>
                  <a:srgbClr val="FFFFFF"/>
                </a:solidFill>
              </a14:hiddenFill>
            </a:ext>
          </a:extLst>
        </p:spPr>
      </p:pic>
      <p:sp>
        <p:nvSpPr>
          <p:cNvPr id="24" name="TextBox 23">
            <a:extLst>
              <a:ext uri="{FF2B5EF4-FFF2-40B4-BE49-F238E27FC236}">
                <a16:creationId xmlns:a16="http://schemas.microsoft.com/office/drawing/2014/main" id="{D487175F-4A78-492E-B4CA-CC87DB8103A3}"/>
              </a:ext>
            </a:extLst>
          </p:cNvPr>
          <p:cNvSpPr txBox="1"/>
          <p:nvPr/>
        </p:nvSpPr>
        <p:spPr>
          <a:xfrm>
            <a:off x="73118" y="6326060"/>
            <a:ext cx="4698068" cy="523220"/>
          </a:xfrm>
          <a:prstGeom prst="rect">
            <a:avLst/>
          </a:prstGeom>
          <a:noFill/>
        </p:spPr>
        <p:txBody>
          <a:bodyPr wrap="square">
            <a:spAutoFit/>
          </a:bodyPr>
          <a:lstStyle/>
          <a:p>
            <a:r>
              <a:rPr lang="en-US" sz="1400" b="0" i="0" dirty="0">
                <a:solidFill>
                  <a:srgbClr val="000000"/>
                </a:solidFill>
                <a:effectLst/>
                <a:latin typeface="Helvetica Neue"/>
              </a:rPr>
              <a:t>No relationship between the smoking habits and number of children/dependent </a:t>
            </a:r>
            <a:endParaRPr lang="en-US" sz="1400" dirty="0"/>
          </a:p>
        </p:txBody>
      </p:sp>
      <p:pic>
        <p:nvPicPr>
          <p:cNvPr id="9234" name="Picture 18">
            <a:extLst>
              <a:ext uri="{FF2B5EF4-FFF2-40B4-BE49-F238E27FC236}">
                <a16:creationId xmlns:a16="http://schemas.microsoft.com/office/drawing/2014/main" id="{BB68832D-D920-4D22-AAEF-C5816E0B2FA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808088" y="3962864"/>
            <a:ext cx="3705225" cy="2495550"/>
          </a:xfrm>
          <a:prstGeom prst="rect">
            <a:avLst/>
          </a:prstGeom>
          <a:noFill/>
          <a:extLst>
            <a:ext uri="{909E8E84-426E-40DD-AFC4-6F175D3DCCD1}">
              <a14:hiddenFill xmlns:a14="http://schemas.microsoft.com/office/drawing/2010/main">
                <a:solidFill>
                  <a:srgbClr val="FFFFFF"/>
                </a:solidFill>
              </a14:hiddenFill>
            </a:ext>
          </a:extLst>
        </p:spPr>
      </p:pic>
      <p:sp>
        <p:nvSpPr>
          <p:cNvPr id="27" name="TextBox 26">
            <a:extLst>
              <a:ext uri="{FF2B5EF4-FFF2-40B4-BE49-F238E27FC236}">
                <a16:creationId xmlns:a16="http://schemas.microsoft.com/office/drawing/2014/main" id="{B1C860D0-3291-478A-8A89-A261214B6E8F}"/>
              </a:ext>
            </a:extLst>
          </p:cNvPr>
          <p:cNvSpPr txBox="1"/>
          <p:nvPr/>
        </p:nvSpPr>
        <p:spPr>
          <a:xfrm>
            <a:off x="8382714" y="6431162"/>
            <a:ext cx="3195141" cy="307777"/>
          </a:xfrm>
          <a:prstGeom prst="rect">
            <a:avLst/>
          </a:prstGeom>
          <a:noFill/>
        </p:spPr>
        <p:txBody>
          <a:bodyPr wrap="square">
            <a:spAutoFit/>
          </a:bodyPr>
          <a:lstStyle/>
          <a:p>
            <a:r>
              <a:rPr lang="en-US" sz="1400" b="0" i="0" dirty="0">
                <a:solidFill>
                  <a:srgbClr val="000000"/>
                </a:solidFill>
                <a:effectLst/>
                <a:latin typeface="Helvetica Neue"/>
              </a:rPr>
              <a:t>higher Percentage in southeast</a:t>
            </a:r>
            <a:endParaRPr lang="en-US" sz="1400" dirty="0"/>
          </a:p>
        </p:txBody>
      </p:sp>
    </p:spTree>
    <p:extLst>
      <p:ext uri="{BB962C8B-B14F-4D97-AF65-F5344CB8AC3E}">
        <p14:creationId xmlns:p14="http://schemas.microsoft.com/office/powerpoint/2010/main" val="36132293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F8E4DC-ACDE-460E-8807-929F0765F806}"/>
              </a:ext>
            </a:extLst>
          </p:cNvPr>
          <p:cNvSpPr>
            <a:spLocks noGrp="1"/>
          </p:cNvSpPr>
          <p:nvPr>
            <p:ph type="title"/>
          </p:nvPr>
        </p:nvSpPr>
        <p:spPr/>
        <p:txBody>
          <a:bodyPr/>
          <a:lstStyle/>
          <a:p>
            <a:r>
              <a:rPr lang="en-US" b="1" i="0" dirty="0">
                <a:solidFill>
                  <a:srgbClr val="000000"/>
                </a:solidFill>
                <a:effectLst/>
                <a:latin typeface="Helvetica Neue"/>
              </a:rPr>
              <a:t>Multivariate Analysis</a:t>
            </a:r>
            <a:br>
              <a:rPr lang="en-US" b="1" i="0" dirty="0">
                <a:solidFill>
                  <a:srgbClr val="000000"/>
                </a:solidFill>
                <a:effectLst/>
                <a:latin typeface="Helvetica Neue"/>
              </a:rPr>
            </a:br>
            <a:endParaRPr lang="en-US" dirty="0"/>
          </a:p>
        </p:txBody>
      </p:sp>
      <p:sp>
        <p:nvSpPr>
          <p:cNvPr id="4" name="TextBox 3">
            <a:extLst>
              <a:ext uri="{FF2B5EF4-FFF2-40B4-BE49-F238E27FC236}">
                <a16:creationId xmlns:a16="http://schemas.microsoft.com/office/drawing/2014/main" id="{6CE200C3-840B-45F8-A80E-63A09C753BB8}"/>
              </a:ext>
            </a:extLst>
          </p:cNvPr>
          <p:cNvSpPr txBox="1"/>
          <p:nvPr/>
        </p:nvSpPr>
        <p:spPr>
          <a:xfrm>
            <a:off x="2825318" y="1184714"/>
            <a:ext cx="6094520" cy="369332"/>
          </a:xfrm>
          <a:prstGeom prst="rect">
            <a:avLst/>
          </a:prstGeom>
          <a:noFill/>
        </p:spPr>
        <p:txBody>
          <a:bodyPr wrap="square">
            <a:spAutoFit/>
          </a:bodyPr>
          <a:lstStyle/>
          <a:p>
            <a:pPr algn="l"/>
            <a:r>
              <a:rPr lang="en-US" b="1" i="0" dirty="0">
                <a:solidFill>
                  <a:srgbClr val="000000"/>
                </a:solidFill>
                <a:effectLst/>
                <a:latin typeface="Helvetica Neue"/>
              </a:rPr>
              <a:t>Cross Tabulation with categorical variable </a:t>
            </a:r>
          </a:p>
        </p:txBody>
      </p:sp>
      <p:pic>
        <p:nvPicPr>
          <p:cNvPr id="8" name="Picture 7">
            <a:extLst>
              <a:ext uri="{FF2B5EF4-FFF2-40B4-BE49-F238E27FC236}">
                <a16:creationId xmlns:a16="http://schemas.microsoft.com/office/drawing/2014/main" id="{B88A3D46-0163-4371-9074-BFE6DAFA9819}"/>
              </a:ext>
            </a:extLst>
          </p:cNvPr>
          <p:cNvPicPr>
            <a:picLocks noChangeAspect="1"/>
          </p:cNvPicPr>
          <p:nvPr/>
        </p:nvPicPr>
        <p:blipFill>
          <a:blip r:embed="rId2"/>
          <a:stretch>
            <a:fillRect/>
          </a:stretch>
        </p:blipFill>
        <p:spPr>
          <a:xfrm>
            <a:off x="545515" y="1690688"/>
            <a:ext cx="4370542" cy="2514447"/>
          </a:xfrm>
          <a:prstGeom prst="rect">
            <a:avLst/>
          </a:prstGeom>
        </p:spPr>
      </p:pic>
      <p:pic>
        <p:nvPicPr>
          <p:cNvPr id="10" name="Picture 9">
            <a:extLst>
              <a:ext uri="{FF2B5EF4-FFF2-40B4-BE49-F238E27FC236}">
                <a16:creationId xmlns:a16="http://schemas.microsoft.com/office/drawing/2014/main" id="{5AA42FAA-E232-4DF5-9C6F-5E7E677FA805}"/>
              </a:ext>
            </a:extLst>
          </p:cNvPr>
          <p:cNvPicPr>
            <a:picLocks noChangeAspect="1"/>
          </p:cNvPicPr>
          <p:nvPr/>
        </p:nvPicPr>
        <p:blipFill>
          <a:blip r:embed="rId3"/>
          <a:stretch>
            <a:fillRect/>
          </a:stretch>
        </p:blipFill>
        <p:spPr>
          <a:xfrm>
            <a:off x="7792975" y="1652922"/>
            <a:ext cx="4010025" cy="2695575"/>
          </a:xfrm>
          <a:prstGeom prst="rect">
            <a:avLst/>
          </a:prstGeom>
        </p:spPr>
      </p:pic>
      <p:pic>
        <p:nvPicPr>
          <p:cNvPr id="12" name="Picture 11">
            <a:extLst>
              <a:ext uri="{FF2B5EF4-FFF2-40B4-BE49-F238E27FC236}">
                <a16:creationId xmlns:a16="http://schemas.microsoft.com/office/drawing/2014/main" id="{06566378-67DC-4DFE-AE09-0B77BFE04804}"/>
              </a:ext>
            </a:extLst>
          </p:cNvPr>
          <p:cNvPicPr>
            <a:picLocks noChangeAspect="1"/>
          </p:cNvPicPr>
          <p:nvPr/>
        </p:nvPicPr>
        <p:blipFill>
          <a:blip r:embed="rId4"/>
          <a:stretch>
            <a:fillRect/>
          </a:stretch>
        </p:blipFill>
        <p:spPr>
          <a:xfrm>
            <a:off x="3687307" y="4491859"/>
            <a:ext cx="4370542" cy="2077677"/>
          </a:xfrm>
          <a:prstGeom prst="rect">
            <a:avLst/>
          </a:prstGeom>
        </p:spPr>
      </p:pic>
    </p:spTree>
    <p:extLst>
      <p:ext uri="{BB962C8B-B14F-4D97-AF65-F5344CB8AC3E}">
        <p14:creationId xmlns:p14="http://schemas.microsoft.com/office/powerpoint/2010/main" val="19476276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FDF683-8098-4A6B-B3F7-F1E31507A9E5}"/>
              </a:ext>
            </a:extLst>
          </p:cNvPr>
          <p:cNvSpPr>
            <a:spLocks noGrp="1"/>
          </p:cNvSpPr>
          <p:nvPr>
            <p:ph type="title"/>
          </p:nvPr>
        </p:nvSpPr>
        <p:spPr>
          <a:xfrm>
            <a:off x="838200" y="365126"/>
            <a:ext cx="5527089" cy="635728"/>
          </a:xfrm>
        </p:spPr>
        <p:txBody>
          <a:bodyPr>
            <a:normAutofit fontScale="90000"/>
          </a:bodyPr>
          <a:lstStyle/>
          <a:p>
            <a:r>
              <a:rPr lang="en-US" dirty="0"/>
              <a:t>other graphical Analysis</a:t>
            </a:r>
          </a:p>
        </p:txBody>
      </p:sp>
      <p:pic>
        <p:nvPicPr>
          <p:cNvPr id="10242" name="Picture 2">
            <a:extLst>
              <a:ext uri="{FF2B5EF4-FFF2-40B4-BE49-F238E27FC236}">
                <a16:creationId xmlns:a16="http://schemas.microsoft.com/office/drawing/2014/main" id="{68195A48-AC88-4E2A-914D-00B17D51FE1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742" y="1145823"/>
            <a:ext cx="3638550" cy="249555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1A205894-F381-4555-AA0E-BDFA284ECE0E}"/>
              </a:ext>
            </a:extLst>
          </p:cNvPr>
          <p:cNvSpPr txBox="1"/>
          <p:nvPr/>
        </p:nvSpPr>
        <p:spPr>
          <a:xfrm>
            <a:off x="642891" y="3751695"/>
            <a:ext cx="3476348" cy="369332"/>
          </a:xfrm>
          <a:prstGeom prst="rect">
            <a:avLst/>
          </a:prstGeom>
          <a:noFill/>
        </p:spPr>
        <p:txBody>
          <a:bodyPr wrap="square">
            <a:spAutoFit/>
          </a:bodyPr>
          <a:lstStyle/>
          <a:p>
            <a:r>
              <a:rPr lang="en-US" b="0" i="0" dirty="0">
                <a:solidFill>
                  <a:srgbClr val="000000"/>
                </a:solidFill>
                <a:effectLst/>
                <a:latin typeface="Helvetica Neue"/>
              </a:rPr>
              <a:t>no pattern in the graph</a:t>
            </a:r>
            <a:endParaRPr lang="en-US" dirty="0"/>
          </a:p>
        </p:txBody>
      </p:sp>
      <p:pic>
        <p:nvPicPr>
          <p:cNvPr id="10244" name="Picture 4">
            <a:extLst>
              <a:ext uri="{FF2B5EF4-FFF2-40B4-BE49-F238E27FC236}">
                <a16:creationId xmlns:a16="http://schemas.microsoft.com/office/drawing/2014/main" id="{FBA2CAC0-3E82-4E26-B19C-9E502A9E374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888" y="4012862"/>
            <a:ext cx="3829050" cy="2495550"/>
          </a:xfrm>
          <a:prstGeom prst="rect">
            <a:avLst/>
          </a:prstGeom>
          <a:noFill/>
          <a:extLst>
            <a:ext uri="{909E8E84-426E-40DD-AFC4-6F175D3DCCD1}">
              <a14:hiddenFill xmlns:a14="http://schemas.microsoft.com/office/drawing/2010/main">
                <a:solidFill>
                  <a:srgbClr val="FFFFFF"/>
                </a:solidFill>
              </a14:hiddenFill>
            </a:ext>
          </a:extLst>
        </p:spPr>
      </p:pic>
      <p:pic>
        <p:nvPicPr>
          <p:cNvPr id="10246" name="Picture 6">
            <a:extLst>
              <a:ext uri="{FF2B5EF4-FFF2-40B4-BE49-F238E27FC236}">
                <a16:creationId xmlns:a16="http://schemas.microsoft.com/office/drawing/2014/main" id="{FD0A8B16-6CCA-4C7B-B9BD-F993743334C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93814" y="365126"/>
            <a:ext cx="3638550" cy="249555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2C1F7F48-1806-4989-8238-C6EFA52C0634}"/>
              </a:ext>
            </a:extLst>
          </p:cNvPr>
          <p:cNvSpPr txBox="1"/>
          <p:nvPr/>
        </p:nvSpPr>
        <p:spPr>
          <a:xfrm>
            <a:off x="8478174" y="5725126"/>
            <a:ext cx="3488649" cy="1200329"/>
          </a:xfrm>
          <a:prstGeom prst="rect">
            <a:avLst/>
          </a:prstGeom>
          <a:noFill/>
        </p:spPr>
        <p:txBody>
          <a:bodyPr wrap="square">
            <a:spAutoFit/>
          </a:bodyPr>
          <a:lstStyle/>
          <a:p>
            <a:pPr algn="ctr"/>
            <a:r>
              <a:rPr lang="en-US" b="0" i="0" dirty="0">
                <a:solidFill>
                  <a:srgbClr val="000000"/>
                </a:solidFill>
                <a:effectLst/>
                <a:latin typeface="Helvetica Neue"/>
              </a:rPr>
              <a:t>that insured with 5 children/dependent covered are not seen on higher side age variable</a:t>
            </a:r>
            <a:endParaRPr lang="en-US" dirty="0"/>
          </a:p>
        </p:txBody>
      </p:sp>
      <p:pic>
        <p:nvPicPr>
          <p:cNvPr id="10248" name="Picture 8">
            <a:extLst>
              <a:ext uri="{FF2B5EF4-FFF2-40B4-BE49-F238E27FC236}">
                <a16:creationId xmlns:a16="http://schemas.microsoft.com/office/drawing/2014/main" id="{B8962682-F019-4526-A711-6C7F71D5069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26365" y="3381923"/>
            <a:ext cx="3638550" cy="2495550"/>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791B2ACC-DBAB-4673-A560-6CC4C809095C}"/>
              </a:ext>
            </a:extLst>
          </p:cNvPr>
          <p:cNvSpPr txBox="1"/>
          <p:nvPr/>
        </p:nvSpPr>
        <p:spPr>
          <a:xfrm>
            <a:off x="780864" y="6463790"/>
            <a:ext cx="2820880" cy="369332"/>
          </a:xfrm>
          <a:prstGeom prst="rect">
            <a:avLst/>
          </a:prstGeom>
          <a:noFill/>
        </p:spPr>
        <p:txBody>
          <a:bodyPr wrap="square">
            <a:spAutoFit/>
          </a:bodyPr>
          <a:lstStyle/>
          <a:p>
            <a:r>
              <a:rPr lang="en-US" b="0" i="0" dirty="0">
                <a:solidFill>
                  <a:srgbClr val="000000"/>
                </a:solidFill>
                <a:effectLst/>
                <a:latin typeface="Helvetica Neue"/>
              </a:rPr>
              <a:t>no pattern in the graph</a:t>
            </a:r>
            <a:endParaRPr lang="en-US" dirty="0"/>
          </a:p>
        </p:txBody>
      </p:sp>
      <p:sp>
        <p:nvSpPr>
          <p:cNvPr id="14" name="TextBox 13">
            <a:extLst>
              <a:ext uri="{FF2B5EF4-FFF2-40B4-BE49-F238E27FC236}">
                <a16:creationId xmlns:a16="http://schemas.microsoft.com/office/drawing/2014/main" id="{00503402-0EBB-4D2A-A608-31ECF7D016FB}"/>
              </a:ext>
            </a:extLst>
          </p:cNvPr>
          <p:cNvSpPr txBox="1"/>
          <p:nvPr/>
        </p:nvSpPr>
        <p:spPr>
          <a:xfrm>
            <a:off x="8878548" y="2860676"/>
            <a:ext cx="2545672" cy="369332"/>
          </a:xfrm>
          <a:prstGeom prst="rect">
            <a:avLst/>
          </a:prstGeom>
          <a:noFill/>
        </p:spPr>
        <p:txBody>
          <a:bodyPr wrap="square">
            <a:spAutoFit/>
          </a:bodyPr>
          <a:lstStyle/>
          <a:p>
            <a:r>
              <a:rPr lang="en-US" b="0" i="0" dirty="0">
                <a:solidFill>
                  <a:srgbClr val="000000"/>
                </a:solidFill>
                <a:effectLst/>
                <a:latin typeface="Helvetica Neue"/>
              </a:rPr>
              <a:t>no pattern in the graph</a:t>
            </a:r>
            <a:endParaRPr lang="en-US" dirty="0"/>
          </a:p>
        </p:txBody>
      </p:sp>
      <p:pic>
        <p:nvPicPr>
          <p:cNvPr id="10250" name="Picture 10">
            <a:extLst>
              <a:ext uri="{FF2B5EF4-FFF2-40B4-BE49-F238E27FC236}">
                <a16:creationId xmlns:a16="http://schemas.microsoft.com/office/drawing/2014/main" id="{6028B07F-C952-4A15-B3C3-A9F5660F620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83161" y="1625477"/>
            <a:ext cx="3829050" cy="2495550"/>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a:extLst>
              <a:ext uri="{FF2B5EF4-FFF2-40B4-BE49-F238E27FC236}">
                <a16:creationId xmlns:a16="http://schemas.microsoft.com/office/drawing/2014/main" id="{84DE57DF-4B8F-4D44-9E43-FFEC2798489C}"/>
              </a:ext>
            </a:extLst>
          </p:cNvPr>
          <p:cNvSpPr txBox="1"/>
          <p:nvPr/>
        </p:nvSpPr>
        <p:spPr>
          <a:xfrm>
            <a:off x="4264463" y="4121027"/>
            <a:ext cx="3638550" cy="2031325"/>
          </a:xfrm>
          <a:prstGeom prst="rect">
            <a:avLst/>
          </a:prstGeom>
          <a:noFill/>
        </p:spPr>
        <p:txBody>
          <a:bodyPr wrap="square">
            <a:spAutoFit/>
          </a:bodyPr>
          <a:lstStyle/>
          <a:p>
            <a:pPr algn="ctr"/>
            <a:r>
              <a:rPr lang="en-US" b="0" i="0" dirty="0">
                <a:solidFill>
                  <a:srgbClr val="000000"/>
                </a:solidFill>
                <a:effectLst/>
                <a:latin typeface="Helvetica Neue"/>
              </a:rPr>
              <a:t>The policy holders with 5 dependent/children covered are found to have low charges and medium age. whereas, the charges also seems to be low for those having 4 dependents irrespective of age.</a:t>
            </a:r>
            <a:endParaRPr lang="en-US" dirty="0"/>
          </a:p>
        </p:txBody>
      </p:sp>
    </p:spTree>
    <p:extLst>
      <p:ext uri="{BB962C8B-B14F-4D97-AF65-F5344CB8AC3E}">
        <p14:creationId xmlns:p14="http://schemas.microsoft.com/office/powerpoint/2010/main" val="11202599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a:extLst>
              <a:ext uri="{FF2B5EF4-FFF2-40B4-BE49-F238E27FC236}">
                <a16:creationId xmlns:a16="http://schemas.microsoft.com/office/drawing/2014/main" id="{3929BD58-1062-4204-854E-168EC738916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6044" y="137065"/>
            <a:ext cx="3829050" cy="249555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D4436A4F-86EB-4274-B1F3-1F081F385975}"/>
              </a:ext>
            </a:extLst>
          </p:cNvPr>
          <p:cNvSpPr txBox="1"/>
          <p:nvPr/>
        </p:nvSpPr>
        <p:spPr>
          <a:xfrm>
            <a:off x="1006044" y="2782669"/>
            <a:ext cx="4285972" cy="923330"/>
          </a:xfrm>
          <a:prstGeom prst="rect">
            <a:avLst/>
          </a:prstGeom>
          <a:noFill/>
        </p:spPr>
        <p:txBody>
          <a:bodyPr wrap="square">
            <a:spAutoFit/>
          </a:bodyPr>
          <a:lstStyle/>
          <a:p>
            <a:pPr algn="ctr"/>
            <a:r>
              <a:rPr lang="en-US" b="0" i="0" dirty="0">
                <a:solidFill>
                  <a:srgbClr val="000000"/>
                </a:solidFill>
                <a:effectLst/>
                <a:latin typeface="Helvetica Neue"/>
              </a:rPr>
              <a:t>Frequent smokers of tobacco are the one's claims higher charges irrespective of their </a:t>
            </a:r>
            <a:r>
              <a:rPr lang="en-US" b="0" i="0" dirty="0" err="1">
                <a:solidFill>
                  <a:srgbClr val="000000"/>
                </a:solidFill>
                <a:effectLst/>
                <a:latin typeface="Helvetica Neue"/>
              </a:rPr>
              <a:t>bmi</a:t>
            </a:r>
            <a:endParaRPr lang="en-US" dirty="0"/>
          </a:p>
        </p:txBody>
      </p:sp>
      <p:pic>
        <p:nvPicPr>
          <p:cNvPr id="11268" name="Picture 4">
            <a:extLst>
              <a:ext uri="{FF2B5EF4-FFF2-40B4-BE49-F238E27FC236}">
                <a16:creationId xmlns:a16="http://schemas.microsoft.com/office/drawing/2014/main" id="{894284CB-2CE4-4E91-A895-F2CD8B049F8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2795" y="3856053"/>
            <a:ext cx="3638550" cy="249555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760D24BB-4012-430F-A4F5-24901651F3E1}"/>
              </a:ext>
            </a:extLst>
          </p:cNvPr>
          <p:cNvSpPr txBox="1"/>
          <p:nvPr/>
        </p:nvSpPr>
        <p:spPr>
          <a:xfrm>
            <a:off x="1123765" y="6351603"/>
            <a:ext cx="2350363" cy="369332"/>
          </a:xfrm>
          <a:prstGeom prst="rect">
            <a:avLst/>
          </a:prstGeom>
          <a:noFill/>
        </p:spPr>
        <p:txBody>
          <a:bodyPr wrap="square">
            <a:spAutoFit/>
          </a:bodyPr>
          <a:lstStyle/>
          <a:p>
            <a:r>
              <a:rPr lang="en-US" dirty="0"/>
              <a:t>no pattern in the graph</a:t>
            </a:r>
          </a:p>
        </p:txBody>
      </p:sp>
      <p:pic>
        <p:nvPicPr>
          <p:cNvPr id="11270" name="Picture 6">
            <a:extLst>
              <a:ext uri="{FF2B5EF4-FFF2-40B4-BE49-F238E27FC236}">
                <a16:creationId xmlns:a16="http://schemas.microsoft.com/office/drawing/2014/main" id="{B84B39F4-F531-4FC9-8F97-FC499D774AA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14385" y="3504889"/>
            <a:ext cx="3829050" cy="2495550"/>
          </a:xfrm>
          <a:prstGeom prst="rect">
            <a:avLst/>
          </a:prstGeom>
          <a:noFill/>
          <a:extLst>
            <a:ext uri="{909E8E84-426E-40DD-AFC4-6F175D3DCCD1}">
              <a14:hiddenFill xmlns:a14="http://schemas.microsoft.com/office/drawing/2010/main">
                <a:solidFill>
                  <a:srgbClr val="FFFFFF"/>
                </a:solidFill>
              </a14:hiddenFill>
            </a:ext>
          </a:extLst>
        </p:spPr>
      </p:pic>
      <p:pic>
        <p:nvPicPr>
          <p:cNvPr id="11272" name="Picture 8">
            <a:extLst>
              <a:ext uri="{FF2B5EF4-FFF2-40B4-BE49-F238E27FC236}">
                <a16:creationId xmlns:a16="http://schemas.microsoft.com/office/drawing/2014/main" id="{C40AB493-D39D-47DC-975C-B4DDD720909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14385" y="287119"/>
            <a:ext cx="3829050" cy="2495550"/>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F8020F1B-F75B-4741-91D2-AFB7C80AD915}"/>
              </a:ext>
            </a:extLst>
          </p:cNvPr>
          <p:cNvSpPr txBox="1"/>
          <p:nvPr/>
        </p:nvSpPr>
        <p:spPr>
          <a:xfrm>
            <a:off x="7171307" y="2733896"/>
            <a:ext cx="3761912" cy="646331"/>
          </a:xfrm>
          <a:prstGeom prst="rect">
            <a:avLst/>
          </a:prstGeom>
          <a:noFill/>
        </p:spPr>
        <p:txBody>
          <a:bodyPr wrap="square">
            <a:spAutoFit/>
          </a:bodyPr>
          <a:lstStyle/>
          <a:p>
            <a:r>
              <a:rPr lang="en-US" b="0" i="0" dirty="0">
                <a:solidFill>
                  <a:srgbClr val="000000"/>
                </a:solidFill>
                <a:effectLst/>
                <a:latin typeface="Helvetica Neue"/>
              </a:rPr>
              <a:t>area of residence does not moderate this relationship</a:t>
            </a:r>
            <a:endParaRPr lang="en-US" dirty="0"/>
          </a:p>
        </p:txBody>
      </p:sp>
      <p:sp>
        <p:nvSpPr>
          <p:cNvPr id="17" name="TextBox 16">
            <a:extLst>
              <a:ext uri="{FF2B5EF4-FFF2-40B4-BE49-F238E27FC236}">
                <a16:creationId xmlns:a16="http://schemas.microsoft.com/office/drawing/2014/main" id="{A9FB8794-6F36-4030-A4FA-3791893805F9}"/>
              </a:ext>
            </a:extLst>
          </p:cNvPr>
          <p:cNvSpPr txBox="1"/>
          <p:nvPr/>
        </p:nvSpPr>
        <p:spPr>
          <a:xfrm>
            <a:off x="7437637" y="5924550"/>
            <a:ext cx="3495582" cy="646331"/>
          </a:xfrm>
          <a:prstGeom prst="rect">
            <a:avLst/>
          </a:prstGeom>
          <a:noFill/>
        </p:spPr>
        <p:txBody>
          <a:bodyPr wrap="square">
            <a:spAutoFit/>
          </a:bodyPr>
          <a:lstStyle/>
          <a:p>
            <a:r>
              <a:rPr lang="en-US" b="0" i="0" dirty="0">
                <a:solidFill>
                  <a:srgbClr val="000000"/>
                </a:solidFill>
                <a:effectLst/>
                <a:latin typeface="Helvetica Neue"/>
              </a:rPr>
              <a:t>area of residence does not moderate this relationship</a:t>
            </a:r>
            <a:endParaRPr lang="en-US" dirty="0"/>
          </a:p>
        </p:txBody>
      </p:sp>
    </p:spTree>
    <p:extLst>
      <p:ext uri="{BB962C8B-B14F-4D97-AF65-F5344CB8AC3E}">
        <p14:creationId xmlns:p14="http://schemas.microsoft.com/office/powerpoint/2010/main" val="13461378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CA253E0-7E31-4D94-B764-63C3558D7663}"/>
              </a:ext>
            </a:extLst>
          </p:cNvPr>
          <p:cNvSpPr>
            <a:spLocks noGrp="1"/>
          </p:cNvSpPr>
          <p:nvPr>
            <p:ph type="title"/>
          </p:nvPr>
        </p:nvSpPr>
        <p:spPr>
          <a:xfrm>
            <a:off x="2032985" y="430567"/>
            <a:ext cx="7732451" cy="643631"/>
          </a:xfrm>
        </p:spPr>
        <p:txBody>
          <a:bodyPr>
            <a:normAutofit/>
          </a:bodyPr>
          <a:lstStyle/>
          <a:p>
            <a:r>
              <a:rPr lang="en-US" b="1" dirty="0">
                <a:latin typeface="Times New Roman" panose="02020603050405020304" pitchFamily="18" charset="0"/>
                <a:cs typeface="Times New Roman" panose="02020603050405020304" pitchFamily="18" charset="0"/>
              </a:rPr>
              <a:t>Summary Exploratory data analysis</a:t>
            </a:r>
          </a:p>
        </p:txBody>
      </p:sp>
      <p:sp>
        <p:nvSpPr>
          <p:cNvPr id="10" name="Rectangle 4">
            <a:extLst>
              <a:ext uri="{FF2B5EF4-FFF2-40B4-BE49-F238E27FC236}">
                <a16:creationId xmlns:a16="http://schemas.microsoft.com/office/drawing/2014/main" id="{8C72EA8F-0520-4740-B99C-677EE0FF93B5}"/>
              </a:ext>
            </a:extLst>
          </p:cNvPr>
          <p:cNvSpPr>
            <a:spLocks noGrp="1" noChangeArrowheads="1"/>
          </p:cNvSpPr>
          <p:nvPr>
            <p:ph type="body" sz="half" idx="2"/>
          </p:nvPr>
        </p:nvSpPr>
        <p:spPr bwMode="auto">
          <a:xfrm>
            <a:off x="839788" y="1207349"/>
            <a:ext cx="10088624" cy="551169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158700" rIns="91440" bIns="57132"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1800" b="0" i="0" u="none" strike="noStrike" cap="none" normalizeH="0" baseline="0" dirty="0">
                <a:ln>
                  <a:noFill/>
                </a:ln>
                <a:solidFill>
                  <a:schemeClr val="tx1"/>
                </a:solidFill>
                <a:effectLst/>
                <a:latin typeface="Arial" panose="020B0604020202020204" pitchFamily="34" charset="0"/>
              </a:rPr>
              <a:t>There are 1338 rows and 7 column in the data set. 1336 rows represent 1338 cases. 7 columns represent 7 different variables.</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b="0" i="0" u="none" strike="noStrike" cap="none" normalizeH="0" baseline="0" dirty="0">
                <a:ln>
                  <a:noFill/>
                </a:ln>
                <a:solidFill>
                  <a:srgbClr val="000000"/>
                </a:solidFill>
                <a:effectLst/>
                <a:latin typeface="Helvetica Neue"/>
              </a:rPr>
              <a:t>There are two Categories for Sex, two for smokers, 6 for children and four for region in the data.</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endParaRPr kumimoji="0" lang="en-US" altLang="en-US" b="0" i="0" u="none" strike="noStrike" cap="none" normalizeH="0" baseline="0" dirty="0">
              <a:ln>
                <a:noFill/>
              </a:ln>
              <a:solidFill>
                <a:srgbClr val="000000"/>
              </a:solidFill>
              <a:effectLst/>
              <a:latin typeface="Helvetica Neue"/>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b="0" i="0" u="none" strike="noStrike" cap="none" normalizeH="0" baseline="0" dirty="0">
                <a:ln>
                  <a:noFill/>
                </a:ln>
                <a:solidFill>
                  <a:srgbClr val="000000"/>
                </a:solidFill>
                <a:effectLst/>
                <a:latin typeface="Helvetica Neue"/>
              </a:rPr>
              <a:t>An average age of customer is found to be 39.20 </a:t>
            </a:r>
            <a:r>
              <a:rPr kumimoji="0" lang="en-US" altLang="en-US" b="0" i="0" u="sng" strike="noStrike" cap="none" normalizeH="0" baseline="0" dirty="0">
                <a:ln>
                  <a:noFill/>
                </a:ln>
                <a:solidFill>
                  <a:srgbClr val="000000"/>
                </a:solidFill>
                <a:effectLst/>
                <a:latin typeface="Helvetica Neue"/>
              </a:rPr>
              <a:t>+</a:t>
            </a:r>
            <a:r>
              <a:rPr kumimoji="0" lang="en-US" altLang="en-US" b="0" i="0" u="none" strike="noStrike" cap="none" normalizeH="0" baseline="0" dirty="0">
                <a:ln>
                  <a:noFill/>
                </a:ln>
                <a:solidFill>
                  <a:srgbClr val="000000"/>
                </a:solidFill>
                <a:effectLst/>
                <a:latin typeface="Helvetica Neue"/>
              </a:rPr>
              <a:t> 14.049 years, the standard deviation (14.049) of this variable seems very high.</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endParaRPr kumimoji="0" lang="en-US" altLang="en-US" b="0" i="0" u="none" strike="noStrike" cap="none" normalizeH="0" baseline="0" dirty="0">
              <a:ln>
                <a:noFill/>
              </a:ln>
              <a:solidFill>
                <a:srgbClr val="000000"/>
              </a:solidFill>
              <a:effectLst/>
              <a:latin typeface="Helvetica Neue"/>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b="0" i="0" u="none" strike="noStrike" cap="none" normalizeH="0" baseline="0" dirty="0">
                <a:ln>
                  <a:noFill/>
                </a:ln>
                <a:solidFill>
                  <a:srgbClr val="000000"/>
                </a:solidFill>
                <a:effectLst/>
                <a:latin typeface="Helvetica Neue"/>
              </a:rPr>
              <a:t>An average children / dependents covered by the insurance plan for policy holders is 1.09 </a:t>
            </a:r>
            <a:r>
              <a:rPr kumimoji="0" lang="en-US" altLang="en-US" b="0" i="0" u="sng" strike="noStrike" cap="none" normalizeH="0" baseline="0" dirty="0">
                <a:ln>
                  <a:noFill/>
                </a:ln>
                <a:solidFill>
                  <a:srgbClr val="000000"/>
                </a:solidFill>
                <a:effectLst/>
                <a:latin typeface="Helvetica Neue"/>
              </a:rPr>
              <a:t>+</a:t>
            </a:r>
            <a:r>
              <a:rPr kumimoji="0" lang="en-US" altLang="en-US" b="0" i="0" u="none" strike="noStrike" cap="none" normalizeH="0" baseline="0" dirty="0">
                <a:ln>
                  <a:noFill/>
                </a:ln>
                <a:solidFill>
                  <a:srgbClr val="000000"/>
                </a:solidFill>
                <a:effectLst/>
                <a:latin typeface="Helvetica Neue"/>
              </a:rPr>
              <a:t> 1.205.</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endParaRPr kumimoji="0" lang="en-US" altLang="en-US" b="0" i="0" u="none" strike="noStrike" cap="none" normalizeH="0" baseline="0" dirty="0">
              <a:ln>
                <a:noFill/>
              </a:ln>
              <a:solidFill>
                <a:srgbClr val="000000"/>
              </a:solidFill>
              <a:effectLst/>
              <a:latin typeface="Helvetica Neue"/>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b="0" i="0" u="none" strike="noStrike" cap="none" normalizeH="0" baseline="0" dirty="0">
                <a:ln>
                  <a:noFill/>
                </a:ln>
                <a:solidFill>
                  <a:srgbClr val="000000"/>
                </a:solidFill>
                <a:effectLst/>
                <a:latin typeface="Helvetica Neue"/>
              </a:rPr>
              <a:t>An average Individual medical costs billed to health insurance is 13270.42 </a:t>
            </a:r>
            <a:r>
              <a:rPr kumimoji="0" lang="en-US" altLang="en-US" b="0" i="0" u="sng" strike="noStrike" cap="none" normalizeH="0" baseline="0" dirty="0">
                <a:ln>
                  <a:noFill/>
                </a:ln>
                <a:solidFill>
                  <a:srgbClr val="000000"/>
                </a:solidFill>
                <a:effectLst/>
                <a:latin typeface="Helvetica Neue"/>
              </a:rPr>
              <a:t>+</a:t>
            </a:r>
            <a:r>
              <a:rPr kumimoji="0" lang="en-US" altLang="en-US" b="0" i="0" u="none" strike="noStrike" cap="none" normalizeH="0" baseline="0" dirty="0">
                <a:ln>
                  <a:noFill/>
                </a:ln>
                <a:solidFill>
                  <a:srgbClr val="000000"/>
                </a:solidFill>
                <a:effectLst/>
                <a:latin typeface="Helvetica Neue"/>
              </a:rPr>
              <a:t> 12110.011.</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endParaRPr kumimoji="0" lang="en-US" altLang="en-US" b="0" i="0" u="none" strike="noStrike" cap="none" normalizeH="0" baseline="0" dirty="0">
              <a:ln>
                <a:noFill/>
              </a:ln>
              <a:solidFill>
                <a:srgbClr val="000000"/>
              </a:solidFill>
              <a:effectLst/>
              <a:latin typeface="Helvetica Neue"/>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b="0" i="0" u="none" strike="noStrike" cap="none" normalizeH="0" baseline="0" dirty="0">
                <a:ln>
                  <a:noFill/>
                </a:ln>
                <a:solidFill>
                  <a:srgbClr val="000000"/>
                </a:solidFill>
                <a:effectLst/>
                <a:latin typeface="Helvetica Neue"/>
              </a:rPr>
              <a:t>An average </a:t>
            </a:r>
            <a:r>
              <a:rPr kumimoji="0" lang="en-US" altLang="en-US" b="0" i="0" u="none" strike="noStrike" cap="none" normalizeH="0" baseline="0" dirty="0" err="1">
                <a:ln>
                  <a:noFill/>
                </a:ln>
                <a:solidFill>
                  <a:srgbClr val="000000"/>
                </a:solidFill>
                <a:effectLst/>
                <a:latin typeface="Helvetica Neue"/>
              </a:rPr>
              <a:t>bmi</a:t>
            </a:r>
            <a:r>
              <a:rPr kumimoji="0" lang="en-US" altLang="en-US" b="0" i="0" u="none" strike="noStrike" cap="none" normalizeH="0" baseline="0" dirty="0">
                <a:ln>
                  <a:noFill/>
                </a:ln>
                <a:solidFill>
                  <a:srgbClr val="000000"/>
                </a:solidFill>
                <a:effectLst/>
                <a:latin typeface="Helvetica Neue"/>
              </a:rPr>
              <a:t> of customer is 30.663 </a:t>
            </a:r>
            <a:r>
              <a:rPr kumimoji="0" lang="en-US" altLang="en-US" b="0" i="0" u="sng" strike="noStrike" cap="none" normalizeH="0" baseline="0" dirty="0">
                <a:ln>
                  <a:noFill/>
                </a:ln>
                <a:solidFill>
                  <a:srgbClr val="000000"/>
                </a:solidFill>
                <a:effectLst/>
                <a:latin typeface="Helvetica Neue"/>
              </a:rPr>
              <a:t>+</a:t>
            </a:r>
            <a:r>
              <a:rPr kumimoji="0" lang="en-US" altLang="en-US" b="0" i="0" u="none" strike="noStrike" cap="none" normalizeH="0" baseline="0" dirty="0">
                <a:ln>
                  <a:noFill/>
                </a:ln>
                <a:solidFill>
                  <a:srgbClr val="000000"/>
                </a:solidFill>
                <a:effectLst/>
                <a:latin typeface="Helvetica Neue"/>
              </a:rPr>
              <a:t> 6.098 which exceed the range of ideal BMI (18.5 to 24.9) and indicates obesity among customers.</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endParaRPr kumimoji="0" lang="en-US" altLang="en-US" b="0" i="0" u="none" strike="noStrike" cap="none" normalizeH="0" baseline="0" dirty="0">
              <a:ln>
                <a:noFill/>
              </a:ln>
              <a:solidFill>
                <a:srgbClr val="000000"/>
              </a:solidFill>
              <a:effectLst/>
              <a:latin typeface="Helvetica Neue"/>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b="0" i="0" u="none" strike="noStrike" cap="none" normalizeH="0" baseline="0" dirty="0">
                <a:ln>
                  <a:noFill/>
                </a:ln>
                <a:solidFill>
                  <a:srgbClr val="000000"/>
                </a:solidFill>
                <a:effectLst/>
                <a:latin typeface="Helvetica Neue"/>
              </a:rPr>
              <a:t>More than 75% of customers are above the range of ideal </a:t>
            </a:r>
            <a:r>
              <a:rPr kumimoji="0" lang="en-US" altLang="en-US" b="0" i="0" u="none" strike="noStrike" cap="none" normalizeH="0" baseline="0" dirty="0" err="1">
                <a:ln>
                  <a:noFill/>
                </a:ln>
                <a:solidFill>
                  <a:srgbClr val="000000"/>
                </a:solidFill>
                <a:effectLst/>
                <a:latin typeface="Helvetica Neue"/>
              </a:rPr>
              <a:t>bmi</a:t>
            </a:r>
            <a:r>
              <a:rPr kumimoji="0" lang="en-US" altLang="en-US" b="0" i="0" u="none" strike="noStrike" cap="none" normalizeH="0" baseline="0" dirty="0">
                <a:ln>
                  <a:noFill/>
                </a:ln>
                <a:solidFill>
                  <a:srgbClr val="000000"/>
                </a:solidFill>
                <a:effectLst/>
                <a:latin typeface="Helvetica Neue"/>
              </a:rPr>
              <a:t> indicating obesity among policy holders. At 25% the value of </a:t>
            </a:r>
            <a:r>
              <a:rPr kumimoji="0" lang="en-US" altLang="en-US" b="0" i="0" u="none" strike="noStrike" cap="none" normalizeH="0" baseline="0" dirty="0" err="1">
                <a:ln>
                  <a:noFill/>
                </a:ln>
                <a:solidFill>
                  <a:srgbClr val="000000"/>
                </a:solidFill>
                <a:effectLst/>
                <a:latin typeface="Helvetica Neue"/>
              </a:rPr>
              <a:t>bmi</a:t>
            </a:r>
            <a:r>
              <a:rPr kumimoji="0" lang="en-US" altLang="en-US" b="0" i="0" u="none" strike="noStrike" cap="none" normalizeH="0" baseline="0" dirty="0">
                <a:ln>
                  <a:noFill/>
                </a:ln>
                <a:solidFill>
                  <a:srgbClr val="000000"/>
                </a:solidFill>
                <a:effectLst/>
                <a:latin typeface="Helvetica Neue"/>
              </a:rPr>
              <a:t> is 26.296 which is still above 18.5 to 24.9.</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endParaRPr kumimoji="0" lang="en-US" altLang="en-US" b="0" i="0" u="none" strike="noStrike" cap="none" normalizeH="0" baseline="0" dirty="0">
              <a:ln>
                <a:noFill/>
              </a:ln>
              <a:solidFill>
                <a:srgbClr val="000000"/>
              </a:solidFill>
              <a:effectLst/>
              <a:latin typeface="Helvetica Neue"/>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b="0" i="0" u="none" strike="noStrike" cap="none" normalizeH="0" baseline="0" dirty="0">
                <a:ln>
                  <a:noFill/>
                </a:ln>
                <a:solidFill>
                  <a:srgbClr val="000000"/>
                </a:solidFill>
                <a:effectLst/>
                <a:latin typeface="Helvetica Neue"/>
              </a:rPr>
              <a:t>Data for charges has huge spread ranging from 1121.873 to 63770.428. The distribution is full of outliers on the right side of the data indicating huge claims of some insured individuals on insurance company.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488395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D35A306-3892-49F8-A0B3-C3D4A52D46B6}"/>
              </a:ext>
            </a:extLst>
          </p:cNvPr>
          <p:cNvSpPr txBox="1"/>
          <p:nvPr/>
        </p:nvSpPr>
        <p:spPr>
          <a:xfrm>
            <a:off x="915879" y="719766"/>
            <a:ext cx="10360241" cy="5078313"/>
          </a:xfrm>
          <a:prstGeom prst="rect">
            <a:avLst/>
          </a:prstGeom>
          <a:noFill/>
        </p:spPr>
        <p:txBody>
          <a:bodyPr wrap="square">
            <a:spAutoFit/>
          </a:bodyPr>
          <a:lstStyle/>
          <a:p>
            <a:pPr marL="342900" indent="-342900">
              <a:buFont typeface="Wingdings" panose="05000000000000000000" pitchFamily="2" charset="2"/>
              <a:buChar char="v"/>
            </a:pPr>
            <a:r>
              <a:rPr lang="en-US" dirty="0"/>
              <a:t>There exist more insured (79.5%) who smoke tobacco regularly then those who </a:t>
            </a:r>
            <a:r>
              <a:rPr lang="en-US" dirty="0" err="1"/>
              <a:t>dont</a:t>
            </a:r>
            <a:r>
              <a:rPr lang="en-US" dirty="0"/>
              <a:t> (20.5%).</a:t>
            </a:r>
          </a:p>
          <a:p>
            <a:pPr marL="342900" indent="-342900">
              <a:buFont typeface="Wingdings" panose="05000000000000000000" pitchFamily="2" charset="2"/>
              <a:buChar char="v"/>
            </a:pPr>
            <a:endParaRPr lang="en-US" dirty="0"/>
          </a:p>
          <a:p>
            <a:pPr marL="342900" indent="-342900">
              <a:buFont typeface="Wingdings" panose="05000000000000000000" pitchFamily="2" charset="2"/>
              <a:buChar char="v"/>
            </a:pPr>
            <a:r>
              <a:rPr lang="en-US" dirty="0"/>
              <a:t>10. The highest insured percentage is reported in Southeast (27.2%). The southwest, northwest and northeast are having almost same percentage of reported cases approximately 24% each.</a:t>
            </a:r>
          </a:p>
          <a:p>
            <a:pPr marL="342900" indent="-342900">
              <a:buFont typeface="Wingdings" panose="05000000000000000000" pitchFamily="2" charset="2"/>
              <a:buChar char="v"/>
            </a:pPr>
            <a:endParaRPr lang="en-US" dirty="0"/>
          </a:p>
          <a:p>
            <a:pPr marL="342900" indent="-342900">
              <a:buFont typeface="Wingdings" panose="05000000000000000000" pitchFamily="2" charset="2"/>
              <a:buChar char="v"/>
            </a:pPr>
            <a:r>
              <a:rPr lang="en-US" dirty="0"/>
              <a:t>11. With the increase in child/dependent the number of insured Cases is decreasing. The highest percentage is for insured with 0 children/dependent (42.9%) whereas lowest percentage is for insured with 4 (1.9%) and 5 (1.3%) children/dependents respectively.</a:t>
            </a:r>
          </a:p>
          <a:p>
            <a:pPr marL="342900" indent="-342900">
              <a:buFont typeface="Wingdings" panose="05000000000000000000" pitchFamily="2" charset="2"/>
              <a:buChar char="v"/>
            </a:pPr>
            <a:endParaRPr lang="en-US" dirty="0"/>
          </a:p>
          <a:p>
            <a:pPr marL="342900" indent="-342900">
              <a:buFont typeface="Wingdings" panose="05000000000000000000" pitchFamily="2" charset="2"/>
              <a:buChar char="v"/>
            </a:pPr>
            <a:r>
              <a:rPr lang="en-US" dirty="0"/>
              <a:t>12. A moderate positive correlation can be seen between age and charges (r= 2.99, </a:t>
            </a:r>
            <a:r>
              <a:rPr lang="en-US" dirty="0" err="1"/>
              <a:t>approx</a:t>
            </a:r>
            <a:r>
              <a:rPr lang="en-US" dirty="0"/>
              <a:t> 3). Relationship between age and </a:t>
            </a:r>
            <a:r>
              <a:rPr lang="en-US" dirty="0" err="1"/>
              <a:t>bmi</a:t>
            </a:r>
            <a:r>
              <a:rPr lang="en-US" dirty="0"/>
              <a:t> (r=0.1092) and charges and </a:t>
            </a:r>
            <a:r>
              <a:rPr lang="en-US" dirty="0" err="1"/>
              <a:t>bmi</a:t>
            </a:r>
            <a:r>
              <a:rPr lang="en-US" dirty="0"/>
              <a:t> (r= 0.198) is very low and indicating lack of interdependence.</a:t>
            </a:r>
          </a:p>
          <a:p>
            <a:pPr marL="342900" indent="-342900">
              <a:buFont typeface="Wingdings" panose="05000000000000000000" pitchFamily="2" charset="2"/>
              <a:buChar char="v"/>
            </a:pPr>
            <a:endParaRPr lang="en-US" dirty="0"/>
          </a:p>
          <a:p>
            <a:pPr marL="342900" indent="-342900">
              <a:buFont typeface="Wingdings" panose="05000000000000000000" pitchFamily="2" charset="2"/>
              <a:buChar char="v"/>
            </a:pPr>
            <a:r>
              <a:rPr lang="en-US" dirty="0"/>
              <a:t>13. Median of both sex </a:t>
            </a:r>
            <a:r>
              <a:rPr lang="en-US" dirty="0" err="1"/>
              <a:t>bmi</a:t>
            </a:r>
            <a:r>
              <a:rPr lang="en-US" dirty="0"/>
              <a:t> is above ideal </a:t>
            </a:r>
            <a:r>
              <a:rPr lang="en-US" dirty="0" err="1"/>
              <a:t>bmi</a:t>
            </a:r>
            <a:r>
              <a:rPr lang="en-US" dirty="0"/>
              <a:t> range 18.5 to 24.9 indicating obesity among both.</a:t>
            </a:r>
          </a:p>
          <a:p>
            <a:pPr marL="342900" indent="-342900">
              <a:buFont typeface="Wingdings" panose="05000000000000000000" pitchFamily="2" charset="2"/>
              <a:buChar char="v"/>
            </a:pPr>
            <a:endParaRPr lang="en-US" dirty="0"/>
          </a:p>
          <a:p>
            <a:pPr marL="342900" indent="-342900">
              <a:buFont typeface="Wingdings" panose="05000000000000000000" pitchFamily="2" charset="2"/>
              <a:buChar char="v"/>
            </a:pPr>
            <a:r>
              <a:rPr lang="en-US" dirty="0"/>
              <a:t>14. The male boxplot extends longer than female one indicating a larger spread of charges claimed by males. The 75th value of the male charges (18989.59) is much greater than the female (14454.691825) proving evident of larger claims by men.</a:t>
            </a:r>
          </a:p>
        </p:txBody>
      </p:sp>
    </p:spTree>
    <p:extLst>
      <p:ext uri="{BB962C8B-B14F-4D97-AF65-F5344CB8AC3E}">
        <p14:creationId xmlns:p14="http://schemas.microsoft.com/office/powerpoint/2010/main" val="14662408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88DB57B-49D0-4846-A37B-18D88C3E2FC9}"/>
              </a:ext>
            </a:extLst>
          </p:cNvPr>
          <p:cNvSpPr txBox="1"/>
          <p:nvPr/>
        </p:nvSpPr>
        <p:spPr>
          <a:xfrm>
            <a:off x="479395" y="339777"/>
            <a:ext cx="11455153" cy="5632311"/>
          </a:xfrm>
          <a:prstGeom prst="rect">
            <a:avLst/>
          </a:prstGeom>
          <a:noFill/>
        </p:spPr>
        <p:txBody>
          <a:bodyPr wrap="square">
            <a:spAutoFit/>
          </a:bodyPr>
          <a:lstStyle/>
          <a:p>
            <a:pPr marL="285750" indent="-285750">
              <a:buFont typeface="Wingdings" panose="05000000000000000000" pitchFamily="2" charset="2"/>
              <a:buChar char="v"/>
            </a:pPr>
            <a:r>
              <a:rPr lang="en-US" dirty="0"/>
              <a:t>The highest median value of charges belongs to individuals having 4 children/dependents. whereas, the lowest belong to those having one child/dependent covered in their insurance plan these findings needs to accessed in detail for appropriate policy recommendation.</a:t>
            </a:r>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r>
              <a:rPr lang="en-US" dirty="0"/>
              <a:t> Median age of registered insured who frequently smoke is 2 years less then those who do not this findings also need consideration.</a:t>
            </a:r>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r>
              <a:rPr lang="en-US" dirty="0"/>
              <a:t>frequent smokers are found to be a bit more obese than non smokers but the difference is very minute.</a:t>
            </a:r>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r>
              <a:rPr lang="en-US" dirty="0"/>
              <a:t>insured that regularly smokes tobacco have much higher medical costs billed to health insurance then those who do not smoke regularly.</a:t>
            </a:r>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r>
              <a:rPr lang="en-US" dirty="0"/>
              <a:t>The highest spread is reported in the Age variable with respect to 0 number of children/dependents. The lowest average age variable spread is reported for insured having 5 children, this finding also needs to elaborated.</a:t>
            </a:r>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r>
              <a:rPr lang="en-US" dirty="0"/>
              <a:t>Not much difference  when beneficiaries ages are inspected with respect to their region of residence except that insured at the age of 18 years are found in northeast and southeast but not in northwest and southwest.</a:t>
            </a:r>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r>
              <a:rPr lang="en-US" dirty="0"/>
              <a:t>policy holders belonging to northeast and northwest meets have an average </a:t>
            </a:r>
            <a:r>
              <a:rPr lang="en-US" dirty="0" err="1"/>
              <a:t>bmi</a:t>
            </a:r>
            <a:r>
              <a:rPr lang="en-US" dirty="0"/>
              <a:t> that falls under ideal </a:t>
            </a:r>
            <a:r>
              <a:rPr lang="en-US" dirty="0" err="1"/>
              <a:t>bmi</a:t>
            </a:r>
            <a:r>
              <a:rPr lang="en-US" dirty="0"/>
              <a:t> range. The most obesity is found in southeast followed by southwest regions.</a:t>
            </a:r>
          </a:p>
        </p:txBody>
      </p:sp>
    </p:spTree>
    <p:extLst>
      <p:ext uri="{BB962C8B-B14F-4D97-AF65-F5344CB8AC3E}">
        <p14:creationId xmlns:p14="http://schemas.microsoft.com/office/powerpoint/2010/main" val="10163810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C3C3423-C4A1-4CB5-BBB0-72CCA83685AD}"/>
              </a:ext>
            </a:extLst>
          </p:cNvPr>
          <p:cNvSpPr txBox="1"/>
          <p:nvPr/>
        </p:nvSpPr>
        <p:spPr>
          <a:xfrm>
            <a:off x="408373" y="474345"/>
            <a:ext cx="10185646" cy="5355312"/>
          </a:xfrm>
          <a:prstGeom prst="rect">
            <a:avLst/>
          </a:prstGeom>
          <a:noFill/>
        </p:spPr>
        <p:txBody>
          <a:bodyPr wrap="square">
            <a:spAutoFit/>
          </a:bodyPr>
          <a:lstStyle/>
          <a:p>
            <a:pPr marL="285750" indent="-285750">
              <a:buFont typeface="Wingdings" panose="05000000000000000000" pitchFamily="2" charset="2"/>
              <a:buChar char="v"/>
            </a:pPr>
            <a:r>
              <a:rPr lang="en-US" dirty="0"/>
              <a:t>Most charges are claimed by policy holders of southeast region. This might be due their higher </a:t>
            </a:r>
            <a:r>
              <a:rPr lang="en-US" dirty="0" err="1"/>
              <a:t>bmi</a:t>
            </a:r>
            <a:r>
              <a:rPr lang="en-US" dirty="0"/>
              <a:t> as compared to other region </a:t>
            </a:r>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r>
              <a:rPr lang="en-US" dirty="0"/>
              <a:t> not much variation is found in terms of how many children/dependents covered by male or female</a:t>
            </a:r>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r>
              <a:rPr lang="en-US" dirty="0"/>
              <a:t>females smoke tobacco less frequently then males.</a:t>
            </a:r>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r>
              <a:rPr lang="en-US" dirty="0"/>
              <a:t>Compared to others the southeast region reports more insured male than females though the female percentage is also high.</a:t>
            </a:r>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r>
              <a:rPr lang="en-US" dirty="0"/>
              <a:t>Compared to other region the insured regularly or non regularly smoking tobacco are in higher Percentage in southeast, though this percentage seems comparably high for regular smokers in southeast then non regular smokers in southeast.</a:t>
            </a:r>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r>
              <a:rPr lang="en-US" dirty="0"/>
              <a:t>Male and female non regular smokers have comparatively high number of children and dependent covered then regular smokers.</a:t>
            </a:r>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r>
              <a:rPr lang="en-US" dirty="0"/>
              <a:t>The policy holders with 5 dependent/children covered are found to have low charges and medium age. whereas, the charges also seems to be low for those having 4 dependents irrespective of age.</a:t>
            </a:r>
          </a:p>
        </p:txBody>
      </p:sp>
    </p:spTree>
    <p:extLst>
      <p:ext uri="{BB962C8B-B14F-4D97-AF65-F5344CB8AC3E}">
        <p14:creationId xmlns:p14="http://schemas.microsoft.com/office/powerpoint/2010/main" val="17701253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6B2BDA-BFBA-4B7B-A615-7B20B8E9D69E}"/>
              </a:ext>
            </a:extLst>
          </p:cNvPr>
          <p:cNvSpPr>
            <a:spLocks noGrp="1"/>
          </p:cNvSpPr>
          <p:nvPr>
            <p:ph type="title"/>
          </p:nvPr>
        </p:nvSpPr>
        <p:spPr/>
        <p:txBody>
          <a:bodyPr>
            <a:normAutofit/>
          </a:bodyPr>
          <a:lstStyle/>
          <a:p>
            <a:r>
              <a:rPr lang="en-US" sz="3200" b="1" i="0" dirty="0">
                <a:solidFill>
                  <a:srgbClr val="000000"/>
                </a:solidFill>
                <a:effectLst/>
                <a:latin typeface="Arial" panose="020B0604020202020204" pitchFamily="34" charset="0"/>
              </a:rPr>
              <a:t>Objective</a:t>
            </a:r>
            <a:endParaRPr lang="en-US" sz="3200" dirty="0"/>
          </a:p>
        </p:txBody>
      </p:sp>
      <p:sp>
        <p:nvSpPr>
          <p:cNvPr id="3" name="Content Placeholder 2">
            <a:extLst>
              <a:ext uri="{FF2B5EF4-FFF2-40B4-BE49-F238E27FC236}">
                <a16:creationId xmlns:a16="http://schemas.microsoft.com/office/drawing/2014/main" id="{18F8F28A-3DCD-460A-B20A-DB6091EB5F83}"/>
              </a:ext>
            </a:extLst>
          </p:cNvPr>
          <p:cNvSpPr>
            <a:spLocks noGrp="1"/>
          </p:cNvSpPr>
          <p:nvPr>
            <p:ph idx="1"/>
          </p:nvPr>
        </p:nvSpPr>
        <p:spPr/>
        <p:txBody>
          <a:bodyPr>
            <a:normAutofit/>
          </a:bodyPr>
          <a:lstStyle/>
          <a:p>
            <a:pPr marL="0" indent="0" algn="ctr">
              <a:buNone/>
            </a:pPr>
            <a:r>
              <a:rPr lang="en-US" sz="2000" b="0" i="0" dirty="0">
                <a:solidFill>
                  <a:srgbClr val="000000"/>
                </a:solidFill>
                <a:effectLst/>
                <a:latin typeface="Helvetica Neue"/>
              </a:rPr>
              <a:t>Statistical Analysis of Business Data. Explore the dataset and extract insights from the data. The idea is for us to get comfortable with doing statistical analysis in Python.</a:t>
            </a:r>
          </a:p>
          <a:p>
            <a:pPr marL="0" indent="0" algn="ctr">
              <a:buNone/>
            </a:pPr>
            <a:endParaRPr lang="en-US" sz="1800" b="1" i="0" dirty="0">
              <a:solidFill>
                <a:srgbClr val="000000"/>
              </a:solidFill>
              <a:effectLst/>
              <a:latin typeface="Arial" panose="020B0604020202020204" pitchFamily="34" charset="0"/>
            </a:endParaRPr>
          </a:p>
          <a:p>
            <a:pPr marL="0" indent="0" algn="l">
              <a:buNone/>
            </a:pPr>
            <a:r>
              <a:rPr lang="en-US" sz="1800" b="1" i="0" dirty="0">
                <a:solidFill>
                  <a:srgbClr val="000000"/>
                </a:solidFill>
                <a:effectLst/>
                <a:latin typeface="Arial" panose="020B0604020202020204" pitchFamily="34" charset="0"/>
              </a:rPr>
              <a:t>Expectation and Requirements:</a:t>
            </a:r>
            <a:endParaRPr lang="en-US" sz="1800" b="1" dirty="0">
              <a:solidFill>
                <a:srgbClr val="000000"/>
              </a:solidFill>
              <a:latin typeface="Arial" panose="020B0604020202020204" pitchFamily="34" charset="0"/>
            </a:endParaRPr>
          </a:p>
          <a:p>
            <a:pPr marL="0" indent="0" algn="l">
              <a:buNone/>
            </a:pPr>
            <a:endParaRPr lang="en-US" sz="1200" b="0" i="0" dirty="0">
              <a:solidFill>
                <a:srgbClr val="000000"/>
              </a:solidFill>
              <a:effectLst/>
              <a:latin typeface="Arial" panose="020B0604020202020204" pitchFamily="34" charset="0"/>
            </a:endParaRPr>
          </a:p>
          <a:p>
            <a:pPr algn="l"/>
            <a:r>
              <a:rPr lang="en-US" sz="1400" b="0" i="0" dirty="0">
                <a:solidFill>
                  <a:srgbClr val="000000"/>
                </a:solidFill>
                <a:effectLst/>
                <a:latin typeface="Helvetica Neue"/>
              </a:rPr>
              <a:t>We are expected to do the following:</a:t>
            </a:r>
          </a:p>
          <a:p>
            <a:pPr algn="l">
              <a:buFont typeface="+mj-lt"/>
              <a:buAutoNum type="arabicPeriod"/>
            </a:pPr>
            <a:r>
              <a:rPr lang="en-US" sz="1400" b="0" i="0" dirty="0">
                <a:solidFill>
                  <a:srgbClr val="000000"/>
                </a:solidFill>
                <a:effectLst/>
                <a:latin typeface="Helvetica Neue"/>
              </a:rPr>
              <a:t>Explore the dataset and extract insights using Exploratory Data Analysis.</a:t>
            </a:r>
          </a:p>
          <a:p>
            <a:pPr algn="l">
              <a:buFont typeface="+mj-lt"/>
              <a:buAutoNum type="arabicPeriod"/>
            </a:pPr>
            <a:r>
              <a:rPr lang="en-US" sz="1400" b="0" i="0" dirty="0">
                <a:solidFill>
                  <a:srgbClr val="000000"/>
                </a:solidFill>
                <a:effectLst/>
                <a:latin typeface="Helvetica Neue"/>
              </a:rPr>
              <a:t>Prove (or disprove) that the medical claims made by the people who smoke is greater than those who don't? [Hint- Formulate a hypothesis and prove/disprove it]</a:t>
            </a:r>
          </a:p>
          <a:p>
            <a:pPr algn="l">
              <a:buFont typeface="+mj-lt"/>
              <a:buAutoNum type="arabicPeriod"/>
            </a:pPr>
            <a:r>
              <a:rPr lang="en-US" sz="1400" b="0" i="0" dirty="0">
                <a:solidFill>
                  <a:srgbClr val="000000"/>
                </a:solidFill>
                <a:effectLst/>
                <a:latin typeface="Helvetica Neue"/>
              </a:rPr>
              <a:t>Prove (or disprove) with statistical evidence that the BMI of females is different from that of males.</a:t>
            </a:r>
          </a:p>
          <a:p>
            <a:pPr algn="l">
              <a:buFont typeface="+mj-lt"/>
              <a:buAutoNum type="arabicPeriod"/>
            </a:pPr>
            <a:r>
              <a:rPr lang="en-US" sz="1400" b="0" i="0" dirty="0">
                <a:solidFill>
                  <a:srgbClr val="000000"/>
                </a:solidFill>
                <a:effectLst/>
                <a:latin typeface="Helvetica Neue"/>
              </a:rPr>
              <a:t>Is the proportion of smokers significantly different across different regions? [Hint : Create a contingency table/cross tab, Use the function : stats.chi2_contingency()]</a:t>
            </a:r>
          </a:p>
          <a:p>
            <a:pPr algn="l">
              <a:buFont typeface="+mj-lt"/>
              <a:buAutoNum type="arabicPeriod"/>
            </a:pPr>
            <a:r>
              <a:rPr lang="en-US" sz="1400" b="0" i="0" dirty="0">
                <a:solidFill>
                  <a:srgbClr val="000000"/>
                </a:solidFill>
                <a:effectLst/>
                <a:latin typeface="Helvetica Neue"/>
              </a:rPr>
              <a:t>Is the mean BMI of women with no children, one child, and two children the same? Explain your answer with statistical evidence.</a:t>
            </a:r>
          </a:p>
          <a:p>
            <a:pPr marL="0" indent="0">
              <a:buNone/>
            </a:pPr>
            <a:endParaRPr lang="en-US" sz="1200" dirty="0"/>
          </a:p>
        </p:txBody>
      </p:sp>
    </p:spTree>
    <p:extLst>
      <p:ext uri="{BB962C8B-B14F-4D97-AF65-F5344CB8AC3E}">
        <p14:creationId xmlns:p14="http://schemas.microsoft.com/office/powerpoint/2010/main" val="16237708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C1D853D-54BE-4115-B185-F3E2A27F957F}"/>
              </a:ext>
            </a:extLst>
          </p:cNvPr>
          <p:cNvSpPr>
            <a:spLocks noGrp="1"/>
          </p:cNvSpPr>
          <p:nvPr>
            <p:ph type="title"/>
          </p:nvPr>
        </p:nvSpPr>
        <p:spPr>
          <a:xfrm>
            <a:off x="278907" y="418391"/>
            <a:ext cx="10515600" cy="655807"/>
          </a:xfrm>
        </p:spPr>
        <p:txBody>
          <a:bodyPr>
            <a:normAutofit fontScale="90000"/>
          </a:bodyPr>
          <a:lstStyle/>
          <a:p>
            <a:r>
              <a:rPr lang="en-US" b="1" i="0" dirty="0">
                <a:solidFill>
                  <a:srgbClr val="000000"/>
                </a:solidFill>
                <a:effectLst/>
                <a:latin typeface="Helvetica Neue"/>
              </a:rPr>
              <a:t>Statistical Analysis</a:t>
            </a:r>
            <a:br>
              <a:rPr lang="en-US" b="1" i="0" dirty="0">
                <a:solidFill>
                  <a:srgbClr val="000000"/>
                </a:solidFill>
                <a:effectLst/>
                <a:latin typeface="Helvetica Neue"/>
              </a:rPr>
            </a:br>
            <a:endParaRPr lang="en-US" dirty="0"/>
          </a:p>
        </p:txBody>
      </p:sp>
      <p:sp>
        <p:nvSpPr>
          <p:cNvPr id="6" name="TextBox 5">
            <a:extLst>
              <a:ext uri="{FF2B5EF4-FFF2-40B4-BE49-F238E27FC236}">
                <a16:creationId xmlns:a16="http://schemas.microsoft.com/office/drawing/2014/main" id="{3F58F671-FF57-4A63-A115-15501C4CD16D}"/>
              </a:ext>
            </a:extLst>
          </p:cNvPr>
          <p:cNvSpPr txBox="1"/>
          <p:nvPr/>
        </p:nvSpPr>
        <p:spPr>
          <a:xfrm>
            <a:off x="278907" y="974656"/>
            <a:ext cx="11006092" cy="646331"/>
          </a:xfrm>
          <a:prstGeom prst="rect">
            <a:avLst/>
          </a:prstGeom>
          <a:noFill/>
        </p:spPr>
        <p:txBody>
          <a:bodyPr wrap="square">
            <a:spAutoFit/>
          </a:bodyPr>
          <a:lstStyle/>
          <a:p>
            <a:r>
              <a:rPr lang="en-US" dirty="0"/>
              <a:t>Key question 2:</a:t>
            </a:r>
          </a:p>
          <a:p>
            <a:r>
              <a:rPr lang="en-US" dirty="0"/>
              <a:t>Prove (or disprove) that the medical claims made by the people who smoke is greater than those who don't? </a:t>
            </a:r>
          </a:p>
        </p:txBody>
      </p:sp>
      <p:pic>
        <p:nvPicPr>
          <p:cNvPr id="8" name="Picture 7">
            <a:extLst>
              <a:ext uri="{FF2B5EF4-FFF2-40B4-BE49-F238E27FC236}">
                <a16:creationId xmlns:a16="http://schemas.microsoft.com/office/drawing/2014/main" id="{0B036BFA-583C-4A3C-9F26-9522024B4C04}"/>
              </a:ext>
            </a:extLst>
          </p:cNvPr>
          <p:cNvPicPr>
            <a:picLocks noChangeAspect="1"/>
          </p:cNvPicPr>
          <p:nvPr/>
        </p:nvPicPr>
        <p:blipFill>
          <a:blip r:embed="rId2"/>
          <a:stretch>
            <a:fillRect/>
          </a:stretch>
        </p:blipFill>
        <p:spPr>
          <a:xfrm>
            <a:off x="656694" y="2247414"/>
            <a:ext cx="2219325" cy="1057275"/>
          </a:xfrm>
          <a:prstGeom prst="rect">
            <a:avLst/>
          </a:prstGeom>
        </p:spPr>
      </p:pic>
      <p:pic>
        <p:nvPicPr>
          <p:cNvPr id="13314" name="Picture 2">
            <a:extLst>
              <a:ext uri="{FF2B5EF4-FFF2-40B4-BE49-F238E27FC236}">
                <a16:creationId xmlns:a16="http://schemas.microsoft.com/office/drawing/2014/main" id="{DB50CCA3-9058-463D-9D12-EBE56562AED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36132" y="1671174"/>
            <a:ext cx="2541880" cy="1757826"/>
          </a:xfrm>
          <a:prstGeom prst="rect">
            <a:avLst/>
          </a:prstGeom>
          <a:noFill/>
          <a:extLst>
            <a:ext uri="{909E8E84-426E-40DD-AFC4-6F175D3DCCD1}">
              <a14:hiddenFill xmlns:a14="http://schemas.microsoft.com/office/drawing/2010/main">
                <a:solidFill>
                  <a:srgbClr val="FFFFFF"/>
                </a:solidFill>
              </a14:hiddenFill>
            </a:ext>
          </a:extLst>
        </p:spPr>
      </p:pic>
      <p:pic>
        <p:nvPicPr>
          <p:cNvPr id="13316" name="Picture 4">
            <a:extLst>
              <a:ext uri="{FF2B5EF4-FFF2-40B4-BE49-F238E27FC236}">
                <a16:creationId xmlns:a16="http://schemas.microsoft.com/office/drawing/2014/main" id="{9DE8DC00-A546-4F84-8D56-953859B0CAB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36132" y="3428999"/>
            <a:ext cx="2650885" cy="1578007"/>
          </a:xfrm>
          <a:prstGeom prst="rect">
            <a:avLst/>
          </a:prstGeom>
          <a:noFill/>
          <a:extLst>
            <a:ext uri="{909E8E84-426E-40DD-AFC4-6F175D3DCCD1}">
              <a14:hiddenFill xmlns:a14="http://schemas.microsoft.com/office/drawing/2010/main">
                <a:solidFill>
                  <a:srgbClr val="FFFFFF"/>
                </a:solidFill>
              </a14:hiddenFill>
            </a:ext>
          </a:extLst>
        </p:spPr>
      </p:pic>
      <p:pic>
        <p:nvPicPr>
          <p:cNvPr id="13318" name="Picture 6">
            <a:extLst>
              <a:ext uri="{FF2B5EF4-FFF2-40B4-BE49-F238E27FC236}">
                <a16:creationId xmlns:a16="http://schemas.microsoft.com/office/drawing/2014/main" id="{EE1A91A6-D7A3-4718-A5EE-08DA75611F0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455586" y="5007006"/>
            <a:ext cx="2422426" cy="1669081"/>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E896E336-4C16-4791-905E-442142D02077}"/>
              </a:ext>
            </a:extLst>
          </p:cNvPr>
          <p:cNvSpPr txBox="1"/>
          <p:nvPr/>
        </p:nvSpPr>
        <p:spPr>
          <a:xfrm>
            <a:off x="656694" y="3753131"/>
            <a:ext cx="7570433" cy="1477328"/>
          </a:xfrm>
          <a:prstGeom prst="rect">
            <a:avLst/>
          </a:prstGeom>
          <a:noFill/>
        </p:spPr>
        <p:txBody>
          <a:bodyPr wrap="square">
            <a:spAutoFit/>
          </a:bodyPr>
          <a:lstStyle/>
          <a:p>
            <a:pPr algn="l"/>
            <a:r>
              <a:rPr lang="en-US" b="1" i="0" dirty="0">
                <a:solidFill>
                  <a:srgbClr val="000000"/>
                </a:solidFill>
                <a:effectLst/>
                <a:latin typeface="Helvetica Neue"/>
              </a:rPr>
              <a:t>Defining null and alternate hypotheses¶</a:t>
            </a:r>
          </a:p>
          <a:p>
            <a:pPr algn="l"/>
            <a:r>
              <a:rPr lang="en-US" b="0" i="0" dirty="0">
                <a:solidFill>
                  <a:srgbClr val="000000"/>
                </a:solidFill>
                <a:effectLst/>
                <a:latin typeface="Helvetica Neue"/>
              </a:rPr>
              <a:t>Null hypothesis = "Mean charges of regular smokers is less than or equal to non-regular smokers"</a:t>
            </a:r>
          </a:p>
          <a:p>
            <a:pPr algn="l"/>
            <a:r>
              <a:rPr lang="en-US" b="0" i="0" dirty="0">
                <a:solidFill>
                  <a:srgbClr val="000000"/>
                </a:solidFill>
                <a:effectLst/>
                <a:latin typeface="Helvetica Neue"/>
              </a:rPr>
              <a:t>Alternative hypothesis = "Mean charges of regular smokers is greater than non-regular smokers."</a:t>
            </a:r>
          </a:p>
        </p:txBody>
      </p:sp>
    </p:spTree>
    <p:extLst>
      <p:ext uri="{BB962C8B-B14F-4D97-AF65-F5344CB8AC3E}">
        <p14:creationId xmlns:p14="http://schemas.microsoft.com/office/powerpoint/2010/main" val="23953270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F82DC97-EA2A-4231-9A24-314E59E7C482}"/>
              </a:ext>
            </a:extLst>
          </p:cNvPr>
          <p:cNvSpPr>
            <a:spLocks noGrp="1"/>
          </p:cNvSpPr>
          <p:nvPr>
            <p:ph type="ctrTitle"/>
          </p:nvPr>
        </p:nvSpPr>
        <p:spPr>
          <a:xfrm>
            <a:off x="1044606" y="474293"/>
            <a:ext cx="9144000" cy="591027"/>
          </a:xfrm>
        </p:spPr>
        <p:txBody>
          <a:bodyPr>
            <a:normAutofit fontScale="90000"/>
          </a:bodyPr>
          <a:lstStyle/>
          <a:p>
            <a:r>
              <a:rPr lang="en-US" dirty="0"/>
              <a:t>Key question 2 continue….</a:t>
            </a:r>
          </a:p>
        </p:txBody>
      </p:sp>
      <p:sp>
        <p:nvSpPr>
          <p:cNvPr id="4" name="Subtitle 3">
            <a:extLst>
              <a:ext uri="{FF2B5EF4-FFF2-40B4-BE49-F238E27FC236}">
                <a16:creationId xmlns:a16="http://schemas.microsoft.com/office/drawing/2014/main" id="{CF25924A-993C-4323-B0CC-D395E5E0E40A}"/>
              </a:ext>
            </a:extLst>
          </p:cNvPr>
          <p:cNvSpPr>
            <a:spLocks noGrp="1"/>
          </p:cNvSpPr>
          <p:nvPr>
            <p:ph type="subTitle" idx="1"/>
          </p:nvPr>
        </p:nvSpPr>
        <p:spPr>
          <a:xfrm>
            <a:off x="529700" y="1231700"/>
            <a:ext cx="11357499" cy="827919"/>
          </a:xfrm>
        </p:spPr>
        <p:txBody>
          <a:bodyPr>
            <a:normAutofit fontScale="25000" lnSpcReduction="20000"/>
          </a:bodyPr>
          <a:lstStyle/>
          <a:p>
            <a:pPr algn="l"/>
            <a:r>
              <a:rPr lang="en-US" sz="8000" dirty="0"/>
              <a:t>Decision on level of significance: 0.05 </a:t>
            </a:r>
          </a:p>
          <a:p>
            <a:pPr algn="l"/>
            <a:r>
              <a:rPr lang="en-US" sz="8000" b="1" i="0" dirty="0">
                <a:solidFill>
                  <a:srgbClr val="000000"/>
                </a:solidFill>
                <a:effectLst/>
                <a:latin typeface="Helvetica Neue"/>
              </a:rPr>
              <a:t>Identification of the test statistic: </a:t>
            </a:r>
            <a:r>
              <a:rPr lang="en-US" sz="8000" i="0" dirty="0">
                <a:solidFill>
                  <a:srgbClr val="000000"/>
                </a:solidFill>
                <a:effectLst/>
                <a:latin typeface="Helvetica Neue"/>
              </a:rPr>
              <a:t>independent sample t test ( if Assumptions satisfied)</a:t>
            </a:r>
            <a:r>
              <a:rPr lang="en-US" sz="2000" i="0" dirty="0">
                <a:solidFill>
                  <a:srgbClr val="000000"/>
                </a:solidFill>
                <a:effectLst/>
                <a:latin typeface="Helvetica Neue"/>
              </a:rPr>
              <a:t>)</a:t>
            </a:r>
          </a:p>
          <a:p>
            <a:pPr algn="l"/>
            <a:endParaRPr lang="en-US" dirty="0">
              <a:solidFill>
                <a:srgbClr val="000000"/>
              </a:solidFill>
              <a:latin typeface="Helvetica Neue"/>
            </a:endParaRPr>
          </a:p>
          <a:p>
            <a:pPr algn="l"/>
            <a:endParaRPr lang="en-US" i="0" dirty="0">
              <a:solidFill>
                <a:srgbClr val="000000"/>
              </a:solidFill>
              <a:effectLst/>
              <a:latin typeface="Helvetica Neue"/>
            </a:endParaRPr>
          </a:p>
          <a:p>
            <a:pPr algn="l"/>
            <a:r>
              <a:rPr lang="en-US" sz="8000" b="1" i="0" dirty="0">
                <a:solidFill>
                  <a:srgbClr val="000000"/>
                </a:solidFill>
                <a:effectLst/>
                <a:latin typeface="Helvetica Neue"/>
              </a:rPr>
              <a:t>Assumptions of independent-sample t-test.</a:t>
            </a:r>
          </a:p>
          <a:p>
            <a:pPr algn="l"/>
            <a:r>
              <a:rPr lang="en-US" sz="8000" b="1" i="0" dirty="0">
                <a:solidFill>
                  <a:srgbClr val="000000"/>
                </a:solidFill>
                <a:effectLst/>
                <a:latin typeface="Helvetica Neue"/>
              </a:rPr>
              <a:t>Assumption #1: </a:t>
            </a:r>
            <a:r>
              <a:rPr lang="en-US" sz="8000" b="0" i="0" dirty="0">
                <a:solidFill>
                  <a:srgbClr val="000000"/>
                </a:solidFill>
                <a:effectLst/>
                <a:latin typeface="Helvetica Neue"/>
              </a:rPr>
              <a:t>The dependent variable should be measured on a continuous scale (i.e., it is measured at the interval or ratio level).</a:t>
            </a:r>
          </a:p>
          <a:p>
            <a:pPr algn="l"/>
            <a:r>
              <a:rPr lang="en-US" sz="8000" b="0" i="0" dirty="0">
                <a:solidFill>
                  <a:schemeClr val="accent1"/>
                </a:solidFill>
                <a:effectLst/>
                <a:latin typeface="Helvetica Neue"/>
              </a:rPr>
              <a:t>This condition is satisfied as charges variable is a continuous variable. </a:t>
            </a:r>
          </a:p>
          <a:p>
            <a:pPr algn="l"/>
            <a:r>
              <a:rPr lang="en-US" sz="8000" b="0" i="0" dirty="0">
                <a:solidFill>
                  <a:srgbClr val="FF0000"/>
                </a:solidFill>
                <a:effectLst/>
                <a:latin typeface="Helvetica Neue"/>
              </a:rPr>
              <a:t> </a:t>
            </a:r>
            <a:r>
              <a:rPr lang="en-US" sz="8000" b="1" i="0" dirty="0">
                <a:effectLst/>
                <a:latin typeface="Helvetica Neue"/>
              </a:rPr>
              <a:t>Assumption #2: </a:t>
            </a:r>
            <a:r>
              <a:rPr lang="en-US" sz="8000" i="0" dirty="0">
                <a:effectLst/>
                <a:latin typeface="Helvetica Neue"/>
              </a:rPr>
              <a:t>our independent variable should consist of two categorical, independent groups</a:t>
            </a:r>
            <a:r>
              <a:rPr lang="en-US" sz="8000" b="0" i="0" dirty="0">
                <a:solidFill>
                  <a:srgbClr val="FF0000"/>
                </a:solidFill>
                <a:effectLst/>
                <a:latin typeface="Helvetica Neue"/>
              </a:rPr>
              <a:t>.</a:t>
            </a:r>
          </a:p>
          <a:p>
            <a:pPr algn="l"/>
            <a:r>
              <a:rPr lang="en-US" sz="8000" b="0" i="0" dirty="0">
                <a:solidFill>
                  <a:schemeClr val="accent1"/>
                </a:solidFill>
                <a:effectLst/>
                <a:latin typeface="Helvetica Neue"/>
              </a:rPr>
              <a:t>This condition is satisfied as we have two groups.</a:t>
            </a:r>
          </a:p>
          <a:p>
            <a:pPr algn="l"/>
            <a:r>
              <a:rPr lang="en-US" sz="8000" b="1" i="0" dirty="0">
                <a:solidFill>
                  <a:srgbClr val="000000"/>
                </a:solidFill>
                <a:effectLst/>
                <a:latin typeface="Helvetica Neue"/>
              </a:rPr>
              <a:t>Assumption #3</a:t>
            </a:r>
            <a:r>
              <a:rPr lang="en-US" sz="8000" b="0" i="0" dirty="0">
                <a:solidFill>
                  <a:srgbClr val="000000"/>
                </a:solidFill>
                <a:effectLst/>
                <a:latin typeface="Helvetica Neue"/>
              </a:rPr>
              <a:t>: we should have independence of observations, which means that there is no relationship between the observations in each group or between the groups themselves. For example, there must be different participants in each 4. group with no participant being in more than one group.</a:t>
            </a:r>
          </a:p>
          <a:p>
            <a:pPr algn="l"/>
            <a:r>
              <a:rPr lang="en-US" sz="8000" b="0" i="0" dirty="0">
                <a:solidFill>
                  <a:schemeClr val="accent1"/>
                </a:solidFill>
                <a:effectLst/>
                <a:latin typeface="Helvetica Neue"/>
              </a:rPr>
              <a:t>it is also satisfied as regular and nonregular smokers are part of separate group</a:t>
            </a:r>
          </a:p>
          <a:p>
            <a:pPr algn="l"/>
            <a:r>
              <a:rPr lang="en-US" sz="8000" b="1" i="0" dirty="0">
                <a:solidFill>
                  <a:srgbClr val="000000"/>
                </a:solidFill>
                <a:effectLst/>
                <a:latin typeface="Helvetica Neue"/>
              </a:rPr>
              <a:t>Assumption # 4: </a:t>
            </a:r>
            <a:r>
              <a:rPr lang="en-US" sz="8000" b="0" i="0" dirty="0">
                <a:solidFill>
                  <a:srgbClr val="000000"/>
                </a:solidFill>
                <a:effectLst/>
                <a:latin typeface="Helvetica Neue"/>
              </a:rPr>
              <a:t>our dependent variable should be approximately normally distributed for each group of the independent variable (will be tested).</a:t>
            </a:r>
          </a:p>
          <a:p>
            <a:pPr algn="l"/>
            <a:r>
              <a:rPr lang="en-US" sz="8000" b="1" i="0" dirty="0">
                <a:solidFill>
                  <a:srgbClr val="000000"/>
                </a:solidFill>
                <a:effectLst/>
                <a:latin typeface="Helvetica Neue"/>
              </a:rPr>
              <a:t>Assumption # 5: </a:t>
            </a:r>
            <a:r>
              <a:rPr lang="en-US" sz="8000" b="0" i="0" dirty="0">
                <a:solidFill>
                  <a:srgbClr val="000000"/>
                </a:solidFill>
                <a:effectLst/>
                <a:latin typeface="Helvetica Neue"/>
              </a:rPr>
              <a:t>There needs to be homogeneity of variances. (will be tested)</a:t>
            </a:r>
          </a:p>
          <a:p>
            <a:pPr algn="l"/>
            <a:endParaRPr lang="en-US" i="0" dirty="0">
              <a:solidFill>
                <a:srgbClr val="000000"/>
              </a:solidFill>
              <a:effectLst/>
              <a:latin typeface="Helvetica Neue"/>
            </a:endParaRPr>
          </a:p>
          <a:p>
            <a:pPr algn="l"/>
            <a:endParaRPr lang="en-US" dirty="0"/>
          </a:p>
          <a:p>
            <a:pPr algn="l"/>
            <a:endParaRPr lang="en-US" dirty="0"/>
          </a:p>
        </p:txBody>
      </p:sp>
    </p:spTree>
    <p:extLst>
      <p:ext uri="{BB962C8B-B14F-4D97-AF65-F5344CB8AC3E}">
        <p14:creationId xmlns:p14="http://schemas.microsoft.com/office/powerpoint/2010/main" val="23970325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DC79DD-E8F4-48D0-9645-7A7E0CC168F8}"/>
              </a:ext>
            </a:extLst>
          </p:cNvPr>
          <p:cNvSpPr>
            <a:spLocks noGrp="1"/>
          </p:cNvSpPr>
          <p:nvPr>
            <p:ph type="title"/>
          </p:nvPr>
        </p:nvSpPr>
        <p:spPr/>
        <p:txBody>
          <a:bodyPr/>
          <a:lstStyle/>
          <a:p>
            <a:r>
              <a:rPr lang="en-US" dirty="0"/>
              <a:t>Key question 2 continue….</a:t>
            </a:r>
          </a:p>
        </p:txBody>
      </p:sp>
      <p:sp>
        <p:nvSpPr>
          <p:cNvPr id="3" name="Content Placeholder 2">
            <a:extLst>
              <a:ext uri="{FF2B5EF4-FFF2-40B4-BE49-F238E27FC236}">
                <a16:creationId xmlns:a16="http://schemas.microsoft.com/office/drawing/2014/main" id="{7666D0A2-A855-4508-9F0D-58BF62ABFE90}"/>
              </a:ext>
            </a:extLst>
          </p:cNvPr>
          <p:cNvSpPr>
            <a:spLocks noGrp="1"/>
          </p:cNvSpPr>
          <p:nvPr>
            <p:ph idx="1"/>
          </p:nvPr>
        </p:nvSpPr>
        <p:spPr/>
        <p:txBody>
          <a:bodyPr/>
          <a:lstStyle/>
          <a:p>
            <a:pPr algn="l"/>
            <a:r>
              <a:rPr lang="en-US" b="1" i="0" dirty="0">
                <a:solidFill>
                  <a:srgbClr val="000000"/>
                </a:solidFill>
                <a:effectLst/>
                <a:latin typeface="Helvetica Neue"/>
              </a:rPr>
              <a:t>testing assumption 4</a:t>
            </a:r>
          </a:p>
          <a:p>
            <a:pPr algn="l"/>
            <a:r>
              <a:rPr lang="en-US" sz="1800" b="0" i="0" dirty="0" err="1">
                <a:solidFill>
                  <a:srgbClr val="000000"/>
                </a:solidFill>
                <a:effectLst/>
                <a:latin typeface="Helvetica Neue"/>
              </a:rPr>
              <a:t>shapiro</a:t>
            </a:r>
            <a:r>
              <a:rPr lang="en-US" sz="1800" b="0" i="0" dirty="0">
                <a:solidFill>
                  <a:srgbClr val="000000"/>
                </a:solidFill>
                <a:effectLst/>
                <a:latin typeface="Helvetica Neue"/>
              </a:rPr>
              <a:t> Wilk test is applied to derive assumptions</a:t>
            </a:r>
          </a:p>
          <a:p>
            <a:pPr algn="l"/>
            <a:r>
              <a:rPr lang="en-US" sz="2000" b="0" i="0" dirty="0">
                <a:solidFill>
                  <a:srgbClr val="000000"/>
                </a:solidFill>
                <a:effectLst/>
                <a:latin typeface="Helvetica Neue"/>
              </a:rPr>
              <a:t>our dependent variable should be approximately normally distributed for each group of the independent variable we created group of two dependent variables. one group estimates charges for insured those smoke frequently and the next group is for insured who do not frequently smoke.</a:t>
            </a:r>
          </a:p>
          <a:p>
            <a:pPr algn="l"/>
            <a:endParaRPr lang="en-US" b="0" i="0" dirty="0">
              <a:solidFill>
                <a:srgbClr val="000000"/>
              </a:solidFill>
              <a:effectLst/>
              <a:latin typeface="Helvetica Neue"/>
            </a:endParaRPr>
          </a:p>
          <a:p>
            <a:endParaRPr lang="en-US" dirty="0"/>
          </a:p>
        </p:txBody>
      </p:sp>
      <p:graphicFrame>
        <p:nvGraphicFramePr>
          <p:cNvPr id="4" name="Table 4">
            <a:extLst>
              <a:ext uri="{FF2B5EF4-FFF2-40B4-BE49-F238E27FC236}">
                <a16:creationId xmlns:a16="http://schemas.microsoft.com/office/drawing/2014/main" id="{510548A1-750E-459D-AF0A-4C3BA2FB4ED5}"/>
              </a:ext>
            </a:extLst>
          </p:cNvPr>
          <p:cNvGraphicFramePr>
            <a:graphicFrameLocks noGrp="1"/>
          </p:cNvGraphicFramePr>
          <p:nvPr>
            <p:extLst>
              <p:ext uri="{D42A27DB-BD31-4B8C-83A1-F6EECF244321}">
                <p14:modId xmlns:p14="http://schemas.microsoft.com/office/powerpoint/2010/main" val="3386188782"/>
              </p:ext>
            </p:extLst>
          </p:nvPr>
        </p:nvGraphicFramePr>
        <p:xfrm>
          <a:off x="1011068" y="3901616"/>
          <a:ext cx="9952854" cy="2743200"/>
        </p:xfrm>
        <a:graphic>
          <a:graphicData uri="http://schemas.openxmlformats.org/drawingml/2006/table">
            <a:tbl>
              <a:tblPr firstRow="1" bandRow="1">
                <a:tableStyleId>{5C22544A-7EE6-4342-B048-85BDC9FD1C3A}</a:tableStyleId>
              </a:tblPr>
              <a:tblGrid>
                <a:gridCol w="2936333">
                  <a:extLst>
                    <a:ext uri="{9D8B030D-6E8A-4147-A177-3AD203B41FA5}">
                      <a16:colId xmlns:a16="http://schemas.microsoft.com/office/drawing/2014/main" val="2257854670"/>
                    </a:ext>
                  </a:extLst>
                </a:gridCol>
                <a:gridCol w="1445821">
                  <a:extLst>
                    <a:ext uri="{9D8B030D-6E8A-4147-A177-3AD203B41FA5}">
                      <a16:colId xmlns:a16="http://schemas.microsoft.com/office/drawing/2014/main" val="2599080799"/>
                    </a:ext>
                  </a:extLst>
                </a:gridCol>
                <a:gridCol w="1589558">
                  <a:extLst>
                    <a:ext uri="{9D8B030D-6E8A-4147-A177-3AD203B41FA5}">
                      <a16:colId xmlns:a16="http://schemas.microsoft.com/office/drawing/2014/main" val="3348373675"/>
                    </a:ext>
                  </a:extLst>
                </a:gridCol>
                <a:gridCol w="1990571">
                  <a:extLst>
                    <a:ext uri="{9D8B030D-6E8A-4147-A177-3AD203B41FA5}">
                      <a16:colId xmlns:a16="http://schemas.microsoft.com/office/drawing/2014/main" val="1300170541"/>
                    </a:ext>
                  </a:extLst>
                </a:gridCol>
                <a:gridCol w="1990571">
                  <a:extLst>
                    <a:ext uri="{9D8B030D-6E8A-4147-A177-3AD203B41FA5}">
                      <a16:colId xmlns:a16="http://schemas.microsoft.com/office/drawing/2014/main" val="3673562762"/>
                    </a:ext>
                  </a:extLst>
                </a:gridCol>
              </a:tblGrid>
              <a:tr h="370840">
                <a:tc>
                  <a:txBody>
                    <a:bodyPr/>
                    <a:lstStyle/>
                    <a:p>
                      <a:r>
                        <a:rPr lang="en-US" dirty="0"/>
                        <a:t>Variable</a:t>
                      </a:r>
                    </a:p>
                  </a:txBody>
                  <a:tcPr/>
                </a:tc>
                <a:tc>
                  <a:txBody>
                    <a:bodyPr/>
                    <a:lstStyle/>
                    <a:p>
                      <a:r>
                        <a:rPr lang="en-US" dirty="0"/>
                        <a:t>Shapiro statistics</a:t>
                      </a:r>
                    </a:p>
                  </a:txBody>
                  <a:tcPr/>
                </a:tc>
                <a:tc>
                  <a:txBody>
                    <a:bodyPr/>
                    <a:lstStyle/>
                    <a:p>
                      <a:r>
                        <a:rPr lang="en-US" dirty="0"/>
                        <a:t>Sig value</a:t>
                      </a:r>
                    </a:p>
                  </a:txBody>
                  <a:tcPr/>
                </a:tc>
                <a:tc>
                  <a:txBody>
                    <a:bodyPr/>
                    <a:lstStyle/>
                    <a:p>
                      <a:r>
                        <a:rPr lang="en-US" dirty="0"/>
                        <a:t>Decision</a:t>
                      </a:r>
                    </a:p>
                  </a:txBody>
                  <a:tcPr/>
                </a:tc>
                <a:tc>
                  <a:txBody>
                    <a:bodyPr/>
                    <a:lstStyle/>
                    <a:p>
                      <a:r>
                        <a:rPr lang="en-US" dirty="0"/>
                        <a:t>Assumption</a:t>
                      </a:r>
                    </a:p>
                  </a:txBody>
                  <a:tcPr/>
                </a:tc>
                <a:extLst>
                  <a:ext uri="{0D108BD9-81ED-4DB2-BD59-A6C34878D82A}">
                    <a16:rowId xmlns:a16="http://schemas.microsoft.com/office/drawing/2014/main" val="4114366031"/>
                  </a:ext>
                </a:extLst>
              </a:tr>
              <a:tr h="516952">
                <a:tc>
                  <a:txBody>
                    <a:bodyPr/>
                    <a:lstStyle/>
                    <a:p>
                      <a:r>
                        <a:rPr lang="en-US" dirty="0" err="1"/>
                        <a:t>smoker_yes_charges</a:t>
                      </a:r>
                      <a:endParaRPr lang="en-US" dirty="0"/>
                    </a:p>
                  </a:txBody>
                  <a:tcPr/>
                </a:tc>
                <a:tc>
                  <a:txBody>
                    <a:bodyPr/>
                    <a:lstStyle/>
                    <a:p>
                      <a:r>
                        <a:rPr lang="en-US" dirty="0"/>
                        <a:t>0.9395521879196167</a:t>
                      </a:r>
                    </a:p>
                  </a:txBody>
                  <a:tcPr/>
                </a:tc>
                <a:tc>
                  <a:txBody>
                    <a:bodyPr/>
                    <a:lstStyle/>
                    <a:p>
                      <a:r>
                        <a:rPr lang="en-US" dirty="0"/>
                        <a:t>3.6251879276250065e-09</a:t>
                      </a:r>
                    </a:p>
                  </a:txBody>
                  <a:tcPr/>
                </a:tc>
                <a:tc>
                  <a:txBody>
                    <a:bodyPr/>
                    <a:lstStyle/>
                    <a:p>
                      <a:r>
                        <a:rPr lang="en-US" dirty="0"/>
                        <a:t>Non normally distributed as p&lt;0,05</a:t>
                      </a:r>
                    </a:p>
                  </a:txBody>
                  <a:tcPr/>
                </a:tc>
                <a:tc rowSpan="2">
                  <a:txBody>
                    <a:bodyPr/>
                    <a:lstStyle/>
                    <a:p>
                      <a:r>
                        <a:rPr lang="en-US" dirty="0"/>
                        <a:t>Not satisfied as per </a:t>
                      </a:r>
                      <a:r>
                        <a:rPr lang="en-US" dirty="0" err="1"/>
                        <a:t>shapiro</a:t>
                      </a:r>
                      <a:r>
                        <a:rPr lang="en-US" dirty="0"/>
                        <a:t> </a:t>
                      </a:r>
                      <a:r>
                        <a:rPr lang="en-US" dirty="0" err="1"/>
                        <a:t>satististics</a:t>
                      </a:r>
                      <a:r>
                        <a:rPr lang="en-US" dirty="0"/>
                        <a:t>.</a:t>
                      </a:r>
                    </a:p>
                  </a:txBody>
                  <a:tcPr/>
                </a:tc>
                <a:extLst>
                  <a:ext uri="{0D108BD9-81ED-4DB2-BD59-A6C34878D82A}">
                    <a16:rowId xmlns:a16="http://schemas.microsoft.com/office/drawing/2014/main" val="1073465149"/>
                  </a:ext>
                </a:extLst>
              </a:tr>
              <a:tr h="370840">
                <a:tc>
                  <a:txBody>
                    <a:bodyPr/>
                    <a:lstStyle/>
                    <a:p>
                      <a:r>
                        <a:rPr lang="en-US" dirty="0" err="1"/>
                        <a:t>Smoker_no_charges</a:t>
                      </a:r>
                      <a:endParaRPr lang="en-US" dirty="0"/>
                    </a:p>
                  </a:txBody>
                  <a:tcPr/>
                </a:tc>
                <a:tc>
                  <a:txBody>
                    <a:bodyPr/>
                    <a:lstStyle/>
                    <a:p>
                      <a:r>
                        <a:rPr lang="en-US" dirty="0"/>
                        <a:t>.8728628158569336</a:t>
                      </a:r>
                    </a:p>
                  </a:txBody>
                  <a:tcPr/>
                </a:tc>
                <a:tc>
                  <a:txBody>
                    <a:bodyPr/>
                    <a:lstStyle/>
                    <a:p>
                      <a:r>
                        <a:rPr lang="en-US" dirty="0"/>
                        <a:t>1.4455900162299346e-28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Non normally distributed as p&lt;0,05</a:t>
                      </a:r>
                    </a:p>
                    <a:p>
                      <a:endParaRPr lang="en-US" dirty="0"/>
                    </a:p>
                  </a:txBody>
                  <a:tcPr/>
                </a:tc>
                <a:tc vMerge="1">
                  <a:txBody>
                    <a:bodyPr/>
                    <a:lstStyle/>
                    <a:p>
                      <a:endParaRPr lang="en-US" dirty="0"/>
                    </a:p>
                  </a:txBody>
                  <a:tcPr/>
                </a:tc>
                <a:extLst>
                  <a:ext uri="{0D108BD9-81ED-4DB2-BD59-A6C34878D82A}">
                    <a16:rowId xmlns:a16="http://schemas.microsoft.com/office/drawing/2014/main" val="1217243998"/>
                  </a:ext>
                </a:extLst>
              </a:tr>
            </a:tbl>
          </a:graphicData>
        </a:graphic>
      </p:graphicFrame>
    </p:spTree>
    <p:extLst>
      <p:ext uri="{BB962C8B-B14F-4D97-AF65-F5344CB8AC3E}">
        <p14:creationId xmlns:p14="http://schemas.microsoft.com/office/powerpoint/2010/main" val="16055733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DC79DD-E8F4-48D0-9645-7A7E0CC168F8}"/>
              </a:ext>
            </a:extLst>
          </p:cNvPr>
          <p:cNvSpPr>
            <a:spLocks noGrp="1"/>
          </p:cNvSpPr>
          <p:nvPr>
            <p:ph type="title"/>
          </p:nvPr>
        </p:nvSpPr>
        <p:spPr/>
        <p:txBody>
          <a:bodyPr/>
          <a:lstStyle/>
          <a:p>
            <a:r>
              <a:rPr lang="en-US" dirty="0"/>
              <a:t>Key question 2 continue….</a:t>
            </a:r>
          </a:p>
        </p:txBody>
      </p:sp>
      <p:sp>
        <p:nvSpPr>
          <p:cNvPr id="3" name="Content Placeholder 2">
            <a:extLst>
              <a:ext uri="{FF2B5EF4-FFF2-40B4-BE49-F238E27FC236}">
                <a16:creationId xmlns:a16="http://schemas.microsoft.com/office/drawing/2014/main" id="{7666D0A2-A855-4508-9F0D-58BF62ABFE90}"/>
              </a:ext>
            </a:extLst>
          </p:cNvPr>
          <p:cNvSpPr>
            <a:spLocks noGrp="1"/>
          </p:cNvSpPr>
          <p:nvPr>
            <p:ph idx="1"/>
          </p:nvPr>
        </p:nvSpPr>
        <p:spPr/>
        <p:txBody>
          <a:bodyPr>
            <a:normAutofit lnSpcReduction="10000"/>
          </a:bodyPr>
          <a:lstStyle/>
          <a:p>
            <a:pPr algn="l"/>
            <a:r>
              <a:rPr lang="en-US" b="1" i="0" dirty="0">
                <a:solidFill>
                  <a:srgbClr val="000000"/>
                </a:solidFill>
                <a:effectLst/>
                <a:latin typeface="Helvetica Neue"/>
              </a:rPr>
              <a:t>testing assumption 5</a:t>
            </a:r>
          </a:p>
          <a:p>
            <a:pPr algn="l"/>
            <a:r>
              <a:rPr lang="en-US" sz="1800" b="0" i="0" dirty="0" err="1">
                <a:solidFill>
                  <a:srgbClr val="000000"/>
                </a:solidFill>
                <a:effectLst/>
                <a:latin typeface="Helvetica Neue"/>
              </a:rPr>
              <a:t>Levene</a:t>
            </a:r>
            <a:r>
              <a:rPr lang="en-US" sz="1800" b="0" i="0" dirty="0">
                <a:solidFill>
                  <a:srgbClr val="000000"/>
                </a:solidFill>
                <a:effectLst/>
                <a:latin typeface="Helvetica Neue"/>
              </a:rPr>
              <a:t> test is applied</a:t>
            </a:r>
          </a:p>
          <a:p>
            <a:pPr algn="l"/>
            <a:r>
              <a:rPr lang="en-US" sz="1400" b="0" i="0" dirty="0">
                <a:solidFill>
                  <a:srgbClr val="000000"/>
                </a:solidFill>
                <a:effectLst/>
                <a:latin typeface="Helvetica Neue"/>
              </a:rPr>
              <a:t>o be homogeneity of variances</a:t>
            </a:r>
            <a:r>
              <a:rPr lang="en-US" sz="2000" b="0" i="0" dirty="0">
                <a:solidFill>
                  <a:srgbClr val="000000"/>
                </a:solidFill>
                <a:effectLst/>
                <a:latin typeface="Helvetica Neue"/>
              </a:rPr>
              <a:t>.</a:t>
            </a:r>
          </a:p>
          <a:p>
            <a:pPr algn="l"/>
            <a:endParaRPr lang="en-US" b="0" i="0" dirty="0">
              <a:solidFill>
                <a:srgbClr val="000000"/>
              </a:solidFill>
              <a:effectLst/>
              <a:latin typeface="Helvetica Neue"/>
            </a:endParaRPr>
          </a:p>
          <a:p>
            <a:endParaRPr lang="en-US" b="0" i="0" dirty="0">
              <a:solidFill>
                <a:srgbClr val="000000"/>
              </a:solidFill>
              <a:effectLst/>
              <a:latin typeface="Helvetica Neue"/>
            </a:endParaRPr>
          </a:p>
          <a:p>
            <a:endParaRPr lang="en-US" dirty="0">
              <a:solidFill>
                <a:srgbClr val="000000"/>
              </a:solidFill>
              <a:latin typeface="Helvetica Neue"/>
            </a:endParaRPr>
          </a:p>
          <a:p>
            <a:endParaRPr lang="en-US" b="0" i="0" dirty="0">
              <a:solidFill>
                <a:srgbClr val="000000"/>
              </a:solidFill>
              <a:effectLst/>
              <a:latin typeface="Helvetica Neue"/>
            </a:endParaRPr>
          </a:p>
          <a:p>
            <a:r>
              <a:rPr lang="en-US" b="0" i="0" dirty="0">
                <a:solidFill>
                  <a:srgbClr val="000000"/>
                </a:solidFill>
                <a:effectLst/>
                <a:latin typeface="Helvetica Neue"/>
              </a:rPr>
              <a:t>since independent sample assumptions are not fulfilled therefore we apply a non-parametric alternative </a:t>
            </a:r>
            <a:r>
              <a:rPr lang="en-US" b="0" i="0" dirty="0" err="1">
                <a:solidFill>
                  <a:srgbClr val="000000"/>
                </a:solidFill>
                <a:effectLst/>
                <a:latin typeface="Helvetica Neue"/>
              </a:rPr>
              <a:t>Mannwhitney</a:t>
            </a:r>
            <a:r>
              <a:rPr lang="en-US" b="0" i="0" dirty="0">
                <a:solidFill>
                  <a:srgbClr val="000000"/>
                </a:solidFill>
                <a:effectLst/>
                <a:latin typeface="Helvetica Neue"/>
              </a:rPr>
              <a:t> u test since it has more relaxed assumption.</a:t>
            </a:r>
            <a:endParaRPr lang="en-US" dirty="0"/>
          </a:p>
        </p:txBody>
      </p:sp>
      <p:graphicFrame>
        <p:nvGraphicFramePr>
          <p:cNvPr id="4" name="Table 4">
            <a:extLst>
              <a:ext uri="{FF2B5EF4-FFF2-40B4-BE49-F238E27FC236}">
                <a16:creationId xmlns:a16="http://schemas.microsoft.com/office/drawing/2014/main" id="{510548A1-750E-459D-AF0A-4C3BA2FB4ED5}"/>
              </a:ext>
            </a:extLst>
          </p:cNvPr>
          <p:cNvGraphicFramePr>
            <a:graphicFrameLocks noGrp="1"/>
          </p:cNvGraphicFramePr>
          <p:nvPr>
            <p:extLst>
              <p:ext uri="{D42A27DB-BD31-4B8C-83A1-F6EECF244321}">
                <p14:modId xmlns:p14="http://schemas.microsoft.com/office/powerpoint/2010/main" val="4176655665"/>
              </p:ext>
            </p:extLst>
          </p:nvPr>
        </p:nvGraphicFramePr>
        <p:xfrm>
          <a:off x="659167" y="3019126"/>
          <a:ext cx="10183674" cy="1068505"/>
        </p:xfrm>
        <a:graphic>
          <a:graphicData uri="http://schemas.openxmlformats.org/drawingml/2006/table">
            <a:tbl>
              <a:tblPr firstRow="1" bandRow="1">
                <a:tableStyleId>{5C22544A-7EE6-4342-B048-85BDC9FD1C3A}</a:tableStyleId>
              </a:tblPr>
              <a:tblGrid>
                <a:gridCol w="2098443">
                  <a:extLst>
                    <a:ext uri="{9D8B030D-6E8A-4147-A177-3AD203B41FA5}">
                      <a16:colId xmlns:a16="http://schemas.microsoft.com/office/drawing/2014/main" val="2599080799"/>
                    </a:ext>
                  </a:extLst>
                </a:gridCol>
                <a:gridCol w="2307061">
                  <a:extLst>
                    <a:ext uri="{9D8B030D-6E8A-4147-A177-3AD203B41FA5}">
                      <a16:colId xmlns:a16="http://schemas.microsoft.com/office/drawing/2014/main" val="3348373675"/>
                    </a:ext>
                  </a:extLst>
                </a:gridCol>
                <a:gridCol w="2889085">
                  <a:extLst>
                    <a:ext uri="{9D8B030D-6E8A-4147-A177-3AD203B41FA5}">
                      <a16:colId xmlns:a16="http://schemas.microsoft.com/office/drawing/2014/main" val="1300170541"/>
                    </a:ext>
                  </a:extLst>
                </a:gridCol>
                <a:gridCol w="2889085">
                  <a:extLst>
                    <a:ext uri="{9D8B030D-6E8A-4147-A177-3AD203B41FA5}">
                      <a16:colId xmlns:a16="http://schemas.microsoft.com/office/drawing/2014/main" val="3673562762"/>
                    </a:ext>
                  </a:extLst>
                </a:gridCol>
              </a:tblGrid>
              <a:tr h="428425">
                <a:tc>
                  <a:txBody>
                    <a:bodyPr/>
                    <a:lstStyle/>
                    <a:p>
                      <a:r>
                        <a:rPr lang="en-US" dirty="0" err="1"/>
                        <a:t>levene</a:t>
                      </a:r>
                      <a:r>
                        <a:rPr lang="en-US" dirty="0"/>
                        <a:t> statistics</a:t>
                      </a:r>
                    </a:p>
                  </a:txBody>
                  <a:tcPr/>
                </a:tc>
                <a:tc>
                  <a:txBody>
                    <a:bodyPr/>
                    <a:lstStyle/>
                    <a:p>
                      <a:r>
                        <a:rPr lang="en-US" dirty="0"/>
                        <a:t>Sig value</a:t>
                      </a:r>
                    </a:p>
                  </a:txBody>
                  <a:tcPr/>
                </a:tc>
                <a:tc>
                  <a:txBody>
                    <a:bodyPr/>
                    <a:lstStyle/>
                    <a:p>
                      <a:r>
                        <a:rPr lang="en-US" dirty="0"/>
                        <a:t>Decision</a:t>
                      </a:r>
                    </a:p>
                  </a:txBody>
                  <a:tcPr/>
                </a:tc>
                <a:tc>
                  <a:txBody>
                    <a:bodyPr/>
                    <a:lstStyle/>
                    <a:p>
                      <a:r>
                        <a:rPr lang="en-US" dirty="0"/>
                        <a:t>Assumption</a:t>
                      </a:r>
                    </a:p>
                  </a:txBody>
                  <a:tcPr/>
                </a:tc>
                <a:extLst>
                  <a:ext uri="{0D108BD9-81ED-4DB2-BD59-A6C34878D82A}">
                    <a16:rowId xmlns:a16="http://schemas.microsoft.com/office/drawing/2014/main" val="4114366031"/>
                  </a:ext>
                </a:extLst>
              </a:tr>
              <a:tr h="516952">
                <a:tc>
                  <a:txBody>
                    <a:bodyPr/>
                    <a:lstStyle/>
                    <a:p>
                      <a:r>
                        <a:rPr lang="en-US" dirty="0"/>
                        <a:t>403.26397655339804</a:t>
                      </a:r>
                    </a:p>
                  </a:txBody>
                  <a:tcPr/>
                </a:tc>
                <a:tc>
                  <a:txBody>
                    <a:bodyPr/>
                    <a:lstStyle/>
                    <a:p>
                      <a:r>
                        <a:rPr lang="en-US" dirty="0"/>
                        <a:t>1.3484459247996362e-78</a:t>
                      </a:r>
                    </a:p>
                  </a:txBody>
                  <a:tcPr/>
                </a:tc>
                <a:tc>
                  <a:txBody>
                    <a:bodyPr/>
                    <a:lstStyle/>
                    <a:p>
                      <a:r>
                        <a:rPr lang="en-US" dirty="0"/>
                        <a:t>Variances are not equal as p&lt;0,05</a:t>
                      </a:r>
                    </a:p>
                  </a:txBody>
                  <a:tcPr/>
                </a:tc>
                <a:tc>
                  <a:txBody>
                    <a:bodyPr/>
                    <a:lstStyle/>
                    <a:p>
                      <a:r>
                        <a:rPr lang="en-US" dirty="0"/>
                        <a:t>Not satisfied </a:t>
                      </a:r>
                    </a:p>
                  </a:txBody>
                  <a:tcPr/>
                </a:tc>
                <a:extLst>
                  <a:ext uri="{0D108BD9-81ED-4DB2-BD59-A6C34878D82A}">
                    <a16:rowId xmlns:a16="http://schemas.microsoft.com/office/drawing/2014/main" val="1073465149"/>
                  </a:ext>
                </a:extLst>
              </a:tr>
            </a:tbl>
          </a:graphicData>
        </a:graphic>
      </p:graphicFrame>
      <p:sp>
        <p:nvSpPr>
          <p:cNvPr id="6" name="TextBox 5">
            <a:extLst>
              <a:ext uri="{FF2B5EF4-FFF2-40B4-BE49-F238E27FC236}">
                <a16:creationId xmlns:a16="http://schemas.microsoft.com/office/drawing/2014/main" id="{1ED16549-240C-4FB0-81DF-80C67B3EB754}"/>
              </a:ext>
            </a:extLst>
          </p:cNvPr>
          <p:cNvSpPr txBox="1"/>
          <p:nvPr/>
        </p:nvSpPr>
        <p:spPr>
          <a:xfrm>
            <a:off x="659167" y="4310204"/>
            <a:ext cx="6094520" cy="369332"/>
          </a:xfrm>
          <a:prstGeom prst="rect">
            <a:avLst/>
          </a:prstGeom>
          <a:noFill/>
        </p:spPr>
        <p:txBody>
          <a:bodyPr wrap="square">
            <a:spAutoFit/>
          </a:bodyPr>
          <a:lstStyle/>
          <a:p>
            <a:pPr algn="l"/>
            <a:r>
              <a:rPr lang="en-US" b="1" i="0" dirty="0">
                <a:solidFill>
                  <a:srgbClr val="000000"/>
                </a:solidFill>
                <a:effectLst/>
                <a:latin typeface="Helvetica Neue"/>
              </a:rPr>
              <a:t>Decision on test</a:t>
            </a:r>
            <a:endParaRPr lang="en-US" b="1" dirty="0">
              <a:solidFill>
                <a:srgbClr val="000000"/>
              </a:solidFill>
              <a:latin typeface="Helvetica Neue"/>
            </a:endParaRPr>
          </a:p>
        </p:txBody>
      </p:sp>
    </p:spTree>
    <p:extLst>
      <p:ext uri="{BB962C8B-B14F-4D97-AF65-F5344CB8AC3E}">
        <p14:creationId xmlns:p14="http://schemas.microsoft.com/office/powerpoint/2010/main" val="16078253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42955B10-2503-45F7-9CBF-FD864D13A2F0}"/>
              </a:ext>
            </a:extLst>
          </p:cNvPr>
          <p:cNvGraphicFramePr>
            <a:graphicFrameLocks noGrp="1"/>
          </p:cNvGraphicFramePr>
          <p:nvPr>
            <p:ph idx="1"/>
            <p:extLst>
              <p:ext uri="{D42A27DB-BD31-4B8C-83A1-F6EECF244321}">
                <p14:modId xmlns:p14="http://schemas.microsoft.com/office/powerpoint/2010/main" val="2868878814"/>
              </p:ext>
            </p:extLst>
          </p:nvPr>
        </p:nvGraphicFramePr>
        <p:xfrm>
          <a:off x="838200" y="1825625"/>
          <a:ext cx="10515596" cy="1925320"/>
        </p:xfrm>
        <a:graphic>
          <a:graphicData uri="http://schemas.openxmlformats.org/drawingml/2006/table">
            <a:tbl>
              <a:tblPr firstRow="1" bandRow="1">
                <a:tableStyleId>{5C22544A-7EE6-4342-B048-85BDC9FD1C3A}</a:tableStyleId>
              </a:tblPr>
              <a:tblGrid>
                <a:gridCol w="1502228">
                  <a:extLst>
                    <a:ext uri="{9D8B030D-6E8A-4147-A177-3AD203B41FA5}">
                      <a16:colId xmlns:a16="http://schemas.microsoft.com/office/drawing/2014/main" val="4106971065"/>
                    </a:ext>
                  </a:extLst>
                </a:gridCol>
                <a:gridCol w="1502228">
                  <a:extLst>
                    <a:ext uri="{9D8B030D-6E8A-4147-A177-3AD203B41FA5}">
                      <a16:colId xmlns:a16="http://schemas.microsoft.com/office/drawing/2014/main" val="1772387694"/>
                    </a:ext>
                  </a:extLst>
                </a:gridCol>
                <a:gridCol w="1502228">
                  <a:extLst>
                    <a:ext uri="{9D8B030D-6E8A-4147-A177-3AD203B41FA5}">
                      <a16:colId xmlns:a16="http://schemas.microsoft.com/office/drawing/2014/main" val="3640911354"/>
                    </a:ext>
                  </a:extLst>
                </a:gridCol>
                <a:gridCol w="6008912">
                  <a:extLst>
                    <a:ext uri="{9D8B030D-6E8A-4147-A177-3AD203B41FA5}">
                      <a16:colId xmlns:a16="http://schemas.microsoft.com/office/drawing/2014/main" val="1727398344"/>
                    </a:ext>
                  </a:extLst>
                </a:gridCol>
              </a:tblGrid>
              <a:tr h="370840">
                <a:tc gridSpan="4">
                  <a:txBody>
                    <a:bodyPr/>
                    <a:lstStyle/>
                    <a:p>
                      <a:r>
                        <a:rPr lang="en-US" dirty="0"/>
                        <a:t>Results</a:t>
                      </a:r>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3012118806"/>
                  </a:ext>
                </a:extLst>
              </a:tr>
              <a:tr h="370840">
                <a:tc>
                  <a:txBody>
                    <a:bodyPr/>
                    <a:lstStyle/>
                    <a:p>
                      <a:r>
                        <a:rPr lang="en-US" dirty="0"/>
                        <a:t>Test Statistics</a:t>
                      </a:r>
                    </a:p>
                  </a:txBody>
                  <a:tcPr/>
                </a:tc>
                <a:tc>
                  <a:txBody>
                    <a:bodyPr/>
                    <a:lstStyle/>
                    <a:p>
                      <a:r>
                        <a:rPr lang="en-US" dirty="0"/>
                        <a:t>P value (for one tail test)</a:t>
                      </a:r>
                    </a:p>
                  </a:txBody>
                  <a:tcPr/>
                </a:tc>
                <a:tc>
                  <a:txBody>
                    <a:bodyPr/>
                    <a:lstStyle/>
                    <a:p>
                      <a:r>
                        <a:rPr lang="en-US" dirty="0"/>
                        <a:t>Decision</a:t>
                      </a:r>
                    </a:p>
                  </a:txBody>
                  <a:tcPr/>
                </a:tc>
                <a:tc rowSpan="2">
                  <a:txBody>
                    <a:bodyPr/>
                    <a:lstStyle/>
                    <a:p>
                      <a:r>
                        <a:rPr lang="en-US" dirty="0"/>
                        <a:t>From the data, it can be concluded that "Mean charges of regular smokers is greater than non-regular smokers(U =7403.0 , p&lt; 0.05).</a:t>
                      </a:r>
                    </a:p>
                  </a:txBody>
                  <a:tcPr/>
                </a:tc>
                <a:extLst>
                  <a:ext uri="{0D108BD9-81ED-4DB2-BD59-A6C34878D82A}">
                    <a16:rowId xmlns:a16="http://schemas.microsoft.com/office/drawing/2014/main" val="977878696"/>
                  </a:ext>
                </a:extLst>
              </a:tr>
              <a:tr h="370840">
                <a:tc>
                  <a:txBody>
                    <a:bodyPr/>
                    <a:lstStyle/>
                    <a:p>
                      <a:r>
                        <a:rPr lang="en-US" dirty="0"/>
                        <a:t>U = 7403.0</a:t>
                      </a:r>
                    </a:p>
                  </a:txBody>
                  <a:tcPr/>
                </a:tc>
                <a:tc>
                  <a:txBody>
                    <a:bodyPr/>
                    <a:lstStyle/>
                    <a:p>
                      <a:r>
                        <a:rPr lang="en-US" dirty="0"/>
                        <a:t>1.3175583611258927e-130</a:t>
                      </a:r>
                    </a:p>
                  </a:txBody>
                  <a:tcPr/>
                </a:tc>
                <a:tc>
                  <a:txBody>
                    <a:bodyPr/>
                    <a:lstStyle/>
                    <a:p>
                      <a:r>
                        <a:rPr lang="en-US" dirty="0"/>
                        <a:t>Reject null hypothesis</a:t>
                      </a:r>
                    </a:p>
                  </a:txBody>
                  <a:tcPr/>
                </a:tc>
                <a:tc vMerge="1">
                  <a:txBody>
                    <a:bodyPr/>
                    <a:lstStyle/>
                    <a:p>
                      <a:endParaRPr lang="en-US" dirty="0"/>
                    </a:p>
                  </a:txBody>
                  <a:tcPr/>
                </a:tc>
                <a:extLst>
                  <a:ext uri="{0D108BD9-81ED-4DB2-BD59-A6C34878D82A}">
                    <a16:rowId xmlns:a16="http://schemas.microsoft.com/office/drawing/2014/main" val="1521673479"/>
                  </a:ext>
                </a:extLst>
              </a:tr>
            </a:tbl>
          </a:graphicData>
        </a:graphic>
      </p:graphicFrame>
    </p:spTree>
    <p:extLst>
      <p:ext uri="{BB962C8B-B14F-4D97-AF65-F5344CB8AC3E}">
        <p14:creationId xmlns:p14="http://schemas.microsoft.com/office/powerpoint/2010/main" val="25652216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C1D853D-54BE-4115-B185-F3E2A27F957F}"/>
              </a:ext>
            </a:extLst>
          </p:cNvPr>
          <p:cNvSpPr>
            <a:spLocks noGrp="1"/>
          </p:cNvSpPr>
          <p:nvPr>
            <p:ph type="title"/>
          </p:nvPr>
        </p:nvSpPr>
        <p:spPr>
          <a:xfrm>
            <a:off x="278907" y="418391"/>
            <a:ext cx="10515600" cy="655807"/>
          </a:xfrm>
        </p:spPr>
        <p:txBody>
          <a:bodyPr>
            <a:normAutofit fontScale="90000"/>
          </a:bodyPr>
          <a:lstStyle/>
          <a:p>
            <a:r>
              <a:rPr lang="en-US" b="1" i="0" dirty="0">
                <a:solidFill>
                  <a:srgbClr val="000000"/>
                </a:solidFill>
                <a:effectLst/>
                <a:latin typeface="Helvetica Neue"/>
              </a:rPr>
              <a:t>Statistical Analysis……</a:t>
            </a:r>
            <a:br>
              <a:rPr lang="en-US" b="1" i="0" dirty="0">
                <a:solidFill>
                  <a:srgbClr val="000000"/>
                </a:solidFill>
                <a:effectLst/>
                <a:latin typeface="Helvetica Neue"/>
              </a:rPr>
            </a:br>
            <a:endParaRPr lang="en-US" dirty="0"/>
          </a:p>
        </p:txBody>
      </p:sp>
      <p:sp>
        <p:nvSpPr>
          <p:cNvPr id="6" name="TextBox 5">
            <a:extLst>
              <a:ext uri="{FF2B5EF4-FFF2-40B4-BE49-F238E27FC236}">
                <a16:creationId xmlns:a16="http://schemas.microsoft.com/office/drawing/2014/main" id="{3F58F671-FF57-4A63-A115-15501C4CD16D}"/>
              </a:ext>
            </a:extLst>
          </p:cNvPr>
          <p:cNvSpPr txBox="1"/>
          <p:nvPr/>
        </p:nvSpPr>
        <p:spPr>
          <a:xfrm>
            <a:off x="278907" y="974656"/>
            <a:ext cx="11006092" cy="646331"/>
          </a:xfrm>
          <a:prstGeom prst="rect">
            <a:avLst/>
          </a:prstGeom>
          <a:noFill/>
        </p:spPr>
        <p:txBody>
          <a:bodyPr wrap="square">
            <a:spAutoFit/>
          </a:bodyPr>
          <a:lstStyle/>
          <a:p>
            <a:r>
              <a:rPr lang="en-US" dirty="0"/>
              <a:t>Key question 3:</a:t>
            </a:r>
          </a:p>
          <a:p>
            <a:r>
              <a:rPr lang="en-US" b="0" i="0" dirty="0">
                <a:solidFill>
                  <a:srgbClr val="000000"/>
                </a:solidFill>
                <a:effectLst/>
                <a:latin typeface="Helvetica Neue"/>
              </a:rPr>
              <a:t>Prove (or disprove) with statistical evidence that the BMI of females is different from that of males?</a:t>
            </a:r>
            <a:endParaRPr lang="en-US" dirty="0"/>
          </a:p>
        </p:txBody>
      </p:sp>
      <p:sp>
        <p:nvSpPr>
          <p:cNvPr id="13" name="TextBox 12">
            <a:extLst>
              <a:ext uri="{FF2B5EF4-FFF2-40B4-BE49-F238E27FC236}">
                <a16:creationId xmlns:a16="http://schemas.microsoft.com/office/drawing/2014/main" id="{E896E336-4C16-4791-905E-442142D02077}"/>
              </a:ext>
            </a:extLst>
          </p:cNvPr>
          <p:cNvSpPr txBox="1"/>
          <p:nvPr/>
        </p:nvSpPr>
        <p:spPr>
          <a:xfrm>
            <a:off x="656694" y="3753131"/>
            <a:ext cx="7570433" cy="2031325"/>
          </a:xfrm>
          <a:prstGeom prst="rect">
            <a:avLst/>
          </a:prstGeom>
          <a:noFill/>
        </p:spPr>
        <p:txBody>
          <a:bodyPr wrap="square">
            <a:spAutoFit/>
          </a:bodyPr>
          <a:lstStyle/>
          <a:p>
            <a:pPr algn="l"/>
            <a:r>
              <a:rPr lang="en-US" b="1" i="0" dirty="0">
                <a:solidFill>
                  <a:srgbClr val="000000"/>
                </a:solidFill>
                <a:effectLst/>
                <a:latin typeface="Helvetica Neue"/>
              </a:rPr>
              <a:t>Defining null and alternate hypotheses</a:t>
            </a:r>
          </a:p>
          <a:p>
            <a:pPr algn="l"/>
            <a:r>
              <a:rPr lang="en-US" b="1" i="0" dirty="0">
                <a:solidFill>
                  <a:srgbClr val="000000"/>
                </a:solidFill>
                <a:effectLst/>
                <a:latin typeface="Helvetica Neue"/>
              </a:rPr>
              <a:t>Null hypothesis </a:t>
            </a:r>
            <a:r>
              <a:rPr lang="en-US" b="0" i="0" dirty="0">
                <a:solidFill>
                  <a:srgbClr val="000000"/>
                </a:solidFill>
                <a:effectLst/>
                <a:latin typeface="Helvetica Neue"/>
              </a:rPr>
              <a:t>= "there is no statistically significant difference in male and female </a:t>
            </a:r>
            <a:r>
              <a:rPr lang="en-US" b="0" i="0" dirty="0" err="1">
                <a:solidFill>
                  <a:srgbClr val="000000"/>
                </a:solidFill>
                <a:effectLst/>
                <a:latin typeface="Helvetica Neue"/>
              </a:rPr>
              <a:t>bmi</a:t>
            </a:r>
            <a:r>
              <a:rPr lang="en-US" b="0" i="0" dirty="0">
                <a:solidFill>
                  <a:srgbClr val="000000"/>
                </a:solidFill>
                <a:effectLst/>
                <a:latin typeface="Helvetica Neue"/>
              </a:rPr>
              <a:t>" or "male </a:t>
            </a:r>
            <a:r>
              <a:rPr lang="en-US" b="0" i="0" dirty="0" err="1">
                <a:solidFill>
                  <a:srgbClr val="000000"/>
                </a:solidFill>
                <a:effectLst/>
                <a:latin typeface="Helvetica Neue"/>
              </a:rPr>
              <a:t>bmi</a:t>
            </a:r>
            <a:r>
              <a:rPr lang="en-US" b="0" i="0" dirty="0">
                <a:solidFill>
                  <a:srgbClr val="000000"/>
                </a:solidFill>
                <a:effectLst/>
                <a:latin typeface="Helvetica Neue"/>
              </a:rPr>
              <a:t> is equal to female </a:t>
            </a:r>
            <a:r>
              <a:rPr lang="en-US" b="0" i="0" dirty="0" err="1">
                <a:solidFill>
                  <a:srgbClr val="000000"/>
                </a:solidFill>
                <a:effectLst/>
                <a:latin typeface="Helvetica Neue"/>
              </a:rPr>
              <a:t>bmi</a:t>
            </a:r>
            <a:r>
              <a:rPr lang="en-US" b="0" i="0" dirty="0">
                <a:solidFill>
                  <a:srgbClr val="000000"/>
                </a:solidFill>
                <a:effectLst/>
                <a:latin typeface="Helvetica Neue"/>
              </a:rPr>
              <a:t>“</a:t>
            </a:r>
          </a:p>
          <a:p>
            <a:pPr algn="l"/>
            <a:endParaRPr lang="en-US" b="1" i="0" dirty="0">
              <a:solidFill>
                <a:srgbClr val="000000"/>
              </a:solidFill>
              <a:effectLst/>
              <a:latin typeface="Helvetica Neue"/>
            </a:endParaRPr>
          </a:p>
          <a:p>
            <a:pPr algn="l"/>
            <a:r>
              <a:rPr lang="en-US" b="1" i="0" dirty="0">
                <a:solidFill>
                  <a:srgbClr val="000000"/>
                </a:solidFill>
                <a:effectLst/>
                <a:latin typeface="Helvetica Neue"/>
              </a:rPr>
              <a:t>Alternative hypothesis </a:t>
            </a:r>
            <a:r>
              <a:rPr lang="en-US" b="0" i="0" dirty="0">
                <a:solidFill>
                  <a:srgbClr val="000000"/>
                </a:solidFill>
                <a:effectLst/>
                <a:latin typeface="Helvetica Neue"/>
              </a:rPr>
              <a:t>="there is a </a:t>
            </a:r>
            <a:r>
              <a:rPr lang="en-US" b="0" i="0" dirty="0" err="1">
                <a:solidFill>
                  <a:srgbClr val="000000"/>
                </a:solidFill>
                <a:effectLst/>
                <a:latin typeface="Helvetica Neue"/>
              </a:rPr>
              <a:t>staitically</a:t>
            </a:r>
            <a:r>
              <a:rPr lang="en-US" b="0" i="0" dirty="0">
                <a:solidFill>
                  <a:srgbClr val="000000"/>
                </a:solidFill>
                <a:effectLst/>
                <a:latin typeface="Helvetica Neue"/>
              </a:rPr>
              <a:t> significant difference in male and female </a:t>
            </a:r>
            <a:r>
              <a:rPr lang="en-US" b="0" i="0" dirty="0" err="1">
                <a:solidFill>
                  <a:srgbClr val="000000"/>
                </a:solidFill>
                <a:effectLst/>
                <a:latin typeface="Helvetica Neue"/>
              </a:rPr>
              <a:t>bmi</a:t>
            </a:r>
            <a:r>
              <a:rPr lang="en-US" b="0" i="0" dirty="0">
                <a:solidFill>
                  <a:srgbClr val="000000"/>
                </a:solidFill>
                <a:effectLst/>
                <a:latin typeface="Helvetica Neue"/>
              </a:rPr>
              <a:t>" or "male </a:t>
            </a:r>
            <a:r>
              <a:rPr lang="en-US" b="0" i="0" dirty="0" err="1">
                <a:solidFill>
                  <a:srgbClr val="000000"/>
                </a:solidFill>
                <a:effectLst/>
                <a:latin typeface="Helvetica Neue"/>
              </a:rPr>
              <a:t>bmi</a:t>
            </a:r>
            <a:r>
              <a:rPr lang="en-US" b="0" i="0" dirty="0">
                <a:solidFill>
                  <a:srgbClr val="000000"/>
                </a:solidFill>
                <a:effectLst/>
                <a:latin typeface="Helvetica Neue"/>
              </a:rPr>
              <a:t> is not equal to female </a:t>
            </a:r>
            <a:r>
              <a:rPr lang="en-US" b="0" i="0" dirty="0" err="1">
                <a:solidFill>
                  <a:srgbClr val="000000"/>
                </a:solidFill>
                <a:effectLst/>
                <a:latin typeface="Helvetica Neue"/>
              </a:rPr>
              <a:t>bmi</a:t>
            </a:r>
            <a:r>
              <a:rPr lang="en-US" b="0" i="0" dirty="0">
                <a:solidFill>
                  <a:srgbClr val="000000"/>
                </a:solidFill>
                <a:effectLst/>
                <a:latin typeface="Helvetica Neue"/>
              </a:rPr>
              <a:t>"</a:t>
            </a:r>
          </a:p>
          <a:p>
            <a:pPr algn="l"/>
            <a:r>
              <a:rPr lang="en-US" b="0" i="0" dirty="0">
                <a:solidFill>
                  <a:srgbClr val="000000"/>
                </a:solidFill>
                <a:effectLst/>
                <a:latin typeface="Helvetica Neue"/>
              </a:rPr>
              <a:t>this is a two tail test.</a:t>
            </a:r>
          </a:p>
        </p:txBody>
      </p:sp>
      <p:pic>
        <p:nvPicPr>
          <p:cNvPr id="3" name="Picture 2">
            <a:extLst>
              <a:ext uri="{FF2B5EF4-FFF2-40B4-BE49-F238E27FC236}">
                <a16:creationId xmlns:a16="http://schemas.microsoft.com/office/drawing/2014/main" id="{C024798C-65E4-49D2-8FDB-6F2B9AB11EDB}"/>
              </a:ext>
            </a:extLst>
          </p:cNvPr>
          <p:cNvPicPr>
            <a:picLocks noChangeAspect="1"/>
          </p:cNvPicPr>
          <p:nvPr/>
        </p:nvPicPr>
        <p:blipFill>
          <a:blip r:embed="rId2"/>
          <a:stretch>
            <a:fillRect/>
          </a:stretch>
        </p:blipFill>
        <p:spPr>
          <a:xfrm>
            <a:off x="1173887" y="2064092"/>
            <a:ext cx="1943100" cy="1152525"/>
          </a:xfrm>
          <a:prstGeom prst="rect">
            <a:avLst/>
          </a:prstGeom>
        </p:spPr>
      </p:pic>
      <p:pic>
        <p:nvPicPr>
          <p:cNvPr id="14338" name="Picture 2">
            <a:extLst>
              <a:ext uri="{FF2B5EF4-FFF2-40B4-BE49-F238E27FC236}">
                <a16:creationId xmlns:a16="http://schemas.microsoft.com/office/drawing/2014/main" id="{760BAC58-A375-4BDA-8E1C-CB38BC7D387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13358" y="1610712"/>
            <a:ext cx="2896432" cy="1986558"/>
          </a:xfrm>
          <a:prstGeom prst="rect">
            <a:avLst/>
          </a:prstGeom>
          <a:noFill/>
          <a:extLst>
            <a:ext uri="{909E8E84-426E-40DD-AFC4-6F175D3DCCD1}">
              <a14:hiddenFill xmlns:a14="http://schemas.microsoft.com/office/drawing/2010/main">
                <a:solidFill>
                  <a:srgbClr val="FFFFFF"/>
                </a:solidFill>
              </a14:hiddenFill>
            </a:ext>
          </a:extLst>
        </p:spPr>
      </p:pic>
      <p:pic>
        <p:nvPicPr>
          <p:cNvPr id="14340" name="Picture 4">
            <a:extLst>
              <a:ext uri="{FF2B5EF4-FFF2-40B4-BE49-F238E27FC236}">
                <a16:creationId xmlns:a16="http://schemas.microsoft.com/office/drawing/2014/main" id="{C855164B-502C-49EE-93D7-603901F5B5D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04655" y="3611139"/>
            <a:ext cx="2605134" cy="1761312"/>
          </a:xfrm>
          <a:prstGeom prst="rect">
            <a:avLst/>
          </a:prstGeom>
          <a:noFill/>
          <a:extLst>
            <a:ext uri="{909E8E84-426E-40DD-AFC4-6F175D3DCCD1}">
              <a14:hiddenFill xmlns:a14="http://schemas.microsoft.com/office/drawing/2010/main">
                <a:solidFill>
                  <a:srgbClr val="FFFFFF"/>
                </a:solidFill>
              </a14:hiddenFill>
            </a:ext>
          </a:extLst>
        </p:spPr>
      </p:pic>
      <p:pic>
        <p:nvPicPr>
          <p:cNvPr id="14342" name="Picture 6">
            <a:extLst>
              <a:ext uri="{FF2B5EF4-FFF2-40B4-BE49-F238E27FC236}">
                <a16:creationId xmlns:a16="http://schemas.microsoft.com/office/drawing/2014/main" id="{D8D2ACF1-C544-4B26-A915-2642E7B69B3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650952" y="5548544"/>
            <a:ext cx="2458837" cy="11593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877404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F82DC97-EA2A-4231-9A24-314E59E7C482}"/>
              </a:ext>
            </a:extLst>
          </p:cNvPr>
          <p:cNvSpPr>
            <a:spLocks noGrp="1"/>
          </p:cNvSpPr>
          <p:nvPr>
            <p:ph type="ctrTitle"/>
          </p:nvPr>
        </p:nvSpPr>
        <p:spPr>
          <a:xfrm>
            <a:off x="1044606" y="474293"/>
            <a:ext cx="9144000" cy="591027"/>
          </a:xfrm>
        </p:spPr>
        <p:txBody>
          <a:bodyPr>
            <a:normAutofit fontScale="90000"/>
          </a:bodyPr>
          <a:lstStyle/>
          <a:p>
            <a:r>
              <a:rPr lang="en-US" dirty="0"/>
              <a:t>Key question 3 continue….</a:t>
            </a:r>
          </a:p>
        </p:txBody>
      </p:sp>
      <p:sp>
        <p:nvSpPr>
          <p:cNvPr id="4" name="Subtitle 3">
            <a:extLst>
              <a:ext uri="{FF2B5EF4-FFF2-40B4-BE49-F238E27FC236}">
                <a16:creationId xmlns:a16="http://schemas.microsoft.com/office/drawing/2014/main" id="{CF25924A-993C-4323-B0CC-D395E5E0E40A}"/>
              </a:ext>
            </a:extLst>
          </p:cNvPr>
          <p:cNvSpPr>
            <a:spLocks noGrp="1"/>
          </p:cNvSpPr>
          <p:nvPr>
            <p:ph type="subTitle" idx="1"/>
          </p:nvPr>
        </p:nvSpPr>
        <p:spPr>
          <a:xfrm>
            <a:off x="529700" y="1231700"/>
            <a:ext cx="11357499" cy="827919"/>
          </a:xfrm>
        </p:spPr>
        <p:txBody>
          <a:bodyPr>
            <a:normAutofit fontScale="25000" lnSpcReduction="20000"/>
          </a:bodyPr>
          <a:lstStyle/>
          <a:p>
            <a:pPr algn="l"/>
            <a:r>
              <a:rPr lang="en-US" sz="8000" dirty="0"/>
              <a:t>Decision on level of significance: 0.05 </a:t>
            </a:r>
          </a:p>
          <a:p>
            <a:pPr algn="l"/>
            <a:r>
              <a:rPr lang="en-US" sz="8000" b="1" i="0" dirty="0">
                <a:solidFill>
                  <a:srgbClr val="000000"/>
                </a:solidFill>
                <a:effectLst/>
                <a:latin typeface="Helvetica Neue"/>
              </a:rPr>
              <a:t>Identification of the test statistic: </a:t>
            </a:r>
            <a:r>
              <a:rPr lang="en-US" sz="8000" i="0" dirty="0">
                <a:solidFill>
                  <a:srgbClr val="000000"/>
                </a:solidFill>
                <a:effectLst/>
                <a:latin typeface="Helvetica Neue"/>
              </a:rPr>
              <a:t>independent sample t test ( if Assumptions satisfied)</a:t>
            </a:r>
            <a:r>
              <a:rPr lang="en-US" sz="2000" i="0" dirty="0">
                <a:solidFill>
                  <a:srgbClr val="000000"/>
                </a:solidFill>
                <a:effectLst/>
                <a:latin typeface="Helvetica Neue"/>
              </a:rPr>
              <a:t>)</a:t>
            </a:r>
          </a:p>
          <a:p>
            <a:pPr algn="l"/>
            <a:endParaRPr lang="en-US" dirty="0">
              <a:solidFill>
                <a:srgbClr val="000000"/>
              </a:solidFill>
              <a:latin typeface="Helvetica Neue"/>
            </a:endParaRPr>
          </a:p>
          <a:p>
            <a:pPr algn="l"/>
            <a:endParaRPr lang="en-US" i="0" dirty="0">
              <a:solidFill>
                <a:srgbClr val="000000"/>
              </a:solidFill>
              <a:effectLst/>
              <a:latin typeface="Helvetica Neue"/>
            </a:endParaRPr>
          </a:p>
          <a:p>
            <a:pPr algn="l"/>
            <a:r>
              <a:rPr lang="en-US" sz="8000" b="1" i="0" dirty="0">
                <a:solidFill>
                  <a:srgbClr val="000000"/>
                </a:solidFill>
                <a:effectLst/>
                <a:latin typeface="Helvetica Neue"/>
              </a:rPr>
              <a:t>Assumptions of independent-sample t-test.</a:t>
            </a:r>
          </a:p>
          <a:p>
            <a:pPr algn="l"/>
            <a:r>
              <a:rPr lang="en-US" sz="8000" b="1" i="0" dirty="0">
                <a:solidFill>
                  <a:srgbClr val="000000"/>
                </a:solidFill>
                <a:effectLst/>
                <a:latin typeface="Helvetica Neue"/>
              </a:rPr>
              <a:t>Assumption #1: </a:t>
            </a:r>
            <a:r>
              <a:rPr lang="en-US" sz="8000" b="0" i="0" dirty="0">
                <a:solidFill>
                  <a:srgbClr val="000000"/>
                </a:solidFill>
                <a:effectLst/>
                <a:latin typeface="Helvetica Neue"/>
              </a:rPr>
              <a:t>The dependent variable should be measured on a continuous scale (i.e., it is measured at the interval or ratio level).</a:t>
            </a:r>
          </a:p>
          <a:p>
            <a:pPr algn="l"/>
            <a:r>
              <a:rPr lang="en-US" sz="8000" b="0" i="0" dirty="0">
                <a:solidFill>
                  <a:schemeClr val="accent1"/>
                </a:solidFill>
                <a:effectLst/>
                <a:latin typeface="Helvetica Neue"/>
              </a:rPr>
              <a:t>This condition is satisfied as charges variable is a </a:t>
            </a:r>
            <a:r>
              <a:rPr lang="en-US" sz="8000" b="0" i="0" dirty="0" err="1">
                <a:solidFill>
                  <a:schemeClr val="accent1"/>
                </a:solidFill>
                <a:effectLst/>
                <a:latin typeface="Helvetica Neue"/>
              </a:rPr>
              <a:t>bmi</a:t>
            </a:r>
            <a:r>
              <a:rPr lang="en-US" sz="8000" b="0" i="0" dirty="0">
                <a:solidFill>
                  <a:schemeClr val="accent1"/>
                </a:solidFill>
                <a:effectLst/>
                <a:latin typeface="Helvetica Neue"/>
              </a:rPr>
              <a:t> variable. </a:t>
            </a:r>
          </a:p>
          <a:p>
            <a:pPr algn="l"/>
            <a:r>
              <a:rPr lang="en-US" sz="8000" b="0" i="0" dirty="0">
                <a:solidFill>
                  <a:srgbClr val="FF0000"/>
                </a:solidFill>
                <a:effectLst/>
                <a:latin typeface="Helvetica Neue"/>
              </a:rPr>
              <a:t> </a:t>
            </a:r>
            <a:r>
              <a:rPr lang="en-US" sz="8000" b="1" i="0" dirty="0">
                <a:effectLst/>
                <a:latin typeface="Helvetica Neue"/>
              </a:rPr>
              <a:t>Assumption #2: </a:t>
            </a:r>
            <a:r>
              <a:rPr lang="en-US" sz="8000" i="0" dirty="0">
                <a:effectLst/>
                <a:latin typeface="Helvetica Neue"/>
              </a:rPr>
              <a:t>our independent variable should consist of two categorical, independent groups</a:t>
            </a:r>
            <a:r>
              <a:rPr lang="en-US" sz="8000" b="0" i="0" dirty="0">
                <a:solidFill>
                  <a:srgbClr val="FF0000"/>
                </a:solidFill>
                <a:effectLst/>
                <a:latin typeface="Helvetica Neue"/>
              </a:rPr>
              <a:t>.</a:t>
            </a:r>
          </a:p>
          <a:p>
            <a:pPr algn="l"/>
            <a:r>
              <a:rPr lang="en-US" sz="8000" b="0" i="0" dirty="0">
                <a:solidFill>
                  <a:schemeClr val="accent1"/>
                </a:solidFill>
                <a:effectLst/>
                <a:latin typeface="Helvetica Neue"/>
              </a:rPr>
              <a:t>This condition is satisfied as we have two groups.</a:t>
            </a:r>
          </a:p>
          <a:p>
            <a:pPr algn="l"/>
            <a:r>
              <a:rPr lang="en-US" sz="8000" b="1" i="0" dirty="0">
                <a:solidFill>
                  <a:srgbClr val="000000"/>
                </a:solidFill>
                <a:effectLst/>
                <a:latin typeface="Helvetica Neue"/>
              </a:rPr>
              <a:t>Assumption #3</a:t>
            </a:r>
            <a:r>
              <a:rPr lang="en-US" sz="8000" b="0" i="0" dirty="0">
                <a:solidFill>
                  <a:srgbClr val="000000"/>
                </a:solidFill>
                <a:effectLst/>
                <a:latin typeface="Helvetica Neue"/>
              </a:rPr>
              <a:t>: we should have independence of observations, which means that there is no relationship between the observations in each group or between the groups themselves. For example, there must be different participants in each 4. group with no participant being in more than one group.</a:t>
            </a:r>
          </a:p>
          <a:p>
            <a:pPr algn="l"/>
            <a:r>
              <a:rPr lang="en-US" sz="8000" b="0" i="0" dirty="0">
                <a:solidFill>
                  <a:schemeClr val="accent1"/>
                </a:solidFill>
                <a:effectLst/>
                <a:latin typeface="Helvetica Neue"/>
              </a:rPr>
              <a:t>it is also satisfied as male and female are part of separate group</a:t>
            </a:r>
          </a:p>
          <a:p>
            <a:pPr algn="l"/>
            <a:r>
              <a:rPr lang="en-US" sz="8000" b="1" i="0" dirty="0">
                <a:solidFill>
                  <a:srgbClr val="000000"/>
                </a:solidFill>
                <a:effectLst/>
                <a:latin typeface="Helvetica Neue"/>
              </a:rPr>
              <a:t>Assumption # 4: </a:t>
            </a:r>
            <a:r>
              <a:rPr lang="en-US" sz="8000" b="0" i="0" dirty="0">
                <a:solidFill>
                  <a:srgbClr val="000000"/>
                </a:solidFill>
                <a:effectLst/>
                <a:latin typeface="Helvetica Neue"/>
              </a:rPr>
              <a:t>our dependent variable should be approximately normally distributed for each group of the independent variable (will be tested).</a:t>
            </a:r>
          </a:p>
          <a:p>
            <a:pPr algn="l"/>
            <a:r>
              <a:rPr lang="en-US" sz="8000" b="1" i="0" dirty="0">
                <a:solidFill>
                  <a:srgbClr val="000000"/>
                </a:solidFill>
                <a:effectLst/>
                <a:latin typeface="Helvetica Neue"/>
              </a:rPr>
              <a:t>Assumption # 5: </a:t>
            </a:r>
            <a:r>
              <a:rPr lang="en-US" sz="8000" b="0" i="0" dirty="0">
                <a:solidFill>
                  <a:srgbClr val="000000"/>
                </a:solidFill>
                <a:effectLst/>
                <a:latin typeface="Helvetica Neue"/>
              </a:rPr>
              <a:t>There needs to be homogeneity of variances. (will be tested)</a:t>
            </a:r>
          </a:p>
          <a:p>
            <a:pPr algn="l"/>
            <a:endParaRPr lang="en-US" i="0" dirty="0">
              <a:solidFill>
                <a:srgbClr val="000000"/>
              </a:solidFill>
              <a:effectLst/>
              <a:latin typeface="Helvetica Neue"/>
            </a:endParaRPr>
          </a:p>
          <a:p>
            <a:pPr algn="l"/>
            <a:endParaRPr lang="en-US" dirty="0"/>
          </a:p>
          <a:p>
            <a:pPr algn="l"/>
            <a:endParaRPr lang="en-US" dirty="0"/>
          </a:p>
        </p:txBody>
      </p:sp>
    </p:spTree>
    <p:extLst>
      <p:ext uri="{BB962C8B-B14F-4D97-AF65-F5344CB8AC3E}">
        <p14:creationId xmlns:p14="http://schemas.microsoft.com/office/powerpoint/2010/main" val="35345042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DC79DD-E8F4-48D0-9645-7A7E0CC168F8}"/>
              </a:ext>
            </a:extLst>
          </p:cNvPr>
          <p:cNvSpPr>
            <a:spLocks noGrp="1"/>
          </p:cNvSpPr>
          <p:nvPr>
            <p:ph type="title"/>
          </p:nvPr>
        </p:nvSpPr>
        <p:spPr/>
        <p:txBody>
          <a:bodyPr/>
          <a:lstStyle/>
          <a:p>
            <a:r>
              <a:rPr lang="en-US" dirty="0"/>
              <a:t>Key question 3 continue….</a:t>
            </a:r>
          </a:p>
        </p:txBody>
      </p:sp>
      <p:sp>
        <p:nvSpPr>
          <p:cNvPr id="3" name="Content Placeholder 2">
            <a:extLst>
              <a:ext uri="{FF2B5EF4-FFF2-40B4-BE49-F238E27FC236}">
                <a16:creationId xmlns:a16="http://schemas.microsoft.com/office/drawing/2014/main" id="{7666D0A2-A855-4508-9F0D-58BF62ABFE90}"/>
              </a:ext>
            </a:extLst>
          </p:cNvPr>
          <p:cNvSpPr>
            <a:spLocks noGrp="1"/>
          </p:cNvSpPr>
          <p:nvPr>
            <p:ph idx="1"/>
          </p:nvPr>
        </p:nvSpPr>
        <p:spPr/>
        <p:txBody>
          <a:bodyPr/>
          <a:lstStyle/>
          <a:p>
            <a:pPr algn="l"/>
            <a:r>
              <a:rPr lang="en-US" b="1" i="0" dirty="0">
                <a:solidFill>
                  <a:srgbClr val="000000"/>
                </a:solidFill>
                <a:effectLst/>
                <a:latin typeface="Helvetica Neue"/>
              </a:rPr>
              <a:t>testing assumption 4</a:t>
            </a:r>
          </a:p>
          <a:p>
            <a:pPr algn="l"/>
            <a:r>
              <a:rPr lang="en-US" sz="1800" b="0" i="0" dirty="0" err="1">
                <a:solidFill>
                  <a:srgbClr val="000000"/>
                </a:solidFill>
                <a:effectLst/>
                <a:latin typeface="Helvetica Neue"/>
              </a:rPr>
              <a:t>shapiro</a:t>
            </a:r>
            <a:r>
              <a:rPr lang="en-US" sz="1800" b="0" i="0" dirty="0">
                <a:solidFill>
                  <a:srgbClr val="000000"/>
                </a:solidFill>
                <a:effectLst/>
                <a:latin typeface="Helvetica Neue"/>
              </a:rPr>
              <a:t> Wilk test is applied to derive assumptions</a:t>
            </a:r>
          </a:p>
          <a:p>
            <a:pPr algn="l"/>
            <a:r>
              <a:rPr lang="en-US" sz="2000" b="0" i="0" dirty="0">
                <a:solidFill>
                  <a:srgbClr val="000000"/>
                </a:solidFill>
                <a:effectLst/>
                <a:latin typeface="Helvetica Neue"/>
              </a:rPr>
              <a:t>our dependent variable should be approximately normally distributed for each group of the independent variable we created group of two dependent variables. one group estimates male </a:t>
            </a:r>
            <a:r>
              <a:rPr lang="en-US" sz="2000" b="0" i="0" dirty="0" err="1">
                <a:solidFill>
                  <a:srgbClr val="000000"/>
                </a:solidFill>
                <a:effectLst/>
                <a:latin typeface="Helvetica Neue"/>
              </a:rPr>
              <a:t>bmi</a:t>
            </a:r>
            <a:r>
              <a:rPr lang="en-US" sz="2000" b="0" i="0" dirty="0">
                <a:solidFill>
                  <a:srgbClr val="000000"/>
                </a:solidFill>
                <a:effectLst/>
                <a:latin typeface="Helvetica Neue"/>
              </a:rPr>
              <a:t> and the next group is for female </a:t>
            </a:r>
            <a:r>
              <a:rPr lang="en-US" sz="2000" b="0" i="0" dirty="0" err="1">
                <a:solidFill>
                  <a:srgbClr val="000000"/>
                </a:solidFill>
                <a:effectLst/>
                <a:latin typeface="Helvetica Neue"/>
              </a:rPr>
              <a:t>bmi</a:t>
            </a:r>
            <a:r>
              <a:rPr lang="en-US" sz="2000" b="0" i="0" dirty="0">
                <a:solidFill>
                  <a:srgbClr val="000000"/>
                </a:solidFill>
                <a:effectLst/>
                <a:latin typeface="Helvetica Neue"/>
              </a:rPr>
              <a:t>.</a:t>
            </a:r>
          </a:p>
          <a:p>
            <a:pPr algn="l"/>
            <a:endParaRPr lang="en-US" b="0" i="0" dirty="0">
              <a:solidFill>
                <a:srgbClr val="000000"/>
              </a:solidFill>
              <a:effectLst/>
              <a:latin typeface="Helvetica Neue"/>
            </a:endParaRPr>
          </a:p>
          <a:p>
            <a:endParaRPr lang="en-US" dirty="0"/>
          </a:p>
        </p:txBody>
      </p:sp>
      <p:graphicFrame>
        <p:nvGraphicFramePr>
          <p:cNvPr id="4" name="Table 4">
            <a:extLst>
              <a:ext uri="{FF2B5EF4-FFF2-40B4-BE49-F238E27FC236}">
                <a16:creationId xmlns:a16="http://schemas.microsoft.com/office/drawing/2014/main" id="{510548A1-750E-459D-AF0A-4C3BA2FB4ED5}"/>
              </a:ext>
            </a:extLst>
          </p:cNvPr>
          <p:cNvGraphicFramePr>
            <a:graphicFrameLocks noGrp="1"/>
          </p:cNvGraphicFramePr>
          <p:nvPr>
            <p:extLst>
              <p:ext uri="{D42A27DB-BD31-4B8C-83A1-F6EECF244321}">
                <p14:modId xmlns:p14="http://schemas.microsoft.com/office/powerpoint/2010/main" val="149719509"/>
              </p:ext>
            </p:extLst>
          </p:nvPr>
        </p:nvGraphicFramePr>
        <p:xfrm>
          <a:off x="1011068" y="3901616"/>
          <a:ext cx="9952854" cy="2743200"/>
        </p:xfrm>
        <a:graphic>
          <a:graphicData uri="http://schemas.openxmlformats.org/drawingml/2006/table">
            <a:tbl>
              <a:tblPr firstRow="1" bandRow="1">
                <a:tableStyleId>{5C22544A-7EE6-4342-B048-85BDC9FD1C3A}</a:tableStyleId>
              </a:tblPr>
              <a:tblGrid>
                <a:gridCol w="2936333">
                  <a:extLst>
                    <a:ext uri="{9D8B030D-6E8A-4147-A177-3AD203B41FA5}">
                      <a16:colId xmlns:a16="http://schemas.microsoft.com/office/drawing/2014/main" val="2257854670"/>
                    </a:ext>
                  </a:extLst>
                </a:gridCol>
                <a:gridCol w="1445821">
                  <a:extLst>
                    <a:ext uri="{9D8B030D-6E8A-4147-A177-3AD203B41FA5}">
                      <a16:colId xmlns:a16="http://schemas.microsoft.com/office/drawing/2014/main" val="2599080799"/>
                    </a:ext>
                  </a:extLst>
                </a:gridCol>
                <a:gridCol w="1589558">
                  <a:extLst>
                    <a:ext uri="{9D8B030D-6E8A-4147-A177-3AD203B41FA5}">
                      <a16:colId xmlns:a16="http://schemas.microsoft.com/office/drawing/2014/main" val="3348373675"/>
                    </a:ext>
                  </a:extLst>
                </a:gridCol>
                <a:gridCol w="1990571">
                  <a:extLst>
                    <a:ext uri="{9D8B030D-6E8A-4147-A177-3AD203B41FA5}">
                      <a16:colId xmlns:a16="http://schemas.microsoft.com/office/drawing/2014/main" val="1300170541"/>
                    </a:ext>
                  </a:extLst>
                </a:gridCol>
                <a:gridCol w="1990571">
                  <a:extLst>
                    <a:ext uri="{9D8B030D-6E8A-4147-A177-3AD203B41FA5}">
                      <a16:colId xmlns:a16="http://schemas.microsoft.com/office/drawing/2014/main" val="3673562762"/>
                    </a:ext>
                  </a:extLst>
                </a:gridCol>
              </a:tblGrid>
              <a:tr h="370840">
                <a:tc>
                  <a:txBody>
                    <a:bodyPr/>
                    <a:lstStyle/>
                    <a:p>
                      <a:r>
                        <a:rPr lang="en-US" dirty="0"/>
                        <a:t>Variable</a:t>
                      </a:r>
                    </a:p>
                  </a:txBody>
                  <a:tcPr/>
                </a:tc>
                <a:tc>
                  <a:txBody>
                    <a:bodyPr/>
                    <a:lstStyle/>
                    <a:p>
                      <a:r>
                        <a:rPr lang="en-US" dirty="0"/>
                        <a:t>Shapiro statistics</a:t>
                      </a:r>
                    </a:p>
                  </a:txBody>
                  <a:tcPr/>
                </a:tc>
                <a:tc>
                  <a:txBody>
                    <a:bodyPr/>
                    <a:lstStyle/>
                    <a:p>
                      <a:r>
                        <a:rPr lang="en-US" dirty="0"/>
                        <a:t>Sig value</a:t>
                      </a:r>
                    </a:p>
                  </a:txBody>
                  <a:tcPr/>
                </a:tc>
                <a:tc>
                  <a:txBody>
                    <a:bodyPr/>
                    <a:lstStyle/>
                    <a:p>
                      <a:r>
                        <a:rPr lang="en-US" dirty="0"/>
                        <a:t>Decision</a:t>
                      </a:r>
                    </a:p>
                  </a:txBody>
                  <a:tcPr/>
                </a:tc>
                <a:tc>
                  <a:txBody>
                    <a:bodyPr/>
                    <a:lstStyle/>
                    <a:p>
                      <a:r>
                        <a:rPr lang="en-US" dirty="0"/>
                        <a:t>Assumption</a:t>
                      </a:r>
                    </a:p>
                  </a:txBody>
                  <a:tcPr/>
                </a:tc>
                <a:extLst>
                  <a:ext uri="{0D108BD9-81ED-4DB2-BD59-A6C34878D82A}">
                    <a16:rowId xmlns:a16="http://schemas.microsoft.com/office/drawing/2014/main" val="4114366031"/>
                  </a:ext>
                </a:extLst>
              </a:tr>
              <a:tr h="516952">
                <a:tc>
                  <a:txBody>
                    <a:bodyPr/>
                    <a:lstStyle/>
                    <a:p>
                      <a:r>
                        <a:rPr lang="en-US" dirty="0" err="1"/>
                        <a:t>malebmi</a:t>
                      </a:r>
                      <a:endParaRPr lang="en-US" dirty="0"/>
                    </a:p>
                  </a:txBody>
                  <a:tcPr/>
                </a:tc>
                <a:tc>
                  <a:txBody>
                    <a:bodyPr/>
                    <a:lstStyle/>
                    <a:p>
                      <a:r>
                        <a:rPr lang="en-US" dirty="0"/>
                        <a:t>0.9930475354194641</a:t>
                      </a:r>
                    </a:p>
                  </a:txBody>
                  <a:tcPr/>
                </a:tc>
                <a:tc>
                  <a:txBody>
                    <a:bodyPr/>
                    <a:lstStyle/>
                    <a:p>
                      <a:r>
                        <a:rPr lang="en-US" dirty="0"/>
                        <a:t>0.003130641533061862</a:t>
                      </a:r>
                    </a:p>
                  </a:txBody>
                  <a:tcPr/>
                </a:tc>
                <a:tc>
                  <a:txBody>
                    <a:bodyPr/>
                    <a:lstStyle/>
                    <a:p>
                      <a:r>
                        <a:rPr lang="en-US" dirty="0"/>
                        <a:t>Non normally distributed as p&lt;0,05</a:t>
                      </a:r>
                    </a:p>
                  </a:txBody>
                  <a:tcPr/>
                </a:tc>
                <a:tc rowSpan="2">
                  <a:txBody>
                    <a:bodyPr/>
                    <a:lstStyle/>
                    <a:p>
                      <a:r>
                        <a:rPr lang="en-US" dirty="0"/>
                        <a:t>Not satisfied as per </a:t>
                      </a:r>
                      <a:r>
                        <a:rPr lang="en-US" dirty="0" err="1"/>
                        <a:t>shapiro</a:t>
                      </a:r>
                      <a:r>
                        <a:rPr lang="en-US" dirty="0"/>
                        <a:t> </a:t>
                      </a:r>
                      <a:r>
                        <a:rPr lang="en-US" dirty="0" err="1"/>
                        <a:t>satististics</a:t>
                      </a:r>
                      <a:r>
                        <a:rPr lang="en-US" dirty="0"/>
                        <a:t>.</a:t>
                      </a:r>
                    </a:p>
                  </a:txBody>
                  <a:tcPr/>
                </a:tc>
                <a:extLst>
                  <a:ext uri="{0D108BD9-81ED-4DB2-BD59-A6C34878D82A}">
                    <a16:rowId xmlns:a16="http://schemas.microsoft.com/office/drawing/2014/main" val="1073465149"/>
                  </a:ext>
                </a:extLst>
              </a:tr>
              <a:tr h="370840">
                <a:tc>
                  <a:txBody>
                    <a:bodyPr/>
                    <a:lstStyle/>
                    <a:p>
                      <a:r>
                        <a:rPr lang="en-US" dirty="0" err="1"/>
                        <a:t>femalebmi</a:t>
                      </a:r>
                      <a:endParaRPr lang="en-US" dirty="0"/>
                    </a:p>
                  </a:txBody>
                  <a:tcPr/>
                </a:tc>
                <a:tc>
                  <a:txBody>
                    <a:bodyPr/>
                    <a:lstStyle/>
                    <a:p>
                      <a:r>
                        <a:rPr lang="en-US" dirty="0"/>
                        <a:t>0.9930257797241211</a:t>
                      </a:r>
                    </a:p>
                  </a:txBody>
                  <a:tcPr/>
                </a:tc>
                <a:tc>
                  <a:txBody>
                    <a:bodyPr/>
                    <a:lstStyle/>
                    <a:p>
                      <a:r>
                        <a:rPr lang="en-US" dirty="0"/>
                        <a:t>0.0035433683078736067</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Non normally distributed as p&lt;0,05</a:t>
                      </a:r>
                    </a:p>
                    <a:p>
                      <a:endParaRPr lang="en-US" dirty="0"/>
                    </a:p>
                  </a:txBody>
                  <a:tcPr/>
                </a:tc>
                <a:tc vMerge="1">
                  <a:txBody>
                    <a:bodyPr/>
                    <a:lstStyle/>
                    <a:p>
                      <a:endParaRPr lang="en-US" dirty="0"/>
                    </a:p>
                  </a:txBody>
                  <a:tcPr/>
                </a:tc>
                <a:extLst>
                  <a:ext uri="{0D108BD9-81ED-4DB2-BD59-A6C34878D82A}">
                    <a16:rowId xmlns:a16="http://schemas.microsoft.com/office/drawing/2014/main" val="1217243998"/>
                  </a:ext>
                </a:extLst>
              </a:tr>
            </a:tbl>
          </a:graphicData>
        </a:graphic>
      </p:graphicFrame>
    </p:spTree>
    <p:extLst>
      <p:ext uri="{BB962C8B-B14F-4D97-AF65-F5344CB8AC3E}">
        <p14:creationId xmlns:p14="http://schemas.microsoft.com/office/powerpoint/2010/main" val="16378854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DC79DD-E8F4-48D0-9645-7A7E0CC168F8}"/>
              </a:ext>
            </a:extLst>
          </p:cNvPr>
          <p:cNvSpPr>
            <a:spLocks noGrp="1"/>
          </p:cNvSpPr>
          <p:nvPr>
            <p:ph type="title"/>
          </p:nvPr>
        </p:nvSpPr>
        <p:spPr/>
        <p:txBody>
          <a:bodyPr/>
          <a:lstStyle/>
          <a:p>
            <a:r>
              <a:rPr lang="en-US" dirty="0"/>
              <a:t>Key question 3 continue….</a:t>
            </a:r>
          </a:p>
        </p:txBody>
      </p:sp>
      <p:sp>
        <p:nvSpPr>
          <p:cNvPr id="3" name="Content Placeholder 2">
            <a:extLst>
              <a:ext uri="{FF2B5EF4-FFF2-40B4-BE49-F238E27FC236}">
                <a16:creationId xmlns:a16="http://schemas.microsoft.com/office/drawing/2014/main" id="{7666D0A2-A855-4508-9F0D-58BF62ABFE90}"/>
              </a:ext>
            </a:extLst>
          </p:cNvPr>
          <p:cNvSpPr>
            <a:spLocks noGrp="1"/>
          </p:cNvSpPr>
          <p:nvPr>
            <p:ph idx="1"/>
          </p:nvPr>
        </p:nvSpPr>
        <p:spPr/>
        <p:txBody>
          <a:bodyPr>
            <a:normAutofit lnSpcReduction="10000"/>
          </a:bodyPr>
          <a:lstStyle/>
          <a:p>
            <a:pPr algn="l"/>
            <a:r>
              <a:rPr lang="en-US" b="1" i="0" dirty="0">
                <a:solidFill>
                  <a:srgbClr val="000000"/>
                </a:solidFill>
                <a:effectLst/>
                <a:latin typeface="Helvetica Neue"/>
              </a:rPr>
              <a:t>testing assumption 5</a:t>
            </a:r>
          </a:p>
          <a:p>
            <a:pPr algn="l"/>
            <a:r>
              <a:rPr lang="en-US" sz="1800" b="0" i="0" dirty="0" err="1">
                <a:solidFill>
                  <a:srgbClr val="000000"/>
                </a:solidFill>
                <a:effectLst/>
                <a:latin typeface="Helvetica Neue"/>
              </a:rPr>
              <a:t>Levene</a:t>
            </a:r>
            <a:r>
              <a:rPr lang="en-US" sz="1800" b="0" i="0" dirty="0">
                <a:solidFill>
                  <a:srgbClr val="000000"/>
                </a:solidFill>
                <a:effectLst/>
                <a:latin typeface="Helvetica Neue"/>
              </a:rPr>
              <a:t> test is applied</a:t>
            </a:r>
          </a:p>
          <a:p>
            <a:pPr algn="l"/>
            <a:r>
              <a:rPr lang="en-US" sz="1400" b="0" i="0" dirty="0">
                <a:solidFill>
                  <a:srgbClr val="000000"/>
                </a:solidFill>
                <a:effectLst/>
                <a:latin typeface="Helvetica Neue"/>
              </a:rPr>
              <a:t>homogeneity of variances</a:t>
            </a:r>
            <a:r>
              <a:rPr lang="en-US" sz="2000" b="0" i="0" dirty="0">
                <a:solidFill>
                  <a:srgbClr val="000000"/>
                </a:solidFill>
                <a:effectLst/>
                <a:latin typeface="Helvetica Neue"/>
              </a:rPr>
              <a:t>.</a:t>
            </a:r>
          </a:p>
          <a:p>
            <a:pPr algn="l"/>
            <a:endParaRPr lang="en-US" b="0" i="0" dirty="0">
              <a:solidFill>
                <a:srgbClr val="000000"/>
              </a:solidFill>
              <a:effectLst/>
              <a:latin typeface="Helvetica Neue"/>
            </a:endParaRPr>
          </a:p>
          <a:p>
            <a:endParaRPr lang="en-US" b="0" i="0" dirty="0">
              <a:solidFill>
                <a:srgbClr val="000000"/>
              </a:solidFill>
              <a:effectLst/>
              <a:latin typeface="Helvetica Neue"/>
            </a:endParaRPr>
          </a:p>
          <a:p>
            <a:endParaRPr lang="en-US" dirty="0">
              <a:solidFill>
                <a:srgbClr val="000000"/>
              </a:solidFill>
              <a:latin typeface="Helvetica Neue"/>
            </a:endParaRPr>
          </a:p>
          <a:p>
            <a:endParaRPr lang="en-US" b="0" i="0" dirty="0">
              <a:solidFill>
                <a:srgbClr val="000000"/>
              </a:solidFill>
              <a:effectLst/>
              <a:latin typeface="Helvetica Neue"/>
            </a:endParaRPr>
          </a:p>
          <a:p>
            <a:r>
              <a:rPr lang="en-US" b="0" i="0" dirty="0">
                <a:solidFill>
                  <a:srgbClr val="000000"/>
                </a:solidFill>
                <a:effectLst/>
                <a:latin typeface="Helvetica Neue"/>
              </a:rPr>
              <a:t>The only assumption of normality is not </a:t>
            </a:r>
            <a:r>
              <a:rPr lang="en-US" b="0" i="0" dirty="0" err="1">
                <a:solidFill>
                  <a:srgbClr val="000000"/>
                </a:solidFill>
                <a:effectLst/>
                <a:latin typeface="Helvetica Neue"/>
              </a:rPr>
              <a:t>fullfiled</a:t>
            </a:r>
            <a:r>
              <a:rPr lang="en-US" b="0" i="0" dirty="0">
                <a:solidFill>
                  <a:srgbClr val="000000"/>
                </a:solidFill>
                <a:effectLst/>
                <a:latin typeface="Helvetica Neue"/>
              </a:rPr>
              <a:t> but since the variances are equal and sample size is large therefore we will apply independent sample t test.</a:t>
            </a:r>
            <a:endParaRPr lang="en-US" dirty="0"/>
          </a:p>
        </p:txBody>
      </p:sp>
      <p:graphicFrame>
        <p:nvGraphicFramePr>
          <p:cNvPr id="4" name="Table 4">
            <a:extLst>
              <a:ext uri="{FF2B5EF4-FFF2-40B4-BE49-F238E27FC236}">
                <a16:creationId xmlns:a16="http://schemas.microsoft.com/office/drawing/2014/main" id="{510548A1-750E-459D-AF0A-4C3BA2FB4ED5}"/>
              </a:ext>
            </a:extLst>
          </p:cNvPr>
          <p:cNvGraphicFramePr>
            <a:graphicFrameLocks noGrp="1"/>
          </p:cNvGraphicFramePr>
          <p:nvPr>
            <p:extLst>
              <p:ext uri="{D42A27DB-BD31-4B8C-83A1-F6EECF244321}">
                <p14:modId xmlns:p14="http://schemas.microsoft.com/office/powerpoint/2010/main" val="2000369407"/>
              </p:ext>
            </p:extLst>
          </p:nvPr>
        </p:nvGraphicFramePr>
        <p:xfrm>
          <a:off x="659167" y="3019126"/>
          <a:ext cx="10183674" cy="1068505"/>
        </p:xfrm>
        <a:graphic>
          <a:graphicData uri="http://schemas.openxmlformats.org/drawingml/2006/table">
            <a:tbl>
              <a:tblPr firstRow="1" bandRow="1">
                <a:tableStyleId>{5C22544A-7EE6-4342-B048-85BDC9FD1C3A}</a:tableStyleId>
              </a:tblPr>
              <a:tblGrid>
                <a:gridCol w="2098443">
                  <a:extLst>
                    <a:ext uri="{9D8B030D-6E8A-4147-A177-3AD203B41FA5}">
                      <a16:colId xmlns:a16="http://schemas.microsoft.com/office/drawing/2014/main" val="2599080799"/>
                    </a:ext>
                  </a:extLst>
                </a:gridCol>
                <a:gridCol w="2307061">
                  <a:extLst>
                    <a:ext uri="{9D8B030D-6E8A-4147-A177-3AD203B41FA5}">
                      <a16:colId xmlns:a16="http://schemas.microsoft.com/office/drawing/2014/main" val="3348373675"/>
                    </a:ext>
                  </a:extLst>
                </a:gridCol>
                <a:gridCol w="2889085">
                  <a:extLst>
                    <a:ext uri="{9D8B030D-6E8A-4147-A177-3AD203B41FA5}">
                      <a16:colId xmlns:a16="http://schemas.microsoft.com/office/drawing/2014/main" val="1300170541"/>
                    </a:ext>
                  </a:extLst>
                </a:gridCol>
                <a:gridCol w="2889085">
                  <a:extLst>
                    <a:ext uri="{9D8B030D-6E8A-4147-A177-3AD203B41FA5}">
                      <a16:colId xmlns:a16="http://schemas.microsoft.com/office/drawing/2014/main" val="3673562762"/>
                    </a:ext>
                  </a:extLst>
                </a:gridCol>
              </a:tblGrid>
              <a:tr h="428425">
                <a:tc>
                  <a:txBody>
                    <a:bodyPr/>
                    <a:lstStyle/>
                    <a:p>
                      <a:r>
                        <a:rPr lang="en-US" dirty="0" err="1"/>
                        <a:t>levene</a:t>
                      </a:r>
                      <a:r>
                        <a:rPr lang="en-US" dirty="0"/>
                        <a:t> statistics</a:t>
                      </a:r>
                    </a:p>
                  </a:txBody>
                  <a:tcPr/>
                </a:tc>
                <a:tc>
                  <a:txBody>
                    <a:bodyPr/>
                    <a:lstStyle/>
                    <a:p>
                      <a:r>
                        <a:rPr lang="en-US" dirty="0"/>
                        <a:t>Sig value</a:t>
                      </a:r>
                    </a:p>
                  </a:txBody>
                  <a:tcPr/>
                </a:tc>
                <a:tc>
                  <a:txBody>
                    <a:bodyPr/>
                    <a:lstStyle/>
                    <a:p>
                      <a:r>
                        <a:rPr lang="en-US" dirty="0"/>
                        <a:t>Decision</a:t>
                      </a:r>
                    </a:p>
                  </a:txBody>
                  <a:tcPr/>
                </a:tc>
                <a:tc>
                  <a:txBody>
                    <a:bodyPr/>
                    <a:lstStyle/>
                    <a:p>
                      <a:r>
                        <a:rPr lang="en-US" dirty="0"/>
                        <a:t>Assumption</a:t>
                      </a:r>
                    </a:p>
                  </a:txBody>
                  <a:tcPr/>
                </a:tc>
                <a:extLst>
                  <a:ext uri="{0D108BD9-81ED-4DB2-BD59-A6C34878D82A}">
                    <a16:rowId xmlns:a16="http://schemas.microsoft.com/office/drawing/2014/main" val="4114366031"/>
                  </a:ext>
                </a:extLst>
              </a:tr>
              <a:tr h="516952">
                <a:tc>
                  <a:txBody>
                    <a:bodyPr/>
                    <a:lstStyle/>
                    <a:p>
                      <a:r>
                        <a:rPr lang="en-US" dirty="0"/>
                        <a:t>0.0030411494335658316</a:t>
                      </a:r>
                    </a:p>
                  </a:txBody>
                  <a:tcPr/>
                </a:tc>
                <a:tc>
                  <a:txBody>
                    <a:bodyPr/>
                    <a:lstStyle/>
                    <a:p>
                      <a:r>
                        <a:rPr lang="en-US" dirty="0"/>
                        <a:t>0.9560299025144636</a:t>
                      </a:r>
                    </a:p>
                  </a:txBody>
                  <a:tcPr/>
                </a:tc>
                <a:tc>
                  <a:txBody>
                    <a:bodyPr/>
                    <a:lstStyle/>
                    <a:p>
                      <a:r>
                        <a:rPr lang="en-US" dirty="0"/>
                        <a:t>Variances are equal</a:t>
                      </a:r>
                    </a:p>
                  </a:txBody>
                  <a:tcPr/>
                </a:tc>
                <a:tc>
                  <a:txBody>
                    <a:bodyPr/>
                    <a:lstStyle/>
                    <a:p>
                      <a:r>
                        <a:rPr lang="en-US" dirty="0"/>
                        <a:t>satisfied </a:t>
                      </a:r>
                    </a:p>
                  </a:txBody>
                  <a:tcPr/>
                </a:tc>
                <a:extLst>
                  <a:ext uri="{0D108BD9-81ED-4DB2-BD59-A6C34878D82A}">
                    <a16:rowId xmlns:a16="http://schemas.microsoft.com/office/drawing/2014/main" val="1073465149"/>
                  </a:ext>
                </a:extLst>
              </a:tr>
            </a:tbl>
          </a:graphicData>
        </a:graphic>
      </p:graphicFrame>
      <p:sp>
        <p:nvSpPr>
          <p:cNvPr id="6" name="TextBox 5">
            <a:extLst>
              <a:ext uri="{FF2B5EF4-FFF2-40B4-BE49-F238E27FC236}">
                <a16:creationId xmlns:a16="http://schemas.microsoft.com/office/drawing/2014/main" id="{1ED16549-240C-4FB0-81DF-80C67B3EB754}"/>
              </a:ext>
            </a:extLst>
          </p:cNvPr>
          <p:cNvSpPr txBox="1"/>
          <p:nvPr/>
        </p:nvSpPr>
        <p:spPr>
          <a:xfrm>
            <a:off x="659167" y="4310204"/>
            <a:ext cx="6094520" cy="369332"/>
          </a:xfrm>
          <a:prstGeom prst="rect">
            <a:avLst/>
          </a:prstGeom>
          <a:noFill/>
        </p:spPr>
        <p:txBody>
          <a:bodyPr wrap="square">
            <a:spAutoFit/>
          </a:bodyPr>
          <a:lstStyle/>
          <a:p>
            <a:pPr algn="l"/>
            <a:r>
              <a:rPr lang="en-US" b="1" i="0" dirty="0">
                <a:solidFill>
                  <a:srgbClr val="000000"/>
                </a:solidFill>
                <a:effectLst/>
                <a:latin typeface="Helvetica Neue"/>
              </a:rPr>
              <a:t>Decision on test</a:t>
            </a:r>
            <a:endParaRPr lang="en-US" b="1" dirty="0">
              <a:solidFill>
                <a:srgbClr val="000000"/>
              </a:solidFill>
              <a:latin typeface="Helvetica Neue"/>
            </a:endParaRPr>
          </a:p>
        </p:txBody>
      </p:sp>
    </p:spTree>
    <p:extLst>
      <p:ext uri="{BB962C8B-B14F-4D97-AF65-F5344CB8AC3E}">
        <p14:creationId xmlns:p14="http://schemas.microsoft.com/office/powerpoint/2010/main" val="361364621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42955B10-2503-45F7-9CBF-FD864D13A2F0}"/>
              </a:ext>
            </a:extLst>
          </p:cNvPr>
          <p:cNvGraphicFramePr>
            <a:graphicFrameLocks noGrp="1"/>
          </p:cNvGraphicFramePr>
          <p:nvPr>
            <p:ph idx="1"/>
            <p:extLst>
              <p:ext uri="{D42A27DB-BD31-4B8C-83A1-F6EECF244321}">
                <p14:modId xmlns:p14="http://schemas.microsoft.com/office/powerpoint/2010/main" val="1384104375"/>
              </p:ext>
            </p:extLst>
          </p:nvPr>
        </p:nvGraphicFramePr>
        <p:xfrm>
          <a:off x="838200" y="1825625"/>
          <a:ext cx="10515596" cy="1656080"/>
        </p:xfrm>
        <a:graphic>
          <a:graphicData uri="http://schemas.openxmlformats.org/drawingml/2006/table">
            <a:tbl>
              <a:tblPr firstRow="1" bandRow="1">
                <a:tableStyleId>{5C22544A-7EE6-4342-B048-85BDC9FD1C3A}</a:tableStyleId>
              </a:tblPr>
              <a:tblGrid>
                <a:gridCol w="1502228">
                  <a:extLst>
                    <a:ext uri="{9D8B030D-6E8A-4147-A177-3AD203B41FA5}">
                      <a16:colId xmlns:a16="http://schemas.microsoft.com/office/drawing/2014/main" val="4106971065"/>
                    </a:ext>
                  </a:extLst>
                </a:gridCol>
                <a:gridCol w="1502228">
                  <a:extLst>
                    <a:ext uri="{9D8B030D-6E8A-4147-A177-3AD203B41FA5}">
                      <a16:colId xmlns:a16="http://schemas.microsoft.com/office/drawing/2014/main" val="1772387694"/>
                    </a:ext>
                  </a:extLst>
                </a:gridCol>
                <a:gridCol w="1502228">
                  <a:extLst>
                    <a:ext uri="{9D8B030D-6E8A-4147-A177-3AD203B41FA5}">
                      <a16:colId xmlns:a16="http://schemas.microsoft.com/office/drawing/2014/main" val="3640911354"/>
                    </a:ext>
                  </a:extLst>
                </a:gridCol>
                <a:gridCol w="6008912">
                  <a:extLst>
                    <a:ext uri="{9D8B030D-6E8A-4147-A177-3AD203B41FA5}">
                      <a16:colId xmlns:a16="http://schemas.microsoft.com/office/drawing/2014/main" val="1727398344"/>
                    </a:ext>
                  </a:extLst>
                </a:gridCol>
              </a:tblGrid>
              <a:tr h="370840">
                <a:tc gridSpan="4">
                  <a:txBody>
                    <a:bodyPr/>
                    <a:lstStyle/>
                    <a:p>
                      <a:r>
                        <a:rPr lang="en-US" dirty="0"/>
                        <a:t>Results</a:t>
                      </a:r>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3012118806"/>
                  </a:ext>
                </a:extLst>
              </a:tr>
              <a:tr h="370840">
                <a:tc>
                  <a:txBody>
                    <a:bodyPr/>
                    <a:lstStyle/>
                    <a:p>
                      <a:r>
                        <a:rPr lang="en-US" dirty="0"/>
                        <a:t>Test Statistics</a:t>
                      </a:r>
                    </a:p>
                  </a:txBody>
                  <a:tcPr/>
                </a:tc>
                <a:tc>
                  <a:txBody>
                    <a:bodyPr/>
                    <a:lstStyle/>
                    <a:p>
                      <a:r>
                        <a:rPr lang="en-US" dirty="0"/>
                        <a:t>P value</a:t>
                      </a:r>
                    </a:p>
                  </a:txBody>
                  <a:tcPr/>
                </a:tc>
                <a:tc>
                  <a:txBody>
                    <a:bodyPr/>
                    <a:lstStyle/>
                    <a:p>
                      <a:r>
                        <a:rPr lang="en-US" dirty="0"/>
                        <a:t>Decision</a:t>
                      </a:r>
                    </a:p>
                  </a:txBody>
                  <a:tcPr/>
                </a:tc>
                <a:tc rowSpan="2">
                  <a:txBody>
                    <a:bodyPr/>
                    <a:lstStyle/>
                    <a:p>
                      <a:r>
                        <a:rPr lang="en-US" dirty="0"/>
                        <a:t>From the data, it can be concluded that their no statistically significant difference in male and female </a:t>
                      </a:r>
                      <a:r>
                        <a:rPr lang="en-US" dirty="0" err="1"/>
                        <a:t>bmi</a:t>
                      </a:r>
                      <a:r>
                        <a:rPr lang="en-US" dirty="0"/>
                        <a:t> t(1.697), p&gt;0.05, mean difference = .565379. thus this makes us retain our null hypothesis and reject the alternative hypothesis.</a:t>
                      </a:r>
                    </a:p>
                  </a:txBody>
                  <a:tcPr/>
                </a:tc>
                <a:extLst>
                  <a:ext uri="{0D108BD9-81ED-4DB2-BD59-A6C34878D82A}">
                    <a16:rowId xmlns:a16="http://schemas.microsoft.com/office/drawing/2014/main" val="977878696"/>
                  </a:ext>
                </a:extLst>
              </a:tr>
              <a:tr h="370840">
                <a:tc>
                  <a:txBody>
                    <a:bodyPr/>
                    <a:lstStyle/>
                    <a:p>
                      <a:r>
                        <a:rPr lang="en-US" dirty="0"/>
                        <a:t>t = 1.696752635752224</a:t>
                      </a:r>
                    </a:p>
                  </a:txBody>
                  <a:tcPr/>
                </a:tc>
                <a:tc>
                  <a:txBody>
                    <a:bodyPr/>
                    <a:lstStyle/>
                    <a:p>
                      <a:r>
                        <a:rPr lang="en-US" dirty="0"/>
                        <a:t>0.089976</a:t>
                      </a:r>
                    </a:p>
                  </a:txBody>
                  <a:tcPr/>
                </a:tc>
                <a:tc>
                  <a:txBody>
                    <a:bodyPr/>
                    <a:lstStyle/>
                    <a:p>
                      <a:r>
                        <a:rPr lang="en-US" dirty="0"/>
                        <a:t>Retain null hypothesis</a:t>
                      </a:r>
                    </a:p>
                  </a:txBody>
                  <a:tcPr/>
                </a:tc>
                <a:tc vMerge="1">
                  <a:txBody>
                    <a:bodyPr/>
                    <a:lstStyle/>
                    <a:p>
                      <a:endParaRPr lang="en-US" dirty="0"/>
                    </a:p>
                  </a:txBody>
                  <a:tcPr/>
                </a:tc>
                <a:extLst>
                  <a:ext uri="{0D108BD9-81ED-4DB2-BD59-A6C34878D82A}">
                    <a16:rowId xmlns:a16="http://schemas.microsoft.com/office/drawing/2014/main" val="1521673479"/>
                  </a:ext>
                </a:extLst>
              </a:tr>
            </a:tbl>
          </a:graphicData>
        </a:graphic>
      </p:graphicFrame>
    </p:spTree>
    <p:extLst>
      <p:ext uri="{BB962C8B-B14F-4D97-AF65-F5344CB8AC3E}">
        <p14:creationId xmlns:p14="http://schemas.microsoft.com/office/powerpoint/2010/main" val="32325792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BD6516-77AA-4754-96DD-C1D3D74FFFA8}"/>
              </a:ext>
            </a:extLst>
          </p:cNvPr>
          <p:cNvSpPr>
            <a:spLocks noGrp="1"/>
          </p:cNvSpPr>
          <p:nvPr>
            <p:ph type="title"/>
          </p:nvPr>
        </p:nvSpPr>
        <p:spPr>
          <a:xfrm>
            <a:off x="839788" y="457200"/>
            <a:ext cx="10061991" cy="821184"/>
          </a:xfrm>
        </p:spPr>
        <p:txBody>
          <a:bodyPr>
            <a:normAutofit/>
          </a:bodyPr>
          <a:lstStyle/>
          <a:p>
            <a:pPr algn="ctr"/>
            <a:r>
              <a:rPr lang="en-US" sz="3200" b="1" dirty="0">
                <a:latin typeface="Times New Roman" panose="02020603050405020304" pitchFamily="18" charset="0"/>
                <a:cs typeface="Times New Roman" panose="02020603050405020304" pitchFamily="18" charset="0"/>
              </a:rPr>
              <a:t>DATA SET</a:t>
            </a:r>
            <a:endParaRPr lang="en-US" sz="3200" dirty="0"/>
          </a:p>
        </p:txBody>
      </p:sp>
      <p:sp>
        <p:nvSpPr>
          <p:cNvPr id="7" name="Text Placeholder 6">
            <a:extLst>
              <a:ext uri="{FF2B5EF4-FFF2-40B4-BE49-F238E27FC236}">
                <a16:creationId xmlns:a16="http://schemas.microsoft.com/office/drawing/2014/main" id="{090634C7-C039-4AD3-B681-8287C7A9D32E}"/>
              </a:ext>
            </a:extLst>
          </p:cNvPr>
          <p:cNvSpPr>
            <a:spLocks noGrp="1"/>
          </p:cNvSpPr>
          <p:nvPr>
            <p:ph type="body" sz="half" idx="2"/>
          </p:nvPr>
        </p:nvSpPr>
        <p:spPr>
          <a:xfrm>
            <a:off x="230819" y="1606858"/>
            <a:ext cx="5424257" cy="4262130"/>
          </a:xfrm>
        </p:spPr>
        <p:txBody>
          <a:bodyPr/>
          <a:lstStyle/>
          <a:p>
            <a:r>
              <a:rPr lang="en-US" b="0" i="0" dirty="0">
                <a:solidFill>
                  <a:srgbClr val="000000"/>
                </a:solidFill>
                <a:effectLst/>
                <a:latin typeface="lato"/>
              </a:rPr>
              <a:t> The data set pertains </a:t>
            </a:r>
            <a:r>
              <a:rPr lang="en-US" dirty="0">
                <a:solidFill>
                  <a:srgbClr val="000000"/>
                </a:solidFill>
                <a:latin typeface="lato"/>
              </a:rPr>
              <a:t>to an insurance company, Axis</a:t>
            </a:r>
          </a:p>
          <a:p>
            <a:r>
              <a:rPr lang="en-US" dirty="0">
                <a:solidFill>
                  <a:srgbClr val="000000"/>
                </a:solidFill>
                <a:latin typeface="lato"/>
              </a:rPr>
              <a:t>.</a:t>
            </a:r>
          </a:p>
          <a:p>
            <a:r>
              <a:rPr lang="en-US" sz="1600" b="0" i="0" dirty="0">
                <a:solidFill>
                  <a:srgbClr val="000000"/>
                </a:solidFill>
                <a:effectLst/>
                <a:latin typeface="Arial" panose="020B0604020202020204" pitchFamily="34" charset="0"/>
              </a:rPr>
              <a:t>First five  rows of the data set are displayed as follows:</a:t>
            </a:r>
          </a:p>
          <a:p>
            <a:endParaRPr lang="en-US" dirty="0">
              <a:solidFill>
                <a:srgbClr val="000000"/>
              </a:solidFill>
              <a:latin typeface="lato"/>
            </a:endParaRPr>
          </a:p>
        </p:txBody>
      </p:sp>
      <p:pic>
        <p:nvPicPr>
          <p:cNvPr id="9" name="Picture 8">
            <a:extLst>
              <a:ext uri="{FF2B5EF4-FFF2-40B4-BE49-F238E27FC236}">
                <a16:creationId xmlns:a16="http://schemas.microsoft.com/office/drawing/2014/main" id="{F7EDBC92-02BE-4BD0-93B4-5F165FD677FE}"/>
              </a:ext>
            </a:extLst>
          </p:cNvPr>
          <p:cNvPicPr>
            <a:picLocks noChangeAspect="1"/>
          </p:cNvPicPr>
          <p:nvPr/>
        </p:nvPicPr>
        <p:blipFill>
          <a:blip r:embed="rId2"/>
          <a:stretch>
            <a:fillRect/>
          </a:stretch>
        </p:blipFill>
        <p:spPr>
          <a:xfrm>
            <a:off x="352332" y="2716397"/>
            <a:ext cx="5219700" cy="2105025"/>
          </a:xfrm>
          <a:prstGeom prst="rect">
            <a:avLst/>
          </a:prstGeom>
        </p:spPr>
      </p:pic>
      <p:graphicFrame>
        <p:nvGraphicFramePr>
          <p:cNvPr id="11" name="Table 10">
            <a:extLst>
              <a:ext uri="{FF2B5EF4-FFF2-40B4-BE49-F238E27FC236}">
                <a16:creationId xmlns:a16="http://schemas.microsoft.com/office/drawing/2014/main" id="{5DFB4F48-2ECB-4B82-92C2-F2DDE7C3ED50}"/>
              </a:ext>
            </a:extLst>
          </p:cNvPr>
          <p:cNvGraphicFramePr>
            <a:graphicFrameLocks noGrp="1"/>
          </p:cNvGraphicFramePr>
          <p:nvPr>
            <p:extLst>
              <p:ext uri="{D42A27DB-BD31-4B8C-83A1-F6EECF244321}">
                <p14:modId xmlns:p14="http://schemas.microsoft.com/office/powerpoint/2010/main" val="581973712"/>
              </p:ext>
            </p:extLst>
          </p:nvPr>
        </p:nvGraphicFramePr>
        <p:xfrm>
          <a:off x="230819" y="5366068"/>
          <a:ext cx="5744840" cy="1005840"/>
        </p:xfrm>
        <a:graphic>
          <a:graphicData uri="http://schemas.openxmlformats.org/drawingml/2006/table">
            <a:tbl>
              <a:tblPr firstRow="1" bandRow="1">
                <a:tableStyleId>{5C22544A-7EE6-4342-B048-85BDC9FD1C3A}</a:tableStyleId>
              </a:tblPr>
              <a:tblGrid>
                <a:gridCol w="1436210">
                  <a:extLst>
                    <a:ext uri="{9D8B030D-6E8A-4147-A177-3AD203B41FA5}">
                      <a16:colId xmlns:a16="http://schemas.microsoft.com/office/drawing/2014/main" val="3144322637"/>
                    </a:ext>
                  </a:extLst>
                </a:gridCol>
                <a:gridCol w="1714703">
                  <a:extLst>
                    <a:ext uri="{9D8B030D-6E8A-4147-A177-3AD203B41FA5}">
                      <a16:colId xmlns:a16="http://schemas.microsoft.com/office/drawing/2014/main" val="2195877618"/>
                    </a:ext>
                  </a:extLst>
                </a:gridCol>
                <a:gridCol w="1157717">
                  <a:extLst>
                    <a:ext uri="{9D8B030D-6E8A-4147-A177-3AD203B41FA5}">
                      <a16:colId xmlns:a16="http://schemas.microsoft.com/office/drawing/2014/main" val="3186162587"/>
                    </a:ext>
                  </a:extLst>
                </a:gridCol>
                <a:gridCol w="1436210">
                  <a:extLst>
                    <a:ext uri="{9D8B030D-6E8A-4147-A177-3AD203B41FA5}">
                      <a16:colId xmlns:a16="http://schemas.microsoft.com/office/drawing/2014/main" val="1103022895"/>
                    </a:ext>
                  </a:extLst>
                </a:gridCol>
              </a:tblGrid>
              <a:tr h="337636">
                <a:tc>
                  <a:txBody>
                    <a:bodyPr/>
                    <a:lstStyle/>
                    <a:p>
                      <a:r>
                        <a:rPr lang="en-US" dirty="0"/>
                        <a:t>Observations</a:t>
                      </a:r>
                    </a:p>
                  </a:txBody>
                  <a:tcPr/>
                </a:tc>
                <a:tc>
                  <a:txBody>
                    <a:bodyPr/>
                    <a:lstStyle/>
                    <a:p>
                      <a:r>
                        <a:rPr lang="en-US" sz="1600" dirty="0"/>
                        <a:t>Columns/Variables</a:t>
                      </a:r>
                    </a:p>
                  </a:txBody>
                  <a:tcPr/>
                </a:tc>
                <a:tc>
                  <a:txBody>
                    <a:bodyPr/>
                    <a:lstStyle/>
                    <a:p>
                      <a:r>
                        <a:rPr lang="en-US" dirty="0"/>
                        <a:t>Missing Values</a:t>
                      </a:r>
                    </a:p>
                  </a:txBody>
                  <a:tcPr/>
                </a:tc>
                <a:tc>
                  <a:txBody>
                    <a:bodyPr/>
                    <a:lstStyle/>
                    <a:p>
                      <a:r>
                        <a:rPr lang="en-US" dirty="0"/>
                        <a:t>Duplicate</a:t>
                      </a:r>
                    </a:p>
                  </a:txBody>
                  <a:tcPr/>
                </a:tc>
                <a:extLst>
                  <a:ext uri="{0D108BD9-81ED-4DB2-BD59-A6C34878D82A}">
                    <a16:rowId xmlns:a16="http://schemas.microsoft.com/office/drawing/2014/main" val="2909999092"/>
                  </a:ext>
                </a:extLst>
              </a:tr>
              <a:tr h="337636">
                <a:tc>
                  <a:txBody>
                    <a:bodyPr/>
                    <a:lstStyle/>
                    <a:p>
                      <a:r>
                        <a:rPr lang="en-US" dirty="0"/>
                        <a:t>1338</a:t>
                      </a:r>
                    </a:p>
                  </a:txBody>
                  <a:tcPr/>
                </a:tc>
                <a:tc>
                  <a:txBody>
                    <a:bodyPr/>
                    <a:lstStyle/>
                    <a:p>
                      <a:r>
                        <a:rPr lang="en-US" dirty="0"/>
                        <a:t>7</a:t>
                      </a:r>
                    </a:p>
                  </a:txBody>
                  <a:tcPr/>
                </a:tc>
                <a:tc>
                  <a:txBody>
                    <a:bodyPr/>
                    <a:lstStyle/>
                    <a:p>
                      <a:r>
                        <a:rPr lang="en-US" dirty="0"/>
                        <a:t>0</a:t>
                      </a:r>
                    </a:p>
                  </a:txBody>
                  <a:tcPr/>
                </a:tc>
                <a:tc>
                  <a:txBody>
                    <a:bodyPr/>
                    <a:lstStyle/>
                    <a:p>
                      <a:r>
                        <a:rPr lang="en-US" dirty="0"/>
                        <a:t>1</a:t>
                      </a:r>
                    </a:p>
                  </a:txBody>
                  <a:tcPr/>
                </a:tc>
                <a:extLst>
                  <a:ext uri="{0D108BD9-81ED-4DB2-BD59-A6C34878D82A}">
                    <a16:rowId xmlns:a16="http://schemas.microsoft.com/office/drawing/2014/main" val="3666650181"/>
                  </a:ext>
                </a:extLst>
              </a:tr>
            </a:tbl>
          </a:graphicData>
        </a:graphic>
      </p:graphicFrame>
      <p:pic>
        <p:nvPicPr>
          <p:cNvPr id="13" name="Picture 12">
            <a:extLst>
              <a:ext uri="{FF2B5EF4-FFF2-40B4-BE49-F238E27FC236}">
                <a16:creationId xmlns:a16="http://schemas.microsoft.com/office/drawing/2014/main" id="{07EF0B44-7FE9-428B-8ECA-E9394FC542DF}"/>
              </a:ext>
            </a:extLst>
          </p:cNvPr>
          <p:cNvPicPr>
            <a:picLocks noChangeAspect="1"/>
          </p:cNvPicPr>
          <p:nvPr/>
        </p:nvPicPr>
        <p:blipFill>
          <a:blip r:embed="rId3"/>
          <a:stretch>
            <a:fillRect/>
          </a:stretch>
        </p:blipFill>
        <p:spPr>
          <a:xfrm>
            <a:off x="6536926" y="1138029"/>
            <a:ext cx="4969577" cy="4730959"/>
          </a:xfrm>
          <a:prstGeom prst="rect">
            <a:avLst/>
          </a:prstGeom>
        </p:spPr>
      </p:pic>
    </p:spTree>
    <p:extLst>
      <p:ext uri="{BB962C8B-B14F-4D97-AF65-F5344CB8AC3E}">
        <p14:creationId xmlns:p14="http://schemas.microsoft.com/office/powerpoint/2010/main" val="276348753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C1D853D-54BE-4115-B185-F3E2A27F957F}"/>
              </a:ext>
            </a:extLst>
          </p:cNvPr>
          <p:cNvSpPr>
            <a:spLocks noGrp="1"/>
          </p:cNvSpPr>
          <p:nvPr>
            <p:ph type="title"/>
          </p:nvPr>
        </p:nvSpPr>
        <p:spPr>
          <a:xfrm>
            <a:off x="278907" y="418391"/>
            <a:ext cx="10515600" cy="655807"/>
          </a:xfrm>
        </p:spPr>
        <p:txBody>
          <a:bodyPr>
            <a:normAutofit fontScale="90000"/>
          </a:bodyPr>
          <a:lstStyle/>
          <a:p>
            <a:r>
              <a:rPr lang="en-US" b="1" i="0" dirty="0">
                <a:solidFill>
                  <a:srgbClr val="000000"/>
                </a:solidFill>
                <a:effectLst/>
                <a:latin typeface="Helvetica Neue"/>
              </a:rPr>
              <a:t>Statistical Analysis……</a:t>
            </a:r>
            <a:br>
              <a:rPr lang="en-US" b="1" i="0" dirty="0">
                <a:solidFill>
                  <a:srgbClr val="000000"/>
                </a:solidFill>
                <a:effectLst/>
                <a:latin typeface="Helvetica Neue"/>
              </a:rPr>
            </a:br>
            <a:endParaRPr lang="en-US" dirty="0"/>
          </a:p>
        </p:txBody>
      </p:sp>
      <p:sp>
        <p:nvSpPr>
          <p:cNvPr id="6" name="TextBox 5">
            <a:extLst>
              <a:ext uri="{FF2B5EF4-FFF2-40B4-BE49-F238E27FC236}">
                <a16:creationId xmlns:a16="http://schemas.microsoft.com/office/drawing/2014/main" id="{3F58F671-FF57-4A63-A115-15501C4CD16D}"/>
              </a:ext>
            </a:extLst>
          </p:cNvPr>
          <p:cNvSpPr txBox="1"/>
          <p:nvPr/>
        </p:nvSpPr>
        <p:spPr>
          <a:xfrm>
            <a:off x="278907" y="974656"/>
            <a:ext cx="11006092" cy="646331"/>
          </a:xfrm>
          <a:prstGeom prst="rect">
            <a:avLst/>
          </a:prstGeom>
          <a:noFill/>
        </p:spPr>
        <p:txBody>
          <a:bodyPr wrap="square">
            <a:spAutoFit/>
          </a:bodyPr>
          <a:lstStyle/>
          <a:p>
            <a:r>
              <a:rPr lang="en-US" dirty="0"/>
              <a:t>Key question 4 :</a:t>
            </a:r>
          </a:p>
          <a:p>
            <a:r>
              <a:rPr lang="en-US" b="0" i="0" dirty="0">
                <a:solidFill>
                  <a:srgbClr val="000000"/>
                </a:solidFill>
                <a:effectLst/>
                <a:latin typeface="Helvetica Neue"/>
              </a:rPr>
              <a:t>Is the proportion of smokers significantly different across different regions?</a:t>
            </a:r>
            <a:endParaRPr lang="en-US" dirty="0"/>
          </a:p>
        </p:txBody>
      </p:sp>
      <p:sp>
        <p:nvSpPr>
          <p:cNvPr id="13" name="TextBox 12">
            <a:extLst>
              <a:ext uri="{FF2B5EF4-FFF2-40B4-BE49-F238E27FC236}">
                <a16:creationId xmlns:a16="http://schemas.microsoft.com/office/drawing/2014/main" id="{E896E336-4C16-4791-905E-442142D02077}"/>
              </a:ext>
            </a:extLst>
          </p:cNvPr>
          <p:cNvSpPr txBox="1"/>
          <p:nvPr/>
        </p:nvSpPr>
        <p:spPr>
          <a:xfrm>
            <a:off x="656694" y="3753131"/>
            <a:ext cx="7570433" cy="2031325"/>
          </a:xfrm>
          <a:prstGeom prst="rect">
            <a:avLst/>
          </a:prstGeom>
          <a:noFill/>
        </p:spPr>
        <p:txBody>
          <a:bodyPr wrap="square">
            <a:spAutoFit/>
          </a:bodyPr>
          <a:lstStyle/>
          <a:p>
            <a:pPr algn="l"/>
            <a:r>
              <a:rPr lang="en-US" b="1" i="0" dirty="0">
                <a:solidFill>
                  <a:srgbClr val="000000"/>
                </a:solidFill>
                <a:effectLst/>
                <a:latin typeface="Helvetica Neue"/>
              </a:rPr>
              <a:t>Defining null and alternate hypotheses</a:t>
            </a:r>
          </a:p>
          <a:p>
            <a:pPr algn="l"/>
            <a:endParaRPr lang="en-US" b="1" i="0" dirty="0">
              <a:solidFill>
                <a:srgbClr val="000000"/>
              </a:solidFill>
              <a:effectLst/>
              <a:latin typeface="Helvetica Neue"/>
            </a:endParaRPr>
          </a:p>
          <a:p>
            <a:pPr algn="l"/>
            <a:r>
              <a:rPr lang="en-US" b="1" i="0" dirty="0">
                <a:solidFill>
                  <a:srgbClr val="000000"/>
                </a:solidFill>
                <a:effectLst/>
                <a:latin typeface="Helvetica Neue"/>
              </a:rPr>
              <a:t>Null hypothesis</a:t>
            </a:r>
            <a:r>
              <a:rPr lang="en-US" b="0" i="0" dirty="0">
                <a:solidFill>
                  <a:srgbClr val="000000"/>
                </a:solidFill>
                <a:effectLst/>
                <a:latin typeface="Helvetica Neue"/>
              </a:rPr>
              <a:t>: "The proportion of smokers is significantly equal across regions“</a:t>
            </a:r>
          </a:p>
          <a:p>
            <a:pPr algn="l"/>
            <a:endParaRPr lang="en-US" b="0" i="0" dirty="0">
              <a:solidFill>
                <a:srgbClr val="000000"/>
              </a:solidFill>
              <a:effectLst/>
              <a:latin typeface="Helvetica Neue"/>
            </a:endParaRPr>
          </a:p>
          <a:p>
            <a:pPr algn="l"/>
            <a:r>
              <a:rPr lang="en-US" b="1" i="0" dirty="0">
                <a:solidFill>
                  <a:srgbClr val="000000"/>
                </a:solidFill>
                <a:effectLst/>
                <a:latin typeface="Helvetica Neue"/>
              </a:rPr>
              <a:t>Alternative hypothesis</a:t>
            </a:r>
            <a:r>
              <a:rPr lang="en-US" b="0" i="0" dirty="0">
                <a:solidFill>
                  <a:srgbClr val="000000"/>
                </a:solidFill>
                <a:effectLst/>
                <a:latin typeface="Helvetica Neue"/>
              </a:rPr>
              <a:t>: "proportion of smokers is significantly different across different regions"</a:t>
            </a:r>
          </a:p>
        </p:txBody>
      </p:sp>
      <p:pic>
        <p:nvPicPr>
          <p:cNvPr id="5" name="Picture 4">
            <a:extLst>
              <a:ext uri="{FF2B5EF4-FFF2-40B4-BE49-F238E27FC236}">
                <a16:creationId xmlns:a16="http://schemas.microsoft.com/office/drawing/2014/main" id="{6C06BFA5-9800-41CB-80A7-0070A8BF9F5A}"/>
              </a:ext>
            </a:extLst>
          </p:cNvPr>
          <p:cNvPicPr>
            <a:picLocks noChangeAspect="1"/>
          </p:cNvPicPr>
          <p:nvPr/>
        </p:nvPicPr>
        <p:blipFill>
          <a:blip r:embed="rId2"/>
          <a:stretch>
            <a:fillRect/>
          </a:stretch>
        </p:blipFill>
        <p:spPr>
          <a:xfrm>
            <a:off x="1500095" y="1798775"/>
            <a:ext cx="4752975" cy="1876425"/>
          </a:xfrm>
          <a:prstGeom prst="rect">
            <a:avLst/>
          </a:prstGeom>
        </p:spPr>
      </p:pic>
      <p:pic>
        <p:nvPicPr>
          <p:cNvPr id="15362" name="Picture 2">
            <a:extLst>
              <a:ext uri="{FF2B5EF4-FFF2-40B4-BE49-F238E27FC236}">
                <a16:creationId xmlns:a16="http://schemas.microsoft.com/office/drawing/2014/main" id="{538F2C25-013E-4218-88E6-646D3D70078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36498" y="2100609"/>
            <a:ext cx="3705225" cy="29241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097423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3AC9DDE-77B2-4FBD-AB94-DC388DF64954}"/>
              </a:ext>
            </a:extLst>
          </p:cNvPr>
          <p:cNvSpPr txBox="1"/>
          <p:nvPr/>
        </p:nvSpPr>
        <p:spPr>
          <a:xfrm>
            <a:off x="366203" y="661360"/>
            <a:ext cx="10304755" cy="646331"/>
          </a:xfrm>
          <a:prstGeom prst="rect">
            <a:avLst/>
          </a:prstGeom>
          <a:noFill/>
        </p:spPr>
        <p:txBody>
          <a:bodyPr wrap="square">
            <a:spAutoFit/>
          </a:bodyPr>
          <a:lstStyle/>
          <a:p>
            <a:pPr algn="l"/>
            <a:r>
              <a:rPr lang="en-US" b="1" i="0" dirty="0">
                <a:solidFill>
                  <a:srgbClr val="000000"/>
                </a:solidFill>
                <a:effectLst/>
                <a:latin typeface="Helvetica Neue"/>
              </a:rPr>
              <a:t>Identification of the test statistic</a:t>
            </a:r>
          </a:p>
          <a:p>
            <a:pPr algn="l"/>
            <a:r>
              <a:rPr lang="en-US" b="0" i="0" dirty="0">
                <a:solidFill>
                  <a:srgbClr val="000000"/>
                </a:solidFill>
                <a:effectLst/>
                <a:latin typeface="Helvetica Neue"/>
              </a:rPr>
              <a:t>Chi-square test of independence is applied</a:t>
            </a:r>
          </a:p>
        </p:txBody>
      </p:sp>
      <p:sp>
        <p:nvSpPr>
          <p:cNvPr id="6" name="TextBox 5">
            <a:extLst>
              <a:ext uri="{FF2B5EF4-FFF2-40B4-BE49-F238E27FC236}">
                <a16:creationId xmlns:a16="http://schemas.microsoft.com/office/drawing/2014/main" id="{1CB77C6E-A5DA-4276-B348-543018375991}"/>
              </a:ext>
            </a:extLst>
          </p:cNvPr>
          <p:cNvSpPr txBox="1"/>
          <p:nvPr/>
        </p:nvSpPr>
        <p:spPr>
          <a:xfrm>
            <a:off x="366203" y="1625405"/>
            <a:ext cx="10624351" cy="2862322"/>
          </a:xfrm>
          <a:prstGeom prst="rect">
            <a:avLst/>
          </a:prstGeom>
          <a:noFill/>
        </p:spPr>
        <p:txBody>
          <a:bodyPr wrap="square">
            <a:spAutoFit/>
          </a:bodyPr>
          <a:lstStyle/>
          <a:p>
            <a:r>
              <a:rPr lang="en-US" b="1" dirty="0">
                <a:solidFill>
                  <a:srgbClr val="000000"/>
                </a:solidFill>
                <a:effectLst/>
                <a:latin typeface="inherit"/>
              </a:rPr>
              <a:t>Assumptions for test:</a:t>
            </a:r>
          </a:p>
          <a:p>
            <a:endParaRPr lang="en-US" b="1" dirty="0">
              <a:solidFill>
                <a:srgbClr val="000000"/>
              </a:solidFill>
              <a:effectLst/>
              <a:latin typeface="inherit"/>
            </a:endParaRPr>
          </a:p>
          <a:p>
            <a:pPr>
              <a:buFont typeface="+mj-lt"/>
              <a:buAutoNum type="arabicPeriod"/>
            </a:pPr>
            <a:r>
              <a:rPr lang="en-US" dirty="0">
                <a:solidFill>
                  <a:srgbClr val="000000"/>
                </a:solidFill>
                <a:effectLst/>
              </a:rPr>
              <a:t>Assumption #1: our two variables should be measured at an ordinal or nominal level (i.e., categorical data).</a:t>
            </a:r>
          </a:p>
          <a:p>
            <a:pPr algn="l"/>
            <a:r>
              <a:rPr lang="en-US" dirty="0">
                <a:solidFill>
                  <a:srgbClr val="000000"/>
                </a:solidFill>
                <a:effectLst/>
              </a:rPr>
              <a:t>this condition is satisfied as both variables (smoker and region) are nominal</a:t>
            </a:r>
          </a:p>
          <a:p>
            <a:pPr algn="l"/>
            <a:endParaRPr lang="en-US" dirty="0">
              <a:solidFill>
                <a:srgbClr val="000000"/>
              </a:solidFill>
              <a:effectLst/>
            </a:endParaRPr>
          </a:p>
          <a:p>
            <a:pPr>
              <a:buFont typeface="+mj-lt"/>
              <a:buAutoNum type="arabicPeriod" startAt="2"/>
            </a:pPr>
            <a:r>
              <a:rPr lang="en-US" dirty="0">
                <a:solidFill>
                  <a:srgbClr val="000000"/>
                </a:solidFill>
                <a:effectLst/>
              </a:rPr>
              <a:t>Assumption #2: our two variable should consist of two or more categorical, independent groups.</a:t>
            </a:r>
          </a:p>
          <a:p>
            <a:pPr algn="l"/>
            <a:r>
              <a:rPr lang="en-US" dirty="0">
                <a:solidFill>
                  <a:srgbClr val="000000"/>
                </a:solidFill>
                <a:effectLst/>
              </a:rPr>
              <a:t>this condition is also satisfied as smoker (yes, no) &amp; region (southeast, southwest, northeast and northwest) have independent categories.</a:t>
            </a:r>
          </a:p>
          <a:p>
            <a:br>
              <a:rPr lang="en-US" b="0" i="0" dirty="0">
                <a:solidFill>
                  <a:srgbClr val="000000"/>
                </a:solidFill>
                <a:effectLst/>
                <a:latin typeface="Helvetica Neue"/>
              </a:rPr>
            </a:br>
            <a:endParaRPr lang="en-US" dirty="0"/>
          </a:p>
        </p:txBody>
      </p:sp>
    </p:spTree>
    <p:extLst>
      <p:ext uri="{BB962C8B-B14F-4D97-AF65-F5344CB8AC3E}">
        <p14:creationId xmlns:p14="http://schemas.microsoft.com/office/powerpoint/2010/main" val="121085450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42955B10-2503-45F7-9CBF-FD864D13A2F0}"/>
              </a:ext>
            </a:extLst>
          </p:cNvPr>
          <p:cNvGraphicFramePr>
            <a:graphicFrameLocks noGrp="1"/>
          </p:cNvGraphicFramePr>
          <p:nvPr>
            <p:ph idx="1"/>
            <p:extLst>
              <p:ext uri="{D42A27DB-BD31-4B8C-83A1-F6EECF244321}">
                <p14:modId xmlns:p14="http://schemas.microsoft.com/office/powerpoint/2010/main" val="2276550138"/>
              </p:ext>
            </p:extLst>
          </p:nvPr>
        </p:nvGraphicFramePr>
        <p:xfrm>
          <a:off x="838200" y="1825625"/>
          <a:ext cx="10515596" cy="1381760"/>
        </p:xfrm>
        <a:graphic>
          <a:graphicData uri="http://schemas.openxmlformats.org/drawingml/2006/table">
            <a:tbl>
              <a:tblPr firstRow="1" bandRow="1">
                <a:tableStyleId>{5C22544A-7EE6-4342-B048-85BDC9FD1C3A}</a:tableStyleId>
              </a:tblPr>
              <a:tblGrid>
                <a:gridCol w="1502228">
                  <a:extLst>
                    <a:ext uri="{9D8B030D-6E8A-4147-A177-3AD203B41FA5}">
                      <a16:colId xmlns:a16="http://schemas.microsoft.com/office/drawing/2014/main" val="4106971065"/>
                    </a:ext>
                  </a:extLst>
                </a:gridCol>
                <a:gridCol w="1502228">
                  <a:extLst>
                    <a:ext uri="{9D8B030D-6E8A-4147-A177-3AD203B41FA5}">
                      <a16:colId xmlns:a16="http://schemas.microsoft.com/office/drawing/2014/main" val="1772387694"/>
                    </a:ext>
                  </a:extLst>
                </a:gridCol>
                <a:gridCol w="1502228">
                  <a:extLst>
                    <a:ext uri="{9D8B030D-6E8A-4147-A177-3AD203B41FA5}">
                      <a16:colId xmlns:a16="http://schemas.microsoft.com/office/drawing/2014/main" val="3640911354"/>
                    </a:ext>
                  </a:extLst>
                </a:gridCol>
                <a:gridCol w="6008912">
                  <a:extLst>
                    <a:ext uri="{9D8B030D-6E8A-4147-A177-3AD203B41FA5}">
                      <a16:colId xmlns:a16="http://schemas.microsoft.com/office/drawing/2014/main" val="1727398344"/>
                    </a:ext>
                  </a:extLst>
                </a:gridCol>
              </a:tblGrid>
              <a:tr h="370840">
                <a:tc gridSpan="4">
                  <a:txBody>
                    <a:bodyPr/>
                    <a:lstStyle/>
                    <a:p>
                      <a:r>
                        <a:rPr lang="en-US" dirty="0"/>
                        <a:t>Results</a:t>
                      </a:r>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3012118806"/>
                  </a:ext>
                </a:extLst>
              </a:tr>
              <a:tr h="370840">
                <a:tc>
                  <a:txBody>
                    <a:bodyPr/>
                    <a:lstStyle/>
                    <a:p>
                      <a:r>
                        <a:rPr lang="en-US" dirty="0"/>
                        <a:t>Test Statistics</a:t>
                      </a:r>
                    </a:p>
                  </a:txBody>
                  <a:tcPr/>
                </a:tc>
                <a:tc>
                  <a:txBody>
                    <a:bodyPr/>
                    <a:lstStyle/>
                    <a:p>
                      <a:r>
                        <a:rPr lang="en-US" dirty="0"/>
                        <a:t>P value </a:t>
                      </a:r>
                    </a:p>
                  </a:txBody>
                  <a:tcPr/>
                </a:tc>
                <a:tc>
                  <a:txBody>
                    <a:bodyPr/>
                    <a:lstStyle/>
                    <a:p>
                      <a:r>
                        <a:rPr lang="en-US" dirty="0"/>
                        <a:t>Decision</a:t>
                      </a:r>
                    </a:p>
                  </a:txBody>
                  <a:tcPr/>
                </a:tc>
                <a:tc rowSpan="2">
                  <a:txBody>
                    <a:bodyPr/>
                    <a:lstStyle/>
                    <a:p>
                      <a:r>
                        <a:rPr lang="en-US" dirty="0"/>
                        <a:t>it can see here that χ2 = 7.43, p =&gt;0.05. Thus we retain our null hypothesis that proportion of smokers is significantly equal across regions.</a:t>
                      </a:r>
                    </a:p>
                  </a:txBody>
                  <a:tcPr/>
                </a:tc>
                <a:extLst>
                  <a:ext uri="{0D108BD9-81ED-4DB2-BD59-A6C34878D82A}">
                    <a16:rowId xmlns:a16="http://schemas.microsoft.com/office/drawing/2014/main" val="977878696"/>
                  </a:ext>
                </a:extLst>
              </a:tr>
              <a:tr h="370840">
                <a:tc>
                  <a:txBody>
                    <a:bodyPr/>
                    <a:lstStyle/>
                    <a:p>
                      <a:r>
                        <a:rPr lang="en-US" dirty="0"/>
                        <a:t>7.34347776140707</a:t>
                      </a:r>
                    </a:p>
                  </a:txBody>
                  <a:tcPr/>
                </a:tc>
                <a:tc>
                  <a:txBody>
                    <a:bodyPr/>
                    <a:lstStyle/>
                    <a:p>
                      <a:r>
                        <a:rPr lang="en-US" dirty="0"/>
                        <a:t>0.0617</a:t>
                      </a:r>
                    </a:p>
                  </a:txBody>
                  <a:tcPr/>
                </a:tc>
                <a:tc>
                  <a:txBody>
                    <a:bodyPr/>
                    <a:lstStyle/>
                    <a:p>
                      <a:r>
                        <a:rPr lang="en-US" dirty="0"/>
                        <a:t>Retain null hypothesis</a:t>
                      </a:r>
                    </a:p>
                  </a:txBody>
                  <a:tcPr/>
                </a:tc>
                <a:tc vMerge="1">
                  <a:txBody>
                    <a:bodyPr/>
                    <a:lstStyle/>
                    <a:p>
                      <a:endParaRPr lang="en-US" dirty="0"/>
                    </a:p>
                  </a:txBody>
                  <a:tcPr/>
                </a:tc>
                <a:extLst>
                  <a:ext uri="{0D108BD9-81ED-4DB2-BD59-A6C34878D82A}">
                    <a16:rowId xmlns:a16="http://schemas.microsoft.com/office/drawing/2014/main" val="1521673479"/>
                  </a:ext>
                </a:extLst>
              </a:tr>
            </a:tbl>
          </a:graphicData>
        </a:graphic>
      </p:graphicFrame>
    </p:spTree>
    <p:extLst>
      <p:ext uri="{BB962C8B-B14F-4D97-AF65-F5344CB8AC3E}">
        <p14:creationId xmlns:p14="http://schemas.microsoft.com/office/powerpoint/2010/main" val="235852103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C1D853D-54BE-4115-B185-F3E2A27F957F}"/>
              </a:ext>
            </a:extLst>
          </p:cNvPr>
          <p:cNvSpPr>
            <a:spLocks noGrp="1"/>
          </p:cNvSpPr>
          <p:nvPr>
            <p:ph type="title"/>
          </p:nvPr>
        </p:nvSpPr>
        <p:spPr>
          <a:xfrm>
            <a:off x="278907" y="418391"/>
            <a:ext cx="10515600" cy="655807"/>
          </a:xfrm>
        </p:spPr>
        <p:txBody>
          <a:bodyPr>
            <a:normAutofit fontScale="90000"/>
          </a:bodyPr>
          <a:lstStyle/>
          <a:p>
            <a:r>
              <a:rPr lang="en-US" b="1" i="0" dirty="0">
                <a:solidFill>
                  <a:srgbClr val="000000"/>
                </a:solidFill>
                <a:effectLst/>
                <a:latin typeface="Helvetica Neue"/>
              </a:rPr>
              <a:t>Statistical Analysis……</a:t>
            </a:r>
            <a:br>
              <a:rPr lang="en-US" b="1" i="0" dirty="0">
                <a:solidFill>
                  <a:srgbClr val="000000"/>
                </a:solidFill>
                <a:effectLst/>
                <a:latin typeface="Helvetica Neue"/>
              </a:rPr>
            </a:br>
            <a:endParaRPr lang="en-US" dirty="0"/>
          </a:p>
        </p:txBody>
      </p:sp>
      <p:sp>
        <p:nvSpPr>
          <p:cNvPr id="6" name="TextBox 5">
            <a:extLst>
              <a:ext uri="{FF2B5EF4-FFF2-40B4-BE49-F238E27FC236}">
                <a16:creationId xmlns:a16="http://schemas.microsoft.com/office/drawing/2014/main" id="{3F58F671-FF57-4A63-A115-15501C4CD16D}"/>
              </a:ext>
            </a:extLst>
          </p:cNvPr>
          <p:cNvSpPr txBox="1"/>
          <p:nvPr/>
        </p:nvSpPr>
        <p:spPr>
          <a:xfrm>
            <a:off x="278907" y="974656"/>
            <a:ext cx="11006092" cy="646331"/>
          </a:xfrm>
          <a:prstGeom prst="rect">
            <a:avLst/>
          </a:prstGeom>
          <a:noFill/>
        </p:spPr>
        <p:txBody>
          <a:bodyPr wrap="square">
            <a:spAutoFit/>
          </a:bodyPr>
          <a:lstStyle/>
          <a:p>
            <a:r>
              <a:rPr lang="en-US" dirty="0"/>
              <a:t>Key question 5 :</a:t>
            </a:r>
          </a:p>
          <a:p>
            <a:r>
              <a:rPr lang="en-US" b="0" i="0" dirty="0">
                <a:solidFill>
                  <a:srgbClr val="000000"/>
                </a:solidFill>
                <a:effectLst/>
                <a:latin typeface="Helvetica Neue"/>
              </a:rPr>
              <a:t>Is the mean BMI of women with no children, one child, and two children the same??</a:t>
            </a:r>
            <a:endParaRPr lang="en-US" dirty="0"/>
          </a:p>
        </p:txBody>
      </p:sp>
      <p:sp>
        <p:nvSpPr>
          <p:cNvPr id="13" name="TextBox 12">
            <a:extLst>
              <a:ext uri="{FF2B5EF4-FFF2-40B4-BE49-F238E27FC236}">
                <a16:creationId xmlns:a16="http://schemas.microsoft.com/office/drawing/2014/main" id="{E896E336-4C16-4791-905E-442142D02077}"/>
              </a:ext>
            </a:extLst>
          </p:cNvPr>
          <p:cNvSpPr txBox="1"/>
          <p:nvPr/>
        </p:nvSpPr>
        <p:spPr>
          <a:xfrm>
            <a:off x="656694" y="3753131"/>
            <a:ext cx="7570433" cy="646331"/>
          </a:xfrm>
          <a:prstGeom prst="rect">
            <a:avLst/>
          </a:prstGeom>
          <a:noFill/>
        </p:spPr>
        <p:txBody>
          <a:bodyPr wrap="square">
            <a:spAutoFit/>
          </a:bodyPr>
          <a:lstStyle/>
          <a:p>
            <a:pPr algn="l"/>
            <a:r>
              <a:rPr lang="en-US" b="1" i="0" dirty="0">
                <a:solidFill>
                  <a:srgbClr val="000000"/>
                </a:solidFill>
                <a:effectLst/>
                <a:latin typeface="Helvetica Neue"/>
              </a:rPr>
              <a:t>Defining null and alternate hypotheses</a:t>
            </a:r>
          </a:p>
          <a:p>
            <a:pPr algn="l"/>
            <a:endParaRPr lang="en-US" b="1" i="0" dirty="0">
              <a:solidFill>
                <a:srgbClr val="000000"/>
              </a:solidFill>
              <a:effectLst/>
              <a:latin typeface="Helvetica Neue"/>
            </a:endParaRPr>
          </a:p>
        </p:txBody>
      </p:sp>
      <p:pic>
        <p:nvPicPr>
          <p:cNvPr id="3" name="Picture 2">
            <a:extLst>
              <a:ext uri="{FF2B5EF4-FFF2-40B4-BE49-F238E27FC236}">
                <a16:creationId xmlns:a16="http://schemas.microsoft.com/office/drawing/2014/main" id="{CCE4BD3B-9FD3-43D1-97CD-E20E8A1BFB65}"/>
              </a:ext>
            </a:extLst>
          </p:cNvPr>
          <p:cNvPicPr>
            <a:picLocks noChangeAspect="1"/>
          </p:cNvPicPr>
          <p:nvPr/>
        </p:nvPicPr>
        <p:blipFill>
          <a:blip r:embed="rId2"/>
          <a:stretch>
            <a:fillRect/>
          </a:stretch>
        </p:blipFill>
        <p:spPr>
          <a:xfrm>
            <a:off x="2055366" y="1855434"/>
            <a:ext cx="3705224" cy="1571216"/>
          </a:xfrm>
          <a:prstGeom prst="rect">
            <a:avLst/>
          </a:prstGeom>
        </p:spPr>
      </p:pic>
      <p:pic>
        <p:nvPicPr>
          <p:cNvPr id="16386" name="Picture 2">
            <a:extLst>
              <a:ext uri="{FF2B5EF4-FFF2-40B4-BE49-F238E27FC236}">
                <a16:creationId xmlns:a16="http://schemas.microsoft.com/office/drawing/2014/main" id="{949A7888-6D8D-45D1-A110-50D7EB6420E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58656" y="2265916"/>
            <a:ext cx="3676650" cy="2647950"/>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FDE1362A-DFF9-41D5-80C6-1DEFFDC2885C}"/>
              </a:ext>
            </a:extLst>
          </p:cNvPr>
          <p:cNvSpPr txBox="1"/>
          <p:nvPr/>
        </p:nvSpPr>
        <p:spPr>
          <a:xfrm>
            <a:off x="860718" y="4406016"/>
            <a:ext cx="6094520" cy="1754326"/>
          </a:xfrm>
          <a:prstGeom prst="rect">
            <a:avLst/>
          </a:prstGeom>
          <a:noFill/>
        </p:spPr>
        <p:txBody>
          <a:bodyPr wrap="square">
            <a:spAutoFit/>
          </a:bodyPr>
          <a:lstStyle/>
          <a:p>
            <a:pPr algn="l"/>
            <a:r>
              <a:rPr lang="en-US" b="1" i="0" dirty="0">
                <a:solidFill>
                  <a:srgbClr val="000000"/>
                </a:solidFill>
                <a:effectLst/>
                <a:latin typeface="Helvetica Neue"/>
              </a:rPr>
              <a:t>Null hypothesis</a:t>
            </a:r>
            <a:r>
              <a:rPr lang="en-US" b="0" i="0" dirty="0">
                <a:solidFill>
                  <a:srgbClr val="000000"/>
                </a:solidFill>
                <a:effectLst/>
                <a:latin typeface="Helvetica Neue"/>
              </a:rPr>
              <a:t>: "mean BMI of women with no children, one child, and two children are same“</a:t>
            </a:r>
          </a:p>
          <a:p>
            <a:pPr algn="l"/>
            <a:endParaRPr lang="en-US" b="0" i="0" dirty="0">
              <a:solidFill>
                <a:srgbClr val="000000"/>
              </a:solidFill>
              <a:effectLst/>
              <a:latin typeface="Helvetica Neue"/>
            </a:endParaRPr>
          </a:p>
          <a:p>
            <a:pPr algn="l"/>
            <a:r>
              <a:rPr lang="en-US" b="1" i="0" dirty="0">
                <a:solidFill>
                  <a:srgbClr val="000000"/>
                </a:solidFill>
                <a:effectLst/>
                <a:latin typeface="Helvetica Neue"/>
              </a:rPr>
              <a:t>Alternative hypothesis</a:t>
            </a:r>
            <a:r>
              <a:rPr lang="en-US" b="0" i="0" dirty="0">
                <a:solidFill>
                  <a:srgbClr val="000000"/>
                </a:solidFill>
                <a:effectLst/>
                <a:latin typeface="Helvetica Neue"/>
              </a:rPr>
              <a:t>: "mean BMI of women with no children, one child, and two children are different" or "at least one mean is different"</a:t>
            </a:r>
          </a:p>
        </p:txBody>
      </p:sp>
    </p:spTree>
    <p:extLst>
      <p:ext uri="{BB962C8B-B14F-4D97-AF65-F5344CB8AC3E}">
        <p14:creationId xmlns:p14="http://schemas.microsoft.com/office/powerpoint/2010/main" val="35132084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D3FF8A8-B2EC-4451-B30B-231BD9549252}"/>
              </a:ext>
            </a:extLst>
          </p:cNvPr>
          <p:cNvSpPr txBox="1"/>
          <p:nvPr/>
        </p:nvSpPr>
        <p:spPr>
          <a:xfrm>
            <a:off x="426128" y="798991"/>
            <a:ext cx="11194742" cy="1200329"/>
          </a:xfrm>
          <a:prstGeom prst="rect">
            <a:avLst/>
          </a:prstGeom>
          <a:noFill/>
        </p:spPr>
        <p:txBody>
          <a:bodyPr wrap="square">
            <a:spAutoFit/>
          </a:bodyPr>
          <a:lstStyle/>
          <a:p>
            <a:pPr algn="l"/>
            <a:r>
              <a:rPr lang="en-US" b="1" i="0" dirty="0">
                <a:solidFill>
                  <a:srgbClr val="000000"/>
                </a:solidFill>
                <a:effectLst/>
                <a:latin typeface="Helvetica Neue"/>
              </a:rPr>
              <a:t>identification of test Statistics:</a:t>
            </a:r>
            <a:r>
              <a:rPr lang="en-US" b="1" i="0" u="none" strike="noStrike" dirty="0">
                <a:solidFill>
                  <a:srgbClr val="296EAA"/>
                </a:solidFill>
                <a:effectLst/>
                <a:latin typeface="Helvetica Neue"/>
                <a:hlinkClick r:id="rId2"/>
              </a:rPr>
              <a:t>¶</a:t>
            </a:r>
            <a:endParaRPr lang="en-US" b="1" i="0" dirty="0">
              <a:solidFill>
                <a:srgbClr val="000000"/>
              </a:solidFill>
              <a:effectLst/>
              <a:latin typeface="Helvetica Neue"/>
            </a:endParaRPr>
          </a:p>
          <a:p>
            <a:pPr algn="l"/>
            <a:r>
              <a:rPr lang="en-US" b="0" i="0" dirty="0">
                <a:solidFill>
                  <a:srgbClr val="000000"/>
                </a:solidFill>
                <a:effectLst/>
                <a:latin typeface="Helvetica Neue"/>
              </a:rPr>
              <a:t>One way </a:t>
            </a:r>
            <a:r>
              <a:rPr lang="en-US" b="0" i="0" dirty="0" err="1">
                <a:solidFill>
                  <a:srgbClr val="000000"/>
                </a:solidFill>
                <a:effectLst/>
                <a:latin typeface="Helvetica Neue"/>
              </a:rPr>
              <a:t>anova</a:t>
            </a:r>
            <a:r>
              <a:rPr lang="en-US" b="0" i="0" dirty="0">
                <a:solidFill>
                  <a:srgbClr val="000000"/>
                </a:solidFill>
                <a:effectLst/>
                <a:latin typeface="Helvetica Neue"/>
              </a:rPr>
              <a:t> shall be applied as:</a:t>
            </a:r>
          </a:p>
          <a:p>
            <a:pPr algn="l">
              <a:buFont typeface="+mj-lt"/>
              <a:buAutoNum type="arabicPeriod"/>
            </a:pPr>
            <a:r>
              <a:rPr lang="en-US" b="0" i="0" dirty="0">
                <a:solidFill>
                  <a:srgbClr val="000000"/>
                </a:solidFill>
                <a:effectLst/>
                <a:latin typeface="Helvetica Neue"/>
              </a:rPr>
              <a:t>dependent variable of women </a:t>
            </a:r>
            <a:r>
              <a:rPr lang="en-US" b="0" i="0" dirty="0" err="1">
                <a:solidFill>
                  <a:srgbClr val="000000"/>
                </a:solidFill>
                <a:effectLst/>
                <a:latin typeface="Helvetica Neue"/>
              </a:rPr>
              <a:t>bmi</a:t>
            </a:r>
            <a:r>
              <a:rPr lang="en-US" b="0" i="0" dirty="0">
                <a:solidFill>
                  <a:srgbClr val="000000"/>
                </a:solidFill>
                <a:effectLst/>
                <a:latin typeface="Helvetica Neue"/>
              </a:rPr>
              <a:t> is measured at the interval or ratio level (i.e., it is continuous)</a:t>
            </a:r>
          </a:p>
          <a:p>
            <a:pPr algn="l">
              <a:buFont typeface="+mj-lt"/>
              <a:buAutoNum type="arabicPeriod"/>
            </a:pPr>
            <a:r>
              <a:rPr lang="en-US" b="0" i="0" dirty="0">
                <a:solidFill>
                  <a:srgbClr val="000000"/>
                </a:solidFill>
                <a:effectLst/>
                <a:latin typeface="Helvetica Neue"/>
              </a:rPr>
              <a:t>independent variable children (o,1 &amp;2) consists of more than two, independent groups.</a:t>
            </a:r>
          </a:p>
        </p:txBody>
      </p:sp>
      <p:graphicFrame>
        <p:nvGraphicFramePr>
          <p:cNvPr id="5" name="Table 4">
            <a:extLst>
              <a:ext uri="{FF2B5EF4-FFF2-40B4-BE49-F238E27FC236}">
                <a16:creationId xmlns:a16="http://schemas.microsoft.com/office/drawing/2014/main" id="{4694787C-C763-4996-A7DD-AB1DFD2EB75F}"/>
              </a:ext>
            </a:extLst>
          </p:cNvPr>
          <p:cNvGraphicFramePr>
            <a:graphicFrameLocks noGrp="1"/>
          </p:cNvGraphicFramePr>
          <p:nvPr>
            <p:extLst>
              <p:ext uri="{D42A27DB-BD31-4B8C-83A1-F6EECF244321}">
                <p14:modId xmlns:p14="http://schemas.microsoft.com/office/powerpoint/2010/main" val="290695147"/>
              </p:ext>
            </p:extLst>
          </p:nvPr>
        </p:nvGraphicFramePr>
        <p:xfrm>
          <a:off x="765701" y="2908701"/>
          <a:ext cx="10515596" cy="1559560"/>
        </p:xfrm>
        <a:graphic>
          <a:graphicData uri="http://schemas.openxmlformats.org/drawingml/2006/table">
            <a:tbl>
              <a:tblPr firstRow="1" bandRow="1">
                <a:tableStyleId>{5C22544A-7EE6-4342-B048-85BDC9FD1C3A}</a:tableStyleId>
              </a:tblPr>
              <a:tblGrid>
                <a:gridCol w="1502228">
                  <a:extLst>
                    <a:ext uri="{9D8B030D-6E8A-4147-A177-3AD203B41FA5}">
                      <a16:colId xmlns:a16="http://schemas.microsoft.com/office/drawing/2014/main" val="2279796869"/>
                    </a:ext>
                  </a:extLst>
                </a:gridCol>
                <a:gridCol w="1502228">
                  <a:extLst>
                    <a:ext uri="{9D8B030D-6E8A-4147-A177-3AD203B41FA5}">
                      <a16:colId xmlns:a16="http://schemas.microsoft.com/office/drawing/2014/main" val="1029927939"/>
                    </a:ext>
                  </a:extLst>
                </a:gridCol>
                <a:gridCol w="1502228">
                  <a:extLst>
                    <a:ext uri="{9D8B030D-6E8A-4147-A177-3AD203B41FA5}">
                      <a16:colId xmlns:a16="http://schemas.microsoft.com/office/drawing/2014/main" val="3418067278"/>
                    </a:ext>
                  </a:extLst>
                </a:gridCol>
                <a:gridCol w="6008912">
                  <a:extLst>
                    <a:ext uri="{9D8B030D-6E8A-4147-A177-3AD203B41FA5}">
                      <a16:colId xmlns:a16="http://schemas.microsoft.com/office/drawing/2014/main" val="960682259"/>
                    </a:ext>
                  </a:extLst>
                </a:gridCol>
              </a:tblGrid>
              <a:tr h="370840">
                <a:tc gridSpan="4">
                  <a:txBody>
                    <a:bodyPr/>
                    <a:lstStyle/>
                    <a:p>
                      <a:r>
                        <a:rPr lang="en-US" dirty="0"/>
                        <a:t>Results</a:t>
                      </a:r>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721202530"/>
                  </a:ext>
                </a:extLst>
              </a:tr>
              <a:tr h="370840">
                <a:tc>
                  <a:txBody>
                    <a:bodyPr/>
                    <a:lstStyle/>
                    <a:p>
                      <a:r>
                        <a:rPr lang="en-US" dirty="0"/>
                        <a:t>Test Statistics</a:t>
                      </a:r>
                    </a:p>
                  </a:txBody>
                  <a:tcPr/>
                </a:tc>
                <a:tc>
                  <a:txBody>
                    <a:bodyPr/>
                    <a:lstStyle/>
                    <a:p>
                      <a:r>
                        <a:rPr lang="en-US" dirty="0"/>
                        <a:t>P value </a:t>
                      </a:r>
                    </a:p>
                  </a:txBody>
                  <a:tcPr/>
                </a:tc>
                <a:tc>
                  <a:txBody>
                    <a:bodyPr/>
                    <a:lstStyle/>
                    <a:p>
                      <a:r>
                        <a:rPr lang="en-US" dirty="0"/>
                        <a:t>Decision</a:t>
                      </a:r>
                    </a:p>
                  </a:txBody>
                  <a:tcPr/>
                </a:tc>
                <a:tc rowSpan="2">
                  <a:txBody>
                    <a:bodyPr/>
                    <a:lstStyle/>
                    <a:p>
                      <a:r>
                        <a:rPr lang="en-US" sz="1800" b="0" i="0" kern="1200" dirty="0">
                          <a:solidFill>
                            <a:schemeClr val="dk1"/>
                          </a:solidFill>
                          <a:effectLst/>
                          <a:latin typeface="+mn-lt"/>
                          <a:ea typeface="+mn-ea"/>
                          <a:cs typeface="+mn-cs"/>
                        </a:rPr>
                        <a:t>since the sig value of one way </a:t>
                      </a:r>
                      <a:r>
                        <a:rPr lang="en-US" sz="1800" b="0" i="0" kern="1200" dirty="0" err="1">
                          <a:solidFill>
                            <a:schemeClr val="dk1"/>
                          </a:solidFill>
                          <a:effectLst/>
                          <a:latin typeface="+mn-lt"/>
                          <a:ea typeface="+mn-ea"/>
                          <a:cs typeface="+mn-cs"/>
                        </a:rPr>
                        <a:t>anova</a:t>
                      </a:r>
                      <a:r>
                        <a:rPr lang="en-US" sz="1800" b="0" i="0" kern="1200" dirty="0">
                          <a:solidFill>
                            <a:schemeClr val="dk1"/>
                          </a:solidFill>
                          <a:effectLst/>
                          <a:latin typeface="+mn-lt"/>
                          <a:ea typeface="+mn-ea"/>
                          <a:cs typeface="+mn-cs"/>
                        </a:rPr>
                        <a:t> is </a:t>
                      </a:r>
                      <a:r>
                        <a:rPr lang="en-US" sz="1800" b="0" i="0" kern="1200" dirty="0" err="1">
                          <a:solidFill>
                            <a:schemeClr val="dk1"/>
                          </a:solidFill>
                          <a:effectLst/>
                          <a:latin typeface="+mn-lt"/>
                          <a:ea typeface="+mn-ea"/>
                          <a:cs typeface="+mn-cs"/>
                        </a:rPr>
                        <a:t>graeter</a:t>
                      </a:r>
                      <a:r>
                        <a:rPr lang="en-US" sz="1800" b="0" i="0" kern="1200" dirty="0">
                          <a:solidFill>
                            <a:schemeClr val="dk1"/>
                          </a:solidFill>
                          <a:effectLst/>
                          <a:latin typeface="+mn-lt"/>
                          <a:ea typeface="+mn-ea"/>
                          <a:cs typeface="+mn-cs"/>
                        </a:rPr>
                        <a:t> than 0.05 therefore we retain the null hypothesis that mean BMI of women with no children, one child, and two children are same.</a:t>
                      </a:r>
                      <a:endParaRPr lang="en-US" dirty="0"/>
                    </a:p>
                  </a:txBody>
                  <a:tcPr/>
                </a:tc>
                <a:extLst>
                  <a:ext uri="{0D108BD9-81ED-4DB2-BD59-A6C34878D82A}">
                    <a16:rowId xmlns:a16="http://schemas.microsoft.com/office/drawing/2014/main" val="809607501"/>
                  </a:ext>
                </a:extLst>
              </a:tr>
              <a:tr h="370840">
                <a:tc>
                  <a:txBody>
                    <a:bodyPr/>
                    <a:lstStyle/>
                    <a:p>
                      <a:r>
                        <a:rPr lang="en-US" dirty="0"/>
                        <a:t>0.823263</a:t>
                      </a:r>
                    </a:p>
                  </a:txBody>
                  <a:tcPr/>
                </a:tc>
                <a:tc>
                  <a:txBody>
                    <a:bodyPr/>
                    <a:lstStyle/>
                    <a:p>
                      <a:r>
                        <a:rPr lang="en-US" dirty="0"/>
                        <a:t>0.533371</a:t>
                      </a:r>
                    </a:p>
                  </a:txBody>
                  <a:tcPr/>
                </a:tc>
                <a:tc>
                  <a:txBody>
                    <a:bodyPr/>
                    <a:lstStyle/>
                    <a:p>
                      <a:r>
                        <a:rPr lang="en-US" dirty="0"/>
                        <a:t>Retain null hypothesis</a:t>
                      </a:r>
                    </a:p>
                  </a:txBody>
                  <a:tcPr/>
                </a:tc>
                <a:tc vMerge="1">
                  <a:txBody>
                    <a:bodyPr/>
                    <a:lstStyle/>
                    <a:p>
                      <a:endParaRPr lang="en-US" dirty="0"/>
                    </a:p>
                  </a:txBody>
                  <a:tcPr/>
                </a:tc>
                <a:extLst>
                  <a:ext uri="{0D108BD9-81ED-4DB2-BD59-A6C34878D82A}">
                    <a16:rowId xmlns:a16="http://schemas.microsoft.com/office/drawing/2014/main" val="1903277009"/>
                  </a:ext>
                </a:extLst>
              </a:tr>
            </a:tbl>
          </a:graphicData>
        </a:graphic>
      </p:graphicFrame>
    </p:spTree>
    <p:extLst>
      <p:ext uri="{BB962C8B-B14F-4D97-AF65-F5344CB8AC3E}">
        <p14:creationId xmlns:p14="http://schemas.microsoft.com/office/powerpoint/2010/main" val="42114151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C98EB2-CE97-47E3-9AB8-857431F8AEA0}"/>
              </a:ext>
            </a:extLst>
          </p:cNvPr>
          <p:cNvSpPr>
            <a:spLocks noGrp="1"/>
          </p:cNvSpPr>
          <p:nvPr>
            <p:ph type="title"/>
          </p:nvPr>
        </p:nvSpPr>
        <p:spPr/>
        <p:txBody>
          <a:bodyPr/>
          <a:lstStyle/>
          <a:p>
            <a:r>
              <a:rPr lang="en-US" dirty="0"/>
              <a:t>Policy recommendations:</a:t>
            </a:r>
            <a:br>
              <a:rPr lang="en-US" dirty="0"/>
            </a:br>
            <a:endParaRPr lang="en-US" dirty="0"/>
          </a:p>
        </p:txBody>
      </p:sp>
      <p:sp>
        <p:nvSpPr>
          <p:cNvPr id="6" name="TextBox 5">
            <a:extLst>
              <a:ext uri="{FF2B5EF4-FFF2-40B4-BE49-F238E27FC236}">
                <a16:creationId xmlns:a16="http://schemas.microsoft.com/office/drawing/2014/main" id="{5AD9325B-9803-4AF0-818A-43461FC3305E}"/>
              </a:ext>
            </a:extLst>
          </p:cNvPr>
          <p:cNvSpPr txBox="1"/>
          <p:nvPr/>
        </p:nvSpPr>
        <p:spPr>
          <a:xfrm>
            <a:off x="676182" y="1035974"/>
            <a:ext cx="10839635" cy="5539978"/>
          </a:xfrm>
          <a:prstGeom prst="rect">
            <a:avLst/>
          </a:prstGeom>
          <a:noFill/>
        </p:spPr>
        <p:txBody>
          <a:bodyPr wrap="square">
            <a:spAutoFit/>
          </a:bodyPr>
          <a:lstStyle/>
          <a:p>
            <a:pPr marL="342900" indent="-342900" algn="l">
              <a:buAutoNum type="arabicPeriod"/>
            </a:pPr>
            <a:r>
              <a:rPr lang="en-US" sz="1600" i="0" dirty="0">
                <a:solidFill>
                  <a:srgbClr val="000000"/>
                </a:solidFill>
                <a:effectLst/>
                <a:latin typeface="Helvetica Neue"/>
              </a:rPr>
              <a:t>The insurance company should collect more data on various customer dynamics such as income, race </a:t>
            </a:r>
            <a:r>
              <a:rPr lang="en-US" sz="1600" i="0" dirty="0" err="1">
                <a:solidFill>
                  <a:srgbClr val="000000"/>
                </a:solidFill>
                <a:effectLst/>
                <a:latin typeface="Helvetica Neue"/>
              </a:rPr>
              <a:t>etc</a:t>
            </a:r>
            <a:r>
              <a:rPr lang="en-US" sz="1600" i="0" dirty="0">
                <a:solidFill>
                  <a:srgbClr val="000000"/>
                </a:solidFill>
                <a:effectLst/>
                <a:latin typeface="Helvetica Neue"/>
              </a:rPr>
              <a:t> so that more detail insights shall be generated.</a:t>
            </a:r>
          </a:p>
          <a:p>
            <a:pPr marL="342900" indent="-342900" algn="l">
              <a:buAutoNum type="arabicPeriod"/>
            </a:pPr>
            <a:endParaRPr lang="en-US" sz="1600" i="0" dirty="0">
              <a:solidFill>
                <a:srgbClr val="000000"/>
              </a:solidFill>
              <a:effectLst/>
              <a:latin typeface="Helvetica Neue"/>
            </a:endParaRPr>
          </a:p>
          <a:p>
            <a:pPr marL="342900" indent="-342900" algn="l">
              <a:buAutoNum type="arabicPeriod"/>
            </a:pPr>
            <a:r>
              <a:rPr lang="en-US" sz="1600" i="0" dirty="0">
                <a:solidFill>
                  <a:srgbClr val="000000"/>
                </a:solidFill>
                <a:effectLst/>
                <a:latin typeface="Helvetica Neue"/>
              </a:rPr>
              <a:t>The company should decide on more elaborated marketing techniques for the insurance customers with specific target to obesity as majority of the customers are above ideal BMI range.</a:t>
            </a:r>
          </a:p>
          <a:p>
            <a:pPr marL="342900" indent="-342900" algn="l">
              <a:buAutoNum type="arabicPeriod"/>
            </a:pPr>
            <a:endParaRPr lang="en-US" sz="1600" i="0" dirty="0">
              <a:solidFill>
                <a:srgbClr val="000000"/>
              </a:solidFill>
              <a:effectLst/>
              <a:latin typeface="Helvetica Neue"/>
            </a:endParaRPr>
          </a:p>
          <a:p>
            <a:pPr marL="342900" indent="-342900" algn="l">
              <a:buAutoNum type="arabicPeriod"/>
            </a:pPr>
            <a:r>
              <a:rPr lang="en-US" sz="1600" dirty="0">
                <a:solidFill>
                  <a:srgbClr val="000000"/>
                </a:solidFill>
                <a:latin typeface="Helvetica Neue"/>
              </a:rPr>
              <a:t>The Company should introduce packages to attract customers having greater dependents since the company lacks customers with greater number of dependents. This should be one of the venue for companies earning.</a:t>
            </a:r>
          </a:p>
          <a:p>
            <a:pPr marL="342900" indent="-342900" algn="l">
              <a:buAutoNum type="arabicPeriod"/>
            </a:pPr>
            <a:endParaRPr lang="en-US" sz="1600" dirty="0">
              <a:solidFill>
                <a:srgbClr val="000000"/>
              </a:solidFill>
              <a:latin typeface="Helvetica Neue"/>
            </a:endParaRPr>
          </a:p>
          <a:p>
            <a:pPr marL="342900" indent="-342900" algn="l">
              <a:buAutoNum type="arabicPeriod"/>
            </a:pPr>
            <a:r>
              <a:rPr lang="en-US" sz="1600" dirty="0">
                <a:solidFill>
                  <a:srgbClr val="000000"/>
                </a:solidFill>
                <a:latin typeface="Helvetica Neue"/>
              </a:rPr>
              <a:t>Regional insurance sales should be focus and specific cultural and demographic factors should be considered for it.</a:t>
            </a:r>
          </a:p>
          <a:p>
            <a:pPr marL="342900" indent="-342900" algn="l">
              <a:buAutoNum type="arabicPeriod"/>
            </a:pPr>
            <a:endParaRPr lang="en-US" sz="1600" dirty="0">
              <a:solidFill>
                <a:srgbClr val="000000"/>
              </a:solidFill>
              <a:latin typeface="Helvetica Neue"/>
            </a:endParaRPr>
          </a:p>
          <a:p>
            <a:pPr marL="342900" indent="-342900" algn="l">
              <a:buAutoNum type="arabicPeriod"/>
            </a:pPr>
            <a:r>
              <a:rPr lang="en-US" sz="1600" dirty="0">
                <a:solidFill>
                  <a:srgbClr val="000000"/>
                </a:solidFill>
                <a:latin typeface="Helvetica Neue"/>
              </a:rPr>
              <a:t>The percentage of non-regular smokers is very less, it should be considered by company and reach with different touch points.</a:t>
            </a:r>
          </a:p>
          <a:p>
            <a:pPr marL="342900" indent="-342900" algn="l">
              <a:buAutoNum type="arabicPeriod"/>
            </a:pPr>
            <a:endParaRPr lang="en-US" sz="1600" dirty="0">
              <a:solidFill>
                <a:srgbClr val="000000"/>
              </a:solidFill>
              <a:latin typeface="Helvetica Neue"/>
            </a:endParaRPr>
          </a:p>
          <a:p>
            <a:pPr marL="342900" indent="-342900" algn="l">
              <a:buAutoNum type="arabicPeriod"/>
            </a:pPr>
            <a:r>
              <a:rPr lang="en-US" sz="1600" dirty="0">
                <a:solidFill>
                  <a:srgbClr val="000000"/>
                </a:solidFill>
                <a:latin typeface="Helvetica Neue"/>
              </a:rPr>
              <a:t>Youth or relatively young people should also be considered as a niche market. Small insurance </a:t>
            </a:r>
            <a:r>
              <a:rPr lang="en-US" sz="1600" dirty="0" err="1">
                <a:solidFill>
                  <a:srgbClr val="000000"/>
                </a:solidFill>
                <a:latin typeface="Helvetica Neue"/>
              </a:rPr>
              <a:t>palns</a:t>
            </a:r>
            <a:r>
              <a:rPr lang="en-US" sz="1600" dirty="0">
                <a:solidFill>
                  <a:srgbClr val="000000"/>
                </a:solidFill>
                <a:latin typeface="Helvetica Neue"/>
              </a:rPr>
              <a:t> should be introduced for them as </a:t>
            </a:r>
            <a:r>
              <a:rPr lang="en-US" sz="1600" dirty="0"/>
              <a:t>insured at the age of 18 years are found in northeast and southeast but not in northwest and southwest</a:t>
            </a:r>
          </a:p>
          <a:p>
            <a:pPr marL="342900" indent="-342900" algn="l">
              <a:buAutoNum type="arabicPeriod"/>
            </a:pPr>
            <a:endParaRPr lang="en-US" sz="1600" dirty="0">
              <a:solidFill>
                <a:srgbClr val="000000"/>
              </a:solidFill>
              <a:latin typeface="Helvetica Neue"/>
            </a:endParaRPr>
          </a:p>
          <a:p>
            <a:pPr marL="342900" indent="-342900" algn="l">
              <a:buAutoNum type="arabicPeriod"/>
            </a:pPr>
            <a:r>
              <a:rPr lang="en-US" sz="1600" dirty="0">
                <a:solidFill>
                  <a:srgbClr val="000000"/>
                </a:solidFill>
                <a:latin typeface="Helvetica Neue"/>
              </a:rPr>
              <a:t>Southeast region should be analyzed as what has led to more sales in this region thus other regions can be focused according.</a:t>
            </a:r>
          </a:p>
          <a:p>
            <a:pPr marL="342900" indent="-342900" algn="l">
              <a:buAutoNum type="arabicPeriod"/>
            </a:pPr>
            <a:endParaRPr lang="en-US" i="0" dirty="0">
              <a:solidFill>
                <a:srgbClr val="000000"/>
              </a:solidFill>
              <a:effectLst/>
              <a:latin typeface="Helvetica Neue"/>
            </a:endParaRPr>
          </a:p>
        </p:txBody>
      </p:sp>
    </p:spTree>
    <p:extLst>
      <p:ext uri="{BB962C8B-B14F-4D97-AF65-F5344CB8AC3E}">
        <p14:creationId xmlns:p14="http://schemas.microsoft.com/office/powerpoint/2010/main" val="157470763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D40F31-EDBB-4F11-940A-0D875936652F}"/>
              </a:ext>
            </a:extLst>
          </p:cNvPr>
          <p:cNvSpPr>
            <a:spLocks noGrp="1"/>
          </p:cNvSpPr>
          <p:nvPr>
            <p:ph type="title"/>
          </p:nvPr>
        </p:nvSpPr>
        <p:spPr/>
        <p:txBody>
          <a:bodyPr/>
          <a:lstStyle/>
          <a:p>
            <a:r>
              <a:rPr lang="en-US" dirty="0"/>
              <a:t>Further Analysis:</a:t>
            </a:r>
          </a:p>
        </p:txBody>
      </p:sp>
      <p:sp>
        <p:nvSpPr>
          <p:cNvPr id="4" name="TextBox 3">
            <a:extLst>
              <a:ext uri="{FF2B5EF4-FFF2-40B4-BE49-F238E27FC236}">
                <a16:creationId xmlns:a16="http://schemas.microsoft.com/office/drawing/2014/main" id="{9A15BFCD-7190-44C5-A93E-74E260D02C2A}"/>
              </a:ext>
            </a:extLst>
          </p:cNvPr>
          <p:cNvSpPr txBox="1"/>
          <p:nvPr/>
        </p:nvSpPr>
        <p:spPr>
          <a:xfrm>
            <a:off x="1422645" y="1321734"/>
            <a:ext cx="8591365" cy="5078313"/>
          </a:xfrm>
          <a:prstGeom prst="rect">
            <a:avLst/>
          </a:prstGeom>
          <a:noFill/>
        </p:spPr>
        <p:txBody>
          <a:bodyPr wrap="square">
            <a:spAutoFit/>
          </a:bodyPr>
          <a:lstStyle/>
          <a:p>
            <a:r>
              <a:rPr lang="en-US" dirty="0"/>
              <a:t>The highest spread is reported in the Age variable with respect to 0 number of children/dependents. The lowest average age variable spread is reported for insured having 5 children, this and various other findings also needs to elaborated.</a:t>
            </a:r>
          </a:p>
          <a:p>
            <a:endParaRPr lang="en-US" dirty="0"/>
          </a:p>
          <a:p>
            <a:endParaRPr lang="en-US" dirty="0"/>
          </a:p>
          <a:p>
            <a:r>
              <a:rPr lang="en-US" dirty="0"/>
              <a:t>The methodological choices for data collection needs to be changed and a mix method approach should be adopted. More detail Qualitative interviews shall be conducted for increasing customers and satisfying existing customers.</a:t>
            </a:r>
          </a:p>
          <a:p>
            <a:endParaRPr lang="en-US" dirty="0"/>
          </a:p>
          <a:p>
            <a:endParaRPr lang="en-US" dirty="0"/>
          </a:p>
          <a:p>
            <a:r>
              <a:rPr lang="en-US" dirty="0"/>
              <a:t>More sophisticated Explanatory data analysis techniques should be applied like Multinomial Logistic regression keeping different product as Dependent variable and the given other attributes as independent variables to come up with sound findings.</a:t>
            </a:r>
          </a:p>
          <a:p>
            <a:endParaRPr lang="en-US" dirty="0"/>
          </a:p>
          <a:p>
            <a:r>
              <a:rPr lang="en-US" dirty="0"/>
              <a:t>Cluster analysis and Multidimensional Scaling can be another explanatory technique to appear on sound findings.</a:t>
            </a:r>
          </a:p>
          <a:p>
            <a:endParaRPr lang="en-US" dirty="0"/>
          </a:p>
          <a:p>
            <a:endParaRPr lang="en-US" dirty="0"/>
          </a:p>
        </p:txBody>
      </p:sp>
    </p:spTree>
    <p:extLst>
      <p:ext uri="{BB962C8B-B14F-4D97-AF65-F5344CB8AC3E}">
        <p14:creationId xmlns:p14="http://schemas.microsoft.com/office/powerpoint/2010/main" val="402372860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5491E-60BE-497D-A06C-30E80DBC5779}"/>
              </a:ext>
            </a:extLst>
          </p:cNvPr>
          <p:cNvSpPr>
            <a:spLocks noGrp="1"/>
          </p:cNvSpPr>
          <p:nvPr>
            <p:ph type="title"/>
          </p:nvPr>
        </p:nvSpPr>
        <p:spPr>
          <a:xfrm>
            <a:off x="838200" y="1927595"/>
            <a:ext cx="10515600" cy="1325563"/>
          </a:xfrm>
        </p:spPr>
        <p:txBody>
          <a:bodyPr/>
          <a:lstStyle/>
          <a:p>
            <a:r>
              <a:rPr lang="en-US" dirty="0"/>
              <a:t>Thankyou</a:t>
            </a:r>
          </a:p>
        </p:txBody>
      </p:sp>
    </p:spTree>
    <p:extLst>
      <p:ext uri="{BB962C8B-B14F-4D97-AF65-F5344CB8AC3E}">
        <p14:creationId xmlns:p14="http://schemas.microsoft.com/office/powerpoint/2010/main" val="36943528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FE034A-17E1-44EC-8DB3-FCD4E68A3F2F}"/>
              </a:ext>
            </a:extLst>
          </p:cNvPr>
          <p:cNvSpPr>
            <a:spLocks noGrp="1"/>
          </p:cNvSpPr>
          <p:nvPr>
            <p:ph type="ctrTitle"/>
          </p:nvPr>
        </p:nvSpPr>
        <p:spPr>
          <a:xfrm>
            <a:off x="1524000" y="500926"/>
            <a:ext cx="9144000" cy="804091"/>
          </a:xfrm>
        </p:spPr>
        <p:txBody>
          <a:bodyPr>
            <a:normAutofit fontScale="90000"/>
          </a:bodyPr>
          <a:lstStyle/>
          <a:p>
            <a:r>
              <a:rPr lang="en-US" dirty="0"/>
              <a:t>Customer Profile</a:t>
            </a:r>
          </a:p>
        </p:txBody>
      </p:sp>
      <p:pic>
        <p:nvPicPr>
          <p:cNvPr id="1026" name="Picture 2">
            <a:extLst>
              <a:ext uri="{FF2B5EF4-FFF2-40B4-BE49-F238E27FC236}">
                <a16:creationId xmlns:a16="http://schemas.microsoft.com/office/drawing/2014/main" id="{BA2555C6-4595-4BAB-A834-2A0BCA3DD12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492793"/>
            <a:ext cx="3573539" cy="3635826"/>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690266C6-81C9-4B48-9CBA-2B37F6DE3AB9}"/>
              </a:ext>
            </a:extLst>
          </p:cNvPr>
          <p:cNvSpPr txBox="1"/>
          <p:nvPr/>
        </p:nvSpPr>
        <p:spPr>
          <a:xfrm>
            <a:off x="1884285" y="5257346"/>
            <a:ext cx="2669959" cy="923330"/>
          </a:xfrm>
          <a:prstGeom prst="rect">
            <a:avLst/>
          </a:prstGeom>
          <a:noFill/>
        </p:spPr>
        <p:txBody>
          <a:bodyPr wrap="square">
            <a:spAutoFit/>
          </a:bodyPr>
          <a:lstStyle/>
          <a:p>
            <a:pPr algn="ctr"/>
            <a:r>
              <a:rPr lang="en-US" b="0" i="0" dirty="0">
                <a:solidFill>
                  <a:srgbClr val="000000"/>
                </a:solidFill>
                <a:effectLst/>
                <a:latin typeface="lato"/>
              </a:rPr>
              <a:t>Male and females are approximately of equal percentage</a:t>
            </a:r>
            <a:endParaRPr lang="en-US" dirty="0">
              <a:solidFill>
                <a:srgbClr val="000000"/>
              </a:solidFill>
              <a:latin typeface="lato"/>
            </a:endParaRPr>
          </a:p>
        </p:txBody>
      </p:sp>
      <p:pic>
        <p:nvPicPr>
          <p:cNvPr id="15" name="Picture 10">
            <a:extLst>
              <a:ext uri="{FF2B5EF4-FFF2-40B4-BE49-F238E27FC236}">
                <a16:creationId xmlns:a16="http://schemas.microsoft.com/office/drawing/2014/main" id="{FB6DA2CD-BC03-4F31-B224-36E921FEB44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67507" y="1492793"/>
            <a:ext cx="3724275" cy="3448050"/>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6CC61152-9C16-49CA-A64F-3B89990B6D97}"/>
              </a:ext>
            </a:extLst>
          </p:cNvPr>
          <p:cNvSpPr txBox="1"/>
          <p:nvPr/>
        </p:nvSpPr>
        <p:spPr>
          <a:xfrm>
            <a:off x="6943725" y="4940843"/>
            <a:ext cx="4586148" cy="1754326"/>
          </a:xfrm>
          <a:prstGeom prst="rect">
            <a:avLst/>
          </a:prstGeom>
          <a:noFill/>
        </p:spPr>
        <p:txBody>
          <a:bodyPr wrap="square">
            <a:spAutoFit/>
          </a:bodyPr>
          <a:lstStyle/>
          <a:p>
            <a:pPr algn="ctr"/>
            <a:r>
              <a:rPr lang="en-US" dirty="0"/>
              <a:t>The highest insured percentage is reported in Southeast.</a:t>
            </a:r>
          </a:p>
          <a:p>
            <a:pPr algn="ctr"/>
            <a:endParaRPr lang="en-US" dirty="0"/>
          </a:p>
          <a:p>
            <a:pPr algn="ctr"/>
            <a:r>
              <a:rPr lang="en-US" dirty="0"/>
              <a:t>The southwest, northwest and northeast are having almost same percentage of reported cases.</a:t>
            </a:r>
          </a:p>
        </p:txBody>
      </p:sp>
    </p:spTree>
    <p:extLst>
      <p:ext uri="{BB962C8B-B14F-4D97-AF65-F5344CB8AC3E}">
        <p14:creationId xmlns:p14="http://schemas.microsoft.com/office/powerpoint/2010/main" val="1854352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8">
            <a:extLst>
              <a:ext uri="{FF2B5EF4-FFF2-40B4-BE49-F238E27FC236}">
                <a16:creationId xmlns:a16="http://schemas.microsoft.com/office/drawing/2014/main" id="{DAB5A7E0-CFB6-4916-A2D2-B9394A2AE4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858727"/>
            <a:ext cx="4648200" cy="381952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a:extLst>
              <a:ext uri="{FF2B5EF4-FFF2-40B4-BE49-F238E27FC236}">
                <a16:creationId xmlns:a16="http://schemas.microsoft.com/office/drawing/2014/main" id="{E98A91D8-2628-4CF9-A89D-F101026A96D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0093" y="1187790"/>
            <a:ext cx="4128440" cy="3399279"/>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A4B131AB-E2A3-44E6-A254-2F25CA514CE4}"/>
              </a:ext>
            </a:extLst>
          </p:cNvPr>
          <p:cNvSpPr txBox="1"/>
          <p:nvPr/>
        </p:nvSpPr>
        <p:spPr>
          <a:xfrm>
            <a:off x="6997823" y="4746880"/>
            <a:ext cx="3424561" cy="923330"/>
          </a:xfrm>
          <a:prstGeom prst="rect">
            <a:avLst/>
          </a:prstGeom>
          <a:noFill/>
        </p:spPr>
        <p:txBody>
          <a:bodyPr wrap="square">
            <a:spAutoFit/>
          </a:bodyPr>
          <a:lstStyle/>
          <a:p>
            <a:pPr algn="ctr"/>
            <a:r>
              <a:rPr lang="en-US" b="0" i="0" dirty="0">
                <a:solidFill>
                  <a:srgbClr val="000000"/>
                </a:solidFill>
                <a:effectLst/>
                <a:latin typeface="lato"/>
              </a:rPr>
              <a:t>With the increase in child/dependent the </a:t>
            </a:r>
            <a:r>
              <a:rPr lang="en-US" dirty="0">
                <a:solidFill>
                  <a:srgbClr val="000000"/>
                </a:solidFill>
                <a:latin typeface="lato"/>
              </a:rPr>
              <a:t>number of insured is decrease.</a:t>
            </a:r>
          </a:p>
        </p:txBody>
      </p:sp>
      <p:sp>
        <p:nvSpPr>
          <p:cNvPr id="10" name="TextBox 9">
            <a:extLst>
              <a:ext uri="{FF2B5EF4-FFF2-40B4-BE49-F238E27FC236}">
                <a16:creationId xmlns:a16="http://schemas.microsoft.com/office/drawing/2014/main" id="{10D81549-DF94-46CA-9F5F-FB6ADAFB085C}"/>
              </a:ext>
            </a:extLst>
          </p:cNvPr>
          <p:cNvSpPr txBox="1"/>
          <p:nvPr/>
        </p:nvSpPr>
        <p:spPr>
          <a:xfrm>
            <a:off x="810088" y="4746880"/>
            <a:ext cx="3424561" cy="646331"/>
          </a:xfrm>
          <a:prstGeom prst="rect">
            <a:avLst/>
          </a:prstGeom>
          <a:noFill/>
        </p:spPr>
        <p:txBody>
          <a:bodyPr wrap="square">
            <a:spAutoFit/>
          </a:bodyPr>
          <a:lstStyle/>
          <a:p>
            <a:r>
              <a:rPr lang="en-US" dirty="0">
                <a:solidFill>
                  <a:srgbClr val="000000"/>
                </a:solidFill>
                <a:latin typeface="lato"/>
              </a:rPr>
              <a:t>Insured with regular tobacco smoking are more in the data</a:t>
            </a:r>
          </a:p>
        </p:txBody>
      </p:sp>
    </p:spTree>
    <p:extLst>
      <p:ext uri="{BB962C8B-B14F-4D97-AF65-F5344CB8AC3E}">
        <p14:creationId xmlns:p14="http://schemas.microsoft.com/office/powerpoint/2010/main" val="30839226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A2B1D9A-582A-45E4-8935-607F4B5671E2}"/>
              </a:ext>
            </a:extLst>
          </p:cNvPr>
          <p:cNvSpPr txBox="1"/>
          <p:nvPr/>
        </p:nvSpPr>
        <p:spPr>
          <a:xfrm>
            <a:off x="1165193" y="251183"/>
            <a:ext cx="9736585" cy="1015663"/>
          </a:xfrm>
          <a:prstGeom prst="rect">
            <a:avLst/>
          </a:prstGeom>
          <a:noFill/>
        </p:spPr>
        <p:txBody>
          <a:bodyPr wrap="square">
            <a:spAutoFit/>
          </a:bodyPr>
          <a:lstStyle/>
          <a:p>
            <a:r>
              <a:rPr kumimoji="0" lang="en-US" sz="6000" b="1" i="0" u="none" strike="noStrike" kern="1200" cap="none" spc="0" normalizeH="0" baseline="0" noProof="0" dirty="0">
                <a:ln>
                  <a:noFill/>
                </a:ln>
                <a:solidFill>
                  <a:prstClr val="black"/>
                </a:solidFill>
                <a:effectLst/>
                <a:uLnTx/>
                <a:uFillTx/>
                <a:latin typeface="Calibri Light" panose="020F0302020204030204"/>
                <a:ea typeface="+mj-ea"/>
                <a:cs typeface="+mj-cs"/>
              </a:rPr>
              <a:t>Exploratory Data Analysis –’Age’</a:t>
            </a:r>
            <a:endParaRPr lang="en-US" dirty="0"/>
          </a:p>
        </p:txBody>
      </p:sp>
      <p:pic>
        <p:nvPicPr>
          <p:cNvPr id="2050" name="Picture 2">
            <a:extLst>
              <a:ext uri="{FF2B5EF4-FFF2-40B4-BE49-F238E27FC236}">
                <a16:creationId xmlns:a16="http://schemas.microsoft.com/office/drawing/2014/main" id="{4C5E3823-A1C0-44A0-8BC7-7E558D1E1B0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29880" y="1411550"/>
            <a:ext cx="5611694" cy="4502966"/>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418E08D-7326-4781-BDDB-D180C1048D99}"/>
              </a:ext>
            </a:extLst>
          </p:cNvPr>
          <p:cNvSpPr txBox="1"/>
          <p:nvPr/>
        </p:nvSpPr>
        <p:spPr>
          <a:xfrm>
            <a:off x="233039" y="1483362"/>
            <a:ext cx="5306627" cy="5078313"/>
          </a:xfrm>
          <a:prstGeom prst="rect">
            <a:avLst/>
          </a:prstGeom>
          <a:noFill/>
        </p:spPr>
        <p:txBody>
          <a:bodyPr wrap="square">
            <a:spAutoFit/>
          </a:bodyPr>
          <a:lstStyle/>
          <a:p>
            <a:pPr algn="l"/>
            <a:endParaRPr lang="en-US" b="1" i="0" dirty="0">
              <a:solidFill>
                <a:srgbClr val="000000"/>
              </a:solidFill>
              <a:effectLst/>
              <a:latin typeface="Helvetica Neue"/>
            </a:endParaRPr>
          </a:p>
          <a:p>
            <a:pPr algn="l"/>
            <a:r>
              <a:rPr lang="en-US" b="0" i="0" dirty="0">
                <a:solidFill>
                  <a:srgbClr val="000000"/>
                </a:solidFill>
                <a:effectLst/>
                <a:latin typeface="Helvetica Neue"/>
              </a:rPr>
              <a:t>The average customer Age is 39.207 or 39 years.</a:t>
            </a:r>
          </a:p>
          <a:p>
            <a:pPr algn="l"/>
            <a:endParaRPr lang="en-US" b="0" i="0" dirty="0">
              <a:solidFill>
                <a:srgbClr val="000000"/>
              </a:solidFill>
              <a:effectLst/>
              <a:latin typeface="Helvetica Neue"/>
            </a:endParaRPr>
          </a:p>
          <a:p>
            <a:pPr algn="l"/>
            <a:r>
              <a:rPr lang="en-US" b="0" i="0" dirty="0">
                <a:solidFill>
                  <a:srgbClr val="000000"/>
                </a:solidFill>
                <a:effectLst/>
                <a:latin typeface="Helvetica Neue"/>
              </a:rPr>
              <a:t>The most repeated Value of the Age is 18 years indicating more insured of this age group in the data.</a:t>
            </a:r>
          </a:p>
          <a:p>
            <a:pPr algn="l"/>
            <a:endParaRPr lang="en-US" b="0" i="0" dirty="0">
              <a:solidFill>
                <a:srgbClr val="000000"/>
              </a:solidFill>
              <a:effectLst/>
              <a:latin typeface="Helvetica Neue"/>
            </a:endParaRPr>
          </a:p>
          <a:p>
            <a:pPr algn="l"/>
            <a:r>
              <a:rPr lang="en-US" b="0" i="0" dirty="0">
                <a:solidFill>
                  <a:srgbClr val="000000"/>
                </a:solidFill>
                <a:effectLst/>
                <a:latin typeface="Helvetica Neue"/>
              </a:rPr>
              <a:t>The 50% of the data lies between the Age bracket of 18-39 years. (18= minimum value, 39 is the median value).</a:t>
            </a:r>
          </a:p>
          <a:p>
            <a:pPr algn="l"/>
            <a:endParaRPr lang="en-US" b="0" i="0" dirty="0">
              <a:solidFill>
                <a:srgbClr val="000000"/>
              </a:solidFill>
              <a:effectLst/>
              <a:latin typeface="Helvetica Neue"/>
            </a:endParaRPr>
          </a:p>
          <a:p>
            <a:pPr algn="l"/>
            <a:r>
              <a:rPr lang="en-US" b="0" i="0" dirty="0">
                <a:solidFill>
                  <a:srgbClr val="000000"/>
                </a:solidFill>
                <a:effectLst/>
                <a:latin typeface="Helvetica Neue"/>
              </a:rPr>
              <a:t>The distribution of Age variable is relatively flatter distribution or seems like a platykurtic distribution.</a:t>
            </a:r>
          </a:p>
          <a:p>
            <a:pPr algn="l"/>
            <a:endParaRPr lang="en-US" b="0" i="0" dirty="0">
              <a:solidFill>
                <a:srgbClr val="000000"/>
              </a:solidFill>
              <a:effectLst/>
              <a:latin typeface="Helvetica Neue"/>
            </a:endParaRPr>
          </a:p>
          <a:p>
            <a:pPr algn="l"/>
            <a:r>
              <a:rPr lang="en-US" b="0" i="0" dirty="0">
                <a:solidFill>
                  <a:srgbClr val="000000"/>
                </a:solidFill>
                <a:effectLst/>
                <a:latin typeface="Helvetica Neue"/>
              </a:rPr>
              <a:t>The boxplot does not indicates any outliers and mean (39.20) and median (39.0) are approximately equal but mode(18) is much lesser than the both.</a:t>
            </a:r>
          </a:p>
        </p:txBody>
      </p:sp>
    </p:spTree>
    <p:extLst>
      <p:ext uri="{BB962C8B-B14F-4D97-AF65-F5344CB8AC3E}">
        <p14:creationId xmlns:p14="http://schemas.microsoft.com/office/powerpoint/2010/main" val="10460379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E5091-294F-41F9-BB2A-4AE659C0E4FC}"/>
              </a:ext>
            </a:extLst>
          </p:cNvPr>
          <p:cNvSpPr>
            <a:spLocks noGrp="1"/>
          </p:cNvSpPr>
          <p:nvPr>
            <p:ph type="title"/>
          </p:nvPr>
        </p:nvSpPr>
        <p:spPr/>
        <p:txBody>
          <a:bodyPr/>
          <a:lstStyle/>
          <a:p>
            <a:r>
              <a:rPr kumimoji="0" lang="en-US" sz="5400" b="1" i="0" u="none" strike="noStrike" kern="1200" cap="none" spc="0" normalizeH="0" baseline="0" noProof="0" dirty="0">
                <a:ln>
                  <a:noFill/>
                </a:ln>
                <a:solidFill>
                  <a:prstClr val="black"/>
                </a:solidFill>
                <a:effectLst/>
                <a:uLnTx/>
                <a:uFillTx/>
                <a:latin typeface="Calibri Light" panose="020F0302020204030204"/>
                <a:ea typeface="+mj-ea"/>
                <a:cs typeface="+mj-cs"/>
              </a:rPr>
              <a:t>Exploratory Data Analysis –’</a:t>
            </a:r>
            <a:r>
              <a:rPr kumimoji="0" lang="en-US" sz="5400" b="1" i="0" u="none" strike="noStrike" kern="1200" cap="none" spc="0" normalizeH="0" baseline="0" noProof="0" dirty="0" err="1">
                <a:ln>
                  <a:noFill/>
                </a:ln>
                <a:solidFill>
                  <a:prstClr val="black"/>
                </a:solidFill>
                <a:effectLst/>
                <a:uLnTx/>
                <a:uFillTx/>
                <a:latin typeface="Calibri Light" panose="020F0302020204030204"/>
                <a:ea typeface="+mj-ea"/>
                <a:cs typeface="+mj-cs"/>
              </a:rPr>
              <a:t>bmi</a:t>
            </a:r>
            <a:r>
              <a:rPr kumimoji="0" lang="en-US" sz="5400" b="1" i="0" u="none" strike="noStrike" kern="1200" cap="none" spc="0" normalizeH="0" baseline="0" noProof="0" dirty="0">
                <a:ln>
                  <a:noFill/>
                </a:ln>
                <a:solidFill>
                  <a:prstClr val="black"/>
                </a:solidFill>
                <a:effectLst/>
                <a:uLnTx/>
                <a:uFillTx/>
                <a:latin typeface="Calibri Light" panose="020F0302020204030204"/>
                <a:ea typeface="+mj-ea"/>
                <a:cs typeface="+mj-cs"/>
              </a:rPr>
              <a:t>’</a:t>
            </a:r>
            <a:endParaRPr lang="en-US" dirty="0"/>
          </a:p>
        </p:txBody>
      </p:sp>
      <p:sp>
        <p:nvSpPr>
          <p:cNvPr id="3" name="Content Placeholder 2">
            <a:extLst>
              <a:ext uri="{FF2B5EF4-FFF2-40B4-BE49-F238E27FC236}">
                <a16:creationId xmlns:a16="http://schemas.microsoft.com/office/drawing/2014/main" id="{D61ACA96-796F-4ADE-9000-8D10C9D18F1B}"/>
              </a:ext>
            </a:extLst>
          </p:cNvPr>
          <p:cNvSpPr>
            <a:spLocks noGrp="1"/>
          </p:cNvSpPr>
          <p:nvPr>
            <p:ph idx="1"/>
          </p:nvPr>
        </p:nvSpPr>
        <p:spPr>
          <a:xfrm>
            <a:off x="900344" y="1553592"/>
            <a:ext cx="5003306" cy="4206120"/>
          </a:xfrm>
        </p:spPr>
        <p:txBody>
          <a:bodyPr>
            <a:normAutofit fontScale="70000" lnSpcReduction="20000"/>
          </a:bodyPr>
          <a:lstStyle/>
          <a:p>
            <a:pPr algn="l"/>
            <a:r>
              <a:rPr lang="en-US" b="0" i="0" dirty="0">
                <a:solidFill>
                  <a:srgbClr val="000000"/>
                </a:solidFill>
                <a:effectLst/>
                <a:latin typeface="Times New Roman" panose="02020603050405020304" pitchFamily="18" charset="0"/>
                <a:cs typeface="Times New Roman" panose="02020603050405020304" pitchFamily="18" charset="0"/>
              </a:rPr>
              <a:t>An average </a:t>
            </a:r>
            <a:r>
              <a:rPr lang="en-US" b="0" i="0" dirty="0" err="1">
                <a:solidFill>
                  <a:srgbClr val="000000"/>
                </a:solidFill>
                <a:effectLst/>
                <a:latin typeface="Times New Roman" panose="02020603050405020304" pitchFamily="18" charset="0"/>
                <a:cs typeface="Times New Roman" panose="02020603050405020304" pitchFamily="18" charset="0"/>
              </a:rPr>
              <a:t>bmi</a:t>
            </a:r>
            <a:r>
              <a:rPr lang="en-US" b="0" i="0" dirty="0">
                <a:solidFill>
                  <a:srgbClr val="000000"/>
                </a:solidFill>
                <a:effectLst/>
                <a:latin typeface="Times New Roman" panose="02020603050405020304" pitchFamily="18" charset="0"/>
                <a:cs typeface="Times New Roman" panose="02020603050405020304" pitchFamily="18" charset="0"/>
              </a:rPr>
              <a:t> of customer is 30.663 + 6.098 which exceed the range of ideal BMI (18.5 to 24.9)and indicates obesity among customers.</a:t>
            </a:r>
          </a:p>
          <a:p>
            <a:pPr algn="l"/>
            <a:r>
              <a:rPr lang="en-US" b="0" i="0" dirty="0">
                <a:solidFill>
                  <a:srgbClr val="000000"/>
                </a:solidFill>
                <a:effectLst/>
                <a:latin typeface="Times New Roman" panose="02020603050405020304" pitchFamily="18" charset="0"/>
                <a:cs typeface="Times New Roman" panose="02020603050405020304" pitchFamily="18" charset="0"/>
              </a:rPr>
              <a:t>The most repeated Value of the </a:t>
            </a:r>
            <a:r>
              <a:rPr lang="en-US" b="0" i="0" dirty="0" err="1">
                <a:solidFill>
                  <a:srgbClr val="000000"/>
                </a:solidFill>
                <a:effectLst/>
                <a:latin typeface="Times New Roman" panose="02020603050405020304" pitchFamily="18" charset="0"/>
                <a:cs typeface="Times New Roman" panose="02020603050405020304" pitchFamily="18" charset="0"/>
              </a:rPr>
              <a:t>bmi</a:t>
            </a:r>
            <a:r>
              <a:rPr lang="en-US" b="0" i="0" dirty="0">
                <a:solidFill>
                  <a:srgbClr val="000000"/>
                </a:solidFill>
                <a:effectLst/>
                <a:latin typeface="Times New Roman" panose="02020603050405020304" pitchFamily="18" charset="0"/>
                <a:cs typeface="Times New Roman" panose="02020603050405020304" pitchFamily="18" charset="0"/>
              </a:rPr>
              <a:t> is 32.3 indicating more insured belonging to this </a:t>
            </a:r>
            <a:r>
              <a:rPr lang="en-US" b="0" i="0" dirty="0" err="1">
                <a:solidFill>
                  <a:srgbClr val="000000"/>
                </a:solidFill>
                <a:effectLst/>
                <a:latin typeface="Times New Roman" panose="02020603050405020304" pitchFamily="18" charset="0"/>
                <a:cs typeface="Times New Roman" panose="02020603050405020304" pitchFamily="18" charset="0"/>
              </a:rPr>
              <a:t>bmi</a:t>
            </a:r>
            <a:r>
              <a:rPr lang="en-US" b="0" i="0" dirty="0">
                <a:solidFill>
                  <a:srgbClr val="000000"/>
                </a:solidFill>
                <a:effectLst/>
                <a:latin typeface="Times New Roman" panose="02020603050405020304" pitchFamily="18" charset="0"/>
                <a:cs typeface="Times New Roman" panose="02020603050405020304" pitchFamily="18" charset="0"/>
              </a:rPr>
              <a:t>.</a:t>
            </a:r>
          </a:p>
          <a:p>
            <a:pPr algn="l"/>
            <a:r>
              <a:rPr lang="en-US" b="0" i="0" dirty="0">
                <a:solidFill>
                  <a:srgbClr val="000000"/>
                </a:solidFill>
                <a:effectLst/>
                <a:latin typeface="Times New Roman" panose="02020603050405020304" pitchFamily="18" charset="0"/>
                <a:cs typeface="Times New Roman" panose="02020603050405020304" pitchFamily="18" charset="0"/>
              </a:rPr>
              <a:t>The 50% of the data lies between the </a:t>
            </a:r>
            <a:r>
              <a:rPr lang="en-US" b="0" i="0" dirty="0" err="1">
                <a:solidFill>
                  <a:srgbClr val="000000"/>
                </a:solidFill>
                <a:effectLst/>
                <a:latin typeface="Times New Roman" panose="02020603050405020304" pitchFamily="18" charset="0"/>
                <a:cs typeface="Times New Roman" panose="02020603050405020304" pitchFamily="18" charset="0"/>
              </a:rPr>
              <a:t>bmi</a:t>
            </a:r>
            <a:r>
              <a:rPr lang="en-US" b="0" i="0" dirty="0">
                <a:solidFill>
                  <a:srgbClr val="000000"/>
                </a:solidFill>
                <a:effectLst/>
                <a:latin typeface="Times New Roman" panose="02020603050405020304" pitchFamily="18" charset="0"/>
                <a:cs typeface="Times New Roman" panose="02020603050405020304" pitchFamily="18" charset="0"/>
              </a:rPr>
              <a:t> bracket of 15.9-30.4. (15.9= minimum value, 30.4 is the median value).</a:t>
            </a:r>
          </a:p>
          <a:p>
            <a:pPr algn="l"/>
            <a:r>
              <a:rPr lang="en-US" b="0" i="0" dirty="0">
                <a:solidFill>
                  <a:srgbClr val="000000"/>
                </a:solidFill>
                <a:effectLst/>
                <a:latin typeface="Times New Roman" panose="02020603050405020304" pitchFamily="18" charset="0"/>
                <a:cs typeface="Times New Roman" panose="02020603050405020304" pitchFamily="18" charset="0"/>
              </a:rPr>
              <a:t>The distribution of </a:t>
            </a:r>
            <a:r>
              <a:rPr lang="en-US" b="0" i="0" dirty="0" err="1">
                <a:solidFill>
                  <a:srgbClr val="000000"/>
                </a:solidFill>
                <a:effectLst/>
                <a:latin typeface="Times New Roman" panose="02020603050405020304" pitchFamily="18" charset="0"/>
                <a:cs typeface="Times New Roman" panose="02020603050405020304" pitchFamily="18" charset="0"/>
              </a:rPr>
              <a:t>bmi</a:t>
            </a:r>
            <a:r>
              <a:rPr lang="en-US" b="0" i="0" dirty="0">
                <a:solidFill>
                  <a:srgbClr val="000000"/>
                </a:solidFill>
                <a:effectLst/>
                <a:latin typeface="Times New Roman" panose="02020603050405020304" pitchFamily="18" charset="0"/>
                <a:cs typeface="Times New Roman" panose="02020603050405020304" pitchFamily="18" charset="0"/>
              </a:rPr>
              <a:t> variable seems a normal distribution as mean is closer to median and mode.</a:t>
            </a:r>
          </a:p>
          <a:p>
            <a:pPr algn="l"/>
            <a:r>
              <a:rPr lang="en-US" b="0" i="0" dirty="0">
                <a:solidFill>
                  <a:srgbClr val="000000"/>
                </a:solidFill>
                <a:effectLst/>
                <a:latin typeface="Times New Roman" panose="02020603050405020304" pitchFamily="18" charset="0"/>
                <a:cs typeface="Times New Roman" panose="02020603050405020304" pitchFamily="18" charset="0"/>
              </a:rPr>
              <a:t>The boxplot indicates some outliers towards the right side of the data indicating presence of some extreme obese insured individuals.</a:t>
            </a:r>
          </a:p>
          <a:p>
            <a:endParaRPr lang="en-US" dirty="0"/>
          </a:p>
        </p:txBody>
      </p:sp>
      <p:pic>
        <p:nvPicPr>
          <p:cNvPr id="4098" name="Picture 2">
            <a:extLst>
              <a:ext uri="{FF2B5EF4-FFF2-40B4-BE49-F238E27FC236}">
                <a16:creationId xmlns:a16="http://schemas.microsoft.com/office/drawing/2014/main" id="{A7FA28AB-FDF8-4513-9ADD-36D34E8A791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97766" y="1738081"/>
            <a:ext cx="5824117" cy="38371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69179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0E684B-376D-47A2-B5C0-41350D1AA60B}"/>
              </a:ext>
            </a:extLst>
          </p:cNvPr>
          <p:cNvSpPr>
            <a:spLocks noGrp="1"/>
          </p:cNvSpPr>
          <p:nvPr>
            <p:ph type="title"/>
          </p:nvPr>
        </p:nvSpPr>
        <p:spPr/>
        <p:txBody>
          <a:bodyPr/>
          <a:lstStyle/>
          <a:p>
            <a:r>
              <a:rPr lang="en-US" b="1" dirty="0"/>
              <a:t>Exploratory Data Analysis –’charges’</a:t>
            </a:r>
            <a:endParaRPr lang="en-US" dirty="0"/>
          </a:p>
        </p:txBody>
      </p:sp>
      <p:pic>
        <p:nvPicPr>
          <p:cNvPr id="5122" name="Picture 2">
            <a:extLst>
              <a:ext uri="{FF2B5EF4-FFF2-40B4-BE49-F238E27FC236}">
                <a16:creationId xmlns:a16="http://schemas.microsoft.com/office/drawing/2014/main" id="{9674690C-B404-41D7-AFC7-6B574A59643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303050" y="1690688"/>
            <a:ext cx="6486374" cy="4351338"/>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CD90FE2E-7A3F-45E1-B05D-8D0C154C7C4B}"/>
              </a:ext>
            </a:extLst>
          </p:cNvPr>
          <p:cNvSpPr txBox="1"/>
          <p:nvPr/>
        </p:nvSpPr>
        <p:spPr>
          <a:xfrm>
            <a:off x="719092" y="1859339"/>
            <a:ext cx="4332303" cy="3970318"/>
          </a:xfrm>
          <a:prstGeom prst="rect">
            <a:avLst/>
          </a:prstGeom>
          <a:noFill/>
        </p:spPr>
        <p:txBody>
          <a:bodyPr wrap="square">
            <a:spAutoFit/>
          </a:bodyPr>
          <a:lstStyle/>
          <a:p>
            <a:pPr algn="l"/>
            <a:r>
              <a:rPr lang="en-US" b="0" i="0" dirty="0">
                <a:solidFill>
                  <a:srgbClr val="000000"/>
                </a:solidFill>
                <a:effectLst/>
                <a:latin typeface="Helvetica Neue"/>
              </a:rPr>
              <a:t>The Average Individual medical costs billed to health insurance is 13270.42.</a:t>
            </a:r>
          </a:p>
          <a:p>
            <a:pPr algn="l"/>
            <a:endParaRPr lang="en-US" b="0" i="0" dirty="0">
              <a:solidFill>
                <a:srgbClr val="000000"/>
              </a:solidFill>
              <a:effectLst/>
              <a:latin typeface="Helvetica Neue"/>
            </a:endParaRPr>
          </a:p>
          <a:p>
            <a:pPr algn="l"/>
            <a:r>
              <a:rPr lang="en-US" b="0" i="0" dirty="0">
                <a:solidFill>
                  <a:srgbClr val="000000"/>
                </a:solidFill>
                <a:effectLst/>
                <a:latin typeface="Helvetica Neue"/>
              </a:rPr>
              <a:t>The distribution has long right tail indicating a positive skewed distribution with mean&gt;median&gt;mode.</a:t>
            </a:r>
          </a:p>
          <a:p>
            <a:pPr algn="l"/>
            <a:endParaRPr lang="en-US" b="0" i="0" dirty="0">
              <a:solidFill>
                <a:srgbClr val="000000"/>
              </a:solidFill>
              <a:effectLst/>
              <a:latin typeface="Helvetica Neue"/>
            </a:endParaRPr>
          </a:p>
          <a:p>
            <a:pPr algn="l"/>
            <a:r>
              <a:rPr lang="en-US" b="0" i="0" dirty="0">
                <a:solidFill>
                  <a:srgbClr val="000000"/>
                </a:solidFill>
                <a:effectLst/>
                <a:latin typeface="Helvetica Neue"/>
              </a:rPr>
              <a:t>The distribution is full of outliers on the right side of the data in boxplot indicating huge claims of insured individuals on insurance company.</a:t>
            </a:r>
          </a:p>
          <a:p>
            <a:pPr algn="l"/>
            <a:endParaRPr lang="en-US" b="0" i="0" dirty="0">
              <a:solidFill>
                <a:srgbClr val="000000"/>
              </a:solidFill>
              <a:effectLst/>
              <a:latin typeface="Helvetica Neue"/>
            </a:endParaRPr>
          </a:p>
          <a:p>
            <a:pPr algn="l"/>
            <a:r>
              <a:rPr lang="en-US" b="0" i="0" dirty="0">
                <a:solidFill>
                  <a:srgbClr val="000000"/>
                </a:solidFill>
                <a:effectLst/>
                <a:latin typeface="Helvetica Neue"/>
              </a:rPr>
              <a:t>Data for charges has huge spread ranging from 1121.873 to 63770.428.</a:t>
            </a:r>
          </a:p>
        </p:txBody>
      </p:sp>
    </p:spTree>
    <p:extLst>
      <p:ext uri="{BB962C8B-B14F-4D97-AF65-F5344CB8AC3E}">
        <p14:creationId xmlns:p14="http://schemas.microsoft.com/office/powerpoint/2010/main" val="18246244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F48CB6-8665-4ED1-A885-31870572E367}"/>
              </a:ext>
            </a:extLst>
          </p:cNvPr>
          <p:cNvSpPr>
            <a:spLocks noGrp="1"/>
          </p:cNvSpPr>
          <p:nvPr>
            <p:ph type="title"/>
          </p:nvPr>
        </p:nvSpPr>
        <p:spPr>
          <a:xfrm>
            <a:off x="838200" y="604823"/>
            <a:ext cx="10515600" cy="1325563"/>
          </a:xfrm>
        </p:spPr>
        <p:txBody>
          <a:bodyPr>
            <a:normAutofit fontScale="90000"/>
          </a:bodyPr>
          <a:lstStyle/>
          <a:p>
            <a:r>
              <a:rPr lang="en-US" b="1" i="0" dirty="0">
                <a:solidFill>
                  <a:srgbClr val="000000"/>
                </a:solidFill>
                <a:effectLst/>
                <a:latin typeface="Helvetica Neue"/>
              </a:rPr>
              <a:t>Bivariate Analysis</a:t>
            </a:r>
            <a:br>
              <a:rPr lang="en-US" b="1" i="0" dirty="0">
                <a:solidFill>
                  <a:srgbClr val="000000"/>
                </a:solidFill>
                <a:effectLst/>
                <a:latin typeface="Helvetica Neue"/>
              </a:rPr>
            </a:br>
            <a:br>
              <a:rPr lang="en-US" b="1" i="0" dirty="0">
                <a:solidFill>
                  <a:srgbClr val="000000"/>
                </a:solidFill>
                <a:effectLst/>
                <a:latin typeface="Helvetica Neue"/>
              </a:rPr>
            </a:br>
            <a:r>
              <a:rPr lang="fr-FR" sz="2700" b="1" i="0" dirty="0">
                <a:solidFill>
                  <a:srgbClr val="000000"/>
                </a:solidFill>
                <a:effectLst/>
                <a:latin typeface="Helvetica Neue"/>
              </a:rPr>
              <a:t>Corrélations for Quantitative Variables (Pearson Product Moment)</a:t>
            </a:r>
            <a:br>
              <a:rPr lang="fr-FR" b="1" i="0" dirty="0">
                <a:solidFill>
                  <a:srgbClr val="000000"/>
                </a:solidFill>
                <a:effectLst/>
                <a:latin typeface="Helvetica Neue"/>
              </a:rPr>
            </a:br>
            <a:endParaRPr lang="en-US" dirty="0"/>
          </a:p>
        </p:txBody>
      </p:sp>
      <p:pic>
        <p:nvPicPr>
          <p:cNvPr id="6146" name="Picture 2">
            <a:extLst>
              <a:ext uri="{FF2B5EF4-FFF2-40B4-BE49-F238E27FC236}">
                <a16:creationId xmlns:a16="http://schemas.microsoft.com/office/drawing/2014/main" id="{C031481F-40E2-4604-90FA-F632EF0DE3E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322962" y="3263752"/>
            <a:ext cx="3522202" cy="2543252"/>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19E478C9-1551-47A0-8F60-5FD5323848E4}"/>
              </a:ext>
            </a:extLst>
          </p:cNvPr>
          <p:cNvPicPr>
            <a:picLocks noChangeAspect="1"/>
          </p:cNvPicPr>
          <p:nvPr/>
        </p:nvPicPr>
        <p:blipFill>
          <a:blip r:embed="rId3"/>
          <a:stretch>
            <a:fillRect/>
          </a:stretch>
        </p:blipFill>
        <p:spPr>
          <a:xfrm>
            <a:off x="613444" y="5013111"/>
            <a:ext cx="3522202" cy="1587786"/>
          </a:xfrm>
          <a:prstGeom prst="rect">
            <a:avLst/>
          </a:prstGeom>
        </p:spPr>
      </p:pic>
      <p:pic>
        <p:nvPicPr>
          <p:cNvPr id="6148" name="Picture 4">
            <a:extLst>
              <a:ext uri="{FF2B5EF4-FFF2-40B4-BE49-F238E27FC236}">
                <a16:creationId xmlns:a16="http://schemas.microsoft.com/office/drawing/2014/main" id="{27B85913-2267-481F-B75B-F1107A18C1B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67216" y="2207385"/>
            <a:ext cx="3928862" cy="4255559"/>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42E0466A-48F8-4583-9085-3C7386EB1EB8}"/>
              </a:ext>
            </a:extLst>
          </p:cNvPr>
          <p:cNvSpPr txBox="1"/>
          <p:nvPr/>
        </p:nvSpPr>
        <p:spPr>
          <a:xfrm>
            <a:off x="426128" y="2340052"/>
            <a:ext cx="4136996" cy="2862322"/>
          </a:xfrm>
          <a:prstGeom prst="rect">
            <a:avLst/>
          </a:prstGeom>
          <a:noFill/>
        </p:spPr>
        <p:txBody>
          <a:bodyPr wrap="square">
            <a:spAutoFit/>
          </a:bodyPr>
          <a:lstStyle/>
          <a:p>
            <a:pPr algn="l"/>
            <a:r>
              <a:rPr lang="en-US" b="0" i="0" dirty="0">
                <a:solidFill>
                  <a:srgbClr val="000000"/>
                </a:solidFill>
                <a:effectLst/>
                <a:latin typeface="Helvetica Neue"/>
              </a:rPr>
              <a:t>None of the correlations seems strong.</a:t>
            </a:r>
          </a:p>
          <a:p>
            <a:pPr algn="l"/>
            <a:endParaRPr lang="en-US" b="0" i="0" dirty="0">
              <a:solidFill>
                <a:srgbClr val="000000"/>
              </a:solidFill>
              <a:effectLst/>
              <a:latin typeface="Helvetica Neue"/>
            </a:endParaRPr>
          </a:p>
          <a:p>
            <a:pPr algn="l"/>
            <a:r>
              <a:rPr lang="en-US" b="0" i="0" dirty="0">
                <a:solidFill>
                  <a:srgbClr val="000000"/>
                </a:solidFill>
                <a:effectLst/>
                <a:latin typeface="Helvetica Neue"/>
              </a:rPr>
              <a:t>A moderate positive correlation can be seen between age and charges (r= 2.99, </a:t>
            </a:r>
            <a:r>
              <a:rPr lang="en-US" b="0" i="0" dirty="0" err="1">
                <a:solidFill>
                  <a:srgbClr val="000000"/>
                </a:solidFill>
                <a:effectLst/>
                <a:latin typeface="Helvetica Neue"/>
              </a:rPr>
              <a:t>approx</a:t>
            </a:r>
            <a:r>
              <a:rPr lang="en-US" b="0" i="0" dirty="0">
                <a:solidFill>
                  <a:srgbClr val="000000"/>
                </a:solidFill>
                <a:effectLst/>
                <a:latin typeface="Helvetica Neue"/>
              </a:rPr>
              <a:t> 3).</a:t>
            </a:r>
          </a:p>
          <a:p>
            <a:pPr algn="l"/>
            <a:endParaRPr lang="en-US" b="0" i="0" dirty="0">
              <a:solidFill>
                <a:srgbClr val="000000"/>
              </a:solidFill>
              <a:effectLst/>
              <a:latin typeface="Helvetica Neue"/>
            </a:endParaRPr>
          </a:p>
          <a:p>
            <a:pPr algn="l"/>
            <a:r>
              <a:rPr lang="en-US" dirty="0">
                <a:solidFill>
                  <a:srgbClr val="000000"/>
                </a:solidFill>
                <a:latin typeface="Helvetica Neue"/>
              </a:rPr>
              <a:t>R</a:t>
            </a:r>
            <a:r>
              <a:rPr lang="en-US" b="0" i="0" dirty="0">
                <a:solidFill>
                  <a:srgbClr val="000000"/>
                </a:solidFill>
                <a:effectLst/>
                <a:latin typeface="Helvetica Neue"/>
              </a:rPr>
              <a:t>elationship between age and </a:t>
            </a:r>
            <a:r>
              <a:rPr lang="en-US" b="0" i="0" dirty="0" err="1">
                <a:solidFill>
                  <a:srgbClr val="000000"/>
                </a:solidFill>
                <a:effectLst/>
                <a:latin typeface="Helvetica Neue"/>
              </a:rPr>
              <a:t>bmi</a:t>
            </a:r>
            <a:r>
              <a:rPr lang="en-US" b="0" i="0" dirty="0">
                <a:solidFill>
                  <a:srgbClr val="000000"/>
                </a:solidFill>
                <a:effectLst/>
                <a:latin typeface="Helvetica Neue"/>
              </a:rPr>
              <a:t> (r=0.1092) and charges and </a:t>
            </a:r>
            <a:r>
              <a:rPr lang="en-US" b="0" i="0" dirty="0" err="1">
                <a:solidFill>
                  <a:srgbClr val="000000"/>
                </a:solidFill>
                <a:effectLst/>
                <a:latin typeface="Helvetica Neue"/>
              </a:rPr>
              <a:t>bmi</a:t>
            </a:r>
            <a:r>
              <a:rPr lang="en-US" b="0" i="0" dirty="0">
                <a:solidFill>
                  <a:srgbClr val="000000"/>
                </a:solidFill>
                <a:effectLst/>
                <a:latin typeface="Helvetica Neue"/>
              </a:rPr>
              <a:t> (r= 0.198) is very low and indicating lack of interdependence.</a:t>
            </a:r>
          </a:p>
        </p:txBody>
      </p:sp>
    </p:spTree>
    <p:extLst>
      <p:ext uri="{BB962C8B-B14F-4D97-AF65-F5344CB8AC3E}">
        <p14:creationId xmlns:p14="http://schemas.microsoft.com/office/powerpoint/2010/main" val="2669160208"/>
      </p:ext>
    </p:extLst>
  </p:cSld>
  <p:clrMapOvr>
    <a:masterClrMapping/>
  </p:clrMapOvr>
</p:sld>
</file>

<file path=ppt/theme/theme1.xml><?xml version="1.0" encoding="utf-8"?>
<a:theme xmlns:a="http://schemas.openxmlformats.org/drawingml/2006/main" name="Theme1">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heme1" id="{BE414A96-DEB1-49C1-A248-36FAC66188AD}" vid="{DC580096-1A27-48F9-8465-E80953CE8E4E}"/>
    </a:ext>
  </a:extLst>
</a:theme>
</file>

<file path=docProps/app.xml><?xml version="1.0" encoding="utf-8"?>
<Properties xmlns="http://schemas.openxmlformats.org/officeDocument/2006/extended-properties" xmlns:vt="http://schemas.openxmlformats.org/officeDocument/2006/docPropsVTypes">
  <Template>Theme1</Template>
  <TotalTime>409</TotalTime>
  <Words>3547</Words>
  <Application>Microsoft Office PowerPoint</Application>
  <PresentationFormat>Widescreen</PresentationFormat>
  <Paragraphs>350</Paragraphs>
  <Slides>37</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37</vt:i4>
      </vt:variant>
    </vt:vector>
  </HeadingPairs>
  <TitlesOfParts>
    <vt:vector size="46" baseType="lpstr">
      <vt:lpstr>Arial</vt:lpstr>
      <vt:lpstr>Calibri</vt:lpstr>
      <vt:lpstr>Calibri Light</vt:lpstr>
      <vt:lpstr>Helvetica Neue</vt:lpstr>
      <vt:lpstr>inherit</vt:lpstr>
      <vt:lpstr>lato</vt:lpstr>
      <vt:lpstr>Times New Roman</vt:lpstr>
      <vt:lpstr>Wingdings</vt:lpstr>
      <vt:lpstr>Theme1</vt:lpstr>
      <vt:lpstr> Project 2:  Axis Insurance</vt:lpstr>
      <vt:lpstr>Objective</vt:lpstr>
      <vt:lpstr>DATA SET</vt:lpstr>
      <vt:lpstr>Customer Profile</vt:lpstr>
      <vt:lpstr>PowerPoint Presentation</vt:lpstr>
      <vt:lpstr>PowerPoint Presentation</vt:lpstr>
      <vt:lpstr>Exploratory Data Analysis –’bmi’</vt:lpstr>
      <vt:lpstr>Exploratory Data Analysis –’charges’</vt:lpstr>
      <vt:lpstr>Bivariate Analysis  Corrélations for Quantitative Variables (Pearson Product Moment) </vt:lpstr>
      <vt:lpstr>Bivariate Analysis  (one Categorical and one quantitative variable) </vt:lpstr>
      <vt:lpstr>PowerPoint Presentation</vt:lpstr>
      <vt:lpstr>Bivariate analysis with two categorical variable </vt:lpstr>
      <vt:lpstr>Multivariate Analysis </vt:lpstr>
      <vt:lpstr>other graphical Analysis</vt:lpstr>
      <vt:lpstr>PowerPoint Presentation</vt:lpstr>
      <vt:lpstr>Summary Exploratory data analysis</vt:lpstr>
      <vt:lpstr>PowerPoint Presentation</vt:lpstr>
      <vt:lpstr>PowerPoint Presentation</vt:lpstr>
      <vt:lpstr>PowerPoint Presentation</vt:lpstr>
      <vt:lpstr>Statistical Analysis </vt:lpstr>
      <vt:lpstr>Key question 2 continue….</vt:lpstr>
      <vt:lpstr>Key question 2 continue….</vt:lpstr>
      <vt:lpstr>Key question 2 continue….</vt:lpstr>
      <vt:lpstr>PowerPoint Presentation</vt:lpstr>
      <vt:lpstr>Statistical Analysis…… </vt:lpstr>
      <vt:lpstr>Key question 3 continue….</vt:lpstr>
      <vt:lpstr>Key question 3 continue….</vt:lpstr>
      <vt:lpstr>Key question 3 continue….</vt:lpstr>
      <vt:lpstr>PowerPoint Presentation</vt:lpstr>
      <vt:lpstr>Statistical Analysis…… </vt:lpstr>
      <vt:lpstr>PowerPoint Presentation</vt:lpstr>
      <vt:lpstr>PowerPoint Presentation</vt:lpstr>
      <vt:lpstr>Statistical Analysis…… </vt:lpstr>
      <vt:lpstr>PowerPoint Presentation</vt:lpstr>
      <vt:lpstr>Policy recommendations: </vt:lpstr>
      <vt:lpstr>Further Analysis:</vt:lpstr>
      <vt:lpstr>Thankyou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Nimra Sharif</dc:creator>
  <cp:lastModifiedBy>Nimra Sharif</cp:lastModifiedBy>
  <cp:revision>42</cp:revision>
  <dcterms:created xsi:type="dcterms:W3CDTF">2021-04-16T20:16:50Z</dcterms:created>
  <dcterms:modified xsi:type="dcterms:W3CDTF">2021-04-17T03:06:22Z</dcterms:modified>
</cp:coreProperties>
</file>