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64B0-4056-4B59-8919-2256FF71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47146-B455-4067-BD54-23CC3903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3029-F41B-4D76-BB76-21C310D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AD1B-6F82-4118-A022-6CC2B60C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2113-9E49-48A5-B19E-30B25D21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64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CAB3-E0F6-4606-82E6-3AFF9D6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C1734-66D3-4AFB-B079-432F350A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EA87-5963-4341-BDF5-691996C4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E38-489D-41FB-A562-801C65A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4C72-9A39-4995-8227-EDC265CB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485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BDFD-E02C-449E-BCFA-6D5E09E84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46825-0A0F-4018-BB22-EC39E997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BF9A-2272-4BCD-AA07-3785270F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11EA-7296-4A3D-809E-7062398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BD8D-0790-4216-87BF-0111941D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99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8013-DD5E-4E01-8EED-E48E327C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34F1-C8C4-43C3-94E7-B90DA3A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C88-7905-48AF-A76E-ED65945C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D6EC-FD15-4717-A7D8-FDAA8F6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E1A5-3237-40FD-BAF6-9FCF367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6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5CC-348A-433C-9818-29F79D8D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A49A-37E3-4CDF-8B1F-2C3C292C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989-D11E-4EDE-97DF-6F7569E3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04D2-FC0F-471E-A3E9-19DC966B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22B7-A528-498F-B46B-47709FA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4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3E20-0BB3-400D-B322-07885676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B4CB-6B84-4483-854D-47FCDCA3A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3041-AF77-4AA4-BC6E-3352C42A9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124A-FE76-4EF7-B764-4FD9188A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251D-7BFB-41D6-B63D-55A7BBDD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72774-BD1D-4334-8AB9-64FD7225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989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725-73E0-4521-950D-6554D9A4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A29E-FA14-4427-B511-3851FFB1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667C-5A15-4408-A253-566BEF0F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DAFEF-E801-4E5B-853E-AE28634D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8A5FC-574C-4578-88D0-C77CC6BD6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4F360-04C8-4982-A80E-D98C2DA0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FF255-FA7B-4EB0-AA80-C809DDD8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5A1FF-D527-4030-8F36-5C99FA9E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6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5C7-B20C-48F2-A589-BC10B314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0687-CD97-4830-81D3-A40FF0E5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A32A-8CC2-430B-B787-A5C8DDF8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B07AE-9290-4AE8-9054-6301A4F8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8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1F5A-3003-4E9F-A60E-EF406A4C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D6974-8B20-4722-B767-A38A95B9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72CE-47E8-49A5-9163-60FBDB0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746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323-6CD0-4956-ACAC-AB2C773D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8737-93D7-4FAF-B642-2CC4442A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8F0A5-FD2A-4D69-973E-68E7CBC6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6E93-94CE-48E0-B04A-DBF57DAE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F6B17-453C-451D-BE0D-73EA10E5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51A3-152A-49FC-9CB1-CAB8293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6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0244-F7B0-47B4-A621-AB9772BB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26C99-9C86-4DB8-86DA-42581B482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31E3-092F-48E9-BD83-1AAF66BD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3B631-96BD-42D2-BC27-FCEB5E8F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ED5BF-BCC9-4180-983D-E3501D36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4BED-9D85-492A-A354-705692F8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37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D3CA0-B44C-4EDE-AC4F-3C039E29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3B717-C69A-4765-B823-A9EA93E0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E6AE-55B6-4E49-A251-50BA75716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BA58-8D82-428B-8677-5FE366E17F37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B6A4-6B0F-4938-B110-FB501EA1F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E0B5-42A1-42B1-ADD8-B2CF9A53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31AE-F534-4A7C-9B3A-7774EB7A8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16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438E-D110-497D-A7D4-A0E3FF53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/>
              <a:t>Web Sockets</a:t>
            </a:r>
            <a:endParaRPr lang="en-IL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2EC8-9776-45A2-895C-403370C97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sz="1800" dirty="0"/>
            </a:br>
            <a:r>
              <a:rPr lang="en-US" sz="1800" dirty="0"/>
              <a:t>A 10-minute presentation by Dan Ben Dror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8637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E61B-58FD-4F6E-8469-8C92EBE3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7443-9B94-4C23-B693-CBF1A2C2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i="1" dirty="0"/>
              <a:t>WebSocket</a:t>
            </a:r>
            <a:r>
              <a:rPr lang="he-IL" i="1" dirty="0"/>
              <a:t> הוא פרוטוקול בין שרת ללקוח שמהווה מוסכמה בעולם ה</a:t>
            </a:r>
            <a:r>
              <a:rPr lang="en-US" i="1" dirty="0"/>
              <a:t>Web</a:t>
            </a:r>
            <a:r>
              <a:rPr lang="he-IL" i="1" dirty="0"/>
              <a:t>.</a:t>
            </a:r>
            <a:br>
              <a:rPr lang="en-US" i="1" dirty="0"/>
            </a:br>
            <a:endParaRPr lang="he-IL" i="1" dirty="0"/>
          </a:p>
          <a:p>
            <a:pPr algn="r" rtl="1"/>
            <a:r>
              <a:rPr lang="he-IL" i="1" dirty="0"/>
              <a:t>הפרוטוקול הוא דו-צדדי, כלומר קיימים נתונים שהשרת מעביר ללקוח, וקיימים נתונים שהלקוח מעביר לשרת.</a:t>
            </a:r>
            <a:br>
              <a:rPr lang="en-US" i="1" dirty="0"/>
            </a:br>
            <a:endParaRPr lang="he-IL" i="1" dirty="0"/>
          </a:p>
          <a:p>
            <a:pPr algn="r" rtl="1"/>
            <a:r>
              <a:rPr lang="he-IL" i="1" dirty="0"/>
              <a:t>פרוטוקול זה הוא עמוד השדרה של אפליקציות </a:t>
            </a:r>
            <a:r>
              <a:rPr lang="en-US" i="1" dirty="0"/>
              <a:t>Web</a:t>
            </a:r>
            <a:r>
              <a:rPr lang="he-IL" i="1" dirty="0"/>
              <a:t> מודרניות במקרים בהם נכנסים זרמים (</a:t>
            </a:r>
            <a:r>
              <a:rPr lang="en-US" i="1" dirty="0"/>
              <a:t>Stream</a:t>
            </a:r>
            <a:r>
              <a:rPr lang="he-IL" i="1" dirty="0"/>
              <a:t>-ים) של נתונים בצורה לא-רציפה, או כאשר יש </a:t>
            </a:r>
            <a:r>
              <a:rPr lang="en-US" i="1" dirty="0"/>
              <a:t>traffic</a:t>
            </a:r>
            <a:r>
              <a:rPr lang="he-IL" i="1" dirty="0"/>
              <a:t> בצורה לא מסונכרנת.</a:t>
            </a:r>
          </a:p>
          <a:p>
            <a:pPr algn="r" rtl="1"/>
            <a:r>
              <a:rPr lang="he-IL" sz="2000" b="1" i="1" dirty="0"/>
              <a:t>(פרוטוקול </a:t>
            </a:r>
            <a:r>
              <a:rPr lang="en-US" sz="2000" b="1" i="1" dirty="0" err="1"/>
              <a:t>Websocket</a:t>
            </a:r>
            <a:r>
              <a:rPr lang="he-IL" sz="2000" b="1" i="1" dirty="0"/>
              <a:t> נשען על </a:t>
            </a:r>
            <a:r>
              <a:rPr lang="en-US" sz="2000" b="1" i="1" dirty="0"/>
              <a:t>HTTP</a:t>
            </a:r>
            <a:r>
              <a:rPr lang="he-IL" sz="2000" b="1" i="1" dirty="0"/>
              <a:t> לשם תחילת החיבור, ראו תמונה בשקופית הבאה)</a:t>
            </a:r>
            <a:endParaRPr lang="en-IL" b="1" i="1" dirty="0"/>
          </a:p>
        </p:txBody>
      </p:sp>
    </p:spTree>
    <p:extLst>
      <p:ext uri="{BB962C8B-B14F-4D97-AF65-F5344CB8AC3E}">
        <p14:creationId xmlns:p14="http://schemas.microsoft.com/office/powerpoint/2010/main" val="3622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D7B2CA-61FE-4D78-9B9C-F538686C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10" y="638174"/>
            <a:ext cx="883829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FA4C-F54F-4F46-A16C-98347E48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" y="1819564"/>
            <a:ext cx="11259127" cy="4462390"/>
          </a:xfrm>
        </p:spPr>
        <p:txBody>
          <a:bodyPr/>
          <a:lstStyle/>
          <a:p>
            <a:pPr algn="r" rtl="1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ראשית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– 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כפי שהזכרנו פרוטוקול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WebSocket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נשען על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HTTP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לשם תחילת החיבור, וכידוע ב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HTTP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אין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SSL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(חיבור מאובטח), לכן ב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HTTPS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e-IL" b="1" dirty="0">
                <a:solidFill>
                  <a:srgbClr val="202122"/>
                </a:solidFill>
                <a:latin typeface="Arial" panose="020B0604020202020204" pitchFamily="34" charset="0"/>
              </a:rPr>
              <a:t>הלקוח נשאר תמיד מאובטח 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שכן קיים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SSL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(להבדיל מ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WebSocket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).</a:t>
            </a:r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ולכן אין סכנה של וירוס או תוכנות ריגול מצד הלקוח</a:t>
            </a:r>
          </a:p>
          <a:p>
            <a:pPr marL="0" indent="0" algn="r" rtl="1">
              <a:buNone/>
            </a:pPr>
            <a:endParaRPr lang="he-I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r" rtl="1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שנית, פרוטוקול ה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HTTPS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e-IL" b="1" dirty="0">
                <a:solidFill>
                  <a:srgbClr val="202122"/>
                </a:solidFill>
                <a:latin typeface="Arial" panose="020B0604020202020204" pitchFamily="34" charset="0"/>
              </a:rPr>
              <a:t>מגן על השרת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. לכן התוכנה עצמה מוגנת מגניבה של מידע, מה שמעצים את האבטחה (גם בהיבט של הלקוח)</a:t>
            </a:r>
          </a:p>
          <a:p>
            <a:pPr marL="0" indent="0" algn="r" rtl="1">
              <a:buNone/>
            </a:pPr>
            <a:endParaRPr lang="he-I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r" rtl="1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לסיכום, פרוטוקול ה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HTTPS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מאובטח יותר משימוש בפרוטוקול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WebSocket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16C87F-789A-4439-939D-56048F43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" y="212436"/>
            <a:ext cx="11647055" cy="169949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200" b="1" dirty="0">
                <a:solidFill>
                  <a:srgbClr val="202122"/>
                </a:solidFill>
                <a:latin typeface="Arial" panose="020B0604020202020204" pitchFamily="34" charset="0"/>
              </a:rPr>
              <a:t>מה ההבדל בין שימוש בפרוטוקול </a:t>
            </a:r>
            <a:r>
              <a:rPr lang="en-US" sz="3200" b="1" dirty="0">
                <a:solidFill>
                  <a:srgbClr val="202122"/>
                </a:solidFill>
                <a:latin typeface="Arial" panose="020B0604020202020204" pitchFamily="34" charset="0"/>
              </a:rPr>
              <a:t>WebSocket</a:t>
            </a:r>
            <a:r>
              <a:rPr lang="he-IL" sz="3200" b="1" dirty="0">
                <a:solidFill>
                  <a:srgbClr val="202122"/>
                </a:solidFill>
                <a:latin typeface="Arial" panose="020B0604020202020204" pitchFamily="34" charset="0"/>
              </a:rPr>
              <a:t> לשימוש בפרוטוקול </a:t>
            </a:r>
            <a:r>
              <a:rPr lang="en-US" sz="3200" b="1" dirty="0">
                <a:solidFill>
                  <a:srgbClr val="202122"/>
                </a:solidFill>
                <a:latin typeface="Arial" panose="020B0604020202020204" pitchFamily="34" charset="0"/>
              </a:rPr>
              <a:t>HTTPS</a:t>
            </a:r>
            <a:r>
              <a:rPr lang="he-IL" sz="3200" b="1" dirty="0">
                <a:solidFill>
                  <a:srgbClr val="202122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574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FA4C-F54F-4F46-A16C-98347E48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" y="2946400"/>
            <a:ext cx="11259127" cy="361141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גישה אחת להתמודדות עם הבעיה היא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Single-Page-Approach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לפיה נרכז את כל </a:t>
            </a:r>
            <a:r>
              <a:rPr lang="he-IL" dirty="0" err="1">
                <a:solidFill>
                  <a:srgbClr val="202122"/>
                </a:solidFill>
                <a:latin typeface="Arial" panose="020B0604020202020204" pitchFamily="34" charset="0"/>
              </a:rPr>
              <a:t>התכנית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שלנו בעמוד אחד.</a:t>
            </a:r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בצורה זו, נבטיח שכל עוד הלקוח במערכת שלנו - </a:t>
            </a:r>
            <a:r>
              <a:rPr lang="he-IL" b="1" u="sng" dirty="0">
                <a:solidFill>
                  <a:srgbClr val="202122"/>
                </a:solidFill>
                <a:latin typeface="Arial" panose="020B0604020202020204" pitchFamily="34" charset="0"/>
              </a:rPr>
              <a:t>הוא לא יחליף </a:t>
            </a:r>
            <a:r>
              <a:rPr lang="en-US" b="1" u="sng" dirty="0">
                <a:solidFill>
                  <a:srgbClr val="202122"/>
                </a:solidFill>
                <a:latin typeface="Arial" panose="020B0604020202020204" pitchFamily="34" charset="0"/>
              </a:rPr>
              <a:t>URL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ובכך לא יאבד חיבור ה-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WebSocket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he-I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במידה וכן החליף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URL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לבסוף, ניתן להתייחס לפעולה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(אצלנו בקוד) כ'סגירה של המערכת' מצד הלקוח.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1030C0-8D6B-4F3F-AE07-F5A03E7B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2" y="840509"/>
            <a:ext cx="11647055" cy="1699491"/>
          </a:xfrm>
        </p:spPr>
        <p:txBody>
          <a:bodyPr>
            <a:normAutofit fontScale="90000"/>
          </a:bodyPr>
          <a:lstStyle/>
          <a:p>
            <a:pPr marL="0" indent="0" algn="r" rtl="1">
              <a:buNone/>
            </a:pPr>
            <a:r>
              <a:rPr lang="he-IL" sz="3200" b="1" dirty="0"/>
              <a:t>כברירת מחדל, בעת ניווט לכתובת</a:t>
            </a:r>
            <a:r>
              <a:rPr lang="en-US" sz="3200" b="1" dirty="0"/>
              <a:t>URL </a:t>
            </a:r>
            <a:r>
              <a:rPr lang="he-IL" sz="3200" b="1" dirty="0"/>
              <a:t> חדשה, חיבור ה-</a:t>
            </a:r>
            <a:r>
              <a:rPr lang="en-US" sz="3200" b="1" dirty="0" err="1"/>
              <a:t>websocket</a:t>
            </a:r>
            <a:r>
              <a:rPr lang="en-US" sz="3200" b="1" dirty="0"/>
              <a:t> </a:t>
            </a:r>
            <a:r>
              <a:rPr lang="he-IL" sz="3200" b="1" dirty="0"/>
              <a:t> אינו נשמר (למשל, אם הלקוח מנווט לדף אחר).</a:t>
            </a:r>
            <a:br>
              <a:rPr lang="en-US" sz="3200" b="1" dirty="0"/>
            </a:br>
            <a:br>
              <a:rPr lang="en-US" sz="3200" b="1" dirty="0"/>
            </a:br>
            <a:r>
              <a:rPr lang="he-IL" sz="3200" b="1" dirty="0"/>
              <a:t>כיצד ניתן להתמודד עם הבעיה?</a:t>
            </a:r>
          </a:p>
        </p:txBody>
      </p:sp>
    </p:spTree>
    <p:extLst>
      <p:ext uri="{BB962C8B-B14F-4D97-AF65-F5344CB8AC3E}">
        <p14:creationId xmlns:p14="http://schemas.microsoft.com/office/powerpoint/2010/main" val="16448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17A3-6296-4491-8DF4-1245417C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90" y="2373744"/>
            <a:ext cx="10515600" cy="1293091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מכיוון שהתקשורת אצלנו היא חד כיוונית, כלומר </a:t>
            </a:r>
            <a:r>
              <a:rPr lang="he-IL" b="1" dirty="0"/>
              <a:t>השכבה התחתונה</a:t>
            </a:r>
            <a:r>
              <a:rPr lang="en-US" b="1" dirty="0"/>
              <a:t>  </a:t>
            </a:r>
            <a:r>
              <a:rPr lang="he-IL" dirty="0"/>
              <a:t>(שמכילה את הלוגיקה העסקית </a:t>
            </a:r>
            <a:r>
              <a:rPr lang="he-IL" dirty="0" err="1"/>
              <a:t>וה</a:t>
            </a:r>
            <a:r>
              <a:rPr lang="en-US" dirty="0"/>
              <a:t>DTOs/DAOs</a:t>
            </a:r>
            <a:r>
              <a:rPr lang="he-IL" dirty="0"/>
              <a:t>) </a:t>
            </a:r>
            <a:r>
              <a:rPr lang="he-IL" b="1" dirty="0"/>
              <a:t>מכירה את השכבה העליונה, </a:t>
            </a:r>
            <a:r>
              <a:rPr lang="he-IL" b="1" u="sng" dirty="0"/>
              <a:t>אבל לא להיפך</a:t>
            </a:r>
            <a:r>
              <a:rPr lang="he-IL" dirty="0"/>
              <a:t> (</a:t>
            </a:r>
            <a:r>
              <a:rPr lang="en-US" dirty="0"/>
              <a:t>Encapsulation</a:t>
            </a:r>
            <a:r>
              <a:rPr lang="he-IL" dirty="0"/>
              <a:t>)</a:t>
            </a:r>
            <a:endParaRPr lang="he-IL" b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77C044-DBA4-41F9-BD08-203314C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635"/>
            <a:ext cx="11647055" cy="169949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b="1" dirty="0"/>
              <a:t>הסבר מדוע תקשורת דו-כיונית סותרת את הכיווניות של מודל הארכיטקטורה שלכם.</a:t>
            </a:r>
          </a:p>
        </p:txBody>
      </p:sp>
    </p:spTree>
    <p:extLst>
      <p:ext uri="{BB962C8B-B14F-4D97-AF65-F5344CB8AC3E}">
        <p14:creationId xmlns:p14="http://schemas.microsoft.com/office/powerpoint/2010/main" val="27990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1B6E-0EB4-4C38-BB5E-710AA4A9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1" y="2133600"/>
            <a:ext cx="11597409" cy="44611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ניתן להשתמש בתבנית העיצוב </a:t>
            </a:r>
            <a:r>
              <a:rPr lang="en-US" dirty="0"/>
              <a:t>Observer</a:t>
            </a:r>
            <a:r>
              <a:rPr lang="he-IL" dirty="0"/>
              <a:t> שמאפשר האזנה רציפה באמצעות הוספה של </a:t>
            </a:r>
            <a:r>
              <a:rPr lang="en-US" dirty="0"/>
              <a:t>Observer</a:t>
            </a:r>
            <a:r>
              <a:rPr lang="he-IL" dirty="0"/>
              <a:t> לכל </a:t>
            </a:r>
            <a:r>
              <a:rPr lang="en-US" dirty="0"/>
              <a:t>Thread</a:t>
            </a:r>
            <a:r>
              <a:rPr lang="he-IL" dirty="0"/>
              <a:t> שהוקצה ללקוח (שהתחיל חיבור עם המערכת)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לשם כך נצטרך להגדיר </a:t>
            </a:r>
            <a:r>
              <a:rPr lang="he-IL" dirty="0" err="1"/>
              <a:t>קומפוננטה</a:t>
            </a:r>
            <a:r>
              <a:rPr lang="he-IL" dirty="0"/>
              <a:t> חדשה של ממשק ל</a:t>
            </a:r>
            <a:r>
              <a:rPr lang="en-US" dirty="0"/>
              <a:t>observer</a:t>
            </a:r>
            <a:r>
              <a:rPr lang="he-IL" dirty="0"/>
              <a:t>, וכן נצטרך להגדיר מחלקה שתהווה ה-</a:t>
            </a:r>
            <a:r>
              <a:rPr lang="en-US" dirty="0" err="1"/>
              <a:t>ConcreteObserver</a:t>
            </a:r>
            <a:br>
              <a:rPr lang="en-US" dirty="0"/>
            </a:br>
            <a:r>
              <a:rPr lang="he-IL" dirty="0"/>
              <a:t>			</a:t>
            </a:r>
            <a:r>
              <a:rPr lang="he-IL" sz="2000" dirty="0"/>
              <a:t>(וה-</a:t>
            </a:r>
            <a:r>
              <a:rPr lang="en-US" sz="2000" dirty="0"/>
              <a:t>Subject</a:t>
            </a:r>
            <a:r>
              <a:rPr lang="he-IL" sz="2000" dirty="0"/>
              <a:t>, לפי תבנית העיצוב, יהיה הלקוח)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ניתן להחליף את פרוטוקול ה</a:t>
            </a:r>
            <a:r>
              <a:rPr lang="en-US" dirty="0"/>
              <a:t>WebSocket</a:t>
            </a:r>
            <a:r>
              <a:rPr lang="he-IL" dirty="0"/>
              <a:t> של מערכת הטסטים </a:t>
            </a:r>
            <a:r>
              <a:rPr lang="he-IL" dirty="0" err="1"/>
              <a:t>בגרסא</a:t>
            </a:r>
            <a:r>
              <a:rPr lang="he-IL" dirty="0"/>
              <a:t> מקומית (כלומר </a:t>
            </a:r>
            <a:r>
              <a:rPr lang="en-US" dirty="0"/>
              <a:t>offline</a:t>
            </a:r>
            <a:r>
              <a:rPr lang="he-IL" dirty="0"/>
              <a:t>) המדמה את פעולת ה</a:t>
            </a:r>
            <a:r>
              <a:rPr lang="en-US" dirty="0"/>
              <a:t>2-way-handshake</a:t>
            </a:r>
            <a:r>
              <a:rPr lang="he-IL" dirty="0"/>
              <a:t> ואת ההתראות בזמן אמת, רק לשם אפשור בדיקות הקבלה.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3D4262-72EE-4217-9F9C-AB86070E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80" y="254001"/>
            <a:ext cx="11647055" cy="169949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b="1" dirty="0"/>
              <a:t>כיצד ניתן בכל זאת לממש תקשורת דו-כיוונית בלי להפר את הכיווניות של המודל?</a:t>
            </a:r>
          </a:p>
        </p:txBody>
      </p:sp>
    </p:spTree>
    <p:extLst>
      <p:ext uri="{BB962C8B-B14F-4D97-AF65-F5344CB8AC3E}">
        <p14:creationId xmlns:p14="http://schemas.microsoft.com/office/powerpoint/2010/main" val="33280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17A3-6296-4491-8DF4-1245417C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5" y="2318326"/>
            <a:ext cx="10515600" cy="294640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/>
              <a:t>      תודה שהקשבתם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77C044-DBA4-41F9-BD08-203314C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635"/>
            <a:ext cx="11647055" cy="169949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600" b="1" dirty="0"/>
              <a:t>זהו!</a:t>
            </a:r>
          </a:p>
        </p:txBody>
      </p:sp>
    </p:spTree>
    <p:extLst>
      <p:ext uri="{BB962C8B-B14F-4D97-AF65-F5344CB8AC3E}">
        <p14:creationId xmlns:p14="http://schemas.microsoft.com/office/powerpoint/2010/main" val="4584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Sockets</vt:lpstr>
      <vt:lpstr>הקדמה</vt:lpstr>
      <vt:lpstr>PowerPoint Presentation</vt:lpstr>
      <vt:lpstr>מה ההבדל בין שימוש בפרוטוקול WebSocket לשימוש בפרוטוקול HTTPS?</vt:lpstr>
      <vt:lpstr>כברירת מחדל, בעת ניווט לכתובתURL  חדשה, חיבור ה-websocket  אינו נשמר (למשל, אם הלקוח מנווט לדף אחר).  כיצד ניתן להתמודד עם הבעיה?</vt:lpstr>
      <vt:lpstr>הסבר מדוע תקשורת דו-כיונית סותרת את הכיווניות של מודל הארכיטקטורה שלכם.</vt:lpstr>
      <vt:lpstr>כיצד ניתן בכל זאת לממש תקשורת דו-כיוונית בלי להפר את הכיווניות של המודל?</vt:lpstr>
      <vt:lpstr>זהו!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Sockets</dc:title>
  <dc:creator>Dan BD</dc:creator>
  <cp:lastModifiedBy>Dan BD</cp:lastModifiedBy>
  <cp:revision>81</cp:revision>
  <dcterms:created xsi:type="dcterms:W3CDTF">2022-04-10T12:38:51Z</dcterms:created>
  <dcterms:modified xsi:type="dcterms:W3CDTF">2022-04-19T12:18:13Z</dcterms:modified>
</cp:coreProperties>
</file>