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6"/>
  </p:notesMasterIdLst>
  <p:handoutMasterIdLst>
    <p:handoutMasterId r:id="rId17"/>
  </p:handoutMasterIdLst>
  <p:sldIdLst>
    <p:sldId id="340" r:id="rId2"/>
    <p:sldId id="344" r:id="rId3"/>
    <p:sldId id="284" r:id="rId4"/>
    <p:sldId id="353" r:id="rId5"/>
    <p:sldId id="355" r:id="rId6"/>
    <p:sldId id="354" r:id="rId7"/>
    <p:sldId id="357" r:id="rId8"/>
    <p:sldId id="285" r:id="rId9"/>
    <p:sldId id="291" r:id="rId10"/>
    <p:sldId id="287" r:id="rId11"/>
    <p:sldId id="310" r:id="rId12"/>
    <p:sldId id="265" r:id="rId13"/>
    <p:sldId id="339" r:id="rId14"/>
    <p:sldId id="346" r:id="rId15"/>
  </p:sldIdLst>
  <p:sldSz cx="12195175" cy="6859588"/>
  <p:notesSz cx="6797675" cy="9874250"/>
  <p:embeddedFontLst>
    <p:embeddedFont>
      <p:font typeface="Consolas" panose="020B0609020204030204" pitchFamily="49" charset="0"/>
      <p:regular r:id="rId18"/>
      <p:bold r:id="rId19"/>
      <p:italic r:id="rId20"/>
      <p:boldItalic r:id="rId21"/>
    </p:embeddedFont>
    <p:embeddedFont>
      <p:font typeface="MS PGothic" panose="020B0604020202020204" charset="-128"/>
      <p:regular r:id="rId22"/>
    </p:embeddedFont>
    <p:embeddedFont>
      <p:font typeface="Arial Unicode MS" panose="020B0604020202020204" pitchFamily="34" charset="-128"/>
      <p:regular r:id="rId23"/>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2B3F7B"/>
    <a:srgbClr val="FF0000"/>
    <a:srgbClr val="666666"/>
    <a:srgbClr val="003283"/>
    <a:srgbClr val="F7F7F7"/>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3393" autoAdjust="0"/>
  </p:normalViewPr>
  <p:slideViewPr>
    <p:cSldViewPr snapToGrid="0" showGuides="1">
      <p:cViewPr>
        <p:scale>
          <a:sx n="66" d="100"/>
          <a:sy n="66" d="100"/>
        </p:scale>
        <p:origin x="1428" y="498"/>
      </p:cViewPr>
      <p:guideLst>
        <p:guide orient="horz" pos="4118"/>
        <p:guide orient="horz" pos="3835"/>
        <p:guide orient="horz" pos="128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89904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490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394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96342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9894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115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2804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OpenUI5 + </a:t>
            </a:r>
            <a:r>
              <a:rPr lang="en-US" b="1" dirty="0" smtClean="0"/>
              <a:t>OPA5!</a:t>
            </a:r>
            <a:endParaRPr lang="en-US" b="1" dirty="0"/>
          </a:p>
        </p:txBody>
      </p:sp>
    </p:spTree>
    <p:extLst>
      <p:ext uri="{BB962C8B-B14F-4D97-AF65-F5344CB8AC3E}">
        <p14:creationId xmlns:p14="http://schemas.microsoft.com/office/powerpoint/2010/main" val="303501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28942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r>
              <a:rPr lang="en-US" dirty="0" smtClean="0"/>
              <a:t>DOMINIC</a:t>
            </a:r>
            <a:endParaRPr lang="en-US" dirty="0"/>
          </a:p>
        </p:txBody>
      </p:sp>
    </p:spTree>
    <p:extLst>
      <p:ext uri="{BB962C8B-B14F-4D97-AF65-F5344CB8AC3E}">
        <p14:creationId xmlns:p14="http://schemas.microsoft.com/office/powerpoint/2010/main" val="3005312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3607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6441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3628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9743"/>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8400"/>
            <a:ext cx="11257200" cy="584775"/>
          </a:xfrm>
        </p:spPr>
        <p:txBody>
          <a:bodyPr anchor="b"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5" name="Information_Classification"/>
          <p:cNvSpPr txBox="1"/>
          <p:nvPr userDrawn="1"/>
        </p:nvSpPr>
        <p:spPr>
          <a:xfrm>
            <a:off x="10769600" y="6623893"/>
            <a:ext cx="347852"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de-DE" sz="10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upload.wikimedia.org/wikipedia/commons/thumb/3/3c/Weather_station_on_Mount_Vesuvius_(2437693238).jpg/1280px-Weather_station_on_Mount_Vesuvius_(2437693238).jpg"/>
          <p:cNvPicPr>
            <a:picLocks noChangeAspect="1" noChangeArrowheads="1"/>
          </p:cNvPicPr>
          <p:nvPr/>
        </p:nvPicPr>
        <p:blipFill rotWithShape="1">
          <a:blip r:embed="rId3">
            <a:extLst>
              <a:ext uri="{28A0092B-C50C-407E-A947-70E740481C1C}">
                <a14:useLocalDpi xmlns:a14="http://schemas.microsoft.com/office/drawing/2010/main" val="0"/>
              </a:ext>
            </a:extLst>
          </a:blip>
          <a:srcRect b="12098"/>
          <a:stretch/>
        </p:blipFill>
        <p:spPr bwMode="auto">
          <a:xfrm>
            <a:off x="0" y="-333376"/>
            <a:ext cx="12279187" cy="7192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smtClean="0"/>
              <a:t>Wetterapp</a:t>
            </a:r>
            <a:endParaRPr lang="en-US" dirty="0"/>
          </a:p>
        </p:txBody>
      </p:sp>
      <p:sp>
        <p:nvSpPr>
          <p:cNvPr id="3" name="Subtitle 2"/>
          <p:cNvSpPr>
            <a:spLocks noGrp="1"/>
          </p:cNvSpPr>
          <p:nvPr>
            <p:ph type="subTitle" idx="1"/>
          </p:nvPr>
        </p:nvSpPr>
        <p:spPr/>
        <p:txBody>
          <a:bodyPr anchor="b" anchorCtr="0"/>
          <a:lstStyle/>
          <a:p>
            <a:r>
              <a:rPr lang="en-US" dirty="0" smtClean="0"/>
              <a:t>Dominic, Max, Tanja </a:t>
            </a:r>
            <a:br>
              <a:rPr lang="en-US" dirty="0" smtClean="0"/>
            </a:br>
            <a:r>
              <a:rPr lang="en-US" dirty="0" smtClean="0"/>
              <a:t>21.01.2016</a:t>
            </a:r>
          </a:p>
        </p:txBody>
      </p:sp>
      <p:sp>
        <p:nvSpPr>
          <p:cNvPr id="5" name="ConfidentialFlag"/>
          <p:cNvSpPr txBox="1"/>
          <p:nvPr/>
        </p:nvSpPr>
        <p:spPr>
          <a:xfrm>
            <a:off x="9925040" y="1870348"/>
            <a:ext cx="179997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de-DE" sz="1600" kern="0" smtClean="0">
                <a:solidFill>
                  <a:srgbClr val="000000"/>
                </a:solidFill>
                <a:latin typeface="Arial" panose="020B0604020202020204" pitchFamily="34" charset="0"/>
                <a:ea typeface="Arial Unicode MS" pitchFamily="34" charset="-128"/>
                <a:cs typeface="Arial Unicode MS" pitchFamily="34" charset="-128"/>
              </a:rPr>
              <a:t>Public</a:t>
            </a:r>
            <a:endParaRPr lang="de-DE" sz="16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smtClean="0"/>
              <a:t>Insert page title </a:t>
            </a:r>
            <a:endParaRPr lang="en-US" b="0" dirty="0"/>
          </a:p>
        </p:txBody>
      </p:sp>
      <p:sp>
        <p:nvSpPr>
          <p:cNvPr id="3" name="Text Placeholder 2"/>
          <p:cNvSpPr>
            <a:spLocks noGrp="1"/>
          </p:cNvSpPr>
          <p:nvPr>
            <p:ph type="body" sz="quarter" idx="10"/>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4" name="Text Placeholder 3"/>
          <p:cNvSpPr>
            <a:spLocks noGrp="1"/>
          </p:cNvSpPr>
          <p:nvPr>
            <p:ph type="body" sz="quarter" idx="14"/>
          </p:nvPr>
        </p:nvSpPr>
        <p:spPr/>
        <p:txBody>
          <a:bodyPr/>
          <a:lstStyle/>
          <a:p>
            <a:r>
              <a:rPr lang="en-US" dirty="0" smtClean="0"/>
              <a:t>Headline here</a:t>
            </a:r>
          </a:p>
          <a:p>
            <a:pPr lvl="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Maecenas </a:t>
            </a:r>
            <a:r>
              <a:rPr lang="en-US" dirty="0" err="1" smtClean="0"/>
              <a:t>pellentesque</a:t>
            </a:r>
            <a:r>
              <a:rPr lang="en-US" dirty="0" smtClean="0"/>
              <a:t> </a:t>
            </a:r>
            <a:r>
              <a:rPr lang="en-US" dirty="0" err="1" smtClean="0"/>
              <a:t>laoreet</a:t>
            </a:r>
            <a:r>
              <a:rPr lang="en-US" dirty="0" smtClean="0"/>
              <a:t> </a:t>
            </a:r>
            <a:r>
              <a:rPr lang="en-US" dirty="0" err="1" smtClean="0"/>
              <a:t>urna</a:t>
            </a:r>
            <a:r>
              <a:rPr lang="en-US" dirty="0" smtClean="0"/>
              <a:t> </a:t>
            </a:r>
            <a:r>
              <a:rPr lang="en-US" dirty="0" err="1" smtClean="0"/>
              <a:t>molestie</a:t>
            </a:r>
            <a:r>
              <a:rPr lang="en-US" dirty="0" smtClean="0"/>
              <a:t> </a:t>
            </a:r>
            <a:r>
              <a:rPr lang="en-US" dirty="0" err="1" smtClean="0"/>
              <a:t>placerat</a:t>
            </a:r>
            <a:r>
              <a:rPr lang="en-US" dirty="0" smtClean="0"/>
              <a:t> </a:t>
            </a:r>
            <a:r>
              <a:rPr lang="en-US" dirty="0" err="1" smtClean="0"/>
              <a:t>ipsum</a:t>
            </a:r>
            <a:r>
              <a:rPr lang="en-US" dirty="0" smtClean="0"/>
              <a:t>.</a:t>
            </a:r>
          </a:p>
        </p:txBody>
      </p:sp>
      <p:sp>
        <p:nvSpPr>
          <p:cNvPr id="7" name="Picture Placeholder 6"/>
          <p:cNvSpPr>
            <a:spLocks noGrp="1"/>
          </p:cNvSpPr>
          <p:nvPr>
            <p:ph type="pic" sz="quarter" idx="15"/>
          </p:nvPr>
        </p:nvSpPr>
        <p:spPr/>
      </p:sp>
      <p:sp>
        <p:nvSpPr>
          <p:cNvPr id="9" name="Picture Placeholder 8"/>
          <p:cNvSpPr>
            <a:spLocks noGrp="1"/>
          </p:cNvSpPr>
          <p:nvPr>
            <p:ph type="pic" sz="quarter" idx="16"/>
          </p:nvPr>
        </p:nvSpPr>
        <p:spPr/>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4000" y="2968129"/>
            <a:ext cx="11545200" cy="923330"/>
          </a:xfrm>
        </p:spPr>
        <p:txBody>
          <a:bodyPr/>
          <a:lstStyle/>
          <a:p>
            <a:r>
              <a:rPr lang="en-US" dirty="0" smtClean="0"/>
              <a:t>Thank you </a:t>
            </a:r>
            <a:r>
              <a:rPr lang="en-US" dirty="0" smtClean="0">
                <a:sym typeface="Wingdings" panose="05000000000000000000" pitchFamily="2" charset="2"/>
              </a:rPr>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err="1" smtClean="0"/>
              <a:t>Anforderungen</a:t>
            </a:r>
            <a:endParaRPr lang="en-US" dirty="0" smtClean="0"/>
          </a:p>
          <a:p>
            <a:pPr marL="342900" indent="-342900">
              <a:buFont typeface="Arial" panose="020B0604020202020204" pitchFamily="34" charset="0"/>
              <a:buChar char="•"/>
            </a:pPr>
            <a:r>
              <a:rPr lang="en-US" dirty="0" err="1" smtClean="0"/>
              <a:t>Technische</a:t>
            </a:r>
            <a:r>
              <a:rPr lang="en-US" dirty="0" smtClean="0"/>
              <a:t> </a:t>
            </a:r>
            <a:r>
              <a:rPr lang="en-US" dirty="0" err="1" smtClean="0"/>
              <a:t>Mittel</a:t>
            </a:r>
            <a:endParaRPr lang="en-US" dirty="0" smtClean="0"/>
          </a:p>
          <a:p>
            <a:pPr marL="342900" indent="-342900">
              <a:buFont typeface="Arial" panose="020B0604020202020204" pitchFamily="34" charset="0"/>
              <a:buChar char="•"/>
            </a:pPr>
            <a:r>
              <a:rPr lang="en-US" dirty="0" err="1" smtClean="0"/>
              <a:t>Analyse</a:t>
            </a:r>
            <a:r>
              <a:rPr lang="en-US" dirty="0" smtClean="0"/>
              <a:t>/Design</a:t>
            </a:r>
          </a:p>
          <a:p>
            <a:pPr marL="342900" indent="-342900">
              <a:buFont typeface="Arial" panose="020B0604020202020204" pitchFamily="34" charset="0"/>
              <a:buChar char="•"/>
            </a:pPr>
            <a:r>
              <a:rPr lang="en-US" dirty="0" err="1" smtClean="0"/>
              <a:t>Implementierung</a:t>
            </a:r>
            <a:endParaRPr lang="en-US" dirty="0" smtClean="0"/>
          </a:p>
          <a:p>
            <a:pPr marL="342900" indent="-342900">
              <a:buFont typeface="Arial" panose="020B0604020202020204" pitchFamily="34" charset="0"/>
              <a:buChar char="•"/>
            </a:pPr>
            <a:r>
              <a:rPr lang="en-US" dirty="0" smtClean="0"/>
              <a:t>Demonstration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Anforderungen</a:t>
            </a:r>
            <a:endParaRPr lang="en-US" dirty="0"/>
          </a:p>
        </p:txBody>
      </p:sp>
      <p:sp>
        <p:nvSpPr>
          <p:cNvPr id="3" name="Text Placeholder 2"/>
          <p:cNvSpPr>
            <a:spLocks noGrp="1"/>
          </p:cNvSpPr>
          <p:nvPr>
            <p:ph type="body" sz="quarter" idx="10"/>
          </p:nvPr>
        </p:nvSpPr>
        <p:spPr/>
        <p:txBody>
          <a:bodyPr/>
          <a:lstStyle/>
          <a:p>
            <a:pPr lvl="0"/>
            <a:r>
              <a:rPr lang="en-US" dirty="0" err="1" smtClean="0"/>
              <a:t>Aktuelles</a:t>
            </a:r>
            <a:r>
              <a:rPr lang="en-US" dirty="0" smtClean="0"/>
              <a:t> Wetter </a:t>
            </a:r>
            <a:r>
              <a:rPr lang="en-US" dirty="0" err="1" smtClean="0"/>
              <a:t>anzeigen</a:t>
            </a:r>
            <a:endParaRPr lang="en-US" dirty="0" smtClean="0"/>
          </a:p>
          <a:p>
            <a:pPr lvl="0"/>
            <a:r>
              <a:rPr lang="en-US" dirty="0" err="1" smtClean="0"/>
              <a:t>Wettervorhersage</a:t>
            </a:r>
            <a:endParaRPr lang="en-US" dirty="0" smtClean="0"/>
          </a:p>
          <a:p>
            <a:pPr lvl="0"/>
            <a:r>
              <a:rPr lang="en-US" dirty="0" smtClean="0"/>
              <a:t>Customizing des </a:t>
            </a:r>
            <a:r>
              <a:rPr lang="en-US" dirty="0" err="1" smtClean="0"/>
              <a:t>Ortes</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Technische</a:t>
            </a:r>
            <a:r>
              <a:rPr lang="en-US" dirty="0" smtClean="0"/>
              <a:t> </a:t>
            </a:r>
            <a:r>
              <a:rPr lang="en-US" dirty="0" err="1" smtClean="0"/>
              <a:t>Mittel</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8589" y="1615039"/>
            <a:ext cx="3810000" cy="99089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31978" y="5084864"/>
            <a:ext cx="3810000" cy="1022984"/>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r="28508" b="81170"/>
          <a:stretch/>
        </p:blipFill>
        <p:spPr>
          <a:xfrm>
            <a:off x="1318589" y="5101827"/>
            <a:ext cx="3810000" cy="108930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1978" y="1615039"/>
            <a:ext cx="3810000" cy="890648"/>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8589" y="3368104"/>
            <a:ext cx="3810000" cy="971550"/>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1978" y="3062113"/>
            <a:ext cx="1905000" cy="1583532"/>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36978" y="3596227"/>
            <a:ext cx="1905000" cy="515303"/>
          </a:xfrm>
          <a:prstGeom prst="rect">
            <a:avLst/>
          </a:prstGeom>
        </p:spPr>
      </p:pic>
    </p:spTree>
    <p:extLst>
      <p:ext uri="{BB962C8B-B14F-4D97-AF65-F5344CB8AC3E}">
        <p14:creationId xmlns:p14="http://schemas.microsoft.com/office/powerpoint/2010/main" val="35464391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Analyse</a:t>
            </a:r>
            <a:r>
              <a:rPr lang="en-US" dirty="0" smtClean="0"/>
              <a:t> / Design</a:t>
            </a:r>
            <a:endParaRPr lang="en-US" sz="2400" b="0" dirty="0"/>
          </a:p>
        </p:txBody>
      </p:sp>
      <p:sp>
        <p:nvSpPr>
          <p:cNvPr id="6" name="Text Placeholder 3"/>
          <p:cNvSpPr>
            <a:spLocks noGrp="1"/>
          </p:cNvSpPr>
          <p:nvPr>
            <p:ph type="body" sz="quarter" idx="4294967295"/>
          </p:nvPr>
        </p:nvSpPr>
        <p:spPr>
          <a:xfrm>
            <a:off x="324000" y="1691079"/>
            <a:ext cx="5014119" cy="4392042"/>
          </a:xfrm>
          <a:prstGeom prst="rect">
            <a:avLst/>
          </a:prstGeom>
        </p:spPr>
        <p:txBody>
          <a:bodyPr/>
          <a:lstStyle/>
          <a:p>
            <a:pPr marL="457200" lvl="0" indent="-457200">
              <a:buFont typeface="+mj-lt"/>
              <a:buAutoNum type="arabicPeriod"/>
            </a:pPr>
            <a:r>
              <a:rPr lang="en-US" dirty="0" smtClean="0"/>
              <a:t>JSON-</a:t>
            </a:r>
            <a:r>
              <a:rPr lang="en-US" dirty="0" err="1" smtClean="0"/>
              <a:t>Datenanalyse</a:t>
            </a:r>
            <a:endParaRPr lang="en-US" dirty="0" smtClean="0"/>
          </a:p>
          <a:p>
            <a:pPr marL="457200" indent="-457200">
              <a:buFont typeface="+mj-lt"/>
              <a:buAutoNum type="arabicPeriod"/>
            </a:pPr>
            <a:r>
              <a:rPr lang="en-US" smtClean="0"/>
              <a:t>Icons</a:t>
            </a:r>
            <a:endParaRPr lang="en-US" dirty="0" smtClean="0"/>
          </a:p>
          <a:p>
            <a:pPr marL="457200" lvl="0" indent="-457200">
              <a:buFont typeface="+mj-lt"/>
              <a:buAutoNum type="arabicPeriod"/>
            </a:pPr>
            <a:r>
              <a:rPr lang="en-US" dirty="0" smtClean="0"/>
              <a:t>Mockup</a:t>
            </a:r>
          </a:p>
          <a:p>
            <a:pPr marL="457200" lvl="0" indent="-457200">
              <a:buFont typeface="+mj-lt"/>
              <a:buAutoNum type="arabicPeriod"/>
            </a:pPr>
            <a:r>
              <a:rPr lang="en-US" dirty="0" err="1" smtClean="0"/>
              <a:t>Aufgabenverteilung</a:t>
            </a:r>
            <a:endParaRPr lang="en-US" dirty="0"/>
          </a:p>
        </p:txBody>
      </p:sp>
      <p:pic>
        <p:nvPicPr>
          <p:cNvPr id="3" name="Picture 2"/>
          <p:cNvPicPr>
            <a:picLocks noChangeAspect="1"/>
          </p:cNvPicPr>
          <p:nvPr/>
        </p:nvPicPr>
        <p:blipFill rotWithShape="1">
          <a:blip r:embed="rId3"/>
          <a:srcRect t="411" b="28073"/>
          <a:stretch/>
        </p:blipFill>
        <p:spPr>
          <a:xfrm>
            <a:off x="3646691" y="1245140"/>
            <a:ext cx="6413163" cy="511050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25401" b="15279"/>
          <a:stretch/>
        </p:blipFill>
        <p:spPr>
          <a:xfrm>
            <a:off x="6561630" y="3165631"/>
            <a:ext cx="5065456" cy="3235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3669196"/>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Implementierung</a:t>
            </a:r>
            <a:r>
              <a:rPr lang="en-US" dirty="0" smtClean="0"/>
              <a:t/>
            </a:r>
            <a:br>
              <a:rPr lang="en-US" dirty="0" smtClean="0"/>
            </a:br>
            <a:r>
              <a:rPr lang="en-US" sz="2400" b="0" dirty="0"/>
              <a:t>Data Binding</a:t>
            </a:r>
          </a:p>
        </p:txBody>
      </p:sp>
      <p:grpSp>
        <p:nvGrpSpPr>
          <p:cNvPr id="43" name="Group 42"/>
          <p:cNvGrpSpPr/>
          <p:nvPr/>
        </p:nvGrpSpPr>
        <p:grpSpPr>
          <a:xfrm>
            <a:off x="324000" y="1452186"/>
            <a:ext cx="5448150" cy="2474693"/>
            <a:chOff x="324000" y="1745485"/>
            <a:chExt cx="5448150" cy="2474693"/>
          </a:xfrm>
        </p:grpSpPr>
        <p:sp>
          <p:nvSpPr>
            <p:cNvPr id="38" name="TextBox 37"/>
            <p:cNvSpPr txBox="1"/>
            <p:nvPr/>
          </p:nvSpPr>
          <p:spPr>
            <a:xfrm>
              <a:off x="324000" y="2022484"/>
              <a:ext cx="5448150" cy="219769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smtClean="0">
                  <a:latin typeface="Consolas" panose="020B0609020204030204" pitchFamily="49" charset="0"/>
                  <a:ea typeface="Arial Unicode MS" pitchFamily="34" charset="-128"/>
                  <a:cs typeface="Arial Unicode MS" pitchFamily="34" charset="-128"/>
                </a:rPr>
                <a:t>&lt;</a:t>
              </a:r>
              <a:r>
                <a:rPr lang="de-DE" sz="1200" b="1" kern="0" dirty="0">
                  <a:solidFill>
                    <a:srgbClr val="003283"/>
                  </a:solidFill>
                  <a:latin typeface="Consolas" panose="020B0609020204030204" pitchFamily="49" charset="0"/>
                  <a:ea typeface="Arial Unicode MS" pitchFamily="34" charset="-128"/>
                  <a:cs typeface="Arial Unicode MS" pitchFamily="34" charset="-128"/>
                </a:rPr>
                <a:t>Label</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text</a:t>
              </a:r>
              <a:r>
                <a:rPr lang="de-DE" sz="1200" dirty="0">
                  <a:latin typeface="Consolas" panose="020B0609020204030204" pitchFamily="49" charset="0"/>
                </a:rPr>
                <a:t>=</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path</a:t>
              </a: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data</a:t>
              </a:r>
              <a:r>
                <a:rPr lang="de-DE" sz="1200" kern="0" dirty="0">
                  <a:solidFill>
                    <a:srgbClr val="92D050"/>
                  </a:solidFill>
                  <a:latin typeface="Consolas" panose="020B0609020204030204" pitchFamily="49" charset="0"/>
                  <a:ea typeface="Arial Unicode MS" pitchFamily="34" charset="-128"/>
                  <a:cs typeface="Arial Unicode MS" pitchFamily="34" charset="-128"/>
                </a:rPr>
                <a:t>&gt;/</a:t>
              </a:r>
              <a:r>
                <a:rPr lang="de-DE" sz="1200" kern="0" dirty="0" err="1">
                  <a:solidFill>
                    <a:srgbClr val="92D050"/>
                  </a:solidFill>
                  <a:latin typeface="Consolas" panose="020B0609020204030204" pitchFamily="49" charset="0"/>
                  <a:ea typeface="Arial Unicode MS" pitchFamily="34" charset="-128"/>
                  <a:cs typeface="Arial Unicode MS" pitchFamily="34" charset="-128"/>
                </a:rPr>
                <a:t>current_observation</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err="1">
                  <a:solidFill>
                    <a:srgbClr val="92D050"/>
                  </a:solidFill>
                  <a:latin typeface="Consolas" panose="020B0609020204030204" pitchFamily="49" charset="0"/>
                  <a:ea typeface="Arial Unicode MS" pitchFamily="34" charset="-128"/>
                  <a:cs typeface="Arial Unicode MS" pitchFamily="34" charset="-128"/>
                </a:rPr>
                <a:t>temp_c</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formatter</a:t>
              </a:r>
              <a:r>
                <a:rPr lang="de-DE" sz="1200" kern="0" dirty="0">
                  <a:solidFill>
                    <a:srgbClr val="92D050"/>
                  </a:solidFill>
                  <a:latin typeface="Consolas" panose="020B0609020204030204" pitchFamily="49" charset="0"/>
                  <a:ea typeface="Arial Unicode MS" pitchFamily="34" charset="-128"/>
                  <a:cs typeface="Arial Unicode MS" pitchFamily="34" charset="-128"/>
                </a:rPr>
                <a:t>: '</a:t>
              </a:r>
              <a:r>
                <a:rPr lang="de-DE" sz="1200" kern="0" dirty="0" err="1">
                  <a:solidFill>
                    <a:srgbClr val="92D050"/>
                  </a:solidFill>
                  <a:latin typeface="Consolas" panose="020B0609020204030204" pitchFamily="49" charset="0"/>
                  <a:ea typeface="Arial Unicode MS" pitchFamily="34" charset="-128"/>
                  <a:cs typeface="Arial Unicode MS" pitchFamily="34" charset="-128"/>
                </a:rPr>
                <a:t>hss.weather.view.Formatter.</a:t>
              </a:r>
              <a:r>
                <a:rPr lang="de-DE" sz="1200" b="1" kern="0" dirty="0" err="1">
                  <a:solidFill>
                    <a:srgbClr val="92D050"/>
                  </a:solidFill>
                  <a:latin typeface="Consolas" panose="020B0609020204030204" pitchFamily="49" charset="0"/>
                  <a:ea typeface="Arial Unicode MS" pitchFamily="34" charset="-128"/>
                  <a:cs typeface="Arial Unicode MS" pitchFamily="34" charset="-128"/>
                </a:rPr>
                <a:t>RoundTemp</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solidFill>
                    <a:srgbClr val="92D050"/>
                  </a:solidFill>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class</a:t>
              </a:r>
              <a:r>
                <a:rPr lang="de-DE" sz="1200" dirty="0">
                  <a:latin typeface="Consolas" panose="020B0609020204030204" pitchFamily="49" charset="0"/>
                </a:rPr>
                <a:t>=</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err="1">
                  <a:solidFill>
                    <a:srgbClr val="92D050"/>
                  </a:solidFill>
                  <a:latin typeface="Consolas" panose="020B0609020204030204" pitchFamily="49" charset="0"/>
                  <a:ea typeface="Arial Unicode MS" pitchFamily="34" charset="-128"/>
                  <a:cs typeface="Arial Unicode MS" pitchFamily="34" charset="-128"/>
                </a:rPr>
                <a:t>curTemp</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    </a:t>
              </a:r>
              <a:r>
                <a:rPr lang="de-DE" sz="1200" b="1" kern="0" dirty="0" err="1">
                  <a:solidFill>
                    <a:srgbClr val="00B0F0"/>
                  </a:solidFill>
                  <a:latin typeface="Consolas" panose="020B0609020204030204" pitchFamily="49" charset="0"/>
                  <a:ea typeface="Arial Unicode MS" pitchFamily="34" charset="-128"/>
                  <a:cs typeface="Arial Unicode MS" pitchFamily="34" charset="-128"/>
                </a:rPr>
                <a:t>id</a:t>
              </a:r>
              <a:r>
                <a:rPr lang="de-DE" sz="1200" dirty="0">
                  <a:latin typeface="Consolas" panose="020B0609020204030204" pitchFamily="49" charset="0"/>
                </a:rPr>
                <a:t>=</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err="1">
                  <a:solidFill>
                    <a:srgbClr val="92D050"/>
                  </a:solidFill>
                  <a:latin typeface="Consolas" panose="020B0609020204030204" pitchFamily="49" charset="0"/>
                  <a:ea typeface="Arial Unicode MS" pitchFamily="34" charset="-128"/>
                  <a:cs typeface="Arial Unicode MS" pitchFamily="34" charset="-128"/>
                </a:rPr>
                <a:t>CurTemp</a:t>
              </a:r>
              <a:r>
                <a:rPr lang="de-DE" sz="1200" kern="0" dirty="0">
                  <a:solidFill>
                    <a:srgbClr val="92D050"/>
                  </a:solidFill>
                  <a:latin typeface="Consolas" panose="020B0609020204030204" pitchFamily="49" charset="0"/>
                  <a:ea typeface="Arial Unicode MS" pitchFamily="34" charset="-128"/>
                  <a:cs typeface="Arial Unicode MS" pitchFamily="34" charset="-128"/>
                </a:rPr>
                <a:t>"</a:t>
              </a:r>
              <a:r>
                <a:rPr lang="de-DE" sz="1200" kern="0" dirty="0">
                  <a:solidFill>
                    <a:srgbClr val="FF0000"/>
                  </a:solidFill>
                  <a:latin typeface="Consolas" panose="020B0609020204030204" pitchFamily="49" charset="0"/>
                  <a:ea typeface="Arial Unicode MS" pitchFamily="34" charset="-128"/>
                  <a:cs typeface="Arial Unicode MS" pitchFamily="34" charset="-128"/>
                </a:rPr>
                <a:t> </a:t>
              </a:r>
              <a:r>
                <a:rPr lang="de-DE" sz="1200" kern="0" dirty="0">
                  <a:latin typeface="Consolas" panose="020B0609020204030204" pitchFamily="49" charset="0"/>
                  <a:ea typeface="Arial Unicode MS" pitchFamily="34" charset="-128"/>
                  <a:cs typeface="Arial Unicode MS" pitchFamily="34" charset="-128"/>
                </a:rPr>
                <a:t>/&gt;</a:t>
              </a:r>
            </a:p>
          </p:txBody>
        </p:sp>
        <p:sp>
          <p:nvSpPr>
            <p:cNvPr id="40" name="TextBox 39"/>
            <p:cNvSpPr txBox="1"/>
            <p:nvPr/>
          </p:nvSpPr>
          <p:spPr>
            <a:xfrm>
              <a:off x="324000" y="1745485"/>
              <a:ext cx="1781175" cy="2308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500" kern="0" dirty="0" smtClean="0">
                  <a:ea typeface="Arial Unicode MS" pitchFamily="34" charset="-128"/>
                  <a:cs typeface="Arial Unicode MS" pitchFamily="34" charset="-128"/>
                </a:rPr>
                <a:t>XML View</a:t>
              </a:r>
            </a:p>
          </p:txBody>
        </p:sp>
      </p:grpSp>
      <p:grpSp>
        <p:nvGrpSpPr>
          <p:cNvPr id="42" name="Group 41"/>
          <p:cNvGrpSpPr/>
          <p:nvPr/>
        </p:nvGrpSpPr>
        <p:grpSpPr>
          <a:xfrm>
            <a:off x="324000" y="3987039"/>
            <a:ext cx="5448150" cy="2224574"/>
            <a:chOff x="6096600" y="2399230"/>
            <a:chExt cx="5352901" cy="2224574"/>
          </a:xfrm>
        </p:grpSpPr>
        <p:sp>
          <p:nvSpPr>
            <p:cNvPr id="39" name="TextBox 38"/>
            <p:cNvSpPr txBox="1"/>
            <p:nvPr/>
          </p:nvSpPr>
          <p:spPr>
            <a:xfrm>
              <a:off x="6096600" y="2687720"/>
              <a:ext cx="5352901" cy="1936084"/>
            </a:xfrm>
            <a:prstGeom prst="rect">
              <a:avLst/>
            </a:prstGeom>
            <a:solidFill>
              <a:srgbClr val="F7F7F7"/>
            </a:solidFill>
            <a:ln>
              <a:solidFill>
                <a:schemeClr val="tx1"/>
              </a:solidFill>
              <a:prstDash val="dash"/>
            </a:ln>
          </p:spPr>
          <p:txBody>
            <a:bodyPr wrap="square" lIns="90000" tIns="90000" rIns="90000" bIns="90000" rtlCol="0">
              <a:spAutoFit/>
            </a:bodyPr>
            <a:lstStyle/>
            <a:p>
              <a:pPr fontAlgn="base">
                <a:spcBef>
                  <a:spcPts val="600"/>
                </a:spcBef>
                <a:spcAft>
                  <a:spcPct val="0"/>
                </a:spcAft>
                <a:buClr>
                  <a:srgbClr val="F0AB00"/>
                </a:buClr>
                <a:buSzPct val="80000"/>
              </a:pPr>
              <a:r>
                <a:rPr lang="en-US" sz="1200" kern="0" dirty="0" smtClean="0">
                  <a:latin typeface="Consolas" panose="020B0609020204030204" pitchFamily="49" charset="0"/>
                  <a:ea typeface="Arial Unicode MS" pitchFamily="34" charset="-128"/>
                  <a:cs typeface="Arial Unicode MS" pitchFamily="34" charset="-128"/>
                </a:rPr>
                <a:t>[…]</a:t>
              </a:r>
            </a:p>
            <a:p>
              <a:pPr fontAlgn="base">
                <a:spcBef>
                  <a:spcPts val="600"/>
                </a:spcBef>
                <a:spcAft>
                  <a:spcPct val="0"/>
                </a:spcAft>
                <a:buClr>
                  <a:srgbClr val="F0AB00"/>
                </a:buClr>
                <a:buSzPct val="80000"/>
              </a:pPr>
              <a:r>
                <a:rPr lang="en-US" sz="1200" b="1" kern="0" dirty="0" err="1" smtClean="0">
                  <a:solidFill>
                    <a:schemeClr val="tx1">
                      <a:lumMod val="95000"/>
                      <a:lumOff val="5000"/>
                    </a:schemeClr>
                  </a:solidFill>
                  <a:latin typeface="Consolas" panose="020B0609020204030204" pitchFamily="49" charset="0"/>
                  <a:ea typeface="Arial Unicode MS" pitchFamily="34" charset="-128"/>
                  <a:cs typeface="Arial Unicode MS" pitchFamily="34" charset="-128"/>
                </a:rPr>
                <a:t>RoundTemp</a:t>
              </a:r>
              <a:r>
                <a:rPr lang="en-US" sz="1200" kern="0" dirty="0">
                  <a:latin typeface="Consolas" panose="020B0609020204030204" pitchFamily="49" charset="0"/>
                  <a:ea typeface="Arial Unicode MS" pitchFamily="34" charset="-128"/>
                  <a:cs typeface="Arial Unicode MS" pitchFamily="34" charset="-128"/>
                </a:rPr>
                <a:t>: </a:t>
              </a:r>
              <a:r>
                <a:rPr lang="en-US" sz="1200" kern="0" dirty="0">
                  <a:solidFill>
                    <a:srgbClr val="FFC000"/>
                  </a:solidFill>
                  <a:latin typeface="Consolas" panose="020B0609020204030204" pitchFamily="49" charset="0"/>
                  <a:ea typeface="Arial Unicode MS" pitchFamily="34" charset="-128"/>
                  <a:cs typeface="Arial Unicode MS" pitchFamily="34" charset="-128"/>
                </a:rPr>
                <a:t>function</a:t>
              </a:r>
              <a:r>
                <a:rPr lang="en-US" sz="1200" kern="0" dirty="0">
                  <a:latin typeface="Consolas" panose="020B0609020204030204" pitchFamily="49" charset="0"/>
                  <a:ea typeface="Arial Unicode MS" pitchFamily="34" charset="-128"/>
                  <a:cs typeface="Arial Unicode MS" pitchFamily="34" charset="-128"/>
                </a:rPr>
                <a:t>(temp){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r>
                <a:rPr lang="en-US" sz="1200" kern="0" dirty="0" smtClean="0">
                  <a:solidFill>
                    <a:srgbClr val="FFC000"/>
                  </a:solidFill>
                  <a:latin typeface="Consolas" panose="020B0609020204030204" pitchFamily="49" charset="0"/>
                  <a:ea typeface="Arial Unicode MS" pitchFamily="34" charset="-128"/>
                  <a:cs typeface="Arial Unicode MS" pitchFamily="34" charset="-128"/>
                </a:rPr>
                <a:t>if</a:t>
              </a:r>
              <a:r>
                <a:rPr lang="en-US" sz="1200" kern="0" dirty="0" smtClean="0">
                  <a:latin typeface="Consolas" panose="020B0609020204030204" pitchFamily="49" charset="0"/>
                  <a:ea typeface="Arial Unicode MS" pitchFamily="34" charset="-128"/>
                  <a:cs typeface="Arial Unicode MS" pitchFamily="34" charset="-128"/>
                </a:rPr>
                <a:t> (!</a:t>
              </a:r>
              <a:r>
                <a:rPr lang="en-US" sz="1200" kern="0" dirty="0">
                  <a:latin typeface="Consolas" panose="020B0609020204030204" pitchFamily="49" charset="0"/>
                  <a:ea typeface="Arial Unicode MS" pitchFamily="34" charset="-128"/>
                  <a:cs typeface="Arial Unicode MS" pitchFamily="34" charset="-128"/>
                </a:rPr>
                <a:t>temp){</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r>
                <a:rPr lang="en-US" sz="1200" kern="0" dirty="0">
                  <a:solidFill>
                    <a:srgbClr val="FFC000"/>
                  </a:solidFill>
                  <a:latin typeface="Consolas" panose="020B0609020204030204" pitchFamily="49" charset="0"/>
                  <a:ea typeface="Arial Unicode MS" pitchFamily="34" charset="-128"/>
                  <a:cs typeface="Arial Unicode MS" pitchFamily="34" charset="-128"/>
                </a:rPr>
                <a:t>return</a:t>
              </a:r>
              <a:r>
                <a:rPr lang="en-US"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p>
            <a:p>
              <a:pPr fontAlgn="base">
                <a:spcBef>
                  <a:spcPts val="600"/>
                </a:spcBef>
                <a:spcAft>
                  <a:spcPct val="0"/>
                </a:spcAft>
                <a:buClr>
                  <a:srgbClr val="F0AB00"/>
                </a:buClr>
                <a:buSzPct val="80000"/>
              </a:pPr>
              <a:r>
                <a:rPr lang="en-US" sz="1200" kern="0" dirty="0">
                  <a:latin typeface="Consolas" panose="020B0609020204030204" pitchFamily="49" charset="0"/>
                  <a:ea typeface="Arial Unicode MS" pitchFamily="34" charset="-128"/>
                  <a:cs typeface="Arial Unicode MS" pitchFamily="34" charset="-128"/>
                </a:rPr>
                <a:t>    </a:t>
              </a:r>
              <a:r>
                <a:rPr lang="en-US" sz="1200" kern="0" dirty="0">
                  <a:solidFill>
                    <a:srgbClr val="FFC000"/>
                  </a:solidFill>
                  <a:latin typeface="Consolas" panose="020B0609020204030204" pitchFamily="49" charset="0"/>
                  <a:ea typeface="Arial Unicode MS" pitchFamily="34" charset="-128"/>
                  <a:cs typeface="Arial Unicode MS" pitchFamily="34" charset="-128"/>
                </a:rPr>
                <a:t>return</a:t>
              </a:r>
              <a:r>
                <a:rPr lang="en-US" sz="1200" kern="0" dirty="0">
                  <a:latin typeface="Consolas" panose="020B0609020204030204" pitchFamily="49" charset="0"/>
                  <a:ea typeface="Arial Unicode MS" pitchFamily="34" charset="-128"/>
                  <a:cs typeface="Arial Unicode MS" pitchFamily="34" charset="-128"/>
                </a:rPr>
                <a:t> </a:t>
              </a:r>
              <a:r>
                <a:rPr lang="en-US" sz="1200" kern="0" dirty="0" err="1">
                  <a:solidFill>
                    <a:srgbClr val="2B3F7B"/>
                  </a:solidFill>
                  <a:latin typeface="Consolas" panose="020B0609020204030204" pitchFamily="49" charset="0"/>
                  <a:ea typeface="Arial Unicode MS" pitchFamily="34" charset="-128"/>
                  <a:cs typeface="Arial Unicode MS" pitchFamily="34" charset="-128"/>
                </a:rPr>
                <a:t>Math</a:t>
              </a:r>
              <a:r>
                <a:rPr lang="en-US" sz="1200" kern="0" dirty="0" err="1">
                  <a:latin typeface="Consolas" panose="020B0609020204030204" pitchFamily="49" charset="0"/>
                  <a:ea typeface="Arial Unicode MS" pitchFamily="34" charset="-128"/>
                  <a:cs typeface="Arial Unicode MS" pitchFamily="34" charset="-128"/>
                </a:rPr>
                <a:t>.round</a:t>
              </a:r>
              <a:r>
                <a:rPr lang="en-US" sz="1200" kern="0" dirty="0">
                  <a:latin typeface="Consolas" panose="020B0609020204030204" pitchFamily="49" charset="0"/>
                  <a:ea typeface="Arial Unicode MS" pitchFamily="34" charset="-128"/>
                  <a:cs typeface="Arial Unicode MS" pitchFamily="34" charset="-128"/>
                </a:rPr>
                <a:t>(Number(temp));</a:t>
              </a:r>
            </a:p>
            <a:p>
              <a:pPr fontAlgn="base">
                <a:spcBef>
                  <a:spcPts val="600"/>
                </a:spcBef>
                <a:spcAft>
                  <a:spcPct val="0"/>
                </a:spcAft>
                <a:buClr>
                  <a:srgbClr val="F0AB00"/>
                </a:buClr>
                <a:buSzPct val="80000"/>
              </a:pPr>
              <a:r>
                <a:rPr lang="en-US" sz="1200" kern="0" dirty="0" smtClean="0">
                  <a:latin typeface="Consolas" panose="020B0609020204030204" pitchFamily="49" charset="0"/>
                  <a:ea typeface="Arial Unicode MS" pitchFamily="34" charset="-128"/>
                  <a:cs typeface="Arial Unicode MS" pitchFamily="34" charset="-128"/>
                </a:rPr>
                <a:t>}</a:t>
              </a:r>
              <a:endParaRPr lang="de-DE" sz="1200" kern="0" dirty="0" smtClean="0">
                <a:latin typeface="Consolas" panose="020B0609020204030204" pitchFamily="49" charset="0"/>
                <a:ea typeface="Arial Unicode MS" pitchFamily="34" charset="-128"/>
                <a:cs typeface="Arial Unicode MS" pitchFamily="34" charset="-128"/>
              </a:endParaRPr>
            </a:p>
          </p:txBody>
        </p:sp>
        <p:sp>
          <p:nvSpPr>
            <p:cNvPr id="41" name="TextBox 40"/>
            <p:cNvSpPr txBox="1"/>
            <p:nvPr/>
          </p:nvSpPr>
          <p:spPr>
            <a:xfrm>
              <a:off x="6096600" y="2399230"/>
              <a:ext cx="1781175" cy="2308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500" kern="0" dirty="0" err="1" smtClean="0">
                  <a:ea typeface="Arial Unicode MS" pitchFamily="34" charset="-128"/>
                  <a:cs typeface="Arial Unicode MS" pitchFamily="34" charset="-128"/>
                </a:rPr>
                <a:t>Formatter</a:t>
              </a:r>
              <a:endParaRPr lang="de-DE" sz="1500" kern="0" dirty="0" smtClean="0">
                <a:ea typeface="Arial Unicode MS" pitchFamily="34" charset="-128"/>
                <a:cs typeface="Arial Unicode MS" pitchFamily="34" charset="-128"/>
              </a:endParaRPr>
            </a:p>
          </p:txBody>
        </p:sp>
      </p:grpSp>
      <p:grpSp>
        <p:nvGrpSpPr>
          <p:cNvPr id="45" name="Group 44"/>
          <p:cNvGrpSpPr/>
          <p:nvPr/>
        </p:nvGrpSpPr>
        <p:grpSpPr>
          <a:xfrm>
            <a:off x="6369269" y="1445973"/>
            <a:ext cx="5499931" cy="4765640"/>
            <a:chOff x="6369269" y="1445973"/>
            <a:chExt cx="5499931" cy="4765640"/>
          </a:xfrm>
        </p:grpSpPr>
        <p:sp>
          <p:nvSpPr>
            <p:cNvPr id="10" name="TextBox 9"/>
            <p:cNvSpPr txBox="1"/>
            <p:nvPr/>
          </p:nvSpPr>
          <p:spPr>
            <a:xfrm>
              <a:off x="6369269" y="1445973"/>
              <a:ext cx="1781175" cy="23083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500" kern="0" dirty="0" smtClean="0">
                  <a:ea typeface="Arial Unicode MS" pitchFamily="34" charset="-128"/>
                  <a:cs typeface="Arial Unicode MS" pitchFamily="34" charset="-128"/>
                </a:rPr>
                <a:t>Modell „</a:t>
              </a:r>
              <a:r>
                <a:rPr lang="de-DE" sz="1500" kern="0" dirty="0" err="1" smtClean="0">
                  <a:ea typeface="Arial Unicode MS" pitchFamily="34" charset="-128"/>
                  <a:cs typeface="Arial Unicode MS" pitchFamily="34" charset="-128"/>
                </a:rPr>
                <a:t>data</a:t>
              </a:r>
              <a:r>
                <a:rPr lang="de-DE" sz="1500" kern="0" dirty="0" smtClean="0">
                  <a:ea typeface="Arial Unicode MS" pitchFamily="34" charset="-128"/>
                  <a:cs typeface="Arial Unicode MS" pitchFamily="34" charset="-128"/>
                </a:rPr>
                <a:t>“</a:t>
              </a:r>
            </a:p>
          </p:txBody>
        </p:sp>
        <p:grpSp>
          <p:nvGrpSpPr>
            <p:cNvPr id="34" name="Group 33"/>
            <p:cNvGrpSpPr/>
            <p:nvPr/>
          </p:nvGrpSpPr>
          <p:grpSpPr>
            <a:xfrm>
              <a:off x="6369269" y="1729185"/>
              <a:ext cx="5499931" cy="4482428"/>
              <a:chOff x="6369269" y="1822008"/>
              <a:chExt cx="5499931" cy="4482428"/>
            </a:xfrm>
          </p:grpSpPr>
          <p:sp>
            <p:nvSpPr>
              <p:cNvPr id="3" name="Rectangle 2"/>
              <p:cNvSpPr/>
              <p:nvPr/>
            </p:nvSpPr>
            <p:spPr bwMode="gray">
              <a:xfrm>
                <a:off x="6369269" y="1822008"/>
                <a:ext cx="5499931" cy="4482428"/>
              </a:xfrm>
              <a:prstGeom prst="rect">
                <a:avLst/>
              </a:prstGeom>
              <a:solidFill>
                <a:schemeClr val="bg1">
                  <a:lumMod val="95000"/>
                </a:schemeClr>
              </a:solidFill>
              <a:ln w="6350" algn="ctr">
                <a:solidFill>
                  <a:schemeClr val="tx1"/>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ounded Rectangle 3"/>
              <p:cNvSpPr/>
              <p:nvPr/>
            </p:nvSpPr>
            <p:spPr bwMode="gray">
              <a:xfrm>
                <a:off x="6613634" y="2033752"/>
                <a:ext cx="4966138"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200" kern="0" noProof="0" dirty="0" err="1" smtClean="0">
                    <a:latin typeface="Consolas" panose="020B0609020204030204" pitchFamily="49" charset="0"/>
                    <a:ea typeface="Arial Unicode MS" pitchFamily="34" charset="-128"/>
                    <a:cs typeface="Arial Unicode MS" pitchFamily="34" charset="-128"/>
                  </a:rPr>
                  <a:t>root</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2" name="Rounded Rectangle 11"/>
              <p:cNvSpPr/>
              <p:nvPr/>
            </p:nvSpPr>
            <p:spPr bwMode="gray">
              <a:xfrm>
                <a:off x="7015654" y="2635664"/>
                <a:ext cx="4564117"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200" kern="0" dirty="0" err="1">
                    <a:latin typeface="Consolas" panose="020B0609020204030204" pitchFamily="49" charset="0"/>
                    <a:ea typeface="Arial Unicode MS" pitchFamily="34" charset="-128"/>
                    <a:cs typeface="Arial Unicode MS" pitchFamily="34" charset="-128"/>
                  </a:rPr>
                  <a:t>c</a:t>
                </a:r>
                <a:r>
                  <a:rPr lang="de-DE" sz="1200" kern="0" dirty="0" err="1" smtClean="0">
                    <a:latin typeface="Consolas" panose="020B0609020204030204" pitchFamily="49" charset="0"/>
                    <a:ea typeface="Arial Unicode MS" pitchFamily="34" charset="-128"/>
                    <a:cs typeface="Arial Unicode MS" pitchFamily="34" charset="-128"/>
                  </a:rPr>
                  <a:t>urrent_observation</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4" name="Rounded Rectangle 13"/>
              <p:cNvSpPr/>
              <p:nvPr/>
            </p:nvSpPr>
            <p:spPr bwMode="gray">
              <a:xfrm>
                <a:off x="7780282" y="3834622"/>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de-DE" sz="1200" kern="0" dirty="0" err="1">
                    <a:latin typeface="Consolas" panose="020B0609020204030204" pitchFamily="49" charset="0"/>
                    <a:ea typeface="Arial Unicode MS" pitchFamily="34" charset="-128"/>
                    <a:cs typeface="Arial Unicode MS" pitchFamily="34" charset="-128"/>
                  </a:rPr>
                  <a:t>relative_humidity</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5" name="Rounded Rectangle 14"/>
              <p:cNvSpPr/>
              <p:nvPr/>
            </p:nvSpPr>
            <p:spPr bwMode="gray">
              <a:xfrm>
                <a:off x="7780282" y="4431958"/>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de-DE" sz="1200" kern="0" dirty="0" err="1">
                    <a:latin typeface="Consolas" panose="020B0609020204030204" pitchFamily="49" charset="0"/>
                    <a:ea typeface="Arial Unicode MS" pitchFamily="34" charset="-128"/>
                    <a:cs typeface="Arial Unicode MS" pitchFamily="34" charset="-128"/>
                  </a:rPr>
                  <a:t>wind_kph</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6" name="Rounded Rectangle 15"/>
              <p:cNvSpPr/>
              <p:nvPr/>
            </p:nvSpPr>
            <p:spPr bwMode="gray">
              <a:xfrm>
                <a:off x="7780282" y="5029294"/>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defTabSz="914400" fontAlgn="base">
                  <a:spcBef>
                    <a:spcPct val="50000"/>
                  </a:spcBef>
                  <a:spcAft>
                    <a:spcPct val="0"/>
                  </a:spcAft>
                  <a:buClr>
                    <a:srgbClr val="F0AB00"/>
                  </a:buClr>
                  <a:buSzPct val="80000"/>
                </a:pPr>
                <a:r>
                  <a:rPr lang="de-DE" sz="1200" kern="0" dirty="0">
                    <a:latin typeface="Consolas" panose="020B0609020204030204" pitchFamily="49" charset="0"/>
                    <a:ea typeface="Arial Unicode MS" pitchFamily="34" charset="-128"/>
                    <a:cs typeface="Arial Unicode MS" pitchFamily="34" charset="-128"/>
                  </a:rPr>
                  <a:t>precip_1hr_metric</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13" name="Rounded Rectangle 12"/>
              <p:cNvSpPr/>
              <p:nvPr/>
            </p:nvSpPr>
            <p:spPr bwMode="gray">
              <a:xfrm>
                <a:off x="7780282" y="3235143"/>
                <a:ext cx="3799489" cy="360000"/>
              </a:xfrm>
              <a:prstGeom prst="roundRect">
                <a:avLst>
                  <a:gd name="adj" fmla="val 50000"/>
                </a:avLst>
              </a:prstGeom>
              <a:solidFill>
                <a:srgbClr val="FFC000"/>
              </a:solidFill>
              <a:ln w="6350" algn="ctr">
                <a:solidFill>
                  <a:schemeClr val="bg2">
                    <a:lumMod val="75000"/>
                  </a:schemeClr>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1200" kern="0" dirty="0" err="1">
                    <a:latin typeface="Consolas" panose="020B0609020204030204" pitchFamily="49" charset="0"/>
                    <a:ea typeface="Arial Unicode MS" pitchFamily="34" charset="-128"/>
                    <a:cs typeface="Arial Unicode MS" pitchFamily="34" charset="-128"/>
                  </a:rPr>
                  <a:t>t</a:t>
                </a:r>
                <a:r>
                  <a:rPr lang="de-DE" sz="1200" kern="0" dirty="0" err="1" smtClean="0">
                    <a:latin typeface="Consolas" panose="020B0609020204030204" pitchFamily="49" charset="0"/>
                    <a:ea typeface="Arial Unicode MS" pitchFamily="34" charset="-128"/>
                    <a:cs typeface="Arial Unicode MS" pitchFamily="34" charset="-128"/>
                  </a:rPr>
                  <a:t>emp_c</a:t>
                </a:r>
                <a:endPar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endParaRPr>
              </a:p>
            </p:txBody>
          </p:sp>
          <p:sp>
            <p:nvSpPr>
              <p:cNvPr id="28" name="Rectangle 27"/>
              <p:cNvSpPr/>
              <p:nvPr/>
            </p:nvSpPr>
            <p:spPr bwMode="gray">
              <a:xfrm>
                <a:off x="10381593" y="3235143"/>
                <a:ext cx="890752" cy="360000"/>
              </a:xfrm>
              <a:prstGeom prst="rect">
                <a:avLst/>
              </a:prstGeom>
              <a:solidFill>
                <a:schemeClr val="accent1"/>
              </a:solidFill>
              <a:ln w="6350" algn="ctr">
                <a:solidFill>
                  <a:schemeClr val="bg2">
                    <a:lumMod val="75000"/>
                  </a:schemeClr>
                </a:solidFill>
                <a:miter lim="800000"/>
                <a:headEnd/>
                <a:tailEnd/>
              </a:ln>
            </p:spPr>
            <p:txBody>
              <a:bodyPr lIns="90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3.5</a:t>
                </a:r>
              </a:p>
            </p:txBody>
          </p:sp>
          <p:sp>
            <p:nvSpPr>
              <p:cNvPr id="35" name="Rectangle 34"/>
              <p:cNvSpPr/>
              <p:nvPr/>
            </p:nvSpPr>
            <p:spPr bwMode="gray">
              <a:xfrm>
                <a:off x="10381593" y="3835675"/>
                <a:ext cx="890752" cy="360000"/>
              </a:xfrm>
              <a:prstGeom prst="rect">
                <a:avLst/>
              </a:prstGeom>
              <a:solidFill>
                <a:schemeClr val="accent1"/>
              </a:solidFill>
              <a:ln w="6350" algn="ctr">
                <a:solidFill>
                  <a:schemeClr val="bg2">
                    <a:lumMod val="75000"/>
                  </a:schemeClr>
                </a:solidFill>
                <a:miter lim="800000"/>
                <a:headEnd/>
                <a:tailEnd/>
              </a:ln>
            </p:spPr>
            <p:txBody>
              <a:bodyPr lIns="72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99%</a:t>
                </a:r>
              </a:p>
            </p:txBody>
          </p:sp>
          <p:sp>
            <p:nvSpPr>
              <p:cNvPr id="36" name="Rectangle 35"/>
              <p:cNvSpPr/>
              <p:nvPr/>
            </p:nvSpPr>
            <p:spPr bwMode="gray">
              <a:xfrm>
                <a:off x="10381593" y="4427271"/>
                <a:ext cx="890752" cy="360000"/>
              </a:xfrm>
              <a:prstGeom prst="rect">
                <a:avLst/>
              </a:prstGeom>
              <a:solidFill>
                <a:schemeClr val="accent1"/>
              </a:solidFill>
              <a:ln w="6350" algn="ctr">
                <a:solidFill>
                  <a:schemeClr val="bg2">
                    <a:lumMod val="75000"/>
                  </a:schemeClr>
                </a:solidFill>
                <a:miter lim="800000"/>
                <a:headEnd/>
                <a:tailEnd/>
              </a:ln>
            </p:spPr>
            <p:txBody>
              <a:bodyPr lIns="72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7.2</a:t>
                </a:r>
              </a:p>
            </p:txBody>
          </p:sp>
          <p:sp>
            <p:nvSpPr>
              <p:cNvPr id="37" name="Rectangle 36"/>
              <p:cNvSpPr/>
              <p:nvPr/>
            </p:nvSpPr>
            <p:spPr bwMode="gray">
              <a:xfrm>
                <a:off x="10381593" y="5029294"/>
                <a:ext cx="890752" cy="360000"/>
              </a:xfrm>
              <a:prstGeom prst="rect">
                <a:avLst/>
              </a:prstGeom>
              <a:solidFill>
                <a:schemeClr val="accent1"/>
              </a:solidFill>
              <a:ln w="6350" algn="ctr">
                <a:solidFill>
                  <a:schemeClr val="bg2">
                    <a:lumMod val="75000"/>
                  </a:schemeClr>
                </a:solidFill>
                <a:miter lim="800000"/>
                <a:headEnd/>
                <a:tailEnd/>
              </a:ln>
            </p:spPr>
            <p:txBody>
              <a:bodyPr lIns="7200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dirty="0" smtClean="0">
                    <a:effectLst/>
                    <a:uLnTx/>
                    <a:uFillTx/>
                    <a:latin typeface="Consolas" panose="020B0609020204030204" pitchFamily="49" charset="0"/>
                    <a:ea typeface="Arial Unicode MS" pitchFamily="34" charset="-128"/>
                    <a:cs typeface="Arial Unicode MS" pitchFamily="34" charset="-128"/>
                  </a:rPr>
                  <a:t>20</a:t>
                </a:r>
              </a:p>
            </p:txBody>
          </p:sp>
        </p:grpSp>
      </p:grpSp>
      <p:sp>
        <p:nvSpPr>
          <p:cNvPr id="75" name="TextBox 74"/>
          <p:cNvSpPr txBox="1"/>
          <p:nvPr/>
        </p:nvSpPr>
        <p:spPr>
          <a:xfrm>
            <a:off x="7953703" y="5533807"/>
            <a:ext cx="1221827"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800" kern="0" dirty="0" smtClean="0">
                <a:ea typeface="Arial Unicode MS" pitchFamily="34" charset="-128"/>
                <a:cs typeface="Arial Unicode MS" pitchFamily="34" charset="-128"/>
              </a:rPr>
              <a:t>…</a:t>
            </a:r>
          </a:p>
        </p:txBody>
      </p:sp>
    </p:spTree>
    <p:extLst>
      <p:ext uri="{BB962C8B-B14F-4D97-AF65-F5344CB8AC3E}">
        <p14:creationId xmlns:p14="http://schemas.microsoft.com/office/powerpoint/2010/main" val="279146462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7644" y="-318465"/>
            <a:ext cx="12734474" cy="71631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gray">
          <a:xfrm>
            <a:off x="-1135289" y="3814649"/>
            <a:ext cx="15217422" cy="1444978"/>
          </a:xfrm>
          <a:prstGeom prst="rect">
            <a:avLst/>
          </a:prstGeom>
          <a:gradFill flip="none" rotWithShape="1">
            <a:gsLst>
              <a:gs pos="5000">
                <a:schemeClr val="tx2">
                  <a:lumMod val="75000"/>
                  <a:alpha val="69000"/>
                </a:schemeClr>
              </a:gs>
              <a:gs pos="100000">
                <a:schemeClr val="tx1">
                  <a:lumMod val="85000"/>
                  <a:lumOff val="15000"/>
                  <a:alpha val="82000"/>
                </a:schemeClr>
              </a:gs>
            </a:gsLst>
            <a:lin ang="10800000" scaled="1"/>
            <a:tileRect/>
          </a:gradFill>
          <a:ln w="12700" algn="ctr">
            <a:solidFill>
              <a:schemeClr val="tx1">
                <a:lumMod val="95000"/>
                <a:lumOff val="5000"/>
                <a:alpha val="64000"/>
              </a:schemeClr>
            </a:solidFill>
            <a:miter lim="800000"/>
            <a:headEnd/>
            <a:tailEnd/>
          </a:ln>
        </p:spPr>
        <p:txBody>
          <a:bodyPr lIns="2016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de-DE" sz="6000" b="0" i="0" u="none" strike="noStrike" kern="0" cap="none" spc="0" normalizeH="0" baseline="0" noProof="0" dirty="0" smtClean="0">
                <a:ln>
                  <a:noFill/>
                </a:ln>
                <a:solidFill>
                  <a:schemeClr val="bg1"/>
                </a:solidFill>
                <a:effectLst/>
                <a:uLnTx/>
                <a:uFillTx/>
                <a:latin typeface="+mj-lt"/>
                <a:ea typeface="Arial Unicode MS" pitchFamily="34" charset="-128"/>
                <a:cs typeface="Arial Unicode MS" pitchFamily="34" charset="-128"/>
              </a:rPr>
              <a:t>Demonstration</a:t>
            </a:r>
          </a:p>
        </p:txBody>
      </p:sp>
    </p:spTree>
    <p:extLst>
      <p:ext uri="{BB962C8B-B14F-4D97-AF65-F5344CB8AC3E}">
        <p14:creationId xmlns:p14="http://schemas.microsoft.com/office/powerpoint/2010/main" val="1075485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p>
          <a:p>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5_16x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0</TotalTime>
  <Words>193</Words>
  <Application>Microsoft Office PowerPoint</Application>
  <PresentationFormat>Custom</PresentationFormat>
  <Paragraphs>83</Paragraphs>
  <Slides>14</Slides>
  <Notes>13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Courier New</vt:lpstr>
      <vt:lpstr>wingdings</vt:lpstr>
      <vt:lpstr>Consolas</vt:lpstr>
      <vt:lpstr>MS PGothic</vt:lpstr>
      <vt:lpstr>Arial Unicode MS</vt:lpstr>
      <vt:lpstr>Arial</vt:lpstr>
      <vt:lpstr>Symbol</vt:lpstr>
      <vt:lpstr>wingdings</vt:lpstr>
      <vt:lpstr>SAP_2015_16x9</vt:lpstr>
      <vt:lpstr>Wetterapp</vt:lpstr>
      <vt:lpstr>Agenda</vt:lpstr>
      <vt:lpstr>Anforderungen</vt:lpstr>
      <vt:lpstr>Technische Mittel</vt:lpstr>
      <vt:lpstr>Analyse / Design</vt:lpstr>
      <vt:lpstr>Implementierung Data Binding</vt:lpstr>
      <vt:lpstr>PowerPoint Presentation</vt:lpstr>
      <vt:lpstr>Insert page title </vt:lpstr>
      <vt:lpstr>Insert page title </vt:lpstr>
      <vt:lpstr>Insert page title </vt:lpstr>
      <vt:lpstr>Thank you </vt:lpstr>
      <vt:lpstr>PowerPoint Presentation</vt:lpstr>
      <vt:lpstr>PowerPoint Presentation</vt:lpstr>
      <vt:lpstr>The Grid</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Holzwarth, Dominic</cp:lastModifiedBy>
  <cp:revision>54</cp:revision>
  <dcterms:created xsi:type="dcterms:W3CDTF">2016-01-14T12:56:25Z</dcterms:created>
  <dcterms:modified xsi:type="dcterms:W3CDTF">2016-01-15T14:19:32Z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