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handoutMasterIdLst>
    <p:handoutMasterId r:id="rId18"/>
  </p:handoutMasterIdLst>
  <p:sldIdLst>
    <p:sldId id="340" r:id="rId2"/>
    <p:sldId id="344" r:id="rId3"/>
    <p:sldId id="352" r:id="rId4"/>
    <p:sldId id="284" r:id="rId5"/>
    <p:sldId id="353" r:id="rId6"/>
    <p:sldId id="325" r:id="rId7"/>
    <p:sldId id="354" r:id="rId8"/>
    <p:sldId id="286" r:id="rId9"/>
    <p:sldId id="285" r:id="rId10"/>
    <p:sldId id="291" r:id="rId11"/>
    <p:sldId id="287" r:id="rId12"/>
    <p:sldId id="310" r:id="rId13"/>
    <p:sldId id="265" r:id="rId14"/>
    <p:sldId id="339" r:id="rId15"/>
    <p:sldId id="346" r:id="rId16"/>
  </p:sldIdLst>
  <p:sldSz cx="12195175" cy="6859588"/>
  <p:notesSz cx="6797675" cy="9874250"/>
  <p:embeddedFontLst>
    <p:embeddedFont>
      <p:font typeface="Consolas" panose="020B0609020204030204" pitchFamily="49" charset="0"/>
      <p:regular r:id="rId19"/>
      <p:bold r:id="rId20"/>
      <p:italic r:id="rId21"/>
      <p:boldItalic r:id="rId22"/>
    </p:embeddedFont>
    <p:embeddedFont>
      <p:font typeface="MS PGothic" panose="020B0604020202020204" charset="-128"/>
      <p:regular r:id="rId23"/>
    </p:embeddedFont>
    <p:embeddedFont>
      <p:font typeface="Arial Unicode MS" panose="020B0604020202020204" pitchFamily="34" charset="-128"/>
      <p:regular r:id="rId24"/>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F7F7"/>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3393" autoAdjust="0"/>
  </p:normalViewPr>
  <p:slideViewPr>
    <p:cSldViewPr snapToGrid="0" showGuides="1">
      <p:cViewPr varScale="1">
        <p:scale>
          <a:sx n="121" d="100"/>
          <a:sy n="121" d="100"/>
        </p:scale>
        <p:origin x="1590" y="96"/>
      </p:cViewPr>
      <p:guideLst>
        <p:guide orient="horz" pos="4118"/>
        <p:guide orient="horz" pos="3835"/>
        <p:guide orient="horz" pos="128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990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6441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36289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490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39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6342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9894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115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663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28045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501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MAX</a:t>
            </a:r>
            <a:endParaRPr lang="en-US" dirty="0"/>
          </a:p>
        </p:txBody>
      </p:sp>
    </p:spTree>
    <p:extLst>
      <p:ext uri="{BB962C8B-B14F-4D97-AF65-F5344CB8AC3E}">
        <p14:creationId xmlns:p14="http://schemas.microsoft.com/office/powerpoint/2010/main" val="199406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DOMINIC</a:t>
            </a:r>
            <a:endParaRPr lang="en-US" dirty="0"/>
          </a:p>
        </p:txBody>
      </p:sp>
    </p:spTree>
    <p:extLst>
      <p:ext uri="{BB962C8B-B14F-4D97-AF65-F5344CB8AC3E}">
        <p14:creationId xmlns:p14="http://schemas.microsoft.com/office/powerpoint/2010/main" val="300531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8997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079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9743"/>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69600" y="6623893"/>
            <a:ext cx="347852"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upload.wikimedia.org/wikipedia/commons/thumb/3/3c/Weather_station_on_Mount_Vesuvius_(2437693238).jpg/1280px-Weather_station_on_Mount_Vesuvius_(2437693238).jpg"/>
          <p:cNvPicPr>
            <a:picLocks noChangeAspect="1" noChangeArrowheads="1"/>
          </p:cNvPicPr>
          <p:nvPr/>
        </p:nvPicPr>
        <p:blipFill rotWithShape="1">
          <a:blip r:embed="rId3">
            <a:extLst>
              <a:ext uri="{28A0092B-C50C-407E-A947-70E740481C1C}">
                <a14:useLocalDpi xmlns:a14="http://schemas.microsoft.com/office/drawing/2010/main" val="0"/>
              </a:ext>
            </a:extLst>
          </a:blip>
          <a:srcRect b="12098"/>
          <a:stretch/>
        </p:blipFill>
        <p:spPr bwMode="auto">
          <a:xfrm>
            <a:off x="0" y="-333376"/>
            <a:ext cx="12279187" cy="7192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smtClean="0"/>
              <a:t>Wetterapp</a:t>
            </a:r>
            <a:endParaRPr lang="en-US" dirty="0"/>
          </a:p>
        </p:txBody>
      </p:sp>
      <p:sp>
        <p:nvSpPr>
          <p:cNvPr id="3" name="Subtitle 2"/>
          <p:cNvSpPr>
            <a:spLocks noGrp="1"/>
          </p:cNvSpPr>
          <p:nvPr>
            <p:ph type="subTitle" idx="1"/>
          </p:nvPr>
        </p:nvSpPr>
        <p:spPr/>
        <p:txBody>
          <a:bodyPr anchor="b" anchorCtr="0"/>
          <a:lstStyle/>
          <a:p>
            <a:r>
              <a:rPr lang="en-US" dirty="0" smtClean="0"/>
              <a:t>Dominic, Max, Tanja </a:t>
            </a:r>
            <a:br>
              <a:rPr lang="en-US" dirty="0" smtClean="0"/>
            </a:br>
            <a:r>
              <a:rPr lang="en-US" dirty="0" smtClean="0"/>
              <a:t>21.01.2016</a:t>
            </a:r>
          </a:p>
        </p:txBody>
      </p:sp>
      <p:sp>
        <p:nvSpPr>
          <p:cNvPr id="5" name="ConfidentialFlag"/>
          <p:cNvSpPr txBox="1"/>
          <p:nvPr/>
        </p:nvSpPr>
        <p:spPr>
          <a:xfrm>
            <a:off x="9925040" y="1870348"/>
            <a:ext cx="179997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de-DE" sz="1600" kern="0" smtClean="0">
                <a:solidFill>
                  <a:srgbClr val="000000"/>
                </a:solidFill>
                <a:latin typeface="Arial" panose="020B0604020202020204" pitchFamily="34" charset="0"/>
                <a:ea typeface="Arial Unicode MS" pitchFamily="34" charset="-128"/>
                <a:cs typeface="Arial Unicode MS" pitchFamily="34" charset="-128"/>
              </a:rPr>
              <a:t>Public</a:t>
            </a:r>
            <a:endParaRPr lang="de-DE" sz="16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 </a:t>
            </a:r>
            <a:r>
              <a:rPr lang="en-US" dirty="0" smtClean="0">
                <a:sym typeface="Wingdings" panose="05000000000000000000" pitchFamily="2" charset="2"/>
              </a:rPr>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err="1" smtClean="0"/>
              <a:t>Anforderungen</a:t>
            </a:r>
            <a:endParaRPr lang="en-US" dirty="0" smtClean="0"/>
          </a:p>
          <a:p>
            <a:pPr marL="342900" indent="-342900">
              <a:buFont typeface="Arial" panose="020B0604020202020204" pitchFamily="34" charset="0"/>
              <a:buChar char="•"/>
            </a:pPr>
            <a:r>
              <a:rPr lang="en-US" dirty="0" err="1" smtClean="0"/>
              <a:t>Technische</a:t>
            </a:r>
            <a:r>
              <a:rPr lang="en-US" dirty="0" smtClean="0"/>
              <a:t> </a:t>
            </a:r>
            <a:r>
              <a:rPr lang="en-US" dirty="0" err="1" smtClean="0"/>
              <a:t>Mittel</a:t>
            </a:r>
            <a:endParaRPr lang="en-US" dirty="0" smtClean="0"/>
          </a:p>
          <a:p>
            <a:pPr marL="342900" indent="-342900">
              <a:buFont typeface="Arial" panose="020B0604020202020204" pitchFamily="34" charset="0"/>
              <a:buChar char="•"/>
            </a:pPr>
            <a:r>
              <a:rPr lang="en-US" dirty="0" err="1" smtClean="0"/>
              <a:t>Analyse</a:t>
            </a:r>
            <a:r>
              <a:rPr lang="en-US" dirty="0" smtClean="0"/>
              <a:t>/Design</a:t>
            </a:r>
          </a:p>
          <a:p>
            <a:pPr marL="342900" indent="-342900">
              <a:buFont typeface="Arial" panose="020B0604020202020204" pitchFamily="34" charset="0"/>
              <a:buChar char="•"/>
            </a:pPr>
            <a:r>
              <a:rPr lang="en-US" dirty="0" err="1" smtClean="0"/>
              <a:t>Implementierung</a:t>
            </a:r>
            <a:endParaRPr lang="en-US" dirty="0" smtClean="0"/>
          </a:p>
          <a:p>
            <a:pPr marL="342900" indent="-342900">
              <a:buFont typeface="Arial" panose="020B0604020202020204" pitchFamily="34" charset="0"/>
              <a:buChar char="•"/>
            </a:pPr>
            <a:r>
              <a:rPr lang="en-US" dirty="0" smtClean="0"/>
              <a:t>Demonstration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err="1" smtClean="0"/>
              <a:t>Anforderungen</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pic>
        <p:nvPicPr>
          <p:cNvPr id="7" name="Picture 2" descr="https://upload.wikimedia.org/wikipedia/commons/thumb/3/3c/Weather_station_on_Mount_Vesuvius_(2437693238).jpg/1280px-Weather_station_on_Mount_Vesuvius_(2437693238).jpg"/>
          <p:cNvPicPr>
            <a:picLocks noChangeAspect="1" noChangeArrowheads="1"/>
          </p:cNvPicPr>
          <p:nvPr/>
        </p:nvPicPr>
        <p:blipFill rotWithShape="1">
          <a:blip r:embed="rId5">
            <a:extLst>
              <a:ext uri="{28A0092B-C50C-407E-A947-70E740481C1C}">
                <a14:useLocalDpi xmlns:a14="http://schemas.microsoft.com/office/drawing/2010/main" val="0"/>
              </a:ext>
            </a:extLst>
          </a:blip>
          <a:srcRect l="852" t="39273" r="5364" b="34537"/>
          <a:stretch/>
        </p:blipFill>
        <p:spPr bwMode="auto">
          <a:xfrm>
            <a:off x="333375" y="152400"/>
            <a:ext cx="115358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969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Anforderungen</a:t>
            </a:r>
            <a:endParaRPr lang="en-US" dirty="0"/>
          </a:p>
        </p:txBody>
      </p:sp>
      <p:sp>
        <p:nvSpPr>
          <p:cNvPr id="3" name="Text Placeholder 2"/>
          <p:cNvSpPr>
            <a:spLocks noGrp="1"/>
          </p:cNvSpPr>
          <p:nvPr>
            <p:ph type="body" sz="quarter" idx="10"/>
          </p:nvPr>
        </p:nvSpPr>
        <p:spPr/>
        <p:txBody>
          <a:bodyPr/>
          <a:lstStyle/>
          <a:p>
            <a:pPr lvl="0"/>
            <a:r>
              <a:rPr lang="en-US" dirty="0" err="1" smtClean="0"/>
              <a:t>Aktuelles</a:t>
            </a:r>
            <a:r>
              <a:rPr lang="en-US" dirty="0" smtClean="0"/>
              <a:t> Wetter </a:t>
            </a:r>
            <a:r>
              <a:rPr lang="en-US" dirty="0" err="1" smtClean="0"/>
              <a:t>anzeigen</a:t>
            </a:r>
            <a:endParaRPr lang="en-US" dirty="0" smtClean="0"/>
          </a:p>
          <a:p>
            <a:pPr lvl="0"/>
            <a:r>
              <a:rPr lang="en-US" dirty="0" err="1" smtClean="0"/>
              <a:t>Wettervorhersage</a:t>
            </a:r>
            <a:endParaRPr lang="en-US" dirty="0" smtClean="0"/>
          </a:p>
          <a:p>
            <a:pPr lvl="0"/>
            <a:r>
              <a:rPr lang="en-US" dirty="0" smtClean="0"/>
              <a:t>Customizing des </a:t>
            </a:r>
            <a:r>
              <a:rPr lang="en-US" dirty="0" err="1" smtClean="0"/>
              <a:t>Ortes</a:t>
            </a:r>
            <a:endParaRPr lang="en-US"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Technische</a:t>
            </a:r>
            <a:r>
              <a:rPr lang="en-US" dirty="0" smtClean="0"/>
              <a:t> </a:t>
            </a:r>
            <a:r>
              <a:rPr lang="en-US" dirty="0" err="1" smtClean="0"/>
              <a:t>Mittel</a:t>
            </a:r>
            <a:endParaRPr lang="en-US" dirty="0"/>
          </a:p>
        </p:txBody>
      </p:sp>
      <p:sp>
        <p:nvSpPr>
          <p:cNvPr id="3" name="Text Placeholder 2"/>
          <p:cNvSpPr>
            <a:spLocks noGrp="1"/>
          </p:cNvSpPr>
          <p:nvPr>
            <p:ph type="body" sz="quarter" idx="10"/>
          </p:nvPr>
        </p:nvSpPr>
        <p:spPr>
          <a:xfrm>
            <a:off x="324000" y="1691078"/>
            <a:ext cx="11545200" cy="4392043"/>
          </a:xfrm>
        </p:spPr>
        <p:txBody>
          <a:bodyPr/>
          <a:lstStyle/>
          <a:p>
            <a:r>
              <a:rPr lang="en-US" dirty="0" smtClean="0"/>
              <a:t>OpenUI5 </a:t>
            </a:r>
            <a:r>
              <a:rPr lang="en-US" dirty="0" smtClean="0"/>
              <a:t>(HTML5, CSS3, jQuery)</a:t>
            </a:r>
          </a:p>
          <a:p>
            <a:r>
              <a:rPr lang="en-US" dirty="0" smtClean="0"/>
              <a:t>Node.js</a:t>
            </a:r>
          </a:p>
          <a:p>
            <a:endParaRPr lang="en-US" dirty="0" smtClean="0"/>
          </a:p>
          <a:p>
            <a:r>
              <a:rPr lang="en-US" dirty="0" smtClean="0"/>
              <a:t>OPA5</a:t>
            </a:r>
            <a:endParaRPr lang="en-US" dirty="0"/>
          </a:p>
          <a:p>
            <a:r>
              <a:rPr lang="en-US" dirty="0" err="1"/>
              <a:t>QUnit</a:t>
            </a:r>
            <a:endParaRPr lang="en-US" dirty="0"/>
          </a:p>
          <a:p>
            <a:pPr lvl="1"/>
            <a:endParaRPr lang="en-US" dirty="0" smtClean="0"/>
          </a:p>
          <a:p>
            <a:r>
              <a:rPr lang="en-US" dirty="0" smtClean="0"/>
              <a:t>GIT </a:t>
            </a:r>
            <a:r>
              <a:rPr lang="en-US" dirty="0" err="1" smtClean="0"/>
              <a:t>Versionskontrolle</a:t>
            </a:r>
            <a:endParaRPr lang="en-US" dirty="0" smtClean="0"/>
          </a:p>
          <a:p>
            <a:r>
              <a:rPr lang="en-US" dirty="0" err="1" smtClean="0"/>
              <a:t>Wetterdaten</a:t>
            </a:r>
            <a:r>
              <a:rPr lang="en-US" dirty="0" smtClean="0"/>
              <a:t> von wunderground.com (Weather Underground)</a:t>
            </a:r>
            <a:endParaRPr lang="en-US" dirty="0"/>
          </a:p>
        </p:txBody>
      </p:sp>
    </p:spTree>
    <p:extLst>
      <p:ext uri="{BB962C8B-B14F-4D97-AF65-F5344CB8AC3E}">
        <p14:creationId xmlns:p14="http://schemas.microsoft.com/office/powerpoint/2010/main" val="35464391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Analyse</a:t>
            </a:r>
            <a:r>
              <a:rPr lang="en-US" dirty="0" smtClean="0"/>
              <a:t> / Design</a:t>
            </a:r>
            <a:endParaRPr lang="en-US" sz="2400" b="0" dirty="0"/>
          </a:p>
        </p:txBody>
      </p:sp>
      <p:sp>
        <p:nvSpPr>
          <p:cNvPr id="6" name="Text Placeholder 3"/>
          <p:cNvSpPr>
            <a:spLocks noGrp="1"/>
          </p:cNvSpPr>
          <p:nvPr>
            <p:ph type="body" sz="quarter" idx="4294967295"/>
          </p:nvPr>
        </p:nvSpPr>
        <p:spPr>
          <a:xfrm>
            <a:off x="324000" y="1691079"/>
            <a:ext cx="5014119" cy="4392042"/>
          </a:xfrm>
          <a:prstGeom prst="rect">
            <a:avLst/>
          </a:prstGeom>
        </p:spPr>
        <p:txBody>
          <a:bodyPr/>
          <a:lstStyle/>
          <a:p>
            <a:pPr marL="457200" lvl="0" indent="-457200">
              <a:buFont typeface="+mj-lt"/>
              <a:buAutoNum type="arabicPeriod"/>
            </a:pPr>
            <a:r>
              <a:rPr lang="en-US" dirty="0" smtClean="0"/>
              <a:t>JSON-</a:t>
            </a:r>
            <a:r>
              <a:rPr lang="en-US" dirty="0" err="1" smtClean="0"/>
              <a:t>Datenanalyse</a:t>
            </a:r>
            <a:endParaRPr lang="en-US" dirty="0" smtClean="0"/>
          </a:p>
          <a:p>
            <a:pPr marL="457200" lvl="0" indent="-457200">
              <a:buFont typeface="+mj-lt"/>
              <a:buAutoNum type="arabicPeriod"/>
            </a:pPr>
            <a:r>
              <a:rPr lang="en-US" dirty="0" smtClean="0"/>
              <a:t>Mockup</a:t>
            </a:r>
          </a:p>
          <a:p>
            <a:pPr marL="457200" lvl="0" indent="-457200">
              <a:buFont typeface="+mj-lt"/>
              <a:buAutoNum type="arabicPeriod"/>
            </a:pPr>
            <a:r>
              <a:rPr lang="en-US" dirty="0" smtClean="0"/>
              <a:t>Icons</a:t>
            </a:r>
          </a:p>
          <a:p>
            <a:pPr marL="457200" lvl="0" indent="-457200">
              <a:buFont typeface="+mj-lt"/>
              <a:buAutoNum type="arabicPeriod"/>
            </a:pPr>
            <a:r>
              <a:rPr lang="en-US" dirty="0" err="1" smtClean="0"/>
              <a:t>Aufgabenverteilung</a:t>
            </a: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401" b="15279"/>
          <a:stretch/>
        </p:blipFill>
        <p:spPr>
          <a:xfrm>
            <a:off x="5428790" y="1289792"/>
            <a:ext cx="6440409" cy="4114229"/>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Implementierung</a:t>
            </a:r>
            <a:r>
              <a:rPr lang="en-US" dirty="0" smtClean="0"/>
              <a:t/>
            </a:r>
            <a:br>
              <a:rPr lang="en-US" dirty="0" smtClean="0"/>
            </a:br>
            <a:r>
              <a:rPr lang="en-US" sz="2400" b="0" dirty="0"/>
              <a:t>Data Binding</a:t>
            </a:r>
          </a:p>
        </p:txBody>
      </p:sp>
      <p:grpSp>
        <p:nvGrpSpPr>
          <p:cNvPr id="43" name="Group 42"/>
          <p:cNvGrpSpPr/>
          <p:nvPr/>
        </p:nvGrpSpPr>
        <p:grpSpPr>
          <a:xfrm>
            <a:off x="324000" y="1745485"/>
            <a:ext cx="5448150" cy="2479232"/>
            <a:chOff x="324000" y="1745485"/>
            <a:chExt cx="5448150" cy="2479232"/>
          </a:xfrm>
        </p:grpSpPr>
        <p:sp>
          <p:nvSpPr>
            <p:cNvPr id="38" name="TextBox 37"/>
            <p:cNvSpPr txBox="1"/>
            <p:nvPr/>
          </p:nvSpPr>
          <p:spPr>
            <a:xfrm>
              <a:off x="324000" y="2027023"/>
              <a:ext cx="5448150" cy="219769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de-DE" sz="1200" kern="0" dirty="0" smtClean="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smtClean="0">
                  <a:latin typeface="Consolas" panose="020B0609020204030204" pitchFamily="49" charset="0"/>
                  <a:ea typeface="Arial Unicode MS" pitchFamily="34" charset="-128"/>
                  <a:cs typeface="Arial Unicode MS" pitchFamily="34" charset="-128"/>
                </a:rPr>
                <a:t>&lt;</a:t>
              </a:r>
              <a:r>
                <a:rPr lang="de-DE" sz="1200" kern="0" dirty="0">
                  <a:latin typeface="Consolas" panose="020B0609020204030204" pitchFamily="49" charset="0"/>
                  <a:ea typeface="Arial Unicode MS" pitchFamily="34" charset="-128"/>
                  <a:cs typeface="Arial Unicode MS" pitchFamily="34" charset="-128"/>
                </a:rPr>
                <a:t>Label</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text</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path</a:t>
              </a: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data</a:t>
              </a:r>
              <a:r>
                <a:rPr lang="de-DE" sz="1200" kern="0" dirty="0">
                  <a:latin typeface="Consolas" panose="020B0609020204030204" pitchFamily="49" charset="0"/>
                  <a:ea typeface="Arial Unicode MS" pitchFamily="34" charset="-128"/>
                  <a:cs typeface="Arial Unicode MS" pitchFamily="34" charset="-128"/>
                </a:rPr>
                <a:t>&gt;/</a:t>
              </a:r>
              <a:r>
                <a:rPr lang="de-DE" sz="1200" kern="0" dirty="0" err="1">
                  <a:latin typeface="Consolas" panose="020B0609020204030204" pitchFamily="49" charset="0"/>
                  <a:ea typeface="Arial Unicode MS" pitchFamily="34" charset="-128"/>
                  <a:cs typeface="Arial Unicode MS" pitchFamily="34" charset="-128"/>
                </a:rPr>
                <a:t>current_observation</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temp_c</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formatter</a:t>
              </a: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hss.weather.view.Formatter.</a:t>
              </a:r>
              <a:r>
                <a:rPr lang="de-DE" sz="1200" b="1" kern="0" dirty="0" err="1">
                  <a:latin typeface="Consolas" panose="020B0609020204030204" pitchFamily="49" charset="0"/>
                  <a:ea typeface="Arial Unicode MS" pitchFamily="34" charset="-128"/>
                  <a:cs typeface="Arial Unicode MS" pitchFamily="34" charset="-128"/>
                </a:rPr>
                <a:t>RoundTemp</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class</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curTemp</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id</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CurTemp</a:t>
              </a:r>
              <a:r>
                <a:rPr lang="de-DE" sz="1200" kern="0" dirty="0">
                  <a:latin typeface="Consolas" panose="020B0609020204030204" pitchFamily="49" charset="0"/>
                  <a:ea typeface="Arial Unicode MS" pitchFamily="34" charset="-128"/>
                  <a:cs typeface="Arial Unicode MS" pitchFamily="34" charset="-128"/>
                </a:rPr>
                <a:t>" /&gt;</a:t>
              </a:r>
            </a:p>
          </p:txBody>
        </p:sp>
        <p:sp>
          <p:nvSpPr>
            <p:cNvPr id="40" name="TextBox 39"/>
            <p:cNvSpPr txBox="1"/>
            <p:nvPr/>
          </p:nvSpPr>
          <p:spPr>
            <a:xfrm>
              <a:off x="324000" y="1745485"/>
              <a:ext cx="178117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XML View</a:t>
              </a:r>
            </a:p>
          </p:txBody>
        </p:sp>
      </p:grpSp>
      <p:grpSp>
        <p:nvGrpSpPr>
          <p:cNvPr id="42" name="Group 41"/>
          <p:cNvGrpSpPr/>
          <p:nvPr/>
        </p:nvGrpSpPr>
        <p:grpSpPr>
          <a:xfrm>
            <a:off x="6096600" y="1745485"/>
            <a:ext cx="5352901" cy="2224574"/>
            <a:chOff x="6096600" y="2399230"/>
            <a:chExt cx="5352901" cy="2224574"/>
          </a:xfrm>
        </p:grpSpPr>
        <p:sp>
          <p:nvSpPr>
            <p:cNvPr id="39" name="TextBox 38"/>
            <p:cNvSpPr txBox="1"/>
            <p:nvPr/>
          </p:nvSpPr>
          <p:spPr>
            <a:xfrm>
              <a:off x="6096600" y="2687720"/>
              <a:ext cx="5352901" cy="193608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en-US" sz="1200" kern="0" dirty="0" smtClean="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200" b="1" kern="0" dirty="0" err="1" smtClean="0">
                  <a:latin typeface="Consolas" panose="020B0609020204030204" pitchFamily="49" charset="0"/>
                  <a:ea typeface="Arial Unicode MS" pitchFamily="34" charset="-128"/>
                  <a:cs typeface="Arial Unicode MS" pitchFamily="34" charset="-128"/>
                </a:rPr>
                <a:t>RoundTemp</a:t>
              </a:r>
              <a:r>
                <a:rPr lang="en-US" sz="1200" kern="0" dirty="0">
                  <a:latin typeface="Consolas" panose="020B0609020204030204" pitchFamily="49" charset="0"/>
                  <a:ea typeface="Arial Unicode MS" pitchFamily="34" charset="-128"/>
                  <a:cs typeface="Arial Unicode MS" pitchFamily="34" charset="-128"/>
                </a:rPr>
                <a:t>: function(temp){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if(!temp){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return "";</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return </a:t>
              </a:r>
              <a:r>
                <a:rPr lang="en-US" sz="1200" kern="0" dirty="0" err="1">
                  <a:latin typeface="Consolas" panose="020B0609020204030204" pitchFamily="49" charset="0"/>
                  <a:ea typeface="Arial Unicode MS" pitchFamily="34" charset="-128"/>
                  <a:cs typeface="Arial Unicode MS" pitchFamily="34" charset="-128"/>
                </a:rPr>
                <a:t>Math.round</a:t>
              </a:r>
              <a:r>
                <a:rPr lang="en-US" sz="1200" kern="0" dirty="0">
                  <a:latin typeface="Consolas" panose="020B0609020204030204" pitchFamily="49" charset="0"/>
                  <a:ea typeface="Arial Unicode MS" pitchFamily="34" charset="-128"/>
                  <a:cs typeface="Arial Unicode MS" pitchFamily="34" charset="-128"/>
                </a:rPr>
                <a:t>(Number(temp));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a:t>
              </a:r>
              <a:endParaRPr lang="de-DE" sz="1200" kern="0" dirty="0" smtClean="0">
                <a:latin typeface="Consolas" panose="020B0609020204030204" pitchFamily="49" charset="0"/>
                <a:ea typeface="Arial Unicode MS" pitchFamily="34" charset="-128"/>
                <a:cs typeface="Arial Unicode MS" pitchFamily="34" charset="-128"/>
              </a:endParaRPr>
            </a:p>
          </p:txBody>
        </p:sp>
        <p:sp>
          <p:nvSpPr>
            <p:cNvPr id="41" name="TextBox 40"/>
            <p:cNvSpPr txBox="1"/>
            <p:nvPr/>
          </p:nvSpPr>
          <p:spPr>
            <a:xfrm>
              <a:off x="6096600" y="2399230"/>
              <a:ext cx="178117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Formatter</a:t>
              </a:r>
              <a:endParaRPr lang="de-DE" sz="1800" kern="0" dirty="0" smtClean="0">
                <a:ea typeface="Arial Unicode MS" pitchFamily="34" charset="-128"/>
                <a:cs typeface="Arial Unicode MS" pitchFamily="34" charset="-128"/>
              </a:endParaRPr>
            </a:p>
          </p:txBody>
        </p:sp>
      </p:grpSp>
    </p:spTree>
    <p:extLst>
      <p:ext uri="{BB962C8B-B14F-4D97-AF65-F5344CB8AC3E}">
        <p14:creationId xmlns:p14="http://schemas.microsoft.com/office/powerpoint/2010/main" val="279146462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6" name="TextBox 5"/>
          <p:cNvSpPr txBox="1"/>
          <p:nvPr/>
        </p:nvSpPr>
        <p:spPr>
          <a:xfrm>
            <a:off x="5382826" y="1436473"/>
            <a:ext cx="6486374" cy="193608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&lt;</a:t>
            </a:r>
            <a:r>
              <a:rPr lang="de-DE" sz="1200" b="1" kern="0" dirty="0">
                <a:solidFill>
                  <a:srgbClr val="0070C0"/>
                </a:solidFill>
                <a:latin typeface="Consolas" panose="020B0609020204030204" pitchFamily="49" charset="0"/>
                <a:ea typeface="Arial Unicode MS" pitchFamily="34" charset="-128"/>
                <a:cs typeface="Arial Unicode MS" pitchFamily="34" charset="-128"/>
              </a:rPr>
              <a:t>Image</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src</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path</a:t>
            </a: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data</a:t>
            </a:r>
            <a:r>
              <a:rPr lang="de-DE" sz="1200" kern="0" dirty="0">
                <a:latin typeface="Consolas" panose="020B0609020204030204" pitchFamily="49" charset="0"/>
                <a:ea typeface="Arial Unicode MS" pitchFamily="34" charset="-128"/>
                <a:cs typeface="Arial Unicode MS" pitchFamily="34" charset="-128"/>
              </a:rPr>
              <a:t>&gt;/</a:t>
            </a:r>
            <a:r>
              <a:rPr lang="de-DE" sz="1200" kern="0" dirty="0" err="1">
                <a:latin typeface="Consolas" panose="020B0609020204030204" pitchFamily="49" charset="0"/>
                <a:ea typeface="Arial Unicode MS" pitchFamily="34" charset="-128"/>
                <a:cs typeface="Arial Unicode MS" pitchFamily="34" charset="-128"/>
              </a:rPr>
              <a:t>current_observation</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icon</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formatter</a:t>
            </a: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hss.weather.view.Formatter.WeatherIcon</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class</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WeatherIcon</a:t>
            </a:r>
            <a:r>
              <a:rPr lang="de-DE"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id</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smtClean="0">
                <a:latin typeface="Consolas" panose="020B0609020204030204" pitchFamily="49" charset="0"/>
                <a:ea typeface="Arial Unicode MS" pitchFamily="34" charset="-128"/>
                <a:cs typeface="Arial Unicode MS" pitchFamily="34" charset="-128"/>
              </a:rPr>
              <a:t>WeatherIcon</a:t>
            </a:r>
            <a:r>
              <a:rPr lang="de-DE" sz="1200" kern="0" dirty="0" smtClean="0">
                <a:latin typeface="Consolas" panose="020B0609020204030204" pitchFamily="49" charset="0"/>
                <a:ea typeface="Arial Unicode MS" pitchFamily="34" charset="-128"/>
                <a:cs typeface="Arial Unicode MS" pitchFamily="34" charset="-128"/>
              </a:rPr>
              <a:t>" /&gt;</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0</TotalTime>
  <Words>229</Words>
  <Application>Microsoft Office PowerPoint</Application>
  <PresentationFormat>Custom</PresentationFormat>
  <Paragraphs>89</Paragraphs>
  <Slides>15</Slides>
  <Notes>15</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Symbol</vt:lpstr>
      <vt:lpstr>Wingdings</vt:lpstr>
      <vt:lpstr>Courier New</vt:lpstr>
      <vt:lpstr>Consolas</vt:lpstr>
      <vt:lpstr>Wingdings</vt:lpstr>
      <vt:lpstr>MS PGothic</vt:lpstr>
      <vt:lpstr>Arial Unicode MS</vt:lpstr>
      <vt:lpstr>SAP_2015_16x9</vt:lpstr>
      <vt:lpstr>Wetterapp</vt:lpstr>
      <vt:lpstr>Agenda</vt:lpstr>
      <vt:lpstr>Anforderungen</vt:lpstr>
      <vt:lpstr>Anforderungen</vt:lpstr>
      <vt:lpstr>Technische Mittel</vt:lpstr>
      <vt:lpstr>Analyse / Design</vt:lpstr>
      <vt:lpstr>Implementierung Data Binding</vt:lpstr>
      <vt:lpstr>Insert page title </vt:lpstr>
      <vt:lpstr>Insert page title </vt:lpstr>
      <vt:lpstr>Insert page title </vt:lpstr>
      <vt:lpstr>Insert page title </vt:lpstr>
      <vt:lpstr>Thank you </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Holzwarth, Dominic</cp:lastModifiedBy>
  <cp:revision>20</cp:revision>
  <dcterms:created xsi:type="dcterms:W3CDTF">2016-01-14T12:56:25Z</dcterms:created>
  <dcterms:modified xsi:type="dcterms:W3CDTF">2016-01-15T07:16:24Z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