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68" r:id="rId4"/>
    <p:sldId id="269" r:id="rId5"/>
    <p:sldId id="270" r:id="rId6"/>
    <p:sldId id="271"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p:scale>
          <a:sx n="82" d="100"/>
          <a:sy n="82" d="100"/>
        </p:scale>
        <p:origin x="1696" y="9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4AECCA2-D7C0-4106-8A3B-B5390FBBFCD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B72298-8005-4299-99B6-81B9D644EDDE}">
      <dgm:prSet/>
      <dgm:spPr/>
      <dgm:t>
        <a:bodyPr/>
        <a:lstStyle/>
        <a:p>
          <a:pPr>
            <a:defRPr cap="all"/>
          </a:pPr>
          <a:r>
            <a:rPr lang="en-US"/>
            <a:t>Exploring Data in R</a:t>
          </a:r>
        </a:p>
      </dgm:t>
    </dgm:pt>
    <dgm:pt modelId="{6B3E963A-02D7-4D04-829D-7889E62A437A}" type="parTrans" cxnId="{00D45FA9-B480-4D07-ACD8-0C3A3FB6BE1B}">
      <dgm:prSet/>
      <dgm:spPr/>
      <dgm:t>
        <a:bodyPr/>
        <a:lstStyle/>
        <a:p>
          <a:endParaRPr lang="en-US"/>
        </a:p>
      </dgm:t>
    </dgm:pt>
    <dgm:pt modelId="{3CAF4BD6-326F-4D92-8688-75C928D4BF97}" type="sibTrans" cxnId="{00D45FA9-B480-4D07-ACD8-0C3A3FB6BE1B}">
      <dgm:prSet/>
      <dgm:spPr/>
      <dgm:t>
        <a:bodyPr/>
        <a:lstStyle/>
        <a:p>
          <a:endParaRPr lang="en-US"/>
        </a:p>
      </dgm:t>
    </dgm:pt>
    <dgm:pt modelId="{1932C40A-3330-4F03-B0A5-013097C639A6}">
      <dgm:prSet/>
      <dgm:spPr/>
      <dgm:t>
        <a:bodyPr/>
        <a:lstStyle/>
        <a:p>
          <a:pPr>
            <a:defRPr cap="all"/>
          </a:pPr>
          <a:r>
            <a:rPr lang="en-US"/>
            <a:t>Summary Statistics</a:t>
          </a:r>
        </a:p>
      </dgm:t>
    </dgm:pt>
    <dgm:pt modelId="{EACC9401-2684-4146-8CF6-9BC5417C836C}" type="parTrans" cxnId="{2488DBC3-7362-43D0-BD76-2B95B2DB1739}">
      <dgm:prSet/>
      <dgm:spPr/>
      <dgm:t>
        <a:bodyPr/>
        <a:lstStyle/>
        <a:p>
          <a:endParaRPr lang="en-US"/>
        </a:p>
      </dgm:t>
    </dgm:pt>
    <dgm:pt modelId="{1FE13D38-F855-402B-9B8D-7D2740C8C644}" type="sibTrans" cxnId="{2488DBC3-7362-43D0-BD76-2B95B2DB1739}">
      <dgm:prSet/>
      <dgm:spPr/>
      <dgm:t>
        <a:bodyPr/>
        <a:lstStyle/>
        <a:p>
          <a:endParaRPr lang="en-US"/>
        </a:p>
      </dgm:t>
    </dgm:pt>
    <dgm:pt modelId="{F892C0EF-8858-4BE5-8CB3-638F69EB26B7}">
      <dgm:prSet/>
      <dgm:spPr/>
      <dgm:t>
        <a:bodyPr/>
        <a:lstStyle/>
        <a:p>
          <a:pPr>
            <a:defRPr cap="all"/>
          </a:pPr>
          <a:r>
            <a:rPr lang="en-US"/>
            <a:t>How R thinks about data</a:t>
          </a:r>
        </a:p>
      </dgm:t>
    </dgm:pt>
    <dgm:pt modelId="{553D160F-96BD-4B2F-B823-2A5B28666E74}" type="parTrans" cxnId="{52AACE88-8E6C-444D-9C29-7970D7AF5E88}">
      <dgm:prSet/>
      <dgm:spPr/>
      <dgm:t>
        <a:bodyPr/>
        <a:lstStyle/>
        <a:p>
          <a:endParaRPr lang="en-US"/>
        </a:p>
      </dgm:t>
    </dgm:pt>
    <dgm:pt modelId="{D30DEBDE-FAEC-4CF4-97E5-80283328E79C}" type="sibTrans" cxnId="{52AACE88-8E6C-444D-9C29-7970D7AF5E88}">
      <dgm:prSet/>
      <dgm:spPr/>
      <dgm:t>
        <a:bodyPr/>
        <a:lstStyle/>
        <a:p>
          <a:endParaRPr lang="en-US"/>
        </a:p>
      </dgm:t>
    </dgm:pt>
    <dgm:pt modelId="{152FC071-B959-4424-8F80-FFA174BF6D32}" type="pres">
      <dgm:prSet presAssocID="{74AECCA2-D7C0-4106-8A3B-B5390FBBFCD2}" presName="root" presStyleCnt="0">
        <dgm:presLayoutVars>
          <dgm:dir/>
          <dgm:resizeHandles val="exact"/>
        </dgm:presLayoutVars>
      </dgm:prSet>
      <dgm:spPr/>
    </dgm:pt>
    <dgm:pt modelId="{39152F98-EE65-48EF-8775-3D959117DE4E}" type="pres">
      <dgm:prSet presAssocID="{E0B72298-8005-4299-99B6-81B9D644EDDE}" presName="compNode" presStyleCnt="0"/>
      <dgm:spPr/>
    </dgm:pt>
    <dgm:pt modelId="{564D7A7E-8AA1-4A67-A30D-D83FBC70FCB6}" type="pres">
      <dgm:prSet presAssocID="{E0B72298-8005-4299-99B6-81B9D644EDDE}" presName="iconBgRect" presStyleLbl="bgShp" presStyleIdx="0" presStyleCnt="3"/>
      <dgm:spPr/>
    </dgm:pt>
    <dgm:pt modelId="{E6BA505A-E4D7-486F-93B3-DBAB5955D1B8}" type="pres">
      <dgm:prSet presAssocID="{E0B72298-8005-4299-99B6-81B9D644ED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EB951B7-474E-4EE5-BDC4-A49B61B06311}" type="pres">
      <dgm:prSet presAssocID="{E0B72298-8005-4299-99B6-81B9D644EDDE}" presName="spaceRect" presStyleCnt="0"/>
      <dgm:spPr/>
    </dgm:pt>
    <dgm:pt modelId="{C17DAD3B-2E54-4C45-9D18-175E95C6DC4B}" type="pres">
      <dgm:prSet presAssocID="{E0B72298-8005-4299-99B6-81B9D644EDDE}" presName="textRect" presStyleLbl="revTx" presStyleIdx="0" presStyleCnt="3">
        <dgm:presLayoutVars>
          <dgm:chMax val="1"/>
          <dgm:chPref val="1"/>
        </dgm:presLayoutVars>
      </dgm:prSet>
      <dgm:spPr/>
    </dgm:pt>
    <dgm:pt modelId="{FEC92E0F-DA70-414F-BD78-4B842B531122}" type="pres">
      <dgm:prSet presAssocID="{3CAF4BD6-326F-4D92-8688-75C928D4BF97}" presName="sibTrans" presStyleCnt="0"/>
      <dgm:spPr/>
    </dgm:pt>
    <dgm:pt modelId="{472C344D-D71A-4836-94AC-90B01D3478B5}" type="pres">
      <dgm:prSet presAssocID="{1932C40A-3330-4F03-B0A5-013097C639A6}" presName="compNode" presStyleCnt="0"/>
      <dgm:spPr/>
    </dgm:pt>
    <dgm:pt modelId="{C84569CE-52AF-491F-833A-ED123C798629}" type="pres">
      <dgm:prSet presAssocID="{1932C40A-3330-4F03-B0A5-013097C639A6}" presName="iconBgRect" presStyleLbl="bgShp" presStyleIdx="1" presStyleCnt="3"/>
      <dgm:spPr/>
    </dgm:pt>
    <dgm:pt modelId="{22324622-C226-4547-B89D-CE72ADBDAF82}" type="pres">
      <dgm:prSet presAssocID="{1932C40A-3330-4F03-B0A5-013097C639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7DD7CA88-6E6B-4070-8C5C-88219E675280}" type="pres">
      <dgm:prSet presAssocID="{1932C40A-3330-4F03-B0A5-013097C639A6}" presName="spaceRect" presStyleCnt="0"/>
      <dgm:spPr/>
    </dgm:pt>
    <dgm:pt modelId="{35E5BA51-C78C-4998-8D83-785C5E31686F}" type="pres">
      <dgm:prSet presAssocID="{1932C40A-3330-4F03-B0A5-013097C639A6}" presName="textRect" presStyleLbl="revTx" presStyleIdx="1" presStyleCnt="3">
        <dgm:presLayoutVars>
          <dgm:chMax val="1"/>
          <dgm:chPref val="1"/>
        </dgm:presLayoutVars>
      </dgm:prSet>
      <dgm:spPr/>
    </dgm:pt>
    <dgm:pt modelId="{B0F87FB2-6250-4F5C-BE4E-D2395EFDBD14}" type="pres">
      <dgm:prSet presAssocID="{1FE13D38-F855-402B-9B8D-7D2740C8C644}" presName="sibTrans" presStyleCnt="0"/>
      <dgm:spPr/>
    </dgm:pt>
    <dgm:pt modelId="{08451B4D-4FF1-40DD-B333-8F550C9D2A7E}" type="pres">
      <dgm:prSet presAssocID="{F892C0EF-8858-4BE5-8CB3-638F69EB26B7}" presName="compNode" presStyleCnt="0"/>
      <dgm:spPr/>
    </dgm:pt>
    <dgm:pt modelId="{153D8298-7C31-4B33-914C-549BCEF91794}" type="pres">
      <dgm:prSet presAssocID="{F892C0EF-8858-4BE5-8CB3-638F69EB26B7}" presName="iconBgRect" presStyleLbl="bgShp" presStyleIdx="2" presStyleCnt="3"/>
      <dgm:spPr/>
    </dgm:pt>
    <dgm:pt modelId="{2FD2EFA6-2952-4C0E-9089-C5C1237E5BF1}" type="pres">
      <dgm:prSet presAssocID="{F892C0EF-8858-4BE5-8CB3-638F69EB26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nfluencer"/>
        </a:ext>
      </dgm:extLst>
    </dgm:pt>
    <dgm:pt modelId="{8E1353BE-4E6B-4ED1-9FD8-6E61A7059963}" type="pres">
      <dgm:prSet presAssocID="{F892C0EF-8858-4BE5-8CB3-638F69EB26B7}" presName="spaceRect" presStyleCnt="0"/>
      <dgm:spPr/>
    </dgm:pt>
    <dgm:pt modelId="{A1DB5D93-4ADC-4F10-9079-638927F31371}" type="pres">
      <dgm:prSet presAssocID="{F892C0EF-8858-4BE5-8CB3-638F69EB26B7}" presName="textRect" presStyleLbl="revTx" presStyleIdx="2" presStyleCnt="3">
        <dgm:presLayoutVars>
          <dgm:chMax val="1"/>
          <dgm:chPref val="1"/>
        </dgm:presLayoutVars>
      </dgm:prSet>
      <dgm:spPr/>
    </dgm:pt>
  </dgm:ptLst>
  <dgm:cxnLst>
    <dgm:cxn modelId="{B2E08D20-821D-41B7-BA85-CA2DB1ACC2E3}" type="presOf" srcId="{E0B72298-8005-4299-99B6-81B9D644EDDE}" destId="{C17DAD3B-2E54-4C45-9D18-175E95C6DC4B}" srcOrd="0" destOrd="0" presId="urn:microsoft.com/office/officeart/2018/5/layout/IconCircleLabelList"/>
    <dgm:cxn modelId="{24762324-71B3-4696-863F-8BB9522F1B52}" type="presOf" srcId="{74AECCA2-D7C0-4106-8A3B-B5390FBBFCD2}" destId="{152FC071-B959-4424-8F80-FFA174BF6D32}" srcOrd="0" destOrd="0" presId="urn:microsoft.com/office/officeart/2018/5/layout/IconCircleLabelList"/>
    <dgm:cxn modelId="{8DB3DC4D-00EC-4293-BE22-E3D9076F812A}" type="presOf" srcId="{1932C40A-3330-4F03-B0A5-013097C639A6}" destId="{35E5BA51-C78C-4998-8D83-785C5E31686F}" srcOrd="0" destOrd="0" presId="urn:microsoft.com/office/officeart/2018/5/layout/IconCircleLabelList"/>
    <dgm:cxn modelId="{52AACE88-8E6C-444D-9C29-7970D7AF5E88}" srcId="{74AECCA2-D7C0-4106-8A3B-B5390FBBFCD2}" destId="{F892C0EF-8858-4BE5-8CB3-638F69EB26B7}" srcOrd="2" destOrd="0" parTransId="{553D160F-96BD-4B2F-B823-2A5B28666E74}" sibTransId="{D30DEBDE-FAEC-4CF4-97E5-80283328E79C}"/>
    <dgm:cxn modelId="{E289DDA6-DDE9-417D-BBB9-32BD9EE9A862}" type="presOf" srcId="{F892C0EF-8858-4BE5-8CB3-638F69EB26B7}" destId="{A1DB5D93-4ADC-4F10-9079-638927F31371}" srcOrd="0" destOrd="0" presId="urn:microsoft.com/office/officeart/2018/5/layout/IconCircleLabelList"/>
    <dgm:cxn modelId="{00D45FA9-B480-4D07-ACD8-0C3A3FB6BE1B}" srcId="{74AECCA2-D7C0-4106-8A3B-B5390FBBFCD2}" destId="{E0B72298-8005-4299-99B6-81B9D644EDDE}" srcOrd="0" destOrd="0" parTransId="{6B3E963A-02D7-4D04-829D-7889E62A437A}" sibTransId="{3CAF4BD6-326F-4D92-8688-75C928D4BF97}"/>
    <dgm:cxn modelId="{2488DBC3-7362-43D0-BD76-2B95B2DB1739}" srcId="{74AECCA2-D7C0-4106-8A3B-B5390FBBFCD2}" destId="{1932C40A-3330-4F03-B0A5-013097C639A6}" srcOrd="1" destOrd="0" parTransId="{EACC9401-2684-4146-8CF6-9BC5417C836C}" sibTransId="{1FE13D38-F855-402B-9B8D-7D2740C8C644}"/>
    <dgm:cxn modelId="{F1CBAB35-C532-4793-8168-6F2155C4A853}" type="presParOf" srcId="{152FC071-B959-4424-8F80-FFA174BF6D32}" destId="{39152F98-EE65-48EF-8775-3D959117DE4E}" srcOrd="0" destOrd="0" presId="urn:microsoft.com/office/officeart/2018/5/layout/IconCircleLabelList"/>
    <dgm:cxn modelId="{AEDCF726-3A85-4DE1-B659-2202F1E80EF4}" type="presParOf" srcId="{39152F98-EE65-48EF-8775-3D959117DE4E}" destId="{564D7A7E-8AA1-4A67-A30D-D83FBC70FCB6}" srcOrd="0" destOrd="0" presId="urn:microsoft.com/office/officeart/2018/5/layout/IconCircleLabelList"/>
    <dgm:cxn modelId="{8DFE30D0-17E9-4739-BF60-12E884AA1487}" type="presParOf" srcId="{39152F98-EE65-48EF-8775-3D959117DE4E}" destId="{E6BA505A-E4D7-486F-93B3-DBAB5955D1B8}" srcOrd="1" destOrd="0" presId="urn:microsoft.com/office/officeart/2018/5/layout/IconCircleLabelList"/>
    <dgm:cxn modelId="{6130D5DB-19F9-445B-810D-C69A7AE9A7F5}" type="presParOf" srcId="{39152F98-EE65-48EF-8775-3D959117DE4E}" destId="{1EB951B7-474E-4EE5-BDC4-A49B61B06311}" srcOrd="2" destOrd="0" presId="urn:microsoft.com/office/officeart/2018/5/layout/IconCircleLabelList"/>
    <dgm:cxn modelId="{54714B66-F657-43D8-8BB8-091B9A4B796D}" type="presParOf" srcId="{39152F98-EE65-48EF-8775-3D959117DE4E}" destId="{C17DAD3B-2E54-4C45-9D18-175E95C6DC4B}" srcOrd="3" destOrd="0" presId="urn:microsoft.com/office/officeart/2018/5/layout/IconCircleLabelList"/>
    <dgm:cxn modelId="{AACF0525-C52D-4153-9BAC-416AA566E45F}" type="presParOf" srcId="{152FC071-B959-4424-8F80-FFA174BF6D32}" destId="{FEC92E0F-DA70-414F-BD78-4B842B531122}" srcOrd="1" destOrd="0" presId="urn:microsoft.com/office/officeart/2018/5/layout/IconCircleLabelList"/>
    <dgm:cxn modelId="{B23BAC77-C2AD-4E63-AAA0-AA1547B0A25B}" type="presParOf" srcId="{152FC071-B959-4424-8F80-FFA174BF6D32}" destId="{472C344D-D71A-4836-94AC-90B01D3478B5}" srcOrd="2" destOrd="0" presId="urn:microsoft.com/office/officeart/2018/5/layout/IconCircleLabelList"/>
    <dgm:cxn modelId="{C11BDA05-7A3E-476F-8BAB-C045DEC7C75F}" type="presParOf" srcId="{472C344D-D71A-4836-94AC-90B01D3478B5}" destId="{C84569CE-52AF-491F-833A-ED123C798629}" srcOrd="0" destOrd="0" presId="urn:microsoft.com/office/officeart/2018/5/layout/IconCircleLabelList"/>
    <dgm:cxn modelId="{D1230246-1E41-403B-83FA-09D3ED4A626E}" type="presParOf" srcId="{472C344D-D71A-4836-94AC-90B01D3478B5}" destId="{22324622-C226-4547-B89D-CE72ADBDAF82}" srcOrd="1" destOrd="0" presId="urn:microsoft.com/office/officeart/2018/5/layout/IconCircleLabelList"/>
    <dgm:cxn modelId="{F060A7AE-51F4-4157-B0F8-79D2B0782B24}" type="presParOf" srcId="{472C344D-D71A-4836-94AC-90B01D3478B5}" destId="{7DD7CA88-6E6B-4070-8C5C-88219E675280}" srcOrd="2" destOrd="0" presId="urn:microsoft.com/office/officeart/2018/5/layout/IconCircleLabelList"/>
    <dgm:cxn modelId="{8FB8141C-B5E6-4FAE-B95B-3D5E43E71967}" type="presParOf" srcId="{472C344D-D71A-4836-94AC-90B01D3478B5}" destId="{35E5BA51-C78C-4998-8D83-785C5E31686F}" srcOrd="3" destOrd="0" presId="urn:microsoft.com/office/officeart/2018/5/layout/IconCircleLabelList"/>
    <dgm:cxn modelId="{8708EF67-9382-4DDA-978D-DA20EEEA6ACA}" type="presParOf" srcId="{152FC071-B959-4424-8F80-FFA174BF6D32}" destId="{B0F87FB2-6250-4F5C-BE4E-D2395EFDBD14}" srcOrd="3" destOrd="0" presId="urn:microsoft.com/office/officeart/2018/5/layout/IconCircleLabelList"/>
    <dgm:cxn modelId="{7585F5E0-F8AA-4815-9D8F-156B5C742311}" type="presParOf" srcId="{152FC071-B959-4424-8F80-FFA174BF6D32}" destId="{08451B4D-4FF1-40DD-B333-8F550C9D2A7E}" srcOrd="4" destOrd="0" presId="urn:microsoft.com/office/officeart/2018/5/layout/IconCircleLabelList"/>
    <dgm:cxn modelId="{59EBE84F-FBEF-444D-BE83-5F693811B5C2}" type="presParOf" srcId="{08451B4D-4FF1-40DD-B333-8F550C9D2A7E}" destId="{153D8298-7C31-4B33-914C-549BCEF91794}" srcOrd="0" destOrd="0" presId="urn:microsoft.com/office/officeart/2018/5/layout/IconCircleLabelList"/>
    <dgm:cxn modelId="{B5E57806-1E3C-4AFE-9032-2CBC44874C0D}" type="presParOf" srcId="{08451B4D-4FF1-40DD-B333-8F550C9D2A7E}" destId="{2FD2EFA6-2952-4C0E-9089-C5C1237E5BF1}" srcOrd="1" destOrd="0" presId="urn:microsoft.com/office/officeart/2018/5/layout/IconCircleLabelList"/>
    <dgm:cxn modelId="{F8EDA125-1614-46A8-96E3-E25F11A04D44}" type="presParOf" srcId="{08451B4D-4FF1-40DD-B333-8F550C9D2A7E}" destId="{8E1353BE-4E6B-4ED1-9FD8-6E61A7059963}" srcOrd="2" destOrd="0" presId="urn:microsoft.com/office/officeart/2018/5/layout/IconCircleLabelList"/>
    <dgm:cxn modelId="{395D7E6B-7B53-4AE3-B4A9-ECD2834AD8B4}" type="presParOf" srcId="{08451B4D-4FF1-40DD-B333-8F550C9D2A7E}" destId="{A1DB5D93-4ADC-4F10-9079-638927F3137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80FF4-774E-4670-92A0-6053163D1A9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8659A7A-830F-40C0-9587-3BDCA6E22F11}">
      <dgm:prSet/>
      <dgm:spPr/>
      <dgm:t>
        <a:bodyPr/>
        <a:lstStyle/>
        <a:p>
          <a:pPr>
            <a:lnSpc>
              <a:spcPct val="100000"/>
            </a:lnSpc>
          </a:pPr>
          <a:r>
            <a:rPr lang="en-US" dirty="0"/>
            <a:t>1) Do you feel more comfortable in R?</a:t>
          </a:r>
        </a:p>
      </dgm:t>
    </dgm:pt>
    <dgm:pt modelId="{9CBC3800-E565-42E9-8662-B067856822F8}" type="parTrans" cxnId="{5D063219-FF20-4155-BEBD-7F126738ECBD}">
      <dgm:prSet/>
      <dgm:spPr/>
      <dgm:t>
        <a:bodyPr/>
        <a:lstStyle/>
        <a:p>
          <a:endParaRPr lang="en-US"/>
        </a:p>
      </dgm:t>
    </dgm:pt>
    <dgm:pt modelId="{B583DBA8-FAAE-43F0-9B66-1BFD972F05E9}" type="sibTrans" cxnId="{5D063219-FF20-4155-BEBD-7F126738ECBD}">
      <dgm:prSet/>
      <dgm:spPr/>
      <dgm:t>
        <a:bodyPr/>
        <a:lstStyle/>
        <a:p>
          <a:endParaRPr lang="en-US"/>
        </a:p>
      </dgm:t>
    </dgm:pt>
    <dgm:pt modelId="{1EE6B868-4677-4866-B873-8E8592D93BA8}">
      <dgm:prSet/>
      <dgm:spPr/>
      <dgm:t>
        <a:bodyPr/>
        <a:lstStyle/>
        <a:p>
          <a:pPr>
            <a:lnSpc>
              <a:spcPct val="100000"/>
            </a:lnSpc>
          </a:pPr>
          <a:r>
            <a:rPr lang="en-US" dirty="0"/>
            <a:t>2) What are some ways to visualize data and what do they tell us?</a:t>
          </a:r>
        </a:p>
      </dgm:t>
    </dgm:pt>
    <dgm:pt modelId="{F3594FD4-7ECF-4FFF-82E1-94B713772950}" type="parTrans" cxnId="{56C1FCC4-70AA-420A-9AA3-C1F3444E7792}">
      <dgm:prSet/>
      <dgm:spPr/>
      <dgm:t>
        <a:bodyPr/>
        <a:lstStyle/>
        <a:p>
          <a:endParaRPr lang="en-US"/>
        </a:p>
      </dgm:t>
    </dgm:pt>
    <dgm:pt modelId="{E17DDB51-5913-48B6-8887-D6C829C0DCEC}" type="sibTrans" cxnId="{56C1FCC4-70AA-420A-9AA3-C1F3444E7792}">
      <dgm:prSet/>
      <dgm:spPr/>
      <dgm:t>
        <a:bodyPr/>
        <a:lstStyle/>
        <a:p>
          <a:endParaRPr lang="en-US"/>
        </a:p>
      </dgm:t>
    </dgm:pt>
    <dgm:pt modelId="{5EF2BDAA-076F-4373-9212-2B9160892AF7}">
      <dgm:prSet/>
      <dgm:spPr/>
      <dgm:t>
        <a:bodyPr/>
        <a:lstStyle/>
        <a:p>
          <a:pPr>
            <a:lnSpc>
              <a:spcPct val="100000"/>
            </a:lnSpc>
          </a:pPr>
          <a:r>
            <a:rPr lang="en-US" dirty="0"/>
            <a:t>3) What are some summary statistics and what do they tell us?</a:t>
          </a:r>
        </a:p>
      </dgm:t>
    </dgm:pt>
    <dgm:pt modelId="{3B671305-25FE-4878-AB66-729204F476B4}" type="parTrans" cxnId="{2A94D803-56FD-4840-91D7-245A24037A7D}">
      <dgm:prSet/>
      <dgm:spPr/>
      <dgm:t>
        <a:bodyPr/>
        <a:lstStyle/>
        <a:p>
          <a:endParaRPr lang="en-US"/>
        </a:p>
      </dgm:t>
    </dgm:pt>
    <dgm:pt modelId="{BBF3EC76-0C4F-4A97-A659-49942756DBED}" type="sibTrans" cxnId="{2A94D803-56FD-4840-91D7-245A24037A7D}">
      <dgm:prSet/>
      <dgm:spPr/>
      <dgm:t>
        <a:bodyPr/>
        <a:lstStyle/>
        <a:p>
          <a:endParaRPr lang="en-US"/>
        </a:p>
      </dgm:t>
    </dgm:pt>
    <dgm:pt modelId="{79E9F5E6-D648-4085-BF33-CA796B818DBB}" type="pres">
      <dgm:prSet presAssocID="{BE180FF4-774E-4670-92A0-6053163D1A90}" presName="root" presStyleCnt="0">
        <dgm:presLayoutVars>
          <dgm:dir/>
          <dgm:resizeHandles val="exact"/>
        </dgm:presLayoutVars>
      </dgm:prSet>
      <dgm:spPr/>
    </dgm:pt>
    <dgm:pt modelId="{2B282B7C-EFF4-4A92-BDC5-9108056B3DE0}" type="pres">
      <dgm:prSet presAssocID="{88659A7A-830F-40C0-9587-3BDCA6E22F11}" presName="compNode" presStyleCnt="0"/>
      <dgm:spPr/>
    </dgm:pt>
    <dgm:pt modelId="{7B1428B3-0AEB-41B4-8E4F-F6DCC9AF42B3}" type="pres">
      <dgm:prSet presAssocID="{88659A7A-830F-40C0-9587-3BDCA6E22F11}" presName="bgRect" presStyleLbl="bgShp" presStyleIdx="0" presStyleCnt="3"/>
      <dgm:spPr/>
    </dgm:pt>
    <dgm:pt modelId="{BA6F61DC-23CE-41AF-9EB9-569B941202DC}" type="pres">
      <dgm:prSet presAssocID="{88659A7A-830F-40C0-9587-3BDCA6E22F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ad with gears"/>
        </a:ext>
      </dgm:extLst>
    </dgm:pt>
    <dgm:pt modelId="{8408E9B6-D2C0-4807-ACE5-B42F80B00CD9}" type="pres">
      <dgm:prSet presAssocID="{88659A7A-830F-40C0-9587-3BDCA6E22F11}" presName="spaceRect" presStyleCnt="0"/>
      <dgm:spPr/>
    </dgm:pt>
    <dgm:pt modelId="{5A90555A-2ED7-4483-80AB-72148F9A6959}" type="pres">
      <dgm:prSet presAssocID="{88659A7A-830F-40C0-9587-3BDCA6E22F11}" presName="parTx" presStyleLbl="revTx" presStyleIdx="0" presStyleCnt="3">
        <dgm:presLayoutVars>
          <dgm:chMax val="0"/>
          <dgm:chPref val="0"/>
        </dgm:presLayoutVars>
      </dgm:prSet>
      <dgm:spPr/>
    </dgm:pt>
    <dgm:pt modelId="{4D745828-7547-4480-9415-12C89DB21094}" type="pres">
      <dgm:prSet presAssocID="{B583DBA8-FAAE-43F0-9B66-1BFD972F05E9}" presName="sibTrans" presStyleCnt="0"/>
      <dgm:spPr/>
    </dgm:pt>
    <dgm:pt modelId="{6727AFA2-A863-405C-AD25-C8C91C007DC7}" type="pres">
      <dgm:prSet presAssocID="{1EE6B868-4677-4866-B873-8E8592D93BA8}" presName="compNode" presStyleCnt="0"/>
      <dgm:spPr/>
    </dgm:pt>
    <dgm:pt modelId="{A87A7D01-12AC-4159-9CB3-372742CB4658}" type="pres">
      <dgm:prSet presAssocID="{1EE6B868-4677-4866-B873-8E8592D93BA8}" presName="bgRect" presStyleLbl="bgShp" presStyleIdx="1" presStyleCnt="3"/>
      <dgm:spPr/>
    </dgm:pt>
    <dgm:pt modelId="{DAD8D81B-F7C0-4374-A02E-EE19C2764243}" type="pres">
      <dgm:prSet presAssocID="{1EE6B868-4677-4866-B873-8E8592D93BA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chart RTL"/>
        </a:ext>
      </dgm:extLst>
    </dgm:pt>
    <dgm:pt modelId="{C9B8E1E5-2B7A-4930-AFB9-BC9D629BCB0A}" type="pres">
      <dgm:prSet presAssocID="{1EE6B868-4677-4866-B873-8E8592D93BA8}" presName="spaceRect" presStyleCnt="0"/>
      <dgm:spPr/>
    </dgm:pt>
    <dgm:pt modelId="{078551E0-B81A-480C-A991-6721A53BF185}" type="pres">
      <dgm:prSet presAssocID="{1EE6B868-4677-4866-B873-8E8592D93BA8}" presName="parTx" presStyleLbl="revTx" presStyleIdx="1" presStyleCnt="3">
        <dgm:presLayoutVars>
          <dgm:chMax val="0"/>
          <dgm:chPref val="0"/>
        </dgm:presLayoutVars>
      </dgm:prSet>
      <dgm:spPr/>
    </dgm:pt>
    <dgm:pt modelId="{CAA25CE1-210D-43B7-AA83-CA3E31092739}" type="pres">
      <dgm:prSet presAssocID="{E17DDB51-5913-48B6-8887-D6C829C0DCEC}" presName="sibTrans" presStyleCnt="0"/>
      <dgm:spPr/>
    </dgm:pt>
    <dgm:pt modelId="{4C5C4D60-AEFD-4917-A012-2A869A741080}" type="pres">
      <dgm:prSet presAssocID="{5EF2BDAA-076F-4373-9212-2B9160892AF7}" presName="compNode" presStyleCnt="0"/>
      <dgm:spPr/>
    </dgm:pt>
    <dgm:pt modelId="{77DEBEAB-6D3E-47DA-85E5-8FD34152F614}" type="pres">
      <dgm:prSet presAssocID="{5EF2BDAA-076F-4373-9212-2B9160892AF7}" presName="bgRect" presStyleLbl="bgShp" presStyleIdx="2" presStyleCnt="3"/>
      <dgm:spPr/>
    </dgm:pt>
    <dgm:pt modelId="{5C19ECBD-55BB-4809-868C-1153C146941A}" type="pres">
      <dgm:prSet presAssocID="{5EF2BDAA-076F-4373-9212-2B9160892AF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search"/>
        </a:ext>
      </dgm:extLst>
    </dgm:pt>
    <dgm:pt modelId="{6990D87B-C5CD-4926-9018-CE3A39AEF011}" type="pres">
      <dgm:prSet presAssocID="{5EF2BDAA-076F-4373-9212-2B9160892AF7}" presName="spaceRect" presStyleCnt="0"/>
      <dgm:spPr/>
    </dgm:pt>
    <dgm:pt modelId="{177AC9C8-3776-4F81-905B-349E67674D1C}" type="pres">
      <dgm:prSet presAssocID="{5EF2BDAA-076F-4373-9212-2B9160892AF7}" presName="parTx" presStyleLbl="revTx" presStyleIdx="2" presStyleCnt="3">
        <dgm:presLayoutVars>
          <dgm:chMax val="0"/>
          <dgm:chPref val="0"/>
        </dgm:presLayoutVars>
      </dgm:prSet>
      <dgm:spPr/>
    </dgm:pt>
  </dgm:ptLst>
  <dgm:cxnLst>
    <dgm:cxn modelId="{2A94D803-56FD-4840-91D7-245A24037A7D}" srcId="{BE180FF4-774E-4670-92A0-6053163D1A90}" destId="{5EF2BDAA-076F-4373-9212-2B9160892AF7}" srcOrd="2" destOrd="0" parTransId="{3B671305-25FE-4878-AB66-729204F476B4}" sibTransId="{BBF3EC76-0C4F-4A97-A659-49942756DBED}"/>
    <dgm:cxn modelId="{5E54C107-299C-4BE6-A9C4-2ED8D806FAF2}" type="presOf" srcId="{88659A7A-830F-40C0-9587-3BDCA6E22F11}" destId="{5A90555A-2ED7-4483-80AB-72148F9A6959}" srcOrd="0" destOrd="0" presId="urn:microsoft.com/office/officeart/2018/2/layout/IconVerticalSolidList"/>
    <dgm:cxn modelId="{5D063219-FF20-4155-BEBD-7F126738ECBD}" srcId="{BE180FF4-774E-4670-92A0-6053163D1A90}" destId="{88659A7A-830F-40C0-9587-3BDCA6E22F11}" srcOrd="0" destOrd="0" parTransId="{9CBC3800-E565-42E9-8662-B067856822F8}" sibTransId="{B583DBA8-FAAE-43F0-9B66-1BFD972F05E9}"/>
    <dgm:cxn modelId="{F9C25C76-51DA-43F3-99F9-E4D3070868C9}" type="presOf" srcId="{BE180FF4-774E-4670-92A0-6053163D1A90}" destId="{79E9F5E6-D648-4085-BF33-CA796B818DBB}" srcOrd="0" destOrd="0" presId="urn:microsoft.com/office/officeart/2018/2/layout/IconVerticalSolidList"/>
    <dgm:cxn modelId="{56C1FCC4-70AA-420A-9AA3-C1F3444E7792}" srcId="{BE180FF4-774E-4670-92A0-6053163D1A90}" destId="{1EE6B868-4677-4866-B873-8E8592D93BA8}" srcOrd="1" destOrd="0" parTransId="{F3594FD4-7ECF-4FFF-82E1-94B713772950}" sibTransId="{E17DDB51-5913-48B6-8887-D6C829C0DCEC}"/>
    <dgm:cxn modelId="{FFEBFFDD-3FE6-428E-AE22-2C22349B9478}" type="presOf" srcId="{5EF2BDAA-076F-4373-9212-2B9160892AF7}" destId="{177AC9C8-3776-4F81-905B-349E67674D1C}" srcOrd="0" destOrd="0" presId="urn:microsoft.com/office/officeart/2018/2/layout/IconVerticalSolidList"/>
    <dgm:cxn modelId="{2E1625F1-5FD0-489F-BD18-4230C40B779A}" type="presOf" srcId="{1EE6B868-4677-4866-B873-8E8592D93BA8}" destId="{078551E0-B81A-480C-A991-6721A53BF185}" srcOrd="0" destOrd="0" presId="urn:microsoft.com/office/officeart/2018/2/layout/IconVerticalSolidList"/>
    <dgm:cxn modelId="{FBA4DA00-CA5F-4FF7-AD03-C0AC329A65AD}" type="presParOf" srcId="{79E9F5E6-D648-4085-BF33-CA796B818DBB}" destId="{2B282B7C-EFF4-4A92-BDC5-9108056B3DE0}" srcOrd="0" destOrd="0" presId="urn:microsoft.com/office/officeart/2018/2/layout/IconVerticalSolidList"/>
    <dgm:cxn modelId="{E6006AF5-0684-4420-B1E4-E084902AC3A0}" type="presParOf" srcId="{2B282B7C-EFF4-4A92-BDC5-9108056B3DE0}" destId="{7B1428B3-0AEB-41B4-8E4F-F6DCC9AF42B3}" srcOrd="0" destOrd="0" presId="urn:microsoft.com/office/officeart/2018/2/layout/IconVerticalSolidList"/>
    <dgm:cxn modelId="{EC93CAA2-4DAD-4992-9C6F-6C1DF13F2388}" type="presParOf" srcId="{2B282B7C-EFF4-4A92-BDC5-9108056B3DE0}" destId="{BA6F61DC-23CE-41AF-9EB9-569B941202DC}" srcOrd="1" destOrd="0" presId="urn:microsoft.com/office/officeart/2018/2/layout/IconVerticalSolidList"/>
    <dgm:cxn modelId="{54F708A5-913A-4D99-8A1A-F2992EEA906B}" type="presParOf" srcId="{2B282B7C-EFF4-4A92-BDC5-9108056B3DE0}" destId="{8408E9B6-D2C0-4807-ACE5-B42F80B00CD9}" srcOrd="2" destOrd="0" presId="urn:microsoft.com/office/officeart/2018/2/layout/IconVerticalSolidList"/>
    <dgm:cxn modelId="{4C48778F-299A-41CC-8A8D-5276AC8D2CD0}" type="presParOf" srcId="{2B282B7C-EFF4-4A92-BDC5-9108056B3DE0}" destId="{5A90555A-2ED7-4483-80AB-72148F9A6959}" srcOrd="3" destOrd="0" presId="urn:microsoft.com/office/officeart/2018/2/layout/IconVerticalSolidList"/>
    <dgm:cxn modelId="{466DDCB7-690D-401C-8249-6DEEE86B75CC}" type="presParOf" srcId="{79E9F5E6-D648-4085-BF33-CA796B818DBB}" destId="{4D745828-7547-4480-9415-12C89DB21094}" srcOrd="1" destOrd="0" presId="urn:microsoft.com/office/officeart/2018/2/layout/IconVerticalSolidList"/>
    <dgm:cxn modelId="{7A7BE0EA-D7A6-4D9A-A555-2D7E70226E35}" type="presParOf" srcId="{79E9F5E6-D648-4085-BF33-CA796B818DBB}" destId="{6727AFA2-A863-405C-AD25-C8C91C007DC7}" srcOrd="2" destOrd="0" presId="urn:microsoft.com/office/officeart/2018/2/layout/IconVerticalSolidList"/>
    <dgm:cxn modelId="{29729ABC-BCC6-475E-A392-0171AC0A427B}" type="presParOf" srcId="{6727AFA2-A863-405C-AD25-C8C91C007DC7}" destId="{A87A7D01-12AC-4159-9CB3-372742CB4658}" srcOrd="0" destOrd="0" presId="urn:microsoft.com/office/officeart/2018/2/layout/IconVerticalSolidList"/>
    <dgm:cxn modelId="{74E80F38-51AE-49A6-9EF6-01D940753998}" type="presParOf" srcId="{6727AFA2-A863-405C-AD25-C8C91C007DC7}" destId="{DAD8D81B-F7C0-4374-A02E-EE19C2764243}" srcOrd="1" destOrd="0" presId="urn:microsoft.com/office/officeart/2018/2/layout/IconVerticalSolidList"/>
    <dgm:cxn modelId="{B905AFA2-ED58-4F62-AB86-F121AE463995}" type="presParOf" srcId="{6727AFA2-A863-405C-AD25-C8C91C007DC7}" destId="{C9B8E1E5-2B7A-4930-AFB9-BC9D629BCB0A}" srcOrd="2" destOrd="0" presId="urn:microsoft.com/office/officeart/2018/2/layout/IconVerticalSolidList"/>
    <dgm:cxn modelId="{C6654C26-BC9B-4E81-92D1-11A65D0A5A77}" type="presParOf" srcId="{6727AFA2-A863-405C-AD25-C8C91C007DC7}" destId="{078551E0-B81A-480C-A991-6721A53BF185}" srcOrd="3" destOrd="0" presId="urn:microsoft.com/office/officeart/2018/2/layout/IconVerticalSolidList"/>
    <dgm:cxn modelId="{53FD349D-A3B3-4840-B251-7C743E3A46BC}" type="presParOf" srcId="{79E9F5E6-D648-4085-BF33-CA796B818DBB}" destId="{CAA25CE1-210D-43B7-AA83-CA3E31092739}" srcOrd="3" destOrd="0" presId="urn:microsoft.com/office/officeart/2018/2/layout/IconVerticalSolidList"/>
    <dgm:cxn modelId="{9BE7D4E5-5F59-43B9-9D9B-F0687BD02955}" type="presParOf" srcId="{79E9F5E6-D648-4085-BF33-CA796B818DBB}" destId="{4C5C4D60-AEFD-4917-A012-2A869A741080}" srcOrd="4" destOrd="0" presId="urn:microsoft.com/office/officeart/2018/2/layout/IconVerticalSolidList"/>
    <dgm:cxn modelId="{CD76E7DE-396F-4BE2-9FE2-0D5CD867E366}" type="presParOf" srcId="{4C5C4D60-AEFD-4917-A012-2A869A741080}" destId="{77DEBEAB-6D3E-47DA-85E5-8FD34152F614}" srcOrd="0" destOrd="0" presId="urn:microsoft.com/office/officeart/2018/2/layout/IconVerticalSolidList"/>
    <dgm:cxn modelId="{877B4D1D-D2C4-470F-AACF-813DCE6BAAD5}" type="presParOf" srcId="{4C5C4D60-AEFD-4917-A012-2A869A741080}" destId="{5C19ECBD-55BB-4809-868C-1153C146941A}" srcOrd="1" destOrd="0" presId="urn:microsoft.com/office/officeart/2018/2/layout/IconVerticalSolidList"/>
    <dgm:cxn modelId="{93347430-4FCF-47C0-8F3F-C8CB5CD0F25E}" type="presParOf" srcId="{4C5C4D60-AEFD-4917-A012-2A869A741080}" destId="{6990D87B-C5CD-4926-9018-CE3A39AEF011}" srcOrd="2" destOrd="0" presId="urn:microsoft.com/office/officeart/2018/2/layout/IconVerticalSolidList"/>
    <dgm:cxn modelId="{39C3DE8B-B8FE-4793-BD54-3656D6BCFA31}" type="presParOf" srcId="{4C5C4D60-AEFD-4917-A012-2A869A741080}" destId="{177AC9C8-3776-4F81-905B-349E67674D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D7A7E-8AA1-4A67-A30D-D83FBC70FCB6}">
      <dsp:nvSpPr>
        <dsp:cNvPr id="0" name=""/>
        <dsp:cNvSpPr/>
      </dsp:nvSpPr>
      <dsp:spPr>
        <a:xfrm>
          <a:off x="801799" y="20987"/>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A505A-E4D7-486F-93B3-DBAB5955D1B8}">
      <dsp:nvSpPr>
        <dsp:cNvPr id="0" name=""/>
        <dsp:cNvSpPr/>
      </dsp:nvSpPr>
      <dsp:spPr>
        <a:xfrm>
          <a:off x="1182049" y="401237"/>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7DAD3B-2E54-4C45-9D18-175E95C6DC4B}">
      <dsp:nvSpPr>
        <dsp:cNvPr id="0" name=""/>
        <dsp:cNvSpPr/>
      </dsp:nvSpPr>
      <dsp:spPr>
        <a:xfrm>
          <a:off x="231424" y="2360987"/>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Exploring Data in R</a:t>
          </a:r>
        </a:p>
      </dsp:txBody>
      <dsp:txXfrm>
        <a:off x="231424" y="2360987"/>
        <a:ext cx="2925000" cy="720000"/>
      </dsp:txXfrm>
    </dsp:sp>
    <dsp:sp modelId="{C84569CE-52AF-491F-833A-ED123C798629}">
      <dsp:nvSpPr>
        <dsp:cNvPr id="0" name=""/>
        <dsp:cNvSpPr/>
      </dsp:nvSpPr>
      <dsp:spPr>
        <a:xfrm>
          <a:off x="4238674" y="20987"/>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324622-C226-4547-B89D-CE72ADBDAF82}">
      <dsp:nvSpPr>
        <dsp:cNvPr id="0" name=""/>
        <dsp:cNvSpPr/>
      </dsp:nvSpPr>
      <dsp:spPr>
        <a:xfrm>
          <a:off x="4618924" y="401237"/>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E5BA51-C78C-4998-8D83-785C5E31686F}">
      <dsp:nvSpPr>
        <dsp:cNvPr id="0" name=""/>
        <dsp:cNvSpPr/>
      </dsp:nvSpPr>
      <dsp:spPr>
        <a:xfrm>
          <a:off x="3668299" y="2360987"/>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Summary Statistics</a:t>
          </a:r>
        </a:p>
      </dsp:txBody>
      <dsp:txXfrm>
        <a:off x="3668299" y="2360987"/>
        <a:ext cx="2925000" cy="720000"/>
      </dsp:txXfrm>
    </dsp:sp>
    <dsp:sp modelId="{153D8298-7C31-4B33-914C-549BCEF91794}">
      <dsp:nvSpPr>
        <dsp:cNvPr id="0" name=""/>
        <dsp:cNvSpPr/>
      </dsp:nvSpPr>
      <dsp:spPr>
        <a:xfrm>
          <a:off x="7675550" y="20987"/>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D2EFA6-2952-4C0E-9089-C5C1237E5BF1}">
      <dsp:nvSpPr>
        <dsp:cNvPr id="0" name=""/>
        <dsp:cNvSpPr/>
      </dsp:nvSpPr>
      <dsp:spPr>
        <a:xfrm>
          <a:off x="8055800" y="401237"/>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DB5D93-4ADC-4F10-9079-638927F31371}">
      <dsp:nvSpPr>
        <dsp:cNvPr id="0" name=""/>
        <dsp:cNvSpPr/>
      </dsp:nvSpPr>
      <dsp:spPr>
        <a:xfrm>
          <a:off x="7105175" y="2360987"/>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How R thinks about data</a:t>
          </a:r>
        </a:p>
      </dsp:txBody>
      <dsp:txXfrm>
        <a:off x="7105175" y="2360987"/>
        <a:ext cx="292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428B3-0AEB-41B4-8E4F-F6DCC9AF42B3}">
      <dsp:nvSpPr>
        <dsp:cNvPr id="0" name=""/>
        <dsp:cNvSpPr/>
      </dsp:nvSpPr>
      <dsp:spPr>
        <a:xfrm>
          <a:off x="0" y="644"/>
          <a:ext cx="6151562" cy="15073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6F61DC-23CE-41AF-9EB9-569B941202DC}">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90555A-2ED7-4483-80AB-72148F9A6959}">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100000"/>
            </a:lnSpc>
            <a:spcBef>
              <a:spcPct val="0"/>
            </a:spcBef>
            <a:spcAft>
              <a:spcPct val="35000"/>
            </a:spcAft>
            <a:buNone/>
          </a:pPr>
          <a:r>
            <a:rPr lang="en-US" sz="2500" kern="1200" dirty="0"/>
            <a:t>1) Do you feel more comfortable in R?</a:t>
          </a:r>
        </a:p>
      </dsp:txBody>
      <dsp:txXfrm>
        <a:off x="1740935" y="644"/>
        <a:ext cx="4410627" cy="1507303"/>
      </dsp:txXfrm>
    </dsp:sp>
    <dsp:sp modelId="{A87A7D01-12AC-4159-9CB3-372742CB4658}">
      <dsp:nvSpPr>
        <dsp:cNvPr id="0" name=""/>
        <dsp:cNvSpPr/>
      </dsp:nvSpPr>
      <dsp:spPr>
        <a:xfrm>
          <a:off x="0" y="1884773"/>
          <a:ext cx="6151562" cy="15073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8D81B-F7C0-4374-A02E-EE19C2764243}">
      <dsp:nvSpPr>
        <dsp:cNvPr id="0" name=""/>
        <dsp:cNvSpPr/>
      </dsp:nvSpPr>
      <dsp:spPr>
        <a:xfrm>
          <a:off x="455959" y="2223916"/>
          <a:ext cx="829016" cy="82901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8551E0-B81A-480C-A991-6721A53BF185}">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100000"/>
            </a:lnSpc>
            <a:spcBef>
              <a:spcPct val="0"/>
            </a:spcBef>
            <a:spcAft>
              <a:spcPct val="35000"/>
            </a:spcAft>
            <a:buNone/>
          </a:pPr>
          <a:r>
            <a:rPr lang="en-US" sz="2500" kern="1200" dirty="0"/>
            <a:t>2) What are some ways to visualize data and what do they tell us?</a:t>
          </a:r>
        </a:p>
      </dsp:txBody>
      <dsp:txXfrm>
        <a:off x="1740935" y="1884773"/>
        <a:ext cx="4410627" cy="1507303"/>
      </dsp:txXfrm>
    </dsp:sp>
    <dsp:sp modelId="{77DEBEAB-6D3E-47DA-85E5-8FD34152F614}">
      <dsp:nvSpPr>
        <dsp:cNvPr id="0" name=""/>
        <dsp:cNvSpPr/>
      </dsp:nvSpPr>
      <dsp:spPr>
        <a:xfrm>
          <a:off x="0" y="3768902"/>
          <a:ext cx="6151562" cy="15073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9ECBD-55BB-4809-868C-1153C146941A}">
      <dsp:nvSpPr>
        <dsp:cNvPr id="0" name=""/>
        <dsp:cNvSpPr/>
      </dsp:nvSpPr>
      <dsp:spPr>
        <a:xfrm>
          <a:off x="455959" y="4108045"/>
          <a:ext cx="829016" cy="82901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7AC9C8-3776-4F81-905B-349E67674D1C}">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100000"/>
            </a:lnSpc>
            <a:spcBef>
              <a:spcPct val="0"/>
            </a:spcBef>
            <a:spcAft>
              <a:spcPct val="35000"/>
            </a:spcAft>
            <a:buNone/>
          </a:pPr>
          <a:r>
            <a:rPr lang="en-US" sz="2500" kern="1200" dirty="0"/>
            <a:t>3) What are some summary statistics and what do they tell us?</a:t>
          </a:r>
        </a:p>
      </dsp:txBody>
      <dsp:txXfrm>
        <a:off x="1740935" y="3768902"/>
        <a:ext cx="4410627" cy="150730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43174-D611-2444-8AAA-871B08A436EA}" type="datetimeFigureOut">
              <a:rPr lang="en-US" smtClean="0"/>
              <a:t>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9D3E4-3D6D-9444-A6C2-D3A8B0F9BDD6}" type="slidenum">
              <a:rPr lang="en-US" smtClean="0"/>
              <a:t>‹#›</a:t>
            </a:fld>
            <a:endParaRPr lang="en-US"/>
          </a:p>
        </p:txBody>
      </p:sp>
    </p:spTree>
    <p:extLst>
      <p:ext uri="{BB962C8B-B14F-4D97-AF65-F5344CB8AC3E}">
        <p14:creationId xmlns:p14="http://schemas.microsoft.com/office/powerpoint/2010/main" val="620206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7553556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1595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49233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14180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3605525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2/8/20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75166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5796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6580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53072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2/8/20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52204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2/8/20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60328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2/8/20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1117088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carpentry.github.io/python-novice-inflammation/" TargetMode="External"/><Relationship Id="rId7" Type="http://schemas.openxmlformats.org/officeDocument/2006/relationships/hyperlink" Target="https://www.r-bloggers.com/how-to-learn-r-2/" TargetMode="External"/><Relationship Id="rId2" Type="http://schemas.openxmlformats.org/officeDocument/2006/relationships/hyperlink" Target="https://www.kaggle.com/learn/python" TargetMode="External"/><Relationship Id="rId1" Type="http://schemas.openxmlformats.org/officeDocument/2006/relationships/slideLayout" Target="../slideLayouts/slideLayout2.xml"/><Relationship Id="rId6" Type="http://schemas.openxmlformats.org/officeDocument/2006/relationships/hyperlink" Target="https://www.datacamp.com/courses/free-introduction-to-r" TargetMode="External"/><Relationship Id="rId5" Type="http://schemas.openxmlformats.org/officeDocument/2006/relationships/hyperlink" Target="https://swirlstats.com/students.html" TargetMode="External"/><Relationship Id="rId4" Type="http://schemas.openxmlformats.org/officeDocument/2006/relationships/hyperlink" Target="https://www.datacamp.com/courses/intro-to-python-for-data-scienc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ECA529B2-4929-9842-ADE0-48F15653D2D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9241" b="24509"/>
          <a:stretch/>
        </p:blipFill>
        <p:spPr>
          <a:xfrm>
            <a:off x="20" y="10"/>
            <a:ext cx="12191980" cy="6857990"/>
          </a:xfrm>
          <a:prstGeom prst="rect">
            <a:avLst/>
          </a:prstGeom>
        </p:spPr>
      </p:pic>
      <p:sp>
        <p:nvSpPr>
          <p:cNvPr id="2" name="Title 1">
            <a:extLst>
              <a:ext uri="{FF2B5EF4-FFF2-40B4-BE49-F238E27FC236}">
                <a16:creationId xmlns:a16="http://schemas.microsoft.com/office/drawing/2014/main" id="{265F6BA6-C21E-DB4D-A334-32CBF3233896}"/>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dirty="0">
                <a:solidFill>
                  <a:schemeClr val="tx1"/>
                </a:solidFill>
              </a:rPr>
              <a:t>Moneyball Club</a:t>
            </a:r>
            <a:br>
              <a:rPr lang="en-US" dirty="0">
                <a:solidFill>
                  <a:schemeClr val="tx1"/>
                </a:solidFill>
              </a:rPr>
            </a:br>
            <a:r>
              <a:rPr lang="en-US" dirty="0">
                <a:solidFill>
                  <a:schemeClr val="tx1"/>
                </a:solidFill>
              </a:rPr>
              <a:t>Winter Quarter ‘20</a:t>
            </a:r>
          </a:p>
        </p:txBody>
      </p:sp>
      <p:sp>
        <p:nvSpPr>
          <p:cNvPr id="3" name="Subtitle 2">
            <a:extLst>
              <a:ext uri="{FF2B5EF4-FFF2-40B4-BE49-F238E27FC236}">
                <a16:creationId xmlns:a16="http://schemas.microsoft.com/office/drawing/2014/main" id="{74A5EB92-B481-3F43-B1B7-406187CB590E}"/>
              </a:ext>
            </a:extLst>
          </p:cNvPr>
          <p:cNvSpPr>
            <a:spLocks noGrp="1"/>
          </p:cNvSpPr>
          <p:nvPr>
            <p:ph type="subTitle" idx="1"/>
          </p:nvPr>
        </p:nvSpPr>
        <p:spPr>
          <a:xfrm>
            <a:off x="2695194" y="4352544"/>
            <a:ext cx="6801612" cy="1239894"/>
          </a:xfrm>
        </p:spPr>
        <p:txBody>
          <a:bodyPr vert="horz" lIns="91440" tIns="45720" rIns="91440" bIns="45720" rtlCol="0">
            <a:normAutofit/>
          </a:bodyPr>
          <a:lstStyle/>
          <a:p>
            <a:r>
              <a:rPr lang="en-US" dirty="0">
                <a:solidFill>
                  <a:schemeClr val="tx1"/>
                </a:solidFill>
              </a:rPr>
              <a:t>Workshop Series: Predicting MLB MVP Odds</a:t>
            </a:r>
          </a:p>
          <a:p>
            <a:r>
              <a:rPr lang="en-US" dirty="0">
                <a:solidFill>
                  <a:schemeClr val="tx1"/>
                </a:solidFill>
              </a:rPr>
              <a:t>Interlude:  Fundamental Concepts of R Programming and Statistics</a:t>
            </a:r>
          </a:p>
          <a:p>
            <a:endParaRPr lang="en-US" dirty="0">
              <a:solidFill>
                <a:schemeClr val="tx1"/>
              </a:solidFill>
            </a:endParaRPr>
          </a:p>
        </p:txBody>
      </p:sp>
    </p:spTree>
    <p:extLst>
      <p:ext uri="{BB962C8B-B14F-4D97-AF65-F5344CB8AC3E}">
        <p14:creationId xmlns:p14="http://schemas.microsoft.com/office/powerpoint/2010/main" val="321559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B778-6D68-5941-8B10-1F33EA9A4D02}"/>
              </a:ext>
            </a:extLst>
          </p:cNvPr>
          <p:cNvSpPr>
            <a:spLocks noGrp="1"/>
          </p:cNvSpPr>
          <p:nvPr>
            <p:ph type="title"/>
          </p:nvPr>
        </p:nvSpPr>
        <p:spPr>
          <a:xfrm>
            <a:off x="2231136" y="964692"/>
            <a:ext cx="7729728" cy="1188720"/>
          </a:xfrm>
        </p:spPr>
        <p:txBody>
          <a:bodyPr>
            <a:normAutofit/>
          </a:bodyPr>
          <a:lstStyle/>
          <a:p>
            <a:r>
              <a:rPr lang="en-US"/>
              <a:t>Topics we wIll Go OVER</a:t>
            </a:r>
          </a:p>
        </p:txBody>
      </p:sp>
      <p:graphicFrame>
        <p:nvGraphicFramePr>
          <p:cNvPr id="22" name="Content Placeholder 2">
            <a:extLst>
              <a:ext uri="{FF2B5EF4-FFF2-40B4-BE49-F238E27FC236}">
                <a16:creationId xmlns:a16="http://schemas.microsoft.com/office/drawing/2014/main" id="{85FBBEAF-6B2E-454A-AECE-2E1BD83127CE}"/>
              </a:ext>
            </a:extLst>
          </p:cNvPr>
          <p:cNvGraphicFramePr>
            <a:graphicFrameLocks noGrp="1"/>
          </p:cNvGraphicFramePr>
          <p:nvPr>
            <p:ph idx="1"/>
            <p:extLst>
              <p:ext uri="{D42A27DB-BD31-4B8C-83A1-F6EECF244321}">
                <p14:modId xmlns:p14="http://schemas.microsoft.com/office/powerpoint/2010/main" val="660283147"/>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952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B6FA5-B307-714A-B7DA-D5A4B61549DF}"/>
              </a:ext>
            </a:extLst>
          </p:cNvPr>
          <p:cNvSpPr>
            <a:spLocks noGrp="1"/>
          </p:cNvSpPr>
          <p:nvPr>
            <p:ph type="title"/>
          </p:nvPr>
        </p:nvSpPr>
        <p:spPr>
          <a:xfrm>
            <a:off x="2231136" y="467418"/>
            <a:ext cx="7729728" cy="1188720"/>
          </a:xfrm>
          <a:solidFill>
            <a:srgbClr val="FFFFFF"/>
          </a:solidFill>
        </p:spPr>
        <p:txBody>
          <a:bodyPr>
            <a:normAutofit/>
          </a:bodyPr>
          <a:lstStyle/>
          <a:p>
            <a:r>
              <a:rPr lang="en-US"/>
              <a:t>Problem</a:t>
            </a:r>
          </a:p>
        </p:txBody>
      </p:sp>
      <p:sp>
        <p:nvSpPr>
          <p:cNvPr id="3" name="Content Placeholder 2">
            <a:extLst>
              <a:ext uri="{FF2B5EF4-FFF2-40B4-BE49-F238E27FC236}">
                <a16:creationId xmlns:a16="http://schemas.microsoft.com/office/drawing/2014/main" id="{D65DAFD2-26BE-9748-A5A9-DF7259AFC8AD}"/>
              </a:ext>
            </a:extLst>
          </p:cNvPr>
          <p:cNvSpPr>
            <a:spLocks noGrp="1"/>
          </p:cNvSpPr>
          <p:nvPr>
            <p:ph idx="1"/>
          </p:nvPr>
        </p:nvSpPr>
        <p:spPr>
          <a:xfrm>
            <a:off x="1706062" y="2291262"/>
            <a:ext cx="8779512" cy="2879256"/>
          </a:xfrm>
        </p:spPr>
        <p:txBody>
          <a:bodyPr vert="horz" lIns="91440" tIns="45720" rIns="91440" bIns="45720" rtlCol="0">
            <a:normAutofit/>
          </a:bodyPr>
          <a:lstStyle/>
          <a:p>
            <a:r>
              <a:rPr lang="en-US" dirty="0">
                <a:solidFill>
                  <a:srgbClr val="404040"/>
                </a:solidFill>
              </a:rPr>
              <a:t>You really </a:t>
            </a:r>
            <a:r>
              <a:rPr lang="en-US" dirty="0" err="1">
                <a:solidFill>
                  <a:srgbClr val="404040"/>
                </a:solidFill>
              </a:rPr>
              <a:t>wanna</a:t>
            </a:r>
            <a:r>
              <a:rPr lang="en-US" dirty="0">
                <a:solidFill>
                  <a:srgbClr val="404040"/>
                </a:solidFill>
              </a:rPr>
              <a:t> get an internship this summer. The job fair is coming up. You look at your resume,  and what do you find? Your project section is empty! So you begin to think about what kind of project you want to do. And you come across the idea of predicting the odds of future MVP players. You crack-open the laptop and and open up RStudio, but then you realize you that you jumped straight into the project without knowing exactly how to use R. You try reading a few tutorials online and copying code, but you think your time might be better spend familiarizing yourself with the basics, before going too far into the deep end. </a:t>
            </a:r>
          </a:p>
        </p:txBody>
      </p:sp>
    </p:spTree>
    <p:extLst>
      <p:ext uri="{BB962C8B-B14F-4D97-AF65-F5344CB8AC3E}">
        <p14:creationId xmlns:p14="http://schemas.microsoft.com/office/powerpoint/2010/main" val="389006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F44BD-5FD6-6340-BD8B-10DCF2B12D79}"/>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dirty="0"/>
              <a:t>Reflection</a:t>
            </a:r>
          </a:p>
        </p:txBody>
      </p:sp>
      <p:sp useBgFill="1">
        <p:nvSpPr>
          <p:cNvPr id="17" name="Rectangle 13">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5C1D505E-027A-429C-862F-3EDF2DFC80FB}"/>
              </a:ext>
            </a:extLst>
          </p:cNvPr>
          <p:cNvGraphicFramePr>
            <a:graphicFrameLocks noGrp="1"/>
          </p:cNvGraphicFramePr>
          <p:nvPr>
            <p:ph idx="1"/>
            <p:extLst>
              <p:ext uri="{D42A27DB-BD31-4B8C-83A1-F6EECF244321}">
                <p14:modId xmlns:p14="http://schemas.microsoft.com/office/powerpoint/2010/main" val="3491619849"/>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144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7484-4059-44A9-BB67-014B3789B80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655A572-1BF2-4310-B9CA-EF4B1AD4FC82}"/>
              </a:ext>
            </a:extLst>
          </p:cNvPr>
          <p:cNvSpPr>
            <a:spLocks noGrp="1"/>
          </p:cNvSpPr>
          <p:nvPr>
            <p:ph idx="1"/>
          </p:nvPr>
        </p:nvSpPr>
        <p:spPr>
          <a:xfrm>
            <a:off x="2231136" y="2153412"/>
            <a:ext cx="7729728" cy="4219956"/>
          </a:xfrm>
        </p:spPr>
        <p:txBody>
          <a:bodyPr vert="horz" lIns="91440" tIns="45720" rIns="91440" bIns="45720" rtlCol="0" anchor="t">
            <a:normAutofit/>
          </a:bodyPr>
          <a:lstStyle/>
          <a:p>
            <a:endParaRPr lang="en-US" dirty="0"/>
          </a:p>
          <a:p>
            <a:r>
              <a:rPr lang="en-US" dirty="0"/>
              <a:t>Python: </a:t>
            </a:r>
            <a:endParaRPr lang="en-US" dirty="0">
              <a:ea typeface="+mn-lt"/>
              <a:cs typeface="+mn-lt"/>
            </a:endParaRPr>
          </a:p>
          <a:p>
            <a:r>
              <a:rPr lang="en-US" dirty="0">
                <a:hlinkClick r:id="rId2"/>
              </a:rPr>
              <a:t>https://www.kaggle.com/learn/python</a:t>
            </a:r>
            <a:endParaRPr lang="en-US" dirty="0"/>
          </a:p>
          <a:p>
            <a:r>
              <a:rPr lang="en-US" dirty="0">
                <a:hlinkClick r:id="rId3"/>
              </a:rPr>
              <a:t>http://swcarpentry.github.io/python-novice-inflammation/</a:t>
            </a:r>
            <a:endParaRPr lang="en-US" dirty="0"/>
          </a:p>
          <a:p>
            <a:r>
              <a:rPr lang="en-US" dirty="0">
                <a:hlinkClick r:id="rId4"/>
              </a:rPr>
              <a:t>https://www.datacamp.com/courses/intro-to-python-for-data-science</a:t>
            </a:r>
            <a:endParaRPr lang="en-US" u="sng" dirty="0"/>
          </a:p>
          <a:p>
            <a:r>
              <a:rPr lang="en-US" dirty="0">
                <a:ea typeface="+mn-lt"/>
                <a:cs typeface="+mn-lt"/>
              </a:rPr>
              <a:t>R</a:t>
            </a:r>
          </a:p>
          <a:p>
            <a:r>
              <a:rPr lang="en-US" dirty="0">
                <a:hlinkClick r:id="rId5"/>
              </a:rPr>
              <a:t>https://swirlstats.com/students.html</a:t>
            </a:r>
            <a:endParaRPr lang="en-US" dirty="0"/>
          </a:p>
          <a:p>
            <a:r>
              <a:rPr lang="en-US" dirty="0">
                <a:hlinkClick r:id="rId6"/>
              </a:rPr>
              <a:t>https://www.datacamp.com/courses/free-introduction-to-r</a:t>
            </a:r>
            <a:endParaRPr lang="en-US" dirty="0"/>
          </a:p>
          <a:p>
            <a:r>
              <a:rPr lang="en-US" dirty="0">
                <a:hlinkClick r:id="rId7"/>
              </a:rPr>
              <a:t>https://www.r-bloggers.com/how-to-learn-r-2/</a:t>
            </a:r>
            <a:endParaRPr lang="en-US" dirty="0"/>
          </a:p>
        </p:txBody>
      </p:sp>
    </p:spTree>
    <p:extLst>
      <p:ext uri="{BB962C8B-B14F-4D97-AF65-F5344CB8AC3E}">
        <p14:creationId xmlns:p14="http://schemas.microsoft.com/office/powerpoint/2010/main" val="47999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2D65-0083-4DE4-A512-77816BD93DD6}"/>
              </a:ext>
            </a:extLst>
          </p:cNvPr>
          <p:cNvSpPr>
            <a:spLocks noGrp="1"/>
          </p:cNvSpPr>
          <p:nvPr>
            <p:ph type="title"/>
          </p:nvPr>
        </p:nvSpPr>
        <p:spPr/>
        <p:txBody>
          <a:bodyPr/>
          <a:lstStyle/>
          <a:p>
            <a:r>
              <a:rPr lang="en-US"/>
              <a:t>What's NExt</a:t>
            </a:r>
            <a:endParaRPr lang="en-US" dirty="0"/>
          </a:p>
        </p:txBody>
      </p:sp>
      <p:pic>
        <p:nvPicPr>
          <p:cNvPr id="4" name="Picture 4" descr="A close up of a logo&#10;&#10;Description generated with very high confidence">
            <a:extLst>
              <a:ext uri="{FF2B5EF4-FFF2-40B4-BE49-F238E27FC236}">
                <a16:creationId xmlns:a16="http://schemas.microsoft.com/office/drawing/2014/main" id="{B2B8BE17-142C-4DBC-A553-832C95183E27}"/>
              </a:ext>
            </a:extLst>
          </p:cNvPr>
          <p:cNvPicPr>
            <a:picLocks noGrp="1" noChangeAspect="1"/>
          </p:cNvPicPr>
          <p:nvPr>
            <p:ph idx="1"/>
          </p:nvPr>
        </p:nvPicPr>
        <p:blipFill>
          <a:blip r:embed="rId2"/>
          <a:stretch>
            <a:fillRect/>
          </a:stretch>
        </p:blipFill>
        <p:spPr>
          <a:xfrm>
            <a:off x="4545008" y="2638044"/>
            <a:ext cx="3101983" cy="3101983"/>
          </a:xfrm>
        </p:spPr>
      </p:pic>
    </p:spTree>
    <p:extLst>
      <p:ext uri="{BB962C8B-B14F-4D97-AF65-F5344CB8AC3E}">
        <p14:creationId xmlns:p14="http://schemas.microsoft.com/office/powerpoint/2010/main" val="145106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22911296-91DD-EB43-B5D0-0A9D1566B7E9}"/>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9241" b="24509"/>
          <a:stretch/>
        </p:blipFill>
        <p:spPr>
          <a:xfrm>
            <a:off x="20" y="10"/>
            <a:ext cx="12191980" cy="6857990"/>
          </a:xfrm>
          <a:prstGeom prst="rect">
            <a:avLst/>
          </a:prstGeom>
        </p:spPr>
      </p:pic>
      <p:sp>
        <p:nvSpPr>
          <p:cNvPr id="2" name="Title 1">
            <a:extLst>
              <a:ext uri="{FF2B5EF4-FFF2-40B4-BE49-F238E27FC236}">
                <a16:creationId xmlns:a16="http://schemas.microsoft.com/office/drawing/2014/main" id="{4FFF44BD-5FD6-6340-BD8B-10DCF2B12D79}"/>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a:solidFill>
                  <a:schemeClr val="tx1"/>
                </a:solidFill>
              </a:rPr>
              <a:t>Challenges listed in the r script</a:t>
            </a:r>
          </a:p>
        </p:txBody>
      </p:sp>
      <p:sp>
        <p:nvSpPr>
          <p:cNvPr id="4" name="Subtitle 3">
            <a:extLst>
              <a:ext uri="{FF2B5EF4-FFF2-40B4-BE49-F238E27FC236}">
                <a16:creationId xmlns:a16="http://schemas.microsoft.com/office/drawing/2014/main" id="{7958AD6F-19A9-864E-B5D7-6D1FA338775A}"/>
              </a:ext>
            </a:extLst>
          </p:cNvPr>
          <p:cNvSpPr>
            <a:spLocks noGrp="1"/>
          </p:cNvSpPr>
          <p:nvPr>
            <p:ph type="subTitle" idx="1"/>
          </p:nvPr>
        </p:nvSpPr>
        <p:spPr>
          <a:xfrm>
            <a:off x="2695194" y="4352544"/>
            <a:ext cx="6801612" cy="1239894"/>
          </a:xfrm>
        </p:spPr>
        <p:txBody>
          <a:bodyPr>
            <a:normAutofit/>
          </a:bodyPr>
          <a:lstStyle/>
          <a:p>
            <a:endParaRPr lang="en-US" dirty="0">
              <a:solidFill>
                <a:schemeClr val="tx1"/>
              </a:solidFill>
            </a:endParaRPr>
          </a:p>
        </p:txBody>
      </p:sp>
    </p:spTree>
    <p:extLst>
      <p:ext uri="{BB962C8B-B14F-4D97-AF65-F5344CB8AC3E}">
        <p14:creationId xmlns:p14="http://schemas.microsoft.com/office/powerpoint/2010/main" val="205243391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284</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Moneyball Club Winter Quarter ‘20</vt:lpstr>
      <vt:lpstr>Topics we wIll Go OVER</vt:lpstr>
      <vt:lpstr>Problem</vt:lpstr>
      <vt:lpstr>Reflection</vt:lpstr>
      <vt:lpstr>Resources</vt:lpstr>
      <vt:lpstr>What's NExt</vt:lpstr>
      <vt:lpstr>Challenges listed in the r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Moneyball Club Winter Quarter ‘20</dc:title>
  <dc:creator>Quilvio Andres Hernandez</dc:creator>
  <cp:lastModifiedBy>Quilvio Andres Hernandez</cp:lastModifiedBy>
  <cp:revision>2</cp:revision>
  <dcterms:created xsi:type="dcterms:W3CDTF">2020-02-09T00:16:31Z</dcterms:created>
  <dcterms:modified xsi:type="dcterms:W3CDTF">2020-02-09T00:25:58Z</dcterms:modified>
</cp:coreProperties>
</file>