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8" r:id="rId6"/>
    <p:sldId id="260" r:id="rId7"/>
    <p:sldId id="262" r:id="rId8"/>
    <p:sldId id="264" r:id="rId9"/>
    <p:sldId id="269" r:id="rId10"/>
    <p:sldId id="270" r:id="rId11"/>
    <p:sldId id="27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D898D-ED40-4A5F-853B-E0E93923BD39}" v="22" dt="2020-01-28T03:51:18.377"/>
    <p1510:client id="{B95769AB-69F3-49A9-AA90-DE3DF36575AB}" v="784" dt="2020-01-30T01:16:46.162"/>
    <p1510:client id="{EFD2B605-B95A-C070-901C-CA35228AD23E}" v="306" dt="2020-01-30T01:28:54.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7553556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1595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49233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14180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3605525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75166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5796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6580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53072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52204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60328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117088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lenium-python.readthedocs.io/" TargetMode="External"/><Relationship Id="rId2" Type="http://schemas.openxmlformats.org/officeDocument/2006/relationships/hyperlink" Target="https://www.crummy.com/software/BeautifulSoup/bs4/doc/" TargetMode="External"/><Relationship Id="rId1" Type="http://schemas.openxmlformats.org/officeDocument/2006/relationships/slideLayout" Target="../slideLayouts/slideLayout2.xml"/><Relationship Id="rId4" Type="http://schemas.openxmlformats.org/officeDocument/2006/relationships/hyperlink" Target="https://towardsdatascience.com/learn-to-create-your-own-datasets-web-scraping-in-r-f934a31748a5"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NBA_Most_Valuable_Player_Awa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hyperlink" Target="https://en.m.wikipedia.org/wiki/Major_League_Baseball_Most_Valuable_Player_Awar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Major_League_Baseball_Most_Valuable_Player_Award"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6BA6-C21E-DB4D-A334-32CBF3233896}"/>
              </a:ext>
            </a:extLst>
          </p:cNvPr>
          <p:cNvSpPr>
            <a:spLocks noGrp="1"/>
          </p:cNvSpPr>
          <p:nvPr>
            <p:ph type="ctrTitle"/>
          </p:nvPr>
        </p:nvSpPr>
        <p:spPr/>
        <p:txBody>
          <a:bodyPr/>
          <a:lstStyle/>
          <a:p>
            <a:r>
              <a:rPr lang="en-US"/>
              <a:t>Moneyball Club</a:t>
            </a:r>
            <a:br>
              <a:rPr lang="en-US"/>
            </a:br>
            <a:r>
              <a:rPr lang="en-US"/>
              <a:t>Winter Quarter ‘20</a:t>
            </a:r>
          </a:p>
        </p:txBody>
      </p:sp>
      <p:sp>
        <p:nvSpPr>
          <p:cNvPr id="3" name="Subtitle 2">
            <a:extLst>
              <a:ext uri="{FF2B5EF4-FFF2-40B4-BE49-F238E27FC236}">
                <a16:creationId xmlns:a16="http://schemas.microsoft.com/office/drawing/2014/main" id="{74A5EB92-B481-3F43-B1B7-406187CB590E}"/>
              </a:ext>
            </a:extLst>
          </p:cNvPr>
          <p:cNvSpPr>
            <a:spLocks noGrp="1"/>
          </p:cNvSpPr>
          <p:nvPr>
            <p:ph type="subTitle" idx="1"/>
          </p:nvPr>
        </p:nvSpPr>
        <p:spPr/>
        <p:txBody>
          <a:bodyPr vert="horz" lIns="91440" tIns="45720" rIns="91440" bIns="45720" rtlCol="0" anchor="t">
            <a:normAutofit/>
          </a:bodyPr>
          <a:lstStyle/>
          <a:p>
            <a:r>
              <a:rPr lang="en-US" dirty="0"/>
              <a:t>Workshop Series: Predicting MLB MVP Odds</a:t>
            </a:r>
          </a:p>
          <a:p>
            <a:r>
              <a:rPr lang="en-US" dirty="0"/>
              <a:t>Part 1: </a:t>
            </a:r>
            <a:r>
              <a:rPr lang="en-US" dirty="0" err="1"/>
              <a:t>Webscraping</a:t>
            </a:r>
            <a:r>
              <a:rPr lang="en-US" dirty="0"/>
              <a:t> Wikipedia for MVP Players</a:t>
            </a:r>
          </a:p>
          <a:p>
            <a:endParaRPr lang="en-US" dirty="0"/>
          </a:p>
        </p:txBody>
      </p:sp>
    </p:spTree>
    <p:extLst>
      <p:ext uri="{BB962C8B-B14F-4D97-AF65-F5344CB8AC3E}">
        <p14:creationId xmlns:p14="http://schemas.microsoft.com/office/powerpoint/2010/main" val="321559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7484-4059-44A9-BB67-014B3789B80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655A572-1BF2-4310-B9CA-EF4B1AD4FC82}"/>
              </a:ext>
            </a:extLst>
          </p:cNvPr>
          <p:cNvSpPr>
            <a:spLocks noGrp="1"/>
          </p:cNvSpPr>
          <p:nvPr>
            <p:ph idx="1"/>
          </p:nvPr>
        </p:nvSpPr>
        <p:spPr/>
        <p:txBody>
          <a:bodyPr vert="horz" lIns="91440" tIns="45720" rIns="91440" bIns="45720" rtlCol="0" anchor="t">
            <a:normAutofit/>
          </a:bodyPr>
          <a:lstStyle/>
          <a:p>
            <a:endParaRPr lang="en-US"/>
          </a:p>
          <a:p>
            <a:r>
              <a:rPr lang="en-US" dirty="0"/>
              <a:t>Python: </a:t>
            </a:r>
            <a:endParaRPr lang="en-US" dirty="0">
              <a:ea typeface="+mn-lt"/>
              <a:cs typeface="+mn-lt"/>
            </a:endParaRPr>
          </a:p>
          <a:p>
            <a:r>
              <a:rPr lang="en-US" dirty="0">
                <a:ea typeface="+mn-lt"/>
                <a:cs typeface="+mn-lt"/>
                <a:hlinkClick r:id="rId2"/>
              </a:rPr>
              <a:t>https://www.crummy.com/software/BeautifulSoup/bs4/doc/</a:t>
            </a:r>
            <a:endParaRPr lang="en-US">
              <a:ea typeface="+mn-lt"/>
              <a:cs typeface="+mn-lt"/>
            </a:endParaRPr>
          </a:p>
          <a:p>
            <a:r>
              <a:rPr lang="en-US" dirty="0">
                <a:ea typeface="+mn-lt"/>
                <a:cs typeface="+mn-lt"/>
                <a:hlinkClick r:id="rId3"/>
              </a:rPr>
              <a:t>https://selenium-python.readthedocs.io/</a:t>
            </a:r>
          </a:p>
          <a:p>
            <a:r>
              <a:rPr lang="en-US" dirty="0">
                <a:ea typeface="+mn-lt"/>
                <a:cs typeface="+mn-lt"/>
              </a:rPr>
              <a:t>R</a:t>
            </a:r>
          </a:p>
          <a:p>
            <a:r>
              <a:rPr lang="en-US" dirty="0">
                <a:ea typeface="+mn-lt"/>
                <a:cs typeface="+mn-lt"/>
                <a:hlinkClick r:id="rId4"/>
              </a:rPr>
              <a:t>https://towardsdatascience.com/learn-to-create-your-own-datasets-web-scraping-in-r-f934a31748a5</a:t>
            </a:r>
          </a:p>
          <a:p>
            <a:r>
              <a:rPr lang="en-US" dirty="0">
                <a:ea typeface="+mn-lt"/>
                <a:cs typeface="+mn-lt"/>
              </a:rPr>
              <a:t>Tip : Towards Data Science Blogs (View Incognito)</a:t>
            </a:r>
          </a:p>
        </p:txBody>
      </p:sp>
    </p:spTree>
    <p:extLst>
      <p:ext uri="{BB962C8B-B14F-4D97-AF65-F5344CB8AC3E}">
        <p14:creationId xmlns:p14="http://schemas.microsoft.com/office/powerpoint/2010/main" val="47999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2D65-0083-4DE4-A512-77816BD93DD6}"/>
              </a:ext>
            </a:extLst>
          </p:cNvPr>
          <p:cNvSpPr>
            <a:spLocks noGrp="1"/>
          </p:cNvSpPr>
          <p:nvPr>
            <p:ph type="title"/>
          </p:nvPr>
        </p:nvSpPr>
        <p:spPr/>
        <p:txBody>
          <a:bodyPr/>
          <a:lstStyle/>
          <a:p>
            <a:r>
              <a:rPr lang="en-US" dirty="0"/>
              <a:t>What's </a:t>
            </a:r>
            <a:r>
              <a:rPr lang="en-US" dirty="0" err="1"/>
              <a:t>NExt</a:t>
            </a:r>
          </a:p>
        </p:txBody>
      </p:sp>
      <p:pic>
        <p:nvPicPr>
          <p:cNvPr id="4" name="Picture 4" descr="A close up of a logo&#10;&#10;Description generated with very high confidence">
            <a:extLst>
              <a:ext uri="{FF2B5EF4-FFF2-40B4-BE49-F238E27FC236}">
                <a16:creationId xmlns:a16="http://schemas.microsoft.com/office/drawing/2014/main" id="{B2B8BE17-142C-4DBC-A553-832C95183E27}"/>
              </a:ext>
            </a:extLst>
          </p:cNvPr>
          <p:cNvPicPr>
            <a:picLocks noGrp="1" noChangeAspect="1"/>
          </p:cNvPicPr>
          <p:nvPr>
            <p:ph idx="1"/>
          </p:nvPr>
        </p:nvPicPr>
        <p:blipFill>
          <a:blip r:embed="rId2"/>
          <a:stretch>
            <a:fillRect/>
          </a:stretch>
        </p:blipFill>
        <p:spPr>
          <a:xfrm>
            <a:off x="4545008" y="2638044"/>
            <a:ext cx="3101983" cy="3101983"/>
          </a:xfrm>
        </p:spPr>
      </p:pic>
    </p:spTree>
    <p:extLst>
      <p:ext uri="{BB962C8B-B14F-4D97-AF65-F5344CB8AC3E}">
        <p14:creationId xmlns:p14="http://schemas.microsoft.com/office/powerpoint/2010/main" val="145106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44BD-5FD6-6340-BD8B-10DCF2B12D79}"/>
              </a:ext>
            </a:extLst>
          </p:cNvPr>
          <p:cNvSpPr>
            <a:spLocks noGrp="1"/>
          </p:cNvSpPr>
          <p:nvPr>
            <p:ph type="title"/>
          </p:nvPr>
        </p:nvSpPr>
        <p:spPr>
          <a:xfrm>
            <a:off x="0" y="0"/>
            <a:ext cx="7729728" cy="1199196"/>
          </a:xfrm>
        </p:spPr>
        <p:txBody>
          <a:bodyPr/>
          <a:lstStyle/>
          <a:p>
            <a:r>
              <a:rPr lang="en-US" dirty="0"/>
              <a:t>Challenge</a:t>
            </a:r>
          </a:p>
        </p:txBody>
      </p:sp>
      <p:sp>
        <p:nvSpPr>
          <p:cNvPr id="3" name="Content Placeholder 2">
            <a:extLst>
              <a:ext uri="{FF2B5EF4-FFF2-40B4-BE49-F238E27FC236}">
                <a16:creationId xmlns:a16="http://schemas.microsoft.com/office/drawing/2014/main" id="{B578671B-1DC6-5A46-B1B2-7F7740174F1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From the </a:t>
            </a:r>
            <a:r>
              <a:rPr lang="en-US" dirty="0" err="1">
                <a:ea typeface="+mn-lt"/>
                <a:cs typeface="+mn-lt"/>
              </a:rPr>
              <a:t>wikipedia</a:t>
            </a:r>
            <a:r>
              <a:rPr lang="en-US" dirty="0">
                <a:ea typeface="+mn-lt"/>
                <a:cs typeface="+mn-lt"/>
              </a:rPr>
              <a:t> page containing the NBA MVP since 1955-56 to present day. Extract this table into a </a:t>
            </a:r>
            <a:r>
              <a:rPr lang="en-US" dirty="0" err="1">
                <a:ea typeface="+mn-lt"/>
                <a:cs typeface="+mn-lt"/>
              </a:rPr>
              <a:t>dataframe</a:t>
            </a:r>
            <a:r>
              <a:rPr lang="en-US" dirty="0">
                <a:ea typeface="+mn-lt"/>
                <a:cs typeface="+mn-lt"/>
              </a:rPr>
              <a:t> in R.</a:t>
            </a:r>
            <a:endParaRPr lang="en-US"/>
          </a:p>
          <a:p>
            <a:endParaRPr lang="en-US" dirty="0">
              <a:ea typeface="+mn-lt"/>
              <a:cs typeface="+mn-lt"/>
            </a:endParaRPr>
          </a:p>
          <a:p>
            <a:r>
              <a:rPr lang="en-US" dirty="0">
                <a:ea typeface="+mn-lt"/>
                <a:cs typeface="+mn-lt"/>
              </a:rPr>
              <a:t>Remember the steps:</a:t>
            </a:r>
          </a:p>
          <a:p>
            <a:pPr lvl="1"/>
            <a:r>
              <a:rPr lang="en-US" dirty="0">
                <a:ea typeface="+mn-lt"/>
                <a:cs typeface="+mn-lt"/>
              </a:rPr>
              <a:t>Import Modules</a:t>
            </a:r>
          </a:p>
          <a:p>
            <a:pPr lvl="1"/>
            <a:r>
              <a:rPr lang="en-US" dirty="0">
                <a:ea typeface="+mn-lt"/>
                <a:cs typeface="+mn-lt"/>
              </a:rPr>
              <a:t>Get Website HTML Contents</a:t>
            </a:r>
          </a:p>
          <a:p>
            <a:pPr lvl="1"/>
            <a:r>
              <a:rPr lang="en-US" dirty="0">
                <a:ea typeface="+mn-lt"/>
                <a:cs typeface="+mn-lt"/>
              </a:rPr>
              <a:t>Get Table</a:t>
            </a:r>
          </a:p>
          <a:p>
            <a:endParaRPr lang="en-US" dirty="0">
              <a:ea typeface="+mn-lt"/>
              <a:cs typeface="+mn-lt"/>
            </a:endParaRPr>
          </a:p>
          <a:p>
            <a:r>
              <a:rPr lang="en-US" dirty="0">
                <a:ea typeface="+mn-lt"/>
                <a:cs typeface="+mn-lt"/>
                <a:hlinkClick r:id="rId2"/>
              </a:rPr>
              <a:t>https://en.wikipedia.org/wiki/NBA_Most_Valuable_Player_Award</a:t>
            </a:r>
            <a:endParaRPr lang="en-US"/>
          </a:p>
        </p:txBody>
      </p:sp>
    </p:spTree>
    <p:extLst>
      <p:ext uri="{BB962C8B-B14F-4D97-AF65-F5344CB8AC3E}">
        <p14:creationId xmlns:p14="http://schemas.microsoft.com/office/powerpoint/2010/main" val="205243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B778-6D68-5941-8B10-1F33EA9A4D02}"/>
              </a:ext>
            </a:extLst>
          </p:cNvPr>
          <p:cNvSpPr>
            <a:spLocks noGrp="1"/>
          </p:cNvSpPr>
          <p:nvPr>
            <p:ph type="title"/>
          </p:nvPr>
        </p:nvSpPr>
        <p:spPr/>
        <p:txBody>
          <a:bodyPr/>
          <a:lstStyle/>
          <a:p>
            <a:r>
              <a:rPr lang="en-US"/>
              <a:t>Topics we wIll Go OVER</a:t>
            </a:r>
          </a:p>
        </p:txBody>
      </p:sp>
      <p:sp>
        <p:nvSpPr>
          <p:cNvPr id="3" name="Content Placeholder 2">
            <a:extLst>
              <a:ext uri="{FF2B5EF4-FFF2-40B4-BE49-F238E27FC236}">
                <a16:creationId xmlns:a16="http://schemas.microsoft.com/office/drawing/2014/main" id="{FABAB6F0-C1BD-A145-9245-29527B6064B0}"/>
              </a:ext>
            </a:extLst>
          </p:cNvPr>
          <p:cNvSpPr>
            <a:spLocks noGrp="1"/>
          </p:cNvSpPr>
          <p:nvPr>
            <p:ph idx="1"/>
          </p:nvPr>
        </p:nvSpPr>
        <p:spPr/>
        <p:txBody>
          <a:bodyPr/>
          <a:lstStyle/>
          <a:p>
            <a:pPr marL="342900" indent="-342900">
              <a:buFont typeface="+mj-lt"/>
              <a:buAutoNum type="arabicPeriod"/>
            </a:pPr>
            <a:r>
              <a:rPr lang="en-US"/>
              <a:t>Why do we need to webscrape?</a:t>
            </a:r>
          </a:p>
          <a:p>
            <a:pPr marL="342900" indent="-342900">
              <a:buFont typeface="+mj-lt"/>
              <a:buAutoNum type="arabicPeriod"/>
            </a:pPr>
            <a:r>
              <a:rPr lang="en-US"/>
              <a:t>What is webscraping?</a:t>
            </a:r>
          </a:p>
          <a:p>
            <a:pPr marL="342900" indent="-342900">
              <a:buFont typeface="+mj-lt"/>
              <a:buAutoNum type="arabicPeriod"/>
            </a:pPr>
            <a:r>
              <a:rPr lang="en-US"/>
              <a:t>Let’s get started: How do we webscrape?</a:t>
            </a:r>
          </a:p>
          <a:p>
            <a:pPr marL="571500" lvl="1" indent="-342900">
              <a:buFont typeface="+mj-lt"/>
              <a:buAutoNum type="arabicPeriod"/>
            </a:pPr>
            <a:r>
              <a:rPr lang="en-US"/>
              <a:t>Import Packages</a:t>
            </a:r>
          </a:p>
          <a:p>
            <a:pPr marL="571500" lvl="1" indent="-342900">
              <a:buFont typeface="+mj-lt"/>
              <a:buAutoNum type="arabicPeriod"/>
            </a:pPr>
            <a:r>
              <a:rPr lang="en-US"/>
              <a:t>Get URL</a:t>
            </a:r>
          </a:p>
          <a:p>
            <a:pPr marL="571500" lvl="1" indent="-342900">
              <a:buFont typeface="+mj-lt"/>
              <a:buAutoNum type="arabicPeriod"/>
            </a:pPr>
            <a:r>
              <a:rPr lang="en-US"/>
              <a:t>Inspect Page and Identify what to extract</a:t>
            </a:r>
          </a:p>
          <a:p>
            <a:pPr marL="571500" lvl="1" indent="-342900">
              <a:buFont typeface="+mj-lt"/>
              <a:buAutoNum type="arabicPeriod"/>
            </a:pPr>
            <a:r>
              <a:rPr lang="en-US"/>
              <a:t>Extract the data</a:t>
            </a:r>
          </a:p>
          <a:p>
            <a:pPr marL="571500" lvl="1" indent="-342900">
              <a:buFont typeface="+mj-lt"/>
              <a:buAutoNum type="arabicPeriod"/>
            </a:pPr>
            <a:r>
              <a:rPr lang="en-US"/>
              <a:t>Store the data</a:t>
            </a:r>
          </a:p>
          <a:p>
            <a:pPr marL="342900" indent="-342900">
              <a:buFont typeface="+mj-lt"/>
              <a:buAutoNum type="arabicPeriod"/>
            </a:pPr>
            <a:endParaRPr lang="en-US"/>
          </a:p>
        </p:txBody>
      </p:sp>
    </p:spTree>
    <p:extLst>
      <p:ext uri="{BB962C8B-B14F-4D97-AF65-F5344CB8AC3E}">
        <p14:creationId xmlns:p14="http://schemas.microsoft.com/office/powerpoint/2010/main" val="266952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AFADC4-61BC-A940-B235-9DA90F0EC3A0}"/>
              </a:ext>
            </a:extLst>
          </p:cNvPr>
          <p:cNvSpPr/>
          <p:nvPr/>
        </p:nvSpPr>
        <p:spPr>
          <a:xfrm>
            <a:off x="3621216" y="1985790"/>
            <a:ext cx="4949568" cy="3761946"/>
          </a:xfrm>
          <a:prstGeom prst="rect">
            <a:avLst/>
          </a:prstGeom>
          <a:solidFill>
            <a:schemeClr val="tx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D1614-792C-2347-8916-8202B8EDC26F}"/>
              </a:ext>
            </a:extLst>
          </p:cNvPr>
          <p:cNvSpPr>
            <a:spLocks noGrp="1"/>
          </p:cNvSpPr>
          <p:nvPr>
            <p:ph type="title"/>
          </p:nvPr>
        </p:nvSpPr>
        <p:spPr>
          <a:xfrm>
            <a:off x="96163" y="0"/>
            <a:ext cx="7729728" cy="972655"/>
          </a:xfrm>
        </p:spPr>
        <p:txBody>
          <a:bodyPr/>
          <a:lstStyle/>
          <a:p>
            <a:r>
              <a:rPr lang="en-US"/>
              <a:t>Why Do we Webscrape?</a:t>
            </a:r>
          </a:p>
        </p:txBody>
      </p:sp>
      <p:pic>
        <p:nvPicPr>
          <p:cNvPr id="4" name="Picture 4">
            <a:extLst>
              <a:ext uri="{FF2B5EF4-FFF2-40B4-BE49-F238E27FC236}">
                <a16:creationId xmlns:a16="http://schemas.microsoft.com/office/drawing/2014/main" id="{74E134F0-4C32-224F-A297-5CD9379081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2562" y="2315775"/>
            <a:ext cx="4406876" cy="3101975"/>
          </a:xfrm>
        </p:spPr>
      </p:pic>
      <p:sp>
        <p:nvSpPr>
          <p:cNvPr id="7" name="TextBox 6">
            <a:extLst>
              <a:ext uri="{FF2B5EF4-FFF2-40B4-BE49-F238E27FC236}">
                <a16:creationId xmlns:a16="http://schemas.microsoft.com/office/drawing/2014/main" id="{82C522B2-C153-444E-BBA6-5ECE8FE07953}"/>
              </a:ext>
            </a:extLst>
          </p:cNvPr>
          <p:cNvSpPr txBox="1"/>
          <p:nvPr/>
        </p:nvSpPr>
        <p:spPr>
          <a:xfrm>
            <a:off x="5181600" y="2507735"/>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02F118EE-53DD-A042-836C-F89D0580E1CB}"/>
              </a:ext>
            </a:extLst>
          </p:cNvPr>
          <p:cNvSpPr txBox="1"/>
          <p:nvPr/>
        </p:nvSpPr>
        <p:spPr>
          <a:xfrm>
            <a:off x="163384" y="1985790"/>
            <a:ext cx="3186486" cy="4247317"/>
          </a:xfrm>
          <a:prstGeom prst="rect">
            <a:avLst/>
          </a:prstGeom>
          <a:noFill/>
        </p:spPr>
        <p:txBody>
          <a:bodyPr wrap="square" rtlCol="0" anchor="t">
            <a:spAutoFit/>
          </a:bodyPr>
          <a:lstStyle/>
          <a:p>
            <a:pPr algn="l"/>
            <a:endParaRPr lang="en-US"/>
          </a:p>
          <a:p>
            <a:r>
              <a:rPr lang="en-US" b="1" u="sng" dirty="0"/>
              <a:t>Purpose</a:t>
            </a:r>
            <a:r>
              <a:rPr lang="en-US" dirty="0"/>
              <a:t>: </a:t>
            </a:r>
          </a:p>
          <a:p>
            <a:pPr algn="l"/>
            <a:r>
              <a:rPr lang="en-US" dirty="0"/>
              <a:t>Collect Information from a website</a:t>
            </a:r>
          </a:p>
          <a:p>
            <a:pPr algn="l"/>
            <a:endParaRPr lang="en-US"/>
          </a:p>
          <a:p>
            <a:r>
              <a:rPr lang="en-US" b="1" u="sng" dirty="0"/>
              <a:t>When to use: </a:t>
            </a:r>
          </a:p>
          <a:p>
            <a:pPr algn="l"/>
            <a:r>
              <a:rPr lang="en-US" dirty="0"/>
              <a:t>Data is not readily available</a:t>
            </a:r>
          </a:p>
          <a:p>
            <a:pPr algn="l"/>
            <a:endParaRPr lang="en-US"/>
          </a:p>
          <a:p>
            <a:pPr algn="l"/>
            <a:r>
              <a:rPr lang="en-US" b="1" u="sng" dirty="0"/>
              <a:t>Applications</a:t>
            </a:r>
            <a:r>
              <a:rPr lang="en-US" dirty="0"/>
              <a:t>:</a:t>
            </a:r>
          </a:p>
          <a:p>
            <a:pPr algn="l"/>
            <a:r>
              <a:rPr lang="en-US" dirty="0"/>
              <a:t>Price comparison,</a:t>
            </a:r>
          </a:p>
          <a:p>
            <a:pPr algn="l"/>
            <a:r>
              <a:rPr lang="en-US" dirty="0"/>
              <a:t>Email address gathering,</a:t>
            </a:r>
          </a:p>
          <a:p>
            <a:pPr algn="l"/>
            <a:r>
              <a:rPr lang="en-US" dirty="0"/>
              <a:t>Social Media,</a:t>
            </a:r>
          </a:p>
          <a:p>
            <a:pPr algn="l"/>
            <a:r>
              <a:rPr lang="en-US" dirty="0"/>
              <a:t>Job Listings,</a:t>
            </a:r>
          </a:p>
          <a:p>
            <a:pPr algn="l"/>
            <a:r>
              <a:rPr lang="en-US" dirty="0"/>
              <a:t>Housing,</a:t>
            </a:r>
          </a:p>
          <a:p>
            <a:pPr algn="l"/>
            <a:r>
              <a:rPr lang="en-US" dirty="0"/>
              <a:t>Sports!</a:t>
            </a:r>
          </a:p>
        </p:txBody>
      </p:sp>
    </p:spTree>
    <p:extLst>
      <p:ext uri="{BB962C8B-B14F-4D97-AF65-F5344CB8AC3E}">
        <p14:creationId xmlns:p14="http://schemas.microsoft.com/office/powerpoint/2010/main" val="315730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E7BA349-0D5E-7946-BF44-1FBFB0A7A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244" y="1243686"/>
            <a:ext cx="4722214" cy="2725561"/>
          </a:xfrm>
        </p:spPr>
      </p:pic>
      <p:pic>
        <p:nvPicPr>
          <p:cNvPr id="6" name="Picture 6">
            <a:extLst>
              <a:ext uri="{FF2B5EF4-FFF2-40B4-BE49-F238E27FC236}">
                <a16:creationId xmlns:a16="http://schemas.microsoft.com/office/drawing/2014/main" id="{7657350E-B55F-D649-B6A9-AE44A6252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726" y="1704263"/>
            <a:ext cx="6324679" cy="3332197"/>
          </a:xfrm>
          <a:prstGeom prst="rect">
            <a:avLst/>
          </a:prstGeom>
        </p:spPr>
      </p:pic>
      <p:pic>
        <p:nvPicPr>
          <p:cNvPr id="8" name="Picture 8">
            <a:extLst>
              <a:ext uri="{FF2B5EF4-FFF2-40B4-BE49-F238E27FC236}">
                <a16:creationId xmlns:a16="http://schemas.microsoft.com/office/drawing/2014/main" id="{E1128429-692D-AB45-B13F-D98881545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595" y="4120274"/>
            <a:ext cx="5279081" cy="2750180"/>
          </a:xfrm>
          <a:prstGeom prst="rect">
            <a:avLst/>
          </a:prstGeom>
        </p:spPr>
      </p:pic>
    </p:spTree>
    <p:extLst>
      <p:ext uri="{BB962C8B-B14F-4D97-AF65-F5344CB8AC3E}">
        <p14:creationId xmlns:p14="http://schemas.microsoft.com/office/powerpoint/2010/main" val="153555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6FA5-B307-714A-B7DA-D5A4B61549DF}"/>
              </a:ext>
            </a:extLst>
          </p:cNvPr>
          <p:cNvSpPr>
            <a:spLocks noGrp="1"/>
          </p:cNvSpPr>
          <p:nvPr>
            <p:ph type="title"/>
          </p:nvPr>
        </p:nvSpPr>
        <p:spPr/>
        <p:txBody>
          <a:bodyPr/>
          <a:lstStyle/>
          <a:p>
            <a:r>
              <a:rPr lang="en-US"/>
              <a:t>Problem</a:t>
            </a:r>
          </a:p>
        </p:txBody>
      </p:sp>
      <p:sp>
        <p:nvSpPr>
          <p:cNvPr id="3" name="Content Placeholder 2">
            <a:extLst>
              <a:ext uri="{FF2B5EF4-FFF2-40B4-BE49-F238E27FC236}">
                <a16:creationId xmlns:a16="http://schemas.microsoft.com/office/drawing/2014/main" id="{D65DAFD2-26BE-9748-A5A9-DF7259AFC8AD}"/>
              </a:ext>
            </a:extLst>
          </p:cNvPr>
          <p:cNvSpPr>
            <a:spLocks noGrp="1"/>
          </p:cNvSpPr>
          <p:nvPr>
            <p:ph idx="1"/>
          </p:nvPr>
        </p:nvSpPr>
        <p:spPr>
          <a:xfrm>
            <a:off x="1036595" y="2651774"/>
            <a:ext cx="10414000" cy="3101983"/>
          </a:xfrm>
        </p:spPr>
        <p:txBody>
          <a:bodyPr vert="horz" lIns="91440" tIns="45720" rIns="91440" bIns="45720" rtlCol="0" anchor="t">
            <a:normAutofit/>
          </a:bodyPr>
          <a:lstStyle/>
          <a:p>
            <a:r>
              <a:rPr lang="en-US" dirty="0"/>
              <a:t>You really </a:t>
            </a:r>
            <a:r>
              <a:rPr lang="en-US" dirty="0" err="1"/>
              <a:t>wanna</a:t>
            </a:r>
            <a:r>
              <a:rPr lang="en-US" dirty="0"/>
              <a:t> get an internship this summer. The job fair is coming up. You look at your resume,  and what do you find? Your project section is empty! So you begin to think about what kind of project you want to do. And you come across the idea of predicting the odds of future MVP players. You now begin to search online to find who the past MVP players are.  You search for nice excel files that contain the data on the MVP players, but no luck. So what do you do now?  Should you manually type all MVP players for the past century, do you give up and try a new project? Moments before giving up, you come across a Wikipedia page that contains everything you need! But how do you get this data?</a:t>
            </a:r>
          </a:p>
          <a:p>
            <a:endParaRPr lang="en-US"/>
          </a:p>
          <a:p>
            <a:pPr marL="0" indent="0">
              <a:buNone/>
            </a:pPr>
            <a:r>
              <a:rPr lang="en-US" dirty="0"/>
              <a:t>Link : </a:t>
            </a:r>
            <a:r>
              <a:rPr lang="en-US" dirty="0">
                <a:hlinkClick r:id="rId2"/>
              </a:rPr>
              <a:t>https://en.m.wikipedia.org/wiki/Major_League_Baseball_Most_Valuable_Player_Award</a:t>
            </a:r>
            <a:endParaRPr lang="en-US" dirty="0"/>
          </a:p>
          <a:p>
            <a:pPr marL="0" indent="0">
              <a:buNone/>
            </a:pPr>
            <a:endParaRPr lang="en-US"/>
          </a:p>
        </p:txBody>
      </p:sp>
    </p:spTree>
    <p:extLst>
      <p:ext uri="{BB962C8B-B14F-4D97-AF65-F5344CB8AC3E}">
        <p14:creationId xmlns:p14="http://schemas.microsoft.com/office/powerpoint/2010/main" val="389006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44BD-5FD6-6340-BD8B-10DCF2B12D79}"/>
              </a:ext>
            </a:extLst>
          </p:cNvPr>
          <p:cNvSpPr>
            <a:spLocks noGrp="1"/>
          </p:cNvSpPr>
          <p:nvPr>
            <p:ph type="title"/>
          </p:nvPr>
        </p:nvSpPr>
        <p:spPr>
          <a:xfrm>
            <a:off x="0" y="0"/>
            <a:ext cx="7729728" cy="1199196"/>
          </a:xfrm>
        </p:spPr>
        <p:txBody>
          <a:bodyPr/>
          <a:lstStyle/>
          <a:p>
            <a:r>
              <a:rPr lang="en-US"/>
              <a:t>Step 1: Import Modules</a:t>
            </a:r>
          </a:p>
        </p:txBody>
      </p:sp>
      <p:sp>
        <p:nvSpPr>
          <p:cNvPr id="3" name="Content Placeholder 2">
            <a:extLst>
              <a:ext uri="{FF2B5EF4-FFF2-40B4-BE49-F238E27FC236}">
                <a16:creationId xmlns:a16="http://schemas.microsoft.com/office/drawing/2014/main" id="{B578671B-1DC6-5A46-B1B2-7F7740174F16}"/>
              </a:ext>
            </a:extLst>
          </p:cNvPr>
          <p:cNvSpPr>
            <a:spLocks noGrp="1"/>
          </p:cNvSpPr>
          <p:nvPr>
            <p:ph idx="1"/>
          </p:nvPr>
        </p:nvSpPr>
        <p:spPr>
          <a:xfrm>
            <a:off x="267785" y="1867243"/>
            <a:ext cx="5018161" cy="4085595"/>
          </a:xfrm>
        </p:spPr>
        <p:txBody>
          <a:bodyPr vert="horz" lIns="91440" tIns="45720" rIns="91440" bIns="45720" rtlCol="0" anchor="t">
            <a:normAutofit/>
          </a:bodyPr>
          <a:lstStyle/>
          <a:p>
            <a:r>
              <a:rPr lang="en-US" dirty="0"/>
              <a:t>Difficulty: Easy</a:t>
            </a:r>
          </a:p>
          <a:p>
            <a:r>
              <a:rPr lang="en-US" dirty="0"/>
              <a:t>English: "Take code someone else use and use it for yourself"</a:t>
            </a:r>
          </a:p>
          <a:p>
            <a:endParaRPr lang="en-US" dirty="0"/>
          </a:p>
          <a:p>
            <a:r>
              <a:rPr lang="en-US" dirty="0"/>
              <a:t>Purpose: Use already existing code to do the work (“Someone wrote instructions, you just got to tell someone else what they are”)</a:t>
            </a:r>
          </a:p>
          <a:p>
            <a:endParaRPr lang="en-US" dirty="0"/>
          </a:p>
        </p:txBody>
      </p:sp>
      <p:pic>
        <p:nvPicPr>
          <p:cNvPr id="4" name="Picture 4" descr="A picture containing table&#10;&#10;Description generated with very high confidence">
            <a:extLst>
              <a:ext uri="{FF2B5EF4-FFF2-40B4-BE49-F238E27FC236}">
                <a16:creationId xmlns:a16="http://schemas.microsoft.com/office/drawing/2014/main" id="{E37F979B-CC81-4388-8149-41510CBEB121}"/>
              </a:ext>
            </a:extLst>
          </p:cNvPr>
          <p:cNvPicPr>
            <a:picLocks noChangeAspect="1"/>
          </p:cNvPicPr>
          <p:nvPr/>
        </p:nvPicPr>
        <p:blipFill>
          <a:blip r:embed="rId2"/>
          <a:stretch>
            <a:fillRect/>
          </a:stretch>
        </p:blipFill>
        <p:spPr>
          <a:xfrm>
            <a:off x="5925671" y="1865399"/>
            <a:ext cx="5513294" cy="1710776"/>
          </a:xfrm>
          <a:prstGeom prst="rect">
            <a:avLst/>
          </a:prstGeom>
        </p:spPr>
      </p:pic>
    </p:spTree>
    <p:extLst>
      <p:ext uri="{BB962C8B-B14F-4D97-AF65-F5344CB8AC3E}">
        <p14:creationId xmlns:p14="http://schemas.microsoft.com/office/powerpoint/2010/main" val="411728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44BD-5FD6-6340-BD8B-10DCF2B12D79}"/>
              </a:ext>
            </a:extLst>
          </p:cNvPr>
          <p:cNvSpPr>
            <a:spLocks noGrp="1"/>
          </p:cNvSpPr>
          <p:nvPr>
            <p:ph type="title"/>
          </p:nvPr>
        </p:nvSpPr>
        <p:spPr>
          <a:xfrm>
            <a:off x="0" y="0"/>
            <a:ext cx="7729728" cy="1199196"/>
          </a:xfrm>
        </p:spPr>
        <p:txBody>
          <a:bodyPr/>
          <a:lstStyle/>
          <a:p>
            <a:r>
              <a:rPr lang="en-US" dirty="0"/>
              <a:t>Step 2: Get Website HTML Contents</a:t>
            </a:r>
          </a:p>
        </p:txBody>
      </p:sp>
      <p:sp>
        <p:nvSpPr>
          <p:cNvPr id="5" name="Content Placeholder 2">
            <a:extLst>
              <a:ext uri="{FF2B5EF4-FFF2-40B4-BE49-F238E27FC236}">
                <a16:creationId xmlns:a16="http://schemas.microsoft.com/office/drawing/2014/main" id="{51282F55-F3C1-DB4D-AA80-E3770989E339}"/>
              </a:ext>
            </a:extLst>
          </p:cNvPr>
          <p:cNvSpPr txBox="1">
            <a:spLocks/>
          </p:cNvSpPr>
          <p:nvPr/>
        </p:nvSpPr>
        <p:spPr>
          <a:xfrm>
            <a:off x="267785" y="1867243"/>
            <a:ext cx="5018161" cy="408559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Difficulty:  Very Easy</a:t>
            </a:r>
          </a:p>
          <a:p>
            <a:r>
              <a:rPr lang="en-US" dirty="0"/>
              <a:t>Purpose: Finding the data you want to extract</a:t>
            </a:r>
          </a:p>
          <a:p>
            <a:pPr marL="0" indent="0">
              <a:buNone/>
            </a:pPr>
            <a:endParaRPr lang="en-US" dirty="0"/>
          </a:p>
        </p:txBody>
      </p:sp>
      <p:pic>
        <p:nvPicPr>
          <p:cNvPr id="6" name="Picture 6" descr="A screenshot of a cell phone&#10;&#10;Description generated with very high confidence">
            <a:extLst>
              <a:ext uri="{FF2B5EF4-FFF2-40B4-BE49-F238E27FC236}">
                <a16:creationId xmlns:a16="http://schemas.microsoft.com/office/drawing/2014/main" id="{C61709D0-2A39-4B5B-B2C7-FC466BEAC6E4}"/>
              </a:ext>
            </a:extLst>
          </p:cNvPr>
          <p:cNvPicPr>
            <a:picLocks noChangeAspect="1"/>
          </p:cNvPicPr>
          <p:nvPr/>
        </p:nvPicPr>
        <p:blipFill>
          <a:blip r:embed="rId2"/>
          <a:stretch>
            <a:fillRect/>
          </a:stretch>
        </p:blipFill>
        <p:spPr>
          <a:xfrm>
            <a:off x="268941" y="2963791"/>
            <a:ext cx="6275294" cy="3350887"/>
          </a:xfrm>
          <a:prstGeom prst="rect">
            <a:avLst/>
          </a:prstGeom>
        </p:spPr>
      </p:pic>
      <p:sp>
        <p:nvSpPr>
          <p:cNvPr id="9" name="TextBox 8">
            <a:extLst>
              <a:ext uri="{FF2B5EF4-FFF2-40B4-BE49-F238E27FC236}">
                <a16:creationId xmlns:a16="http://schemas.microsoft.com/office/drawing/2014/main" id="{B5C1B211-8FD1-4450-A006-5DCA1F67E293}"/>
              </a:ext>
            </a:extLst>
          </p:cNvPr>
          <p:cNvSpPr txBox="1"/>
          <p:nvPr/>
        </p:nvSpPr>
        <p:spPr>
          <a:xfrm>
            <a:off x="269876" y="6323542"/>
            <a:ext cx="100329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a:t>
            </a:r>
            <a:r>
              <a:rPr lang="en-US" dirty="0">
                <a:ea typeface="+mn-lt"/>
                <a:cs typeface="+mn-lt"/>
                <a:hlinkClick r:id="rId3"/>
              </a:rPr>
              <a:t>https://en.wikipedia.org/wiki/Major_League_Baseball_Most_Valuable_Player_Award</a:t>
            </a:r>
            <a:endParaRPr lang="en-US">
              <a:ea typeface="+mn-lt"/>
              <a:cs typeface="+mn-lt"/>
            </a:endParaRPr>
          </a:p>
        </p:txBody>
      </p:sp>
      <p:pic>
        <p:nvPicPr>
          <p:cNvPr id="15" name="Picture 15" descr="A picture containing bird, tree, flower&#10;&#10;Description generated with very high confidence">
            <a:extLst>
              <a:ext uri="{FF2B5EF4-FFF2-40B4-BE49-F238E27FC236}">
                <a16:creationId xmlns:a16="http://schemas.microsoft.com/office/drawing/2014/main" id="{BEC11259-B8FF-45AD-BF0E-9B73AB15DD04}"/>
              </a:ext>
            </a:extLst>
          </p:cNvPr>
          <p:cNvPicPr>
            <a:picLocks noChangeAspect="1"/>
          </p:cNvPicPr>
          <p:nvPr/>
        </p:nvPicPr>
        <p:blipFill>
          <a:blip r:embed="rId4"/>
          <a:stretch>
            <a:fillRect/>
          </a:stretch>
        </p:blipFill>
        <p:spPr>
          <a:xfrm>
            <a:off x="5096933" y="1459071"/>
            <a:ext cx="6832600" cy="1382923"/>
          </a:xfrm>
          <a:prstGeom prst="rect">
            <a:avLst/>
          </a:prstGeom>
        </p:spPr>
      </p:pic>
    </p:spTree>
    <p:extLst>
      <p:ext uri="{BB962C8B-B14F-4D97-AF65-F5344CB8AC3E}">
        <p14:creationId xmlns:p14="http://schemas.microsoft.com/office/powerpoint/2010/main" val="100987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44BD-5FD6-6340-BD8B-10DCF2B12D79}"/>
              </a:ext>
            </a:extLst>
          </p:cNvPr>
          <p:cNvSpPr>
            <a:spLocks noGrp="1"/>
          </p:cNvSpPr>
          <p:nvPr>
            <p:ph type="title"/>
          </p:nvPr>
        </p:nvSpPr>
        <p:spPr>
          <a:xfrm>
            <a:off x="0" y="0"/>
            <a:ext cx="7729728" cy="1199196"/>
          </a:xfrm>
        </p:spPr>
        <p:txBody>
          <a:bodyPr/>
          <a:lstStyle/>
          <a:p>
            <a:r>
              <a:rPr lang="en-US" dirty="0"/>
              <a:t>Step 3: Get Table</a:t>
            </a:r>
          </a:p>
        </p:txBody>
      </p:sp>
      <p:sp>
        <p:nvSpPr>
          <p:cNvPr id="5" name="Content Placeholder 2">
            <a:extLst>
              <a:ext uri="{FF2B5EF4-FFF2-40B4-BE49-F238E27FC236}">
                <a16:creationId xmlns:a16="http://schemas.microsoft.com/office/drawing/2014/main" id="{453EE3AB-173D-D448-9C69-05D4340366D3}"/>
              </a:ext>
            </a:extLst>
          </p:cNvPr>
          <p:cNvSpPr>
            <a:spLocks noGrp="1"/>
          </p:cNvSpPr>
          <p:nvPr>
            <p:ph idx="1"/>
          </p:nvPr>
        </p:nvSpPr>
        <p:spPr>
          <a:xfrm>
            <a:off x="267785" y="1867243"/>
            <a:ext cx="5018161" cy="4085595"/>
          </a:xfrm>
        </p:spPr>
        <p:txBody>
          <a:bodyPr vert="horz" lIns="91440" tIns="45720" rIns="91440" bIns="45720" rtlCol="0" anchor="t">
            <a:normAutofit/>
          </a:bodyPr>
          <a:lstStyle/>
          <a:p>
            <a:r>
              <a:rPr lang="en-US" dirty="0"/>
              <a:t>Difficulty:  Looks Hard, but easy</a:t>
            </a:r>
          </a:p>
          <a:p>
            <a:r>
              <a:rPr lang="en-US" dirty="0"/>
              <a:t>Purpose: Convert from html to data frame</a:t>
            </a:r>
          </a:p>
          <a:p>
            <a:endParaRPr lang="en-US" dirty="0"/>
          </a:p>
          <a:p>
            <a:pPr marL="0" indent="0">
              <a:buNone/>
            </a:pPr>
            <a:r>
              <a:rPr lang="en-US" dirty="0"/>
              <a:t>Step 1: Inspect</a:t>
            </a:r>
          </a:p>
          <a:p>
            <a:pPr marL="0" indent="0">
              <a:buNone/>
            </a:pPr>
            <a:r>
              <a:rPr lang="en-US" dirty="0"/>
              <a:t>Step 2: Find Table</a:t>
            </a:r>
          </a:p>
          <a:p>
            <a:pPr marL="0" indent="0">
              <a:buNone/>
            </a:pPr>
            <a:r>
              <a:rPr lang="en-US" dirty="0"/>
              <a:t>Step 3: Get path to HTML Node (element)</a:t>
            </a:r>
          </a:p>
        </p:txBody>
      </p:sp>
      <p:pic>
        <p:nvPicPr>
          <p:cNvPr id="3" name="Picture 3" descr="A close up of a logo&#10;&#10;Description generated with very high confidence">
            <a:extLst>
              <a:ext uri="{FF2B5EF4-FFF2-40B4-BE49-F238E27FC236}">
                <a16:creationId xmlns:a16="http://schemas.microsoft.com/office/drawing/2014/main" id="{F7F6AF2B-B693-4D0A-AC40-B6ECF29618FE}"/>
              </a:ext>
            </a:extLst>
          </p:cNvPr>
          <p:cNvPicPr>
            <a:picLocks noChangeAspect="1"/>
          </p:cNvPicPr>
          <p:nvPr/>
        </p:nvPicPr>
        <p:blipFill>
          <a:blip r:embed="rId2"/>
          <a:stretch>
            <a:fillRect/>
          </a:stretch>
        </p:blipFill>
        <p:spPr>
          <a:xfrm>
            <a:off x="4597400" y="1964894"/>
            <a:ext cx="6527800" cy="845413"/>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B1ACFC03-D7C3-4D1B-9593-48EA03541FFF}"/>
              </a:ext>
            </a:extLst>
          </p:cNvPr>
          <p:cNvPicPr>
            <a:picLocks noChangeAspect="1"/>
          </p:cNvPicPr>
          <p:nvPr/>
        </p:nvPicPr>
        <p:blipFill>
          <a:blip r:embed="rId3"/>
          <a:stretch>
            <a:fillRect/>
          </a:stretch>
        </p:blipFill>
        <p:spPr>
          <a:xfrm>
            <a:off x="4572000" y="3279937"/>
            <a:ext cx="6587066" cy="3244525"/>
          </a:xfrm>
          <a:prstGeom prst="rect">
            <a:avLst/>
          </a:prstGeom>
        </p:spPr>
      </p:pic>
      <p:sp>
        <p:nvSpPr>
          <p:cNvPr id="8" name="TextBox 7">
            <a:extLst>
              <a:ext uri="{FF2B5EF4-FFF2-40B4-BE49-F238E27FC236}">
                <a16:creationId xmlns:a16="http://schemas.microsoft.com/office/drawing/2014/main" id="{5817CF0B-62A0-4481-A30A-F75DF23E965D}"/>
              </a:ext>
            </a:extLst>
          </p:cNvPr>
          <p:cNvSpPr txBox="1"/>
          <p:nvPr/>
        </p:nvSpPr>
        <p:spPr>
          <a:xfrm>
            <a:off x="4597400" y="15324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Code Reference:</a:t>
            </a:r>
          </a:p>
        </p:txBody>
      </p:sp>
      <p:sp>
        <p:nvSpPr>
          <p:cNvPr id="12" name="TextBox 11">
            <a:extLst>
              <a:ext uri="{FF2B5EF4-FFF2-40B4-BE49-F238E27FC236}">
                <a16:creationId xmlns:a16="http://schemas.microsoft.com/office/drawing/2014/main" id="{B2897E77-0C2F-45CE-996A-A67E59A8E3AF}"/>
              </a:ext>
            </a:extLst>
          </p:cNvPr>
          <p:cNvSpPr txBox="1"/>
          <p:nvPr/>
        </p:nvSpPr>
        <p:spPr>
          <a:xfrm>
            <a:off x="4569883" y="29188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Picture Reference:</a:t>
            </a:r>
          </a:p>
        </p:txBody>
      </p:sp>
    </p:spTree>
    <p:extLst>
      <p:ext uri="{BB962C8B-B14F-4D97-AF65-F5344CB8AC3E}">
        <p14:creationId xmlns:p14="http://schemas.microsoft.com/office/powerpoint/2010/main" val="196161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44BD-5FD6-6340-BD8B-10DCF2B12D79}"/>
              </a:ext>
            </a:extLst>
          </p:cNvPr>
          <p:cNvSpPr>
            <a:spLocks noGrp="1"/>
          </p:cNvSpPr>
          <p:nvPr>
            <p:ph type="title"/>
          </p:nvPr>
        </p:nvSpPr>
        <p:spPr>
          <a:xfrm>
            <a:off x="0" y="0"/>
            <a:ext cx="7729728" cy="1199196"/>
          </a:xfrm>
        </p:spPr>
        <p:txBody>
          <a:bodyPr/>
          <a:lstStyle/>
          <a:p>
            <a:r>
              <a:rPr lang="en-US" dirty="0"/>
              <a:t>Reflection</a:t>
            </a:r>
          </a:p>
        </p:txBody>
      </p:sp>
      <p:sp>
        <p:nvSpPr>
          <p:cNvPr id="5" name="Content Placeholder 2">
            <a:extLst>
              <a:ext uri="{FF2B5EF4-FFF2-40B4-BE49-F238E27FC236}">
                <a16:creationId xmlns:a16="http://schemas.microsoft.com/office/drawing/2014/main" id="{453EE3AB-173D-D448-9C69-05D4340366D3}"/>
              </a:ext>
            </a:extLst>
          </p:cNvPr>
          <p:cNvSpPr>
            <a:spLocks noGrp="1"/>
          </p:cNvSpPr>
          <p:nvPr>
            <p:ph idx="1"/>
          </p:nvPr>
        </p:nvSpPr>
        <p:spPr>
          <a:xfrm>
            <a:off x="267785" y="1867243"/>
            <a:ext cx="10028311" cy="4085595"/>
          </a:xfrm>
        </p:spPr>
        <p:txBody>
          <a:bodyPr vert="horz" lIns="91440" tIns="45720" rIns="91440" bIns="45720" rtlCol="0" anchor="t">
            <a:normAutofit/>
          </a:bodyPr>
          <a:lstStyle/>
          <a:p>
            <a:pPr marL="0" indent="0">
              <a:buNone/>
            </a:pPr>
            <a:r>
              <a:rPr lang="en-US" sz="4400" dirty="0"/>
              <a:t>1) What are some pros of </a:t>
            </a:r>
            <a:r>
              <a:rPr lang="en-US" sz="4400" dirty="0" err="1"/>
              <a:t>webscraping</a:t>
            </a:r>
            <a:r>
              <a:rPr lang="en-US" sz="4400" dirty="0"/>
              <a:t>?</a:t>
            </a:r>
          </a:p>
          <a:p>
            <a:pPr marL="0" indent="0">
              <a:buNone/>
            </a:pPr>
            <a:r>
              <a:rPr lang="en-US" sz="4400" dirty="0"/>
              <a:t>2) When should we not </a:t>
            </a:r>
            <a:r>
              <a:rPr lang="en-US" sz="4400" dirty="0" err="1"/>
              <a:t>webscrape</a:t>
            </a:r>
            <a:r>
              <a:rPr lang="en-US" sz="4400" dirty="0"/>
              <a:t>?</a:t>
            </a:r>
          </a:p>
          <a:p>
            <a:pPr marL="0" indent="0">
              <a:buNone/>
            </a:pPr>
            <a:r>
              <a:rPr lang="en-US" sz="4400" dirty="0"/>
              <a:t>3) Is there more to </a:t>
            </a:r>
            <a:r>
              <a:rPr lang="en-US" sz="4400" dirty="0" err="1"/>
              <a:t>webscraping</a:t>
            </a:r>
            <a:r>
              <a:rPr lang="en-US" sz="4400" dirty="0"/>
              <a:t>?</a:t>
            </a:r>
          </a:p>
        </p:txBody>
      </p:sp>
    </p:spTree>
    <p:extLst>
      <p:ext uri="{BB962C8B-B14F-4D97-AF65-F5344CB8AC3E}">
        <p14:creationId xmlns:p14="http://schemas.microsoft.com/office/powerpoint/2010/main" val="17014408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Moneyball Club Winter Quarter ‘20</vt:lpstr>
      <vt:lpstr>Topics we wIll Go OVER</vt:lpstr>
      <vt:lpstr>Why Do we Webscrape?</vt:lpstr>
      <vt:lpstr>PowerPoint Presentation</vt:lpstr>
      <vt:lpstr>Problem</vt:lpstr>
      <vt:lpstr>Step 1: Import Modules</vt:lpstr>
      <vt:lpstr>Step 2: Get Website HTML Contents</vt:lpstr>
      <vt:lpstr>Step 3: Get Table</vt:lpstr>
      <vt:lpstr>Reflection</vt:lpstr>
      <vt:lpstr>Resources</vt:lpstr>
      <vt:lpstr>What's NExt</vt:lpstr>
      <vt:lpstr>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Moneyball Club Winter Quarter ‘20</dc:title>
  <dc:creator>Jonathan Edward Fernandez</dc:creator>
  <cp:lastModifiedBy>Jonathan Edward Fernandez</cp:lastModifiedBy>
  <cp:revision>193</cp:revision>
  <dcterms:created xsi:type="dcterms:W3CDTF">2020-01-28T02:46:03Z</dcterms:created>
  <dcterms:modified xsi:type="dcterms:W3CDTF">2020-01-30T01:29:09Z</dcterms:modified>
</cp:coreProperties>
</file>