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Libre Franklin"/>
      <p:regular r:id="rId23"/>
      <p:bold r:id="rId24"/>
      <p:italic r:id="rId25"/>
      <p:boldItalic r:id="rId26"/>
    </p:embeddedFont>
    <p:embeddedFont>
      <p:font typeface="Franklin Gothic"/>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7" Type="http://schemas.openxmlformats.org/officeDocument/2006/relationships/font" Target="fonts/FranklinGothic-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fc14116e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8fc14116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8fc14116e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8fc14116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8fc14116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8fc14116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ph idx="2" type="pic"/>
          </p:nvPr>
        </p:nvSpPr>
        <p:spPr>
          <a:xfrm>
            <a:off x="15" y="0"/>
            <a:ext cx="12191985" cy="4578350"/>
          </a:xfrm>
          <a:prstGeom prst="rect">
            <a:avLst/>
          </a:prstGeom>
          <a:solidFill>
            <a:srgbClr val="D8D8D8"/>
          </a:solidFill>
          <a:ln>
            <a:noFill/>
          </a:ln>
        </p:spPr>
      </p:sp>
      <p:sp>
        <p:nvSpPr>
          <p:cNvPr id="88" name="Google Shape;88;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 name="Shape 35"/>
        <p:cNvGrpSpPr/>
        <p:nvPr/>
      </p:nvGrpSpPr>
      <p:grpSpPr>
        <a:xfrm>
          <a:off x="0" y="0"/>
          <a:ext cx="0" cy="0"/>
          <a:chOff x="0" y="0"/>
          <a:chExt cx="0" cy="0"/>
        </a:xfrm>
      </p:grpSpPr>
      <p:sp>
        <p:nvSpPr>
          <p:cNvPr id="36" name="Google Shape;36;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9" name="Google Shape;39;p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0" name="Google Shape;40;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3" name="Shape 43"/>
        <p:cNvGrpSpPr/>
        <p:nvPr/>
      </p:nvGrpSpPr>
      <p:grpSpPr>
        <a:xfrm>
          <a:off x="0" y="0"/>
          <a:ext cx="0" cy="0"/>
          <a:chOff x="0" y="0"/>
          <a:chExt cx="0" cy="0"/>
        </a:xfrm>
      </p:grpSpPr>
      <p:sp>
        <p:nvSpPr>
          <p:cNvPr id="44" name="Google Shape;44;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7" name="Google Shape;47;p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8" name="Google Shape;48;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2" name="Shape 72"/>
        <p:cNvGrpSpPr/>
        <p:nvPr/>
      </p:nvGrpSpPr>
      <p:grpSpPr>
        <a:xfrm>
          <a:off x="0" y="0"/>
          <a:ext cx="0" cy="0"/>
          <a:chOff x="0" y="0"/>
          <a:chExt cx="0" cy="0"/>
        </a:xfrm>
      </p:grpSpPr>
      <p:sp>
        <p:nvSpPr>
          <p:cNvPr id="73" name="Google Shape;73;p1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1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1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cxnSp>
        <p:nvCxnSpPr>
          <p:cNvPr id="28" name="Google Shape;28;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3"/>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A close up of a piece of paper with a pencil laying on top" id="98" name="Google Shape;98;p13"/>
          <p:cNvPicPr preferRelativeResize="0"/>
          <p:nvPr/>
        </p:nvPicPr>
        <p:blipFill rotWithShape="1">
          <a:blip r:embed="rId3">
            <a:alphaModFix/>
          </a:blip>
          <a:srcRect b="0" l="0" r="0" t="0"/>
          <a:stretch/>
        </p:blipFill>
        <p:spPr>
          <a:xfrm>
            <a:off x="-3273" y="0"/>
            <a:ext cx="12191980" cy="6570133"/>
          </a:xfrm>
          <a:prstGeom prst="rect">
            <a:avLst/>
          </a:prstGeom>
          <a:noFill/>
          <a:ln>
            <a:noFill/>
          </a:ln>
        </p:spPr>
      </p:pic>
      <p:sp>
        <p:nvSpPr>
          <p:cNvPr id="99" name="Google Shape;99;p13"/>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0" name="Google Shape;100;p13"/>
          <p:cNvSpPr txBox="1"/>
          <p:nvPr>
            <p:ph type="ctrTitle"/>
          </p:nvPr>
        </p:nvSpPr>
        <p:spPr>
          <a:xfrm>
            <a:off x="8176090" y="1621350"/>
            <a:ext cx="3108960" cy="17223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Franklin Gothic"/>
              <a:buNone/>
            </a:pPr>
            <a:r>
              <a:rPr lang="en-IN" sz="2800">
                <a:solidFill>
                  <a:schemeClr val="lt1"/>
                </a:solidFill>
                <a:latin typeface="Franklin Gothic"/>
                <a:ea typeface="Franklin Gothic"/>
                <a:cs typeface="Franklin Gothic"/>
                <a:sym typeface="Franklin Gothic"/>
              </a:rPr>
              <a:t>Prediction Of Stock Market Price With The Help Of Deep Learning</a:t>
            </a:r>
            <a:endParaRPr/>
          </a:p>
        </p:txBody>
      </p:sp>
      <p:cxnSp>
        <p:nvCxnSpPr>
          <p:cNvPr id="101" name="Google Shape;101;p13"/>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02" name="Google Shape;102;p13"/>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nvSpPr>
        <p:spPr>
          <a:xfrm>
            <a:off x="7912575" y="3497950"/>
            <a:ext cx="3636000" cy="2216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cap="none" strike="noStrike">
                <a:solidFill>
                  <a:schemeClr val="lt1"/>
                </a:solidFill>
                <a:latin typeface="Libre Franklin"/>
                <a:ea typeface="Libre Franklin"/>
                <a:cs typeface="Libre Franklin"/>
                <a:sym typeface="Libre Franklin"/>
              </a:rPr>
              <a:t>BY TEAM 17</a:t>
            </a:r>
            <a:endParaRPr b="1" i="0" sz="1800" u="none" cap="none" strike="noStrike">
              <a:solidFill>
                <a:schemeClr val="lt1"/>
              </a:solidFill>
              <a:latin typeface="Libre Franklin"/>
              <a:ea typeface="Libre Franklin"/>
              <a:cs typeface="Libre Franklin"/>
              <a:sym typeface="Libre Franklin"/>
            </a:endParaRPr>
          </a:p>
          <a:p>
            <a:pPr indent="-285750" lvl="0" marL="285750" marR="0" rtl="0" algn="l">
              <a:spcBef>
                <a:spcPts val="0"/>
              </a:spcBef>
              <a:spcAft>
                <a:spcPts val="0"/>
              </a:spcAft>
              <a:buClr>
                <a:schemeClr val="lt1"/>
              </a:buClr>
              <a:buSzPts val="1900"/>
              <a:buFont typeface="Arial"/>
              <a:buChar char="•"/>
            </a:pPr>
            <a:r>
              <a:rPr b="1" i="0" lang="en-IN" sz="1900" u="none" cap="none" strike="noStrike">
                <a:solidFill>
                  <a:schemeClr val="lt1"/>
                </a:solidFill>
                <a:latin typeface="Libre Franklin"/>
                <a:ea typeface="Libre Franklin"/>
                <a:cs typeface="Libre Franklin"/>
                <a:sym typeface="Libre Franklin"/>
              </a:rPr>
              <a:t>AYUSH (RA1911026020023)</a:t>
            </a:r>
            <a:endParaRPr/>
          </a:p>
          <a:p>
            <a:pPr indent="-285750" lvl="0" marL="285750" marR="0" rtl="0" algn="l">
              <a:spcBef>
                <a:spcPts val="0"/>
              </a:spcBef>
              <a:spcAft>
                <a:spcPts val="0"/>
              </a:spcAft>
              <a:buClr>
                <a:schemeClr val="lt1"/>
              </a:buClr>
              <a:buSzPts val="1900"/>
              <a:buFont typeface="Arial"/>
              <a:buChar char="•"/>
            </a:pPr>
            <a:r>
              <a:rPr b="1" i="0" lang="en-IN" sz="1900" u="none" cap="none" strike="noStrike">
                <a:solidFill>
                  <a:schemeClr val="lt1"/>
                </a:solidFill>
                <a:latin typeface="Libre Franklin"/>
                <a:ea typeface="Libre Franklin"/>
                <a:cs typeface="Libre Franklin"/>
                <a:sym typeface="Libre Franklin"/>
              </a:rPr>
              <a:t>ANANT (RA1911026020034)</a:t>
            </a:r>
            <a:endParaRPr/>
          </a:p>
          <a:p>
            <a:pPr indent="-285750" lvl="0" marL="285750" marR="0" rtl="0" algn="l">
              <a:spcBef>
                <a:spcPts val="0"/>
              </a:spcBef>
              <a:spcAft>
                <a:spcPts val="0"/>
              </a:spcAft>
              <a:buClr>
                <a:schemeClr val="lt1"/>
              </a:buClr>
              <a:buSzPts val="1900"/>
              <a:buFont typeface="Arial"/>
              <a:buChar char="•"/>
            </a:pPr>
            <a:r>
              <a:rPr b="1" i="0" lang="en-IN" sz="1900" u="none" cap="none" strike="noStrike">
                <a:solidFill>
                  <a:schemeClr val="lt1"/>
                </a:solidFill>
                <a:latin typeface="Libre Franklin"/>
                <a:ea typeface="Libre Franklin"/>
                <a:cs typeface="Libre Franklin"/>
                <a:sym typeface="Libre Franklin"/>
              </a:rPr>
              <a:t>SOHAM (RA1911026020054)</a:t>
            </a:r>
            <a:endParaRPr/>
          </a:p>
        </p:txBody>
      </p:sp>
      <p:cxnSp>
        <p:nvCxnSpPr>
          <p:cNvPr id="104" name="Google Shape;104;p13"/>
          <p:cNvCxnSpPr/>
          <p:nvPr/>
        </p:nvCxnSpPr>
        <p:spPr>
          <a:xfrm flipH="1" rot="10800000">
            <a:off x="7912607" y="3444943"/>
            <a:ext cx="3635926" cy="42664"/>
          </a:xfrm>
          <a:prstGeom prst="straightConnector1">
            <a:avLst/>
          </a:prstGeom>
          <a:noFill/>
          <a:ln cap="flat" cmpd="sng" w="12700">
            <a:solidFill>
              <a:schemeClr val="accent2"/>
            </a:solidFill>
            <a:prstDash val="solid"/>
            <a:round/>
            <a:headEnd len="sm" w="sm" type="none"/>
            <a:tailEnd len="sm" w="sm" type="none"/>
          </a:ln>
        </p:spPr>
      </p:cxnSp>
      <p:pic>
        <p:nvPicPr>
          <p:cNvPr id="105" name="Google Shape;105;p13"/>
          <p:cNvPicPr preferRelativeResize="0"/>
          <p:nvPr/>
        </p:nvPicPr>
        <p:blipFill rotWithShape="1">
          <a:blip r:embed="rId4">
            <a:alphaModFix/>
          </a:blip>
          <a:srcRect b="0" l="0" r="0" t="0"/>
          <a:stretch/>
        </p:blipFill>
        <p:spPr>
          <a:xfrm>
            <a:off x="2963333" y="116865"/>
            <a:ext cx="4377267" cy="2006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SYSTEM ARCHITECTURE</a:t>
            </a:r>
            <a:endParaRPr/>
          </a:p>
        </p:txBody>
      </p:sp>
      <p:pic>
        <p:nvPicPr>
          <p:cNvPr id="167" name="Google Shape;167;p22"/>
          <p:cNvPicPr preferRelativeResize="0"/>
          <p:nvPr/>
        </p:nvPicPr>
        <p:blipFill>
          <a:blip r:embed="rId3">
            <a:alphaModFix/>
          </a:blip>
          <a:stretch>
            <a:fillRect/>
          </a:stretch>
        </p:blipFill>
        <p:spPr>
          <a:xfrm>
            <a:off x="645050" y="2257875"/>
            <a:ext cx="11086899" cy="2601950"/>
          </a:xfrm>
          <a:prstGeom prst="rect">
            <a:avLst/>
          </a:prstGeom>
          <a:noFill/>
          <a:ln>
            <a:noFill/>
          </a:ln>
        </p:spPr>
      </p:pic>
      <p:sp>
        <p:nvSpPr>
          <p:cNvPr id="168" name="Google Shape;168;p22"/>
          <p:cNvSpPr txBox="1"/>
          <p:nvPr/>
        </p:nvSpPr>
        <p:spPr>
          <a:xfrm>
            <a:off x="1384950" y="4859825"/>
            <a:ext cx="94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Libre Franklin"/>
                <a:ea typeface="Libre Franklin"/>
                <a:cs typeface="Libre Franklin"/>
                <a:sym typeface="Libre Franklin"/>
              </a:rPr>
              <a:t>Pre-processing of data</a:t>
            </a:r>
            <a:endParaRPr>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1066805" y="5812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SYSTEM ARCHITECTURE</a:t>
            </a:r>
            <a:endParaRPr/>
          </a:p>
          <a:p>
            <a:pPr indent="0" lvl="0" marL="0" rtl="0" algn="l">
              <a:spcBef>
                <a:spcPts val="0"/>
              </a:spcBef>
              <a:spcAft>
                <a:spcPts val="0"/>
              </a:spcAft>
              <a:buNone/>
            </a:pPr>
            <a:r>
              <a:t/>
            </a:r>
            <a:endParaRPr/>
          </a:p>
        </p:txBody>
      </p:sp>
      <p:pic>
        <p:nvPicPr>
          <p:cNvPr id="174" name="Google Shape;174;p23"/>
          <p:cNvPicPr preferRelativeResize="0"/>
          <p:nvPr/>
        </p:nvPicPr>
        <p:blipFill>
          <a:blip r:embed="rId3">
            <a:alphaModFix/>
          </a:blip>
          <a:stretch>
            <a:fillRect/>
          </a:stretch>
        </p:blipFill>
        <p:spPr>
          <a:xfrm>
            <a:off x="459025" y="2171475"/>
            <a:ext cx="10962875" cy="3992850"/>
          </a:xfrm>
          <a:prstGeom prst="rect">
            <a:avLst/>
          </a:prstGeom>
          <a:noFill/>
          <a:ln>
            <a:noFill/>
          </a:ln>
        </p:spPr>
      </p:pic>
      <p:sp>
        <p:nvSpPr>
          <p:cNvPr id="175" name="Google Shape;175;p23"/>
          <p:cNvSpPr txBox="1"/>
          <p:nvPr/>
        </p:nvSpPr>
        <p:spPr>
          <a:xfrm>
            <a:off x="4596000" y="49306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solidFill>
                  <a:schemeClr val="dk1"/>
                </a:solidFill>
                <a:latin typeface="Libre Franklin"/>
                <a:ea typeface="Libre Franklin"/>
                <a:cs typeface="Libre Franklin"/>
                <a:sym typeface="Libre Franklin"/>
              </a:rPr>
              <a:t>Overall Architecture</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1097280" y="286604"/>
            <a:ext cx="10058400" cy="112733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Bookman Old Style"/>
              <a:buNone/>
            </a:pPr>
            <a:r>
              <a:rPr b="1" lang="en-IN" sz="3200"/>
              <a:t>ADVANTAGES</a:t>
            </a:r>
            <a:endParaRPr/>
          </a:p>
        </p:txBody>
      </p:sp>
      <p:sp>
        <p:nvSpPr>
          <p:cNvPr id="181" name="Google Shape;181;p2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Clr>
                <a:schemeClr val="dk1"/>
              </a:buClr>
              <a:buSzPts val="1900"/>
              <a:buFont typeface="Noto Sans Symbols"/>
              <a:buChar char="⮚"/>
            </a:pPr>
            <a:r>
              <a:rPr lang="en-IN">
                <a:solidFill>
                  <a:schemeClr val="dk1"/>
                </a:solidFill>
              </a:rPr>
              <a:t>  </a:t>
            </a:r>
            <a:r>
              <a:rPr lang="en-IN" sz="2400">
                <a:solidFill>
                  <a:schemeClr val="dk1"/>
                </a:solidFill>
              </a:rPr>
              <a:t>When compared to previous models such as SVM, LTSM outperforms SVM in every circumstance. This is due to its superior capacity to remember and forget data compared to SVM.</a:t>
            </a:r>
            <a:endParaRPr/>
          </a:p>
          <a:p>
            <a:pPr indent="0" lvl="0" marL="91440" rtl="0" algn="l">
              <a:lnSpc>
                <a:spcPct val="110000"/>
              </a:lnSpc>
              <a:spcBef>
                <a:spcPts val="1400"/>
              </a:spcBef>
              <a:spcAft>
                <a:spcPts val="0"/>
              </a:spcAft>
              <a:buClr>
                <a:schemeClr val="dk1"/>
              </a:buClr>
              <a:buSzPts val="2400"/>
              <a:buFont typeface="Noto Sans Symbols"/>
              <a:buNone/>
            </a:pPr>
            <a:r>
              <a:t/>
            </a:r>
            <a:endParaRPr sz="2400">
              <a:solidFill>
                <a:schemeClr val="dk1"/>
              </a:solidFill>
            </a:endParaRPr>
          </a:p>
          <a:p>
            <a:pPr indent="-152400" lvl="0" marL="91440" rtl="0" algn="l">
              <a:lnSpc>
                <a:spcPct val="110000"/>
              </a:lnSpc>
              <a:spcBef>
                <a:spcPts val="1400"/>
              </a:spcBef>
              <a:spcAft>
                <a:spcPts val="0"/>
              </a:spcAft>
              <a:buClr>
                <a:schemeClr val="dk1"/>
              </a:buClr>
              <a:buSzPts val="2400"/>
              <a:buFont typeface="Noto Sans Symbols"/>
              <a:buChar char="⮚"/>
            </a:pPr>
            <a:r>
              <a:rPr lang="en-IN" sz="2400">
                <a:solidFill>
                  <a:schemeClr val="dk1"/>
                </a:solidFill>
              </a:rPr>
              <a:t> LSTM has feedback connections, unlike standard feed-forward neural networks. It can handle both single data points (like photos) and entire data sequences (such as speech or video).</a:t>
            </a:r>
            <a:endParaRPr/>
          </a:p>
          <a:p>
            <a:pPr indent="0" lvl="0" marL="91440" rtl="0" algn="l">
              <a:lnSpc>
                <a:spcPct val="110000"/>
              </a:lnSpc>
              <a:spcBef>
                <a:spcPts val="1400"/>
              </a:spcBef>
              <a:spcAft>
                <a:spcPts val="0"/>
              </a:spcAft>
              <a:buClr>
                <a:schemeClr val="dk1"/>
              </a:buClr>
              <a:buSzPts val="1900"/>
              <a:buFont typeface="Noto Sans Symbols"/>
              <a:buNone/>
            </a:pPr>
            <a:r>
              <a:t/>
            </a:r>
            <a:endParaRPr>
              <a:solidFill>
                <a:schemeClr val="dk1"/>
              </a:solidFill>
            </a:endParaRPr>
          </a:p>
          <a:p>
            <a:pPr indent="0" lvl="0" marL="0" rtl="0" algn="l">
              <a:lnSpc>
                <a:spcPct val="110000"/>
              </a:lnSpc>
              <a:spcBef>
                <a:spcPts val="1400"/>
              </a:spcBef>
              <a:spcAft>
                <a:spcPts val="0"/>
              </a:spcAft>
              <a:buClr>
                <a:schemeClr val="dk1"/>
              </a:buClr>
              <a:buSzPts val="1900"/>
              <a:buNone/>
            </a:pPr>
            <a:r>
              <a:t/>
            </a:r>
            <a:endParaRPr>
              <a:solidFill>
                <a:schemeClr val="dk1"/>
              </a:solidFill>
            </a:endParaRPr>
          </a:p>
        </p:txBody>
      </p:sp>
      <p:pic>
        <p:nvPicPr>
          <p:cNvPr id="182" name="Google Shape;182;p24"/>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508000" y="286604"/>
            <a:ext cx="9711267" cy="9156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HARDWARE AND SOFTWARE REQUIREMENTS</a:t>
            </a:r>
            <a:endParaRPr/>
          </a:p>
        </p:txBody>
      </p:sp>
      <p:sp>
        <p:nvSpPr>
          <p:cNvPr id="188" name="Google Shape;188;p25"/>
          <p:cNvSpPr txBox="1"/>
          <p:nvPr>
            <p:ph idx="1" type="body"/>
          </p:nvPr>
        </p:nvSpPr>
        <p:spPr>
          <a:xfrm>
            <a:off x="59268" y="1896533"/>
            <a:ext cx="12014199" cy="4419600"/>
          </a:xfrm>
          <a:prstGeom prst="rect">
            <a:avLst/>
          </a:prstGeom>
          <a:noFill/>
          <a:ln>
            <a:noFill/>
          </a:ln>
        </p:spPr>
        <p:txBody>
          <a:bodyPr anchorCtr="0" anchor="t" bIns="45700" lIns="0" spcFirstLastPara="1" rIns="0" wrap="square" tIns="45700">
            <a:noAutofit/>
          </a:bodyPr>
          <a:lstStyle/>
          <a:p>
            <a:pPr indent="-91440" lvl="0" marL="419392" rtl="0" algn="l">
              <a:lnSpc>
                <a:spcPct val="110000"/>
              </a:lnSpc>
              <a:spcBef>
                <a:spcPts val="0"/>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RAM: </a:t>
            </a:r>
            <a:r>
              <a:rPr b="0" i="0" lang="en-IN" sz="1400" u="none" strike="noStrike">
                <a:solidFill>
                  <a:srgbClr val="000000"/>
                </a:solidFill>
                <a:latin typeface="Times New Roman"/>
                <a:ea typeface="Times New Roman"/>
                <a:cs typeface="Times New Roman"/>
                <a:sym typeface="Times New Roman"/>
              </a:rPr>
              <a:t>8GB </a:t>
            </a:r>
            <a:endParaRPr b="0" sz="1400"/>
          </a:p>
          <a:p>
            <a:pPr indent="-91440" lvl="0" marL="419392" rtl="0" algn="l">
              <a:lnSpc>
                <a:spcPct val="110000"/>
              </a:lnSpc>
              <a:spcBef>
                <a:spcPts val="491"/>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GPU: </a:t>
            </a:r>
            <a:r>
              <a:rPr b="0" i="0" lang="en-IN" sz="1400" u="none" strike="noStrike">
                <a:solidFill>
                  <a:srgbClr val="000000"/>
                </a:solidFill>
                <a:latin typeface="Times New Roman"/>
                <a:ea typeface="Times New Roman"/>
                <a:cs typeface="Times New Roman"/>
                <a:sym typeface="Times New Roman"/>
              </a:rPr>
              <a:t>GTX 1650Ti </a:t>
            </a:r>
            <a:endParaRPr b="0" sz="1400"/>
          </a:p>
          <a:p>
            <a:pPr indent="-91440" lvl="0" marL="419392" rtl="0" algn="l">
              <a:lnSpc>
                <a:spcPct val="110000"/>
              </a:lnSpc>
              <a:spcBef>
                <a:spcPts val="482"/>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CPU : (</a:t>
            </a:r>
            <a:r>
              <a:rPr b="0" i="0" lang="en-IN" sz="1400" u="none" strike="noStrike">
                <a:solidFill>
                  <a:srgbClr val="000000"/>
                </a:solidFill>
                <a:latin typeface="Times New Roman"/>
                <a:ea typeface="Times New Roman"/>
                <a:cs typeface="Times New Roman"/>
                <a:sym typeface="Times New Roman"/>
              </a:rPr>
              <a:t>Any one of the following ) </a:t>
            </a:r>
            <a:endParaRPr b="0" sz="1400"/>
          </a:p>
          <a:p>
            <a:pPr indent="-285750" lvl="0" marL="1313663" rtl="0" algn="l">
              <a:lnSpc>
                <a:spcPct val="110000"/>
              </a:lnSpc>
              <a:spcBef>
                <a:spcPts val="503"/>
              </a:spcBef>
              <a:spcAft>
                <a:spcPts val="0"/>
              </a:spcAft>
              <a:buClr>
                <a:srgbClr val="000000"/>
              </a:buClr>
              <a:buSzPts val="1400"/>
              <a:buFont typeface="Courier New"/>
              <a:buChar char="o"/>
            </a:pPr>
            <a:r>
              <a:rPr b="0" i="0" lang="en-IN" sz="1400" u="none" strike="noStrike">
                <a:solidFill>
                  <a:srgbClr val="000000"/>
                </a:solidFill>
                <a:latin typeface="Times New Roman"/>
                <a:ea typeface="Times New Roman"/>
                <a:cs typeface="Times New Roman"/>
                <a:sym typeface="Times New Roman"/>
              </a:rPr>
              <a:t>AMD Epic 64 Cores 128 Threads (preferred) </a:t>
            </a:r>
            <a:endParaRPr b="0" sz="1400"/>
          </a:p>
          <a:p>
            <a:pPr indent="-285750" lvl="0" marL="1313663" rtl="0" algn="l">
              <a:lnSpc>
                <a:spcPct val="110000"/>
              </a:lnSpc>
              <a:spcBef>
                <a:spcPts val="765"/>
              </a:spcBef>
              <a:spcAft>
                <a:spcPts val="0"/>
              </a:spcAft>
              <a:buClr>
                <a:srgbClr val="000000"/>
              </a:buClr>
              <a:buSzPts val="1400"/>
              <a:buFont typeface="Courier New"/>
              <a:buChar char="o"/>
            </a:pPr>
            <a:r>
              <a:rPr b="0" i="0" lang="en-IN" sz="1400" u="none" strike="noStrike">
                <a:solidFill>
                  <a:srgbClr val="000000"/>
                </a:solidFill>
                <a:latin typeface="Times New Roman"/>
                <a:ea typeface="Times New Roman"/>
                <a:cs typeface="Times New Roman"/>
                <a:sym typeface="Times New Roman"/>
              </a:rPr>
              <a:t>AMD Thread Ripper </a:t>
            </a:r>
            <a:endParaRPr b="0" sz="1400"/>
          </a:p>
          <a:p>
            <a:pPr indent="-285750" lvl="0" marL="1313663" rtl="0" algn="l">
              <a:lnSpc>
                <a:spcPct val="110000"/>
              </a:lnSpc>
              <a:spcBef>
                <a:spcPts val="765"/>
              </a:spcBef>
              <a:spcAft>
                <a:spcPts val="0"/>
              </a:spcAft>
              <a:buClr>
                <a:srgbClr val="000000"/>
              </a:buClr>
              <a:buSzPts val="1400"/>
              <a:buFont typeface="Courier New"/>
              <a:buChar char="o"/>
            </a:pPr>
            <a:r>
              <a:rPr b="0" i="0" lang="en-IN" sz="1400" u="none" strike="noStrike">
                <a:solidFill>
                  <a:srgbClr val="000000"/>
                </a:solidFill>
                <a:latin typeface="Courier New"/>
                <a:ea typeface="Courier New"/>
                <a:cs typeface="Courier New"/>
                <a:sym typeface="Courier New"/>
              </a:rPr>
              <a:t>I</a:t>
            </a:r>
            <a:r>
              <a:rPr b="0" i="0" lang="en-IN" sz="1400" u="none" strike="noStrike">
                <a:solidFill>
                  <a:srgbClr val="000000"/>
                </a:solidFill>
                <a:latin typeface="Times New Roman"/>
                <a:ea typeface="Times New Roman"/>
                <a:cs typeface="Times New Roman"/>
                <a:sym typeface="Times New Roman"/>
              </a:rPr>
              <a:t>7 12Gen Octa Core 16 Threads </a:t>
            </a:r>
            <a:endParaRPr b="0" sz="1400"/>
          </a:p>
          <a:p>
            <a:pPr indent="-91440" lvl="0" marL="419392" marR="521780" rtl="0" algn="l">
              <a:lnSpc>
                <a:spcPct val="110000"/>
              </a:lnSpc>
              <a:spcBef>
                <a:spcPts val="765"/>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Motherboard: </a:t>
            </a:r>
            <a:r>
              <a:rPr b="0" i="0" lang="en-IN" sz="1400" u="none" strike="noStrike">
                <a:solidFill>
                  <a:srgbClr val="000000"/>
                </a:solidFill>
                <a:latin typeface="Times New Roman"/>
                <a:ea typeface="Times New Roman"/>
                <a:cs typeface="Times New Roman"/>
                <a:sym typeface="Times New Roman"/>
              </a:rPr>
              <a:t>ASUS ROG B450-F AMD AM4 Socket </a:t>
            </a:r>
            <a:endParaRPr/>
          </a:p>
          <a:p>
            <a:pPr indent="-91440" lvl="0" marL="419392" marR="521780" rtl="0" algn="l">
              <a:lnSpc>
                <a:spcPct val="110000"/>
              </a:lnSpc>
              <a:spcBef>
                <a:spcPts val="765"/>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Cooling Technology: </a:t>
            </a:r>
            <a:r>
              <a:rPr b="0" i="0" lang="en-IN" sz="1400" u="none" strike="noStrike">
                <a:solidFill>
                  <a:srgbClr val="000000"/>
                </a:solidFill>
                <a:latin typeface="Times New Roman"/>
                <a:ea typeface="Times New Roman"/>
                <a:cs typeface="Times New Roman"/>
                <a:sym typeface="Times New Roman"/>
              </a:rPr>
              <a:t>NZXT X63 280mm All-in-one Liquid CPU Cooler </a:t>
            </a:r>
            <a:endParaRPr b="0" sz="1400"/>
          </a:p>
          <a:p>
            <a:pPr indent="-91440" lvl="0" marL="419392" rtl="0" algn="l">
              <a:lnSpc>
                <a:spcPct val="110000"/>
              </a:lnSpc>
              <a:spcBef>
                <a:spcPts val="488"/>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OS: </a:t>
            </a:r>
            <a:r>
              <a:rPr b="0" i="0" lang="en-IN" sz="1400" u="none" strike="noStrike">
                <a:solidFill>
                  <a:srgbClr val="000000"/>
                </a:solidFill>
                <a:latin typeface="Times New Roman"/>
                <a:ea typeface="Times New Roman"/>
                <a:cs typeface="Times New Roman"/>
                <a:sym typeface="Times New Roman"/>
              </a:rPr>
              <a:t>Windows 11 professional / LINUX </a:t>
            </a:r>
            <a:endParaRPr b="0" sz="1400"/>
          </a:p>
          <a:p>
            <a:pPr indent="-91440" lvl="0" marL="419392" rtl="0" algn="l">
              <a:lnSpc>
                <a:spcPct val="110000"/>
              </a:lnSpc>
              <a:spcBef>
                <a:spcPts val="491"/>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Network: </a:t>
            </a:r>
            <a:r>
              <a:rPr b="0" i="0" lang="en-IN" sz="1400" u="none" strike="noStrike">
                <a:solidFill>
                  <a:srgbClr val="000000"/>
                </a:solidFill>
                <a:latin typeface="Times New Roman"/>
                <a:ea typeface="Times New Roman"/>
                <a:cs typeface="Times New Roman"/>
                <a:sym typeface="Times New Roman"/>
              </a:rPr>
              <a:t>100 Mbit/s </a:t>
            </a:r>
            <a:endParaRPr b="0" sz="1400"/>
          </a:p>
          <a:p>
            <a:pPr indent="-91440" lvl="0" marL="419392" rtl="0" algn="l">
              <a:lnSpc>
                <a:spcPct val="110000"/>
              </a:lnSpc>
              <a:spcBef>
                <a:spcPts val="479"/>
              </a:spcBef>
              <a:spcAft>
                <a:spcPts val="0"/>
              </a:spcAft>
              <a:buSzPts val="1400"/>
              <a:buChar char=" "/>
            </a:pPr>
            <a:r>
              <a:rPr b="1" i="0" lang="en-IN" sz="1400" u="none" strike="noStrike">
                <a:solidFill>
                  <a:srgbClr val="000000"/>
                </a:solidFill>
                <a:latin typeface="Times New Roman"/>
                <a:ea typeface="Times New Roman"/>
                <a:cs typeface="Times New Roman"/>
                <a:sym typeface="Times New Roman"/>
              </a:rPr>
              <a:t>Software:  </a:t>
            </a:r>
            <a:endParaRPr b="0" sz="1400"/>
          </a:p>
          <a:p>
            <a:pPr indent="-285750" lvl="0" marL="1182002" marR="10541" rtl="0" algn="l">
              <a:lnSpc>
                <a:spcPct val="110000"/>
              </a:lnSpc>
              <a:spcBef>
                <a:spcPts val="491"/>
              </a:spcBef>
              <a:spcAft>
                <a:spcPts val="0"/>
              </a:spcAft>
              <a:buClr>
                <a:schemeClr val="dk1"/>
              </a:buClr>
              <a:buSzPts val="1400"/>
              <a:buFont typeface="Courier New"/>
              <a:buChar char="o"/>
            </a:pPr>
            <a:r>
              <a:rPr lang="en-IN" sz="1400">
                <a:solidFill>
                  <a:srgbClr val="000000"/>
                </a:solidFill>
                <a:latin typeface="Courier New"/>
                <a:ea typeface="Courier New"/>
                <a:cs typeface="Courier New"/>
                <a:sym typeface="Courier New"/>
              </a:rPr>
              <a:t>  </a:t>
            </a:r>
            <a:r>
              <a:rPr b="0" i="0" lang="en-IN" sz="1400" u="none" strike="noStrike">
                <a:solidFill>
                  <a:srgbClr val="000000"/>
                </a:solidFill>
                <a:latin typeface="Times New Roman"/>
                <a:ea typeface="Times New Roman"/>
                <a:cs typeface="Times New Roman"/>
                <a:sym typeface="Times New Roman"/>
              </a:rPr>
              <a:t>Microsoft Visual C++ 2015 Redistributable Package Update  3 (x64) </a:t>
            </a:r>
            <a:endParaRPr b="0" sz="1400"/>
          </a:p>
          <a:p>
            <a:pPr indent="-285750" lvl="0" marL="1179373" marR="260248" rtl="0" algn="l">
              <a:lnSpc>
                <a:spcPct val="110000"/>
              </a:lnSpc>
              <a:spcBef>
                <a:spcPts val="967"/>
              </a:spcBef>
              <a:spcAft>
                <a:spcPts val="0"/>
              </a:spcAft>
              <a:buClr>
                <a:schemeClr val="dk1"/>
              </a:buClr>
              <a:buSzPts val="1400"/>
              <a:buFont typeface="Courier New"/>
              <a:buChar char="o"/>
            </a:pPr>
            <a:r>
              <a:rPr b="0" i="0" lang="en-IN" sz="1400" u="none" strike="noStrike">
                <a:solidFill>
                  <a:srgbClr val="000000"/>
                </a:solidFill>
                <a:latin typeface="Times New Roman"/>
                <a:ea typeface="Times New Roman"/>
                <a:cs typeface="Times New Roman"/>
                <a:sym typeface="Times New Roman"/>
              </a:rPr>
              <a:t>    Microsoft® .NET Framework Version 4.7.1 (Win 7, Win  8.1, Win 10)</a:t>
            </a:r>
            <a:endParaRPr/>
          </a:p>
          <a:p>
            <a:pPr indent="-285750" lvl="0" marL="1179373" marR="260248" rtl="0" algn="l">
              <a:lnSpc>
                <a:spcPct val="110000"/>
              </a:lnSpc>
              <a:spcBef>
                <a:spcPts val="967"/>
              </a:spcBef>
              <a:spcAft>
                <a:spcPts val="0"/>
              </a:spcAft>
              <a:buClr>
                <a:schemeClr val="dk1"/>
              </a:buClr>
              <a:buSzPts val="1400"/>
              <a:buFont typeface="Courier New"/>
              <a:buChar char="o"/>
            </a:pPr>
            <a:r>
              <a:rPr lang="en-IN" sz="1400">
                <a:solidFill>
                  <a:srgbClr val="000000"/>
                </a:solidFill>
                <a:latin typeface="Times New Roman"/>
                <a:ea typeface="Times New Roman"/>
                <a:cs typeface="Times New Roman"/>
                <a:sym typeface="Times New Roman"/>
              </a:rPr>
              <a:t>    Visual Studio Code</a:t>
            </a:r>
            <a:r>
              <a:rPr b="0" i="0" lang="en-IN" sz="1400" u="none" strike="noStrike">
                <a:solidFill>
                  <a:srgbClr val="000000"/>
                </a:solidFill>
                <a:latin typeface="Times New Roman"/>
                <a:ea typeface="Times New Roman"/>
                <a:cs typeface="Times New Roman"/>
                <a:sym typeface="Times New Roman"/>
              </a:rPr>
              <a:t> </a:t>
            </a:r>
            <a:endParaRPr b="0" sz="1400"/>
          </a:p>
          <a:p>
            <a:pPr indent="0" lvl="0" marL="0" rtl="0" algn="l">
              <a:lnSpc>
                <a:spcPct val="110000"/>
              </a:lnSpc>
              <a:spcBef>
                <a:spcPts val="1200"/>
              </a:spcBef>
              <a:spcAft>
                <a:spcPts val="0"/>
              </a:spcAft>
              <a:buClr>
                <a:schemeClr val="dk1"/>
              </a:buClr>
              <a:buSzPts val="1500"/>
              <a:buNone/>
            </a:pPr>
            <a:r>
              <a:rPr lang="en-IN" sz="1500">
                <a:solidFill>
                  <a:srgbClr val="000000"/>
                </a:solidFill>
                <a:latin typeface="Courier New"/>
                <a:ea typeface="Courier New"/>
                <a:cs typeface="Courier New"/>
                <a:sym typeface="Courier New"/>
              </a:rPr>
              <a:t>            </a:t>
            </a:r>
            <a:endParaRPr sz="1500"/>
          </a:p>
        </p:txBody>
      </p:sp>
      <p:pic>
        <p:nvPicPr>
          <p:cNvPr id="189" name="Google Shape;189;p25"/>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1097280" y="286603"/>
            <a:ext cx="10058400" cy="95799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WHAT IS THE INNOVATION OUR APPLICATION?</a:t>
            </a:r>
            <a:endParaRPr b="1" sz="3000"/>
          </a:p>
        </p:txBody>
      </p:sp>
      <p:pic>
        <p:nvPicPr>
          <p:cNvPr descr="Opera Snapshot_2022-01-20_212717_www.ibm.com.png" id="195" name="Google Shape;195;p26"/>
          <p:cNvPicPr preferRelativeResize="0"/>
          <p:nvPr>
            <p:ph idx="1" type="body"/>
          </p:nvPr>
        </p:nvPicPr>
        <p:blipFill rotWithShape="1">
          <a:blip r:embed="rId3">
            <a:alphaModFix/>
          </a:blip>
          <a:srcRect b="0" l="0" r="0" t="0"/>
          <a:stretch/>
        </p:blipFill>
        <p:spPr>
          <a:xfrm>
            <a:off x="0" y="1915886"/>
            <a:ext cx="12192000" cy="4528457"/>
          </a:xfrm>
          <a:prstGeom prst="rect">
            <a:avLst/>
          </a:prstGeom>
          <a:noFill/>
          <a:ln>
            <a:noFill/>
          </a:ln>
        </p:spPr>
      </p:pic>
      <p:pic>
        <p:nvPicPr>
          <p:cNvPr id="196" name="Google Shape;196;p26"/>
          <p:cNvPicPr preferRelativeResize="0"/>
          <p:nvPr/>
        </p:nvPicPr>
        <p:blipFill rotWithShape="1">
          <a:blip r:embed="rId4">
            <a:alphaModFix/>
          </a:blip>
          <a:srcRect b="0" l="0" r="0" t="0"/>
          <a:stretch/>
        </p:blipFill>
        <p:spPr>
          <a:xfrm>
            <a:off x="10510520" y="260987"/>
            <a:ext cx="1038013" cy="1038013"/>
          </a:xfrm>
          <a:prstGeom prst="rect">
            <a:avLst/>
          </a:prstGeom>
          <a:noFill/>
          <a:ln>
            <a:noFill/>
          </a:ln>
        </p:spPr>
      </p:pic>
      <p:sp>
        <p:nvSpPr>
          <p:cNvPr id="197" name="Google Shape;197;p26"/>
          <p:cNvSpPr txBox="1"/>
          <p:nvPr/>
        </p:nvSpPr>
        <p:spPr>
          <a:xfrm>
            <a:off x="8548914" y="1998616"/>
            <a:ext cx="3396344"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lt1"/>
                </a:solidFill>
                <a:latin typeface="Georgia"/>
                <a:ea typeface="Georgia"/>
                <a:cs typeface="Georgia"/>
                <a:sym typeface="Georgia"/>
              </a:rPr>
              <a:t> The results show a good performance, implying that with the current technology of AI, it is safe to claim AI can beat the stock markets.</a:t>
            </a:r>
            <a:endParaRPr/>
          </a:p>
          <a:p>
            <a:pPr indent="0" lvl="0" marL="0" marR="0" rtl="0" algn="l">
              <a:spcBef>
                <a:spcPts val="0"/>
              </a:spcBef>
              <a:spcAft>
                <a:spcPts val="0"/>
              </a:spcAft>
              <a:buNone/>
            </a:pPr>
            <a:br>
              <a:rPr lang="en-IN" sz="1800">
                <a:solidFill>
                  <a:schemeClr val="dk1"/>
                </a:solidFill>
                <a:latin typeface="Libre Franklin"/>
                <a:ea typeface="Libre Franklin"/>
                <a:cs typeface="Libre Franklin"/>
                <a:sym typeface="Libre Franklin"/>
              </a:rPr>
            </a:br>
            <a:endParaRPr sz="1800">
              <a:solidFill>
                <a:srgbClr val="333333"/>
              </a:solidFill>
              <a:latin typeface="Georgia"/>
              <a:ea typeface="Georgia"/>
              <a:cs typeface="Georgia"/>
              <a:sym typeface="Georgia"/>
            </a:endParaRPr>
          </a:p>
          <a:p>
            <a:pPr indent="0" lvl="0" marL="0" marR="0" rtl="0" algn="l">
              <a:spcBef>
                <a:spcPts val="0"/>
              </a:spcBef>
              <a:spcAft>
                <a:spcPts val="0"/>
              </a:spcAft>
              <a:buNone/>
            </a:pPr>
            <a:br>
              <a:rPr lang="en-IN"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097280" y="286603"/>
            <a:ext cx="10058400" cy="95799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WHAT IS THE INNOVATION OUR APPLICATION?</a:t>
            </a:r>
            <a:endParaRPr b="1" sz="3000"/>
          </a:p>
        </p:txBody>
      </p:sp>
      <p:pic>
        <p:nvPicPr>
          <p:cNvPr id="203" name="Google Shape;203;p27"/>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pic>
        <p:nvPicPr>
          <p:cNvPr descr="Opera Snapshot_2022-01-20_212543_www.sciencedirect.com.png" id="204" name="Google Shape;204;p27"/>
          <p:cNvPicPr preferRelativeResize="0"/>
          <p:nvPr>
            <p:ph idx="1" type="body"/>
          </p:nvPr>
        </p:nvPicPr>
        <p:blipFill rotWithShape="1">
          <a:blip r:embed="rId4">
            <a:alphaModFix/>
          </a:blip>
          <a:srcRect b="0" l="0" r="0" t="0"/>
          <a:stretch/>
        </p:blipFill>
        <p:spPr>
          <a:xfrm>
            <a:off x="1828801" y="2116182"/>
            <a:ext cx="8595359" cy="39580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ctrTitle"/>
          </p:nvPr>
        </p:nvSpPr>
        <p:spPr>
          <a:xfrm>
            <a:off x="1097280" y="758952"/>
            <a:ext cx="10058400" cy="12561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6000"/>
              <a:buFont typeface="Bookman Old Style"/>
              <a:buNone/>
            </a:pPr>
            <a:r>
              <a:rPr lang="en-IN" sz="6000"/>
              <a:t>THANKS FOR YOUR TIME</a:t>
            </a:r>
            <a:endParaRPr/>
          </a:p>
        </p:txBody>
      </p:sp>
      <p:pic>
        <p:nvPicPr>
          <p:cNvPr id="210" name="Google Shape;210;p28"/>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pic>
        <p:nvPicPr>
          <p:cNvPr id="211" name="Google Shape;211;p28"/>
          <p:cNvPicPr preferRelativeResize="0"/>
          <p:nvPr/>
        </p:nvPicPr>
        <p:blipFill rotWithShape="1">
          <a:blip r:embed="rId4">
            <a:alphaModFix/>
          </a:blip>
          <a:srcRect b="0" l="0" r="0" t="0"/>
          <a:stretch/>
        </p:blipFill>
        <p:spPr>
          <a:xfrm>
            <a:off x="0" y="2091266"/>
            <a:ext cx="12192000" cy="4335659"/>
          </a:xfrm>
          <a:prstGeom prst="rect">
            <a:avLst/>
          </a:prstGeom>
          <a:noFill/>
          <a:ln>
            <a:noFill/>
          </a:ln>
        </p:spPr>
      </p:pic>
      <p:sp>
        <p:nvSpPr>
          <p:cNvPr id="212" name="Google Shape;212;p28"/>
          <p:cNvSpPr txBox="1"/>
          <p:nvPr/>
        </p:nvSpPr>
        <p:spPr>
          <a:xfrm>
            <a:off x="4818600" y="2312300"/>
            <a:ext cx="7373400" cy="4433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4400">
                <a:solidFill>
                  <a:schemeClr val="lt1"/>
                </a:solidFill>
                <a:latin typeface="Libre Franklin"/>
                <a:ea typeface="Libre Franklin"/>
                <a:cs typeface="Libre Franklin"/>
                <a:sym typeface="Libre Franklin"/>
              </a:rPr>
              <a:t>AYUSH  (RA1911026020023)</a:t>
            </a:r>
            <a:endParaRPr/>
          </a:p>
          <a:p>
            <a:pPr indent="-285750" lvl="0" marL="285750" marR="0" rtl="0" algn="l">
              <a:spcBef>
                <a:spcPts val="0"/>
              </a:spcBef>
              <a:spcAft>
                <a:spcPts val="0"/>
              </a:spcAft>
              <a:buNone/>
            </a:pPr>
            <a:r>
              <a:rPr b="1" lang="en-IN" sz="4400">
                <a:solidFill>
                  <a:schemeClr val="lt1"/>
                </a:solidFill>
                <a:latin typeface="Libre Franklin"/>
                <a:ea typeface="Libre Franklin"/>
                <a:cs typeface="Libre Franklin"/>
                <a:sym typeface="Libre Franklin"/>
              </a:rPr>
              <a:t>ANANT  (RA1911026020034)</a:t>
            </a:r>
            <a:endParaRPr/>
          </a:p>
          <a:p>
            <a:pPr indent="-285750" lvl="0" marL="285750" marR="0" rtl="0" algn="l">
              <a:spcBef>
                <a:spcPts val="0"/>
              </a:spcBef>
              <a:spcAft>
                <a:spcPts val="0"/>
              </a:spcAft>
              <a:buNone/>
            </a:pPr>
            <a:r>
              <a:rPr b="1" lang="en-IN" sz="4400">
                <a:solidFill>
                  <a:schemeClr val="lt1"/>
                </a:solidFill>
                <a:latin typeface="Libre Franklin"/>
                <a:ea typeface="Libre Franklin"/>
                <a:cs typeface="Libre Franklin"/>
                <a:sym typeface="Libre Franklin"/>
              </a:rPr>
              <a:t>SOHAM (RA1911026020054)</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1097280" y="286603"/>
            <a:ext cx="10058400" cy="85639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TITLE EXPLANATION</a:t>
            </a:r>
            <a:endParaRPr/>
          </a:p>
        </p:txBody>
      </p:sp>
      <p:sp>
        <p:nvSpPr>
          <p:cNvPr id="111" name="Google Shape;111;p14"/>
          <p:cNvSpPr txBox="1"/>
          <p:nvPr>
            <p:ph idx="1" type="body"/>
          </p:nvPr>
        </p:nvSpPr>
        <p:spPr>
          <a:xfrm>
            <a:off x="1185333" y="2159000"/>
            <a:ext cx="9970347" cy="3710093"/>
          </a:xfrm>
          <a:prstGeom prst="rect">
            <a:avLst/>
          </a:prstGeom>
          <a:noFill/>
          <a:ln>
            <a:noFill/>
          </a:ln>
        </p:spPr>
        <p:txBody>
          <a:bodyPr anchorCtr="0" anchor="t" bIns="45700" lIns="0" spcFirstLastPara="1" rIns="0" wrap="square" tIns="45700">
            <a:normAutofit lnSpcReduction="10000"/>
          </a:bodyPr>
          <a:lstStyle/>
          <a:p>
            <a:pPr indent="-120650" lvl="0" marL="91440" rtl="0" algn="l">
              <a:lnSpc>
                <a:spcPct val="110000"/>
              </a:lnSpc>
              <a:spcBef>
                <a:spcPts val="0"/>
              </a:spcBef>
              <a:spcAft>
                <a:spcPts val="0"/>
              </a:spcAft>
              <a:buClr>
                <a:schemeClr val="dk1"/>
              </a:buClr>
              <a:buSzPts val="1900"/>
              <a:buFont typeface="Noto Sans Symbols"/>
              <a:buChar char="⮚"/>
            </a:pPr>
            <a:r>
              <a:rPr b="0" i="0" lang="en-IN">
                <a:solidFill>
                  <a:srgbClr val="252525"/>
                </a:solidFill>
              </a:rPr>
              <a:t> </a:t>
            </a:r>
            <a:r>
              <a:rPr b="0" i="0" lang="en-IN">
                <a:solidFill>
                  <a:schemeClr val="dk1"/>
                </a:solidFill>
              </a:rPr>
              <a:t>Stock marketplace is characterized as dynamic, unpredictable, and non-linear in nature.</a:t>
            </a:r>
            <a:endParaRPr/>
          </a:p>
          <a:p>
            <a:pPr indent="-120650" lvl="0" marL="91440" rtl="0" algn="l">
              <a:lnSpc>
                <a:spcPct val="110000"/>
              </a:lnSpc>
              <a:spcBef>
                <a:spcPts val="1400"/>
              </a:spcBef>
              <a:spcAft>
                <a:spcPts val="0"/>
              </a:spcAft>
              <a:buClr>
                <a:schemeClr val="dk1"/>
              </a:buClr>
              <a:buSzPts val="1900"/>
              <a:buFont typeface="Noto Sans Symbols"/>
              <a:buChar char="⮚"/>
            </a:pPr>
            <a:r>
              <a:rPr lang="en-IN">
                <a:solidFill>
                  <a:schemeClr val="dk1"/>
                </a:solidFill>
              </a:rPr>
              <a:t> Stock marketplace prediction is the technique of determining the destiny cost of an inventory of an organization on an exchange. Its prediction and evaluation are a number of the maximum hard jobs to complete. </a:t>
            </a:r>
            <a:endParaRPr/>
          </a:p>
          <a:p>
            <a:pPr indent="-120650" lvl="0" marL="91440" rtl="0" algn="l">
              <a:lnSpc>
                <a:spcPct val="110000"/>
              </a:lnSpc>
              <a:spcBef>
                <a:spcPts val="1400"/>
              </a:spcBef>
              <a:spcAft>
                <a:spcPts val="0"/>
              </a:spcAft>
              <a:buClr>
                <a:schemeClr val="dk1"/>
              </a:buClr>
              <a:buSzPts val="1900"/>
              <a:buFont typeface="Noto Sans Symbols"/>
              <a:buChar char="⮚"/>
            </a:pPr>
            <a:r>
              <a:rPr lang="en-IN">
                <a:solidFill>
                  <a:schemeClr val="dk1"/>
                </a:solidFill>
              </a:rPr>
              <a:t>There are several reasons for this, together with marketplace volatility and quite a few different structured and unbiased variables that impact the fee of a positive inventory withinside the marketplace. </a:t>
            </a:r>
            <a:endParaRPr/>
          </a:p>
          <a:p>
            <a:pPr indent="-120650" lvl="0" marL="91440" rtl="0" algn="l">
              <a:lnSpc>
                <a:spcPct val="110000"/>
              </a:lnSpc>
              <a:spcBef>
                <a:spcPts val="1400"/>
              </a:spcBef>
              <a:spcAft>
                <a:spcPts val="0"/>
              </a:spcAft>
              <a:buClr>
                <a:schemeClr val="dk1"/>
              </a:buClr>
              <a:buSzPts val="1900"/>
              <a:buFont typeface="Noto Sans Symbols"/>
              <a:buChar char="⮚"/>
            </a:pPr>
            <a:r>
              <a:rPr lang="en-IN">
                <a:solidFill>
                  <a:schemeClr val="dk1"/>
                </a:solidFill>
              </a:rPr>
              <a:t>However, with the creation of Machine Learning and its robust algorithms, most of the latest marketplace studies and Stock Market Prediction improvements have started to encompass such methods in studying inventory marketplace data.</a:t>
            </a:r>
            <a:endParaRPr/>
          </a:p>
          <a:p>
            <a:pPr indent="0" lvl="0" marL="91440" rtl="0" algn="l">
              <a:lnSpc>
                <a:spcPct val="110000"/>
              </a:lnSpc>
              <a:spcBef>
                <a:spcPts val="1400"/>
              </a:spcBef>
              <a:spcAft>
                <a:spcPts val="0"/>
              </a:spcAft>
              <a:buClr>
                <a:schemeClr val="dk1"/>
              </a:buClr>
              <a:buSzPts val="1900"/>
              <a:buFont typeface="Noto Sans Symbols"/>
              <a:buNone/>
            </a:pPr>
            <a:r>
              <a:t/>
            </a:r>
            <a:endParaRPr>
              <a:solidFill>
                <a:schemeClr val="dk1"/>
              </a:solidFill>
            </a:endParaRPr>
          </a:p>
        </p:txBody>
      </p:sp>
      <p:pic>
        <p:nvPicPr>
          <p:cNvPr id="112" name="Google Shape;112;p14"/>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97280" y="286604"/>
            <a:ext cx="10058400" cy="9664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DOMAIN</a:t>
            </a:r>
            <a:r>
              <a:rPr b="1" lang="en-IN" sz="3200"/>
              <a:t> EXPLANATION</a:t>
            </a:r>
            <a:endParaRPr/>
          </a:p>
        </p:txBody>
      </p:sp>
      <p:sp>
        <p:nvSpPr>
          <p:cNvPr id="118" name="Google Shape;118;p15"/>
          <p:cNvSpPr txBox="1"/>
          <p:nvPr>
            <p:ph idx="1" type="body"/>
          </p:nvPr>
        </p:nvSpPr>
        <p:spPr>
          <a:xfrm>
            <a:off x="1159933" y="2209800"/>
            <a:ext cx="9995748" cy="3659292"/>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Clr>
                <a:schemeClr val="dk1"/>
              </a:buClr>
              <a:buSzPts val="1900"/>
              <a:buFont typeface="Noto Sans Symbols"/>
              <a:buChar char="⮚"/>
            </a:pPr>
            <a:r>
              <a:rPr lang="en-IN">
                <a:solidFill>
                  <a:schemeClr val="dk1"/>
                </a:solidFill>
              </a:rPr>
              <a:t> Machine learning is a department of Artificial intelligence (AI) and computer technology that makes a specialty of using statistics and algorithms to mimic the manner that human beings learn, steadily enhancing its accuracy.</a:t>
            </a:r>
            <a:endParaRPr/>
          </a:p>
          <a:p>
            <a:pPr indent="-120650" lvl="0" marL="91440" rtl="0" algn="l">
              <a:lnSpc>
                <a:spcPct val="110000"/>
              </a:lnSpc>
              <a:spcBef>
                <a:spcPts val="1400"/>
              </a:spcBef>
              <a:spcAft>
                <a:spcPts val="0"/>
              </a:spcAft>
              <a:buClr>
                <a:schemeClr val="dk1"/>
              </a:buClr>
              <a:buSzPts val="1900"/>
              <a:buFont typeface="Noto Sans Symbols"/>
              <a:buChar char="⮚"/>
            </a:pPr>
            <a:r>
              <a:rPr lang="en-IN">
                <a:solidFill>
                  <a:schemeClr val="dk1"/>
                </a:solidFill>
              </a:rPr>
              <a:t>Deep learning is a subset of machine learning in which artificial neural networks, which are inspired by the human brain, learn from massive amounts of data.</a:t>
            </a:r>
            <a:endParaRPr/>
          </a:p>
          <a:p>
            <a:pPr indent="-120650" lvl="0" marL="91440" rtl="0" algn="l">
              <a:lnSpc>
                <a:spcPct val="110000"/>
              </a:lnSpc>
              <a:spcBef>
                <a:spcPts val="1400"/>
              </a:spcBef>
              <a:spcAft>
                <a:spcPts val="0"/>
              </a:spcAft>
              <a:buClr>
                <a:schemeClr val="dk1"/>
              </a:buClr>
              <a:buSzPts val="1900"/>
              <a:buFont typeface="Noto Sans Symbols"/>
              <a:buChar char="⮚"/>
            </a:pPr>
            <a:r>
              <a:rPr lang="en-IN">
                <a:solidFill>
                  <a:schemeClr val="dk1"/>
                </a:solidFill>
              </a:rPr>
              <a:t> Deep Learning can be supervised, semi-supervised, or unsupervised.</a:t>
            </a:r>
            <a:endParaRPr/>
          </a:p>
          <a:p>
            <a:pPr indent="-120650" lvl="0" marL="91440" rtl="0" algn="l">
              <a:lnSpc>
                <a:spcPct val="110000"/>
              </a:lnSpc>
              <a:spcBef>
                <a:spcPts val="1400"/>
              </a:spcBef>
              <a:spcAft>
                <a:spcPts val="0"/>
              </a:spcAft>
              <a:buClr>
                <a:schemeClr val="dk1"/>
              </a:buClr>
              <a:buSzPts val="1900"/>
              <a:buFont typeface="Noto Sans Symbols"/>
              <a:buChar char="⮚"/>
            </a:pPr>
            <a:r>
              <a:rPr lang="en-IN">
                <a:solidFill>
                  <a:schemeClr val="dk1"/>
                </a:solidFill>
              </a:rPr>
              <a:t>We call it 'deep learning' because neural networks have multiple (deep) layers that allow for learning. Deep learning can learn to solve virtually any problem that requires "thought" to solve.</a:t>
            </a:r>
            <a:endParaRPr/>
          </a:p>
          <a:p>
            <a:pPr indent="0" lvl="0" marL="91440" rtl="0" algn="l">
              <a:lnSpc>
                <a:spcPct val="110000"/>
              </a:lnSpc>
              <a:spcBef>
                <a:spcPts val="1400"/>
              </a:spcBef>
              <a:spcAft>
                <a:spcPts val="0"/>
              </a:spcAft>
              <a:buClr>
                <a:srgbClr val="3F3F3F"/>
              </a:buClr>
              <a:buSzPts val="1900"/>
              <a:buFont typeface="Noto Sans Symbols"/>
              <a:buNone/>
            </a:pPr>
            <a:r>
              <a:t/>
            </a:r>
            <a:endParaRPr/>
          </a:p>
        </p:txBody>
      </p:sp>
      <p:pic>
        <p:nvPicPr>
          <p:cNvPr id="119" name="Google Shape;119;p15"/>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097280" y="286604"/>
            <a:ext cx="10058400" cy="7023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ABSTRACT</a:t>
            </a:r>
            <a:endParaRPr/>
          </a:p>
        </p:txBody>
      </p:sp>
      <p:sp>
        <p:nvSpPr>
          <p:cNvPr id="125" name="Google Shape;125;p16"/>
          <p:cNvSpPr txBox="1"/>
          <p:nvPr>
            <p:ph idx="1" type="body"/>
          </p:nvPr>
        </p:nvSpPr>
        <p:spPr>
          <a:xfrm>
            <a:off x="1097280" y="2142067"/>
            <a:ext cx="10058400" cy="4148665"/>
          </a:xfrm>
          <a:prstGeom prst="rect">
            <a:avLst/>
          </a:prstGeom>
          <a:noFill/>
          <a:ln>
            <a:noFill/>
          </a:ln>
        </p:spPr>
        <p:txBody>
          <a:bodyPr anchorCtr="0" anchor="t" bIns="45700" lIns="0" spcFirstLastPara="1" rIns="0" wrap="square" tIns="45700">
            <a:normAutofit fontScale="92500" lnSpcReduction="10000"/>
          </a:bodyPr>
          <a:lstStyle/>
          <a:p>
            <a:pPr indent="-111601" lvl="0" marL="91440" rtl="0" algn="l">
              <a:lnSpc>
                <a:spcPct val="110000"/>
              </a:lnSpc>
              <a:spcBef>
                <a:spcPts val="0"/>
              </a:spcBef>
              <a:spcAft>
                <a:spcPts val="0"/>
              </a:spcAft>
              <a:buClr>
                <a:schemeClr val="dk1"/>
              </a:buClr>
              <a:buSzPct val="100000"/>
              <a:buFont typeface="Noto Sans Symbols"/>
              <a:buChar char="⮚"/>
            </a:pPr>
            <a:r>
              <a:rPr i="0" lang="en-IN">
                <a:solidFill>
                  <a:schemeClr val="dk1"/>
                </a:solidFill>
              </a:rPr>
              <a:t> Accurate prediction of stock marketplace returns is a totally difficult challenge because of the unstable and non-linear nature of the economic stock markets. </a:t>
            </a:r>
            <a:endParaRPr/>
          </a:p>
          <a:p>
            <a:pPr indent="-111601" lvl="0" marL="91440" rtl="0" algn="l">
              <a:lnSpc>
                <a:spcPct val="110000"/>
              </a:lnSpc>
              <a:spcBef>
                <a:spcPts val="1400"/>
              </a:spcBef>
              <a:spcAft>
                <a:spcPts val="0"/>
              </a:spcAft>
              <a:buClr>
                <a:schemeClr val="dk1"/>
              </a:buClr>
              <a:buSzPct val="100000"/>
              <a:buFont typeface="Noto Sans Symbols"/>
              <a:buChar char="⮚"/>
            </a:pPr>
            <a:r>
              <a:rPr i="0" lang="en-IN">
                <a:solidFill>
                  <a:schemeClr val="dk1"/>
                </a:solidFill>
              </a:rPr>
              <a:t>With the creation of artificial intelligence and Machine learning, programming techniques of prediction have proved to be extra efficient in predicting stock prices.</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The primary goal of this work is to create a stock price predictor that will forecast future prices using a dataset that comprises past stock prices for numerous companies.</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According to the NASDAQ, our desired stock price information will be delivered in the form of a Comma Separated File (.csv), which can be accessed and studied in Excel or a Spreadsheet. </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The stock is traded on the NASDAQ exchange, and its value is updated every business day. It is important to note that the market is closed on Saturdays and Sundays, therefore there is a gap between the two dates. For each day, the stock's Opening Value, Highest and Lowest values on the same days, as well as the Closing Value at the end of the day, are all shown.</a:t>
            </a:r>
            <a:endParaRPr/>
          </a:p>
          <a:p>
            <a:pPr indent="0" lvl="0" marL="91440" rtl="0" algn="l">
              <a:lnSpc>
                <a:spcPct val="110000"/>
              </a:lnSpc>
              <a:spcBef>
                <a:spcPts val="1400"/>
              </a:spcBef>
              <a:spcAft>
                <a:spcPts val="0"/>
              </a:spcAft>
              <a:buClr>
                <a:schemeClr val="dk1"/>
              </a:buClr>
              <a:buSzPct val="100000"/>
              <a:buFont typeface="Noto Sans Symbols"/>
              <a:buNone/>
            </a:pPr>
            <a:r>
              <a:t/>
            </a:r>
            <a:endParaRPr>
              <a:solidFill>
                <a:schemeClr val="dk1"/>
              </a:solidFill>
            </a:endParaRPr>
          </a:p>
        </p:txBody>
      </p:sp>
      <p:pic>
        <p:nvPicPr>
          <p:cNvPr id="126" name="Google Shape;126;p16"/>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1097280" y="286603"/>
            <a:ext cx="10058400" cy="70230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OBJECTIVE</a:t>
            </a:r>
            <a:endParaRPr/>
          </a:p>
        </p:txBody>
      </p:sp>
      <p:sp>
        <p:nvSpPr>
          <p:cNvPr id="132" name="Google Shape;132;p17"/>
          <p:cNvSpPr txBox="1"/>
          <p:nvPr>
            <p:ph idx="1" type="body"/>
          </p:nvPr>
        </p:nvSpPr>
        <p:spPr>
          <a:xfrm>
            <a:off x="1193800" y="2032001"/>
            <a:ext cx="9961880" cy="4258732"/>
          </a:xfrm>
          <a:prstGeom prst="rect">
            <a:avLst/>
          </a:prstGeom>
          <a:noFill/>
          <a:ln>
            <a:noFill/>
          </a:ln>
        </p:spPr>
        <p:txBody>
          <a:bodyPr anchorCtr="0" anchor="t" bIns="45700" lIns="0" spcFirstLastPara="1" rIns="0" wrap="square" tIns="45700">
            <a:normAutofit fontScale="92500" lnSpcReduction="20000"/>
          </a:bodyPr>
          <a:lstStyle/>
          <a:p>
            <a:pPr indent="-111601" lvl="0" marL="91440" rtl="0" algn="l">
              <a:lnSpc>
                <a:spcPct val="110000"/>
              </a:lnSpc>
              <a:spcBef>
                <a:spcPts val="0"/>
              </a:spcBef>
              <a:spcAft>
                <a:spcPts val="0"/>
              </a:spcAft>
              <a:buClr>
                <a:schemeClr val="dk1"/>
              </a:buClr>
              <a:buSzPct val="100000"/>
              <a:buFont typeface="Noto Sans Symbols"/>
              <a:buChar char="⮚"/>
            </a:pPr>
            <a:r>
              <a:rPr lang="en-IN">
                <a:solidFill>
                  <a:schemeClr val="dk1"/>
                </a:solidFill>
              </a:rPr>
              <a:t> The stock market is one of the most rapidly developing sectors in any country. Many people are now involved in this industry, either indirectly or directly. </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As a result, understanding market trends becomes critical. As a result, individuals are interested in stock price predictions as the stock market develops.</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One of a trader's key goals is to predict the stock price so that he can sell it before it drops in value or acquire it before it rises in value. </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The efficient market hypothesis asserts that stock prices cannot be predicted and that stock prices follow a random walk</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 It appears to be quite difficult to substitute an experienced trader's professionalism in anticipating stock prices.</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So as stated in the earlier slides, the primary goal of this work is to create a stock price predictor that will forecast future prices using a dataset that comprises past stock prices for numerous companies.</a:t>
            </a:r>
            <a:endParaRPr/>
          </a:p>
          <a:p>
            <a:pPr indent="0" lvl="0" marL="91440" rtl="0" algn="l">
              <a:lnSpc>
                <a:spcPct val="110000"/>
              </a:lnSpc>
              <a:spcBef>
                <a:spcPts val="1400"/>
              </a:spcBef>
              <a:spcAft>
                <a:spcPts val="0"/>
              </a:spcAft>
              <a:buClr>
                <a:schemeClr val="dk1"/>
              </a:buClr>
              <a:buSzPct val="100000"/>
              <a:buFont typeface="Noto Sans Symbols"/>
              <a:buNone/>
            </a:pPr>
            <a:r>
              <a:t/>
            </a:r>
            <a:endParaRPr>
              <a:solidFill>
                <a:schemeClr val="dk1"/>
              </a:solidFill>
            </a:endParaRPr>
          </a:p>
          <a:p>
            <a:pPr indent="0" lvl="0" marL="91440" rtl="0" algn="l">
              <a:lnSpc>
                <a:spcPct val="110000"/>
              </a:lnSpc>
              <a:spcBef>
                <a:spcPts val="1400"/>
              </a:spcBef>
              <a:spcAft>
                <a:spcPts val="0"/>
              </a:spcAft>
              <a:buClr>
                <a:schemeClr val="dk1"/>
              </a:buClr>
              <a:buSzPct val="100000"/>
              <a:buFont typeface="Noto Sans Symbols"/>
              <a:buNone/>
            </a:pPr>
            <a:r>
              <a:t/>
            </a:r>
            <a:endParaRPr>
              <a:solidFill>
                <a:schemeClr val="dk1"/>
              </a:solidFill>
            </a:endParaRPr>
          </a:p>
          <a:p>
            <a:pPr indent="0" lvl="0" marL="91440" rtl="0" algn="l">
              <a:lnSpc>
                <a:spcPct val="110000"/>
              </a:lnSpc>
              <a:spcBef>
                <a:spcPts val="1400"/>
              </a:spcBef>
              <a:spcAft>
                <a:spcPts val="0"/>
              </a:spcAft>
              <a:buClr>
                <a:schemeClr val="dk1"/>
              </a:buClr>
              <a:buSzPct val="100000"/>
              <a:buFont typeface="Noto Sans Symbols"/>
              <a:buNone/>
            </a:pPr>
            <a:r>
              <a:t/>
            </a:r>
            <a:endParaRPr>
              <a:solidFill>
                <a:schemeClr val="dk1"/>
              </a:solidFill>
            </a:endParaRPr>
          </a:p>
          <a:p>
            <a:pPr indent="0" lvl="0" marL="91440" rtl="0" algn="l">
              <a:lnSpc>
                <a:spcPct val="110000"/>
              </a:lnSpc>
              <a:spcBef>
                <a:spcPts val="1400"/>
              </a:spcBef>
              <a:spcAft>
                <a:spcPts val="0"/>
              </a:spcAft>
              <a:buClr>
                <a:schemeClr val="dk1"/>
              </a:buClr>
              <a:buSzPct val="100000"/>
              <a:buNone/>
            </a:pPr>
            <a:r>
              <a:t/>
            </a:r>
            <a:endParaRPr/>
          </a:p>
        </p:txBody>
      </p:sp>
      <p:pic>
        <p:nvPicPr>
          <p:cNvPr id="133" name="Google Shape;133;p17"/>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1097280" y="286604"/>
            <a:ext cx="10058400" cy="92413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000"/>
              <a:buFont typeface="Bookman Old Style"/>
              <a:buNone/>
            </a:pPr>
            <a:r>
              <a:rPr b="1" lang="en-IN" sz="3000"/>
              <a:t>EXISTING SYSTEM</a:t>
            </a:r>
            <a:endParaRPr/>
          </a:p>
        </p:txBody>
      </p:sp>
      <p:sp>
        <p:nvSpPr>
          <p:cNvPr id="139" name="Google Shape;139;p18"/>
          <p:cNvSpPr txBox="1"/>
          <p:nvPr>
            <p:ph idx="1" type="body"/>
          </p:nvPr>
        </p:nvSpPr>
        <p:spPr>
          <a:xfrm>
            <a:off x="1097280" y="2023533"/>
            <a:ext cx="10815320" cy="3845560"/>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Clr>
                <a:srgbClr val="3F3F3F"/>
              </a:buClr>
              <a:buSzPts val="2800"/>
              <a:buNone/>
            </a:pPr>
            <a:r>
              <a:rPr lang="en-IN" sz="2800"/>
              <a:t>Some algorithms and models that were used previously in this area:</a:t>
            </a:r>
            <a:endParaRPr/>
          </a:p>
          <a:p>
            <a:pPr indent="-127000" lvl="0" marL="91440" rtl="0" algn="l">
              <a:lnSpc>
                <a:spcPct val="110000"/>
              </a:lnSpc>
              <a:spcBef>
                <a:spcPts val="1400"/>
              </a:spcBef>
              <a:spcAft>
                <a:spcPts val="0"/>
              </a:spcAft>
              <a:buClr>
                <a:srgbClr val="3F3F3F"/>
              </a:buClr>
              <a:buSzPts val="2000"/>
              <a:buFont typeface="Arial"/>
              <a:buChar char="•"/>
            </a:pPr>
            <a:r>
              <a:rPr lang="en-IN" sz="2000"/>
              <a:t> </a:t>
            </a:r>
            <a:r>
              <a:rPr lang="en-IN" sz="2000">
                <a:solidFill>
                  <a:schemeClr val="dk1"/>
                </a:solidFill>
              </a:rPr>
              <a:t>Random Walk Theory (RWT)</a:t>
            </a:r>
            <a:endParaRPr/>
          </a:p>
          <a:p>
            <a:pPr indent="-127000" lvl="0" marL="91440" rtl="0" algn="l">
              <a:lnSpc>
                <a:spcPct val="110000"/>
              </a:lnSpc>
              <a:spcBef>
                <a:spcPts val="1400"/>
              </a:spcBef>
              <a:spcAft>
                <a:spcPts val="0"/>
              </a:spcAft>
              <a:buClr>
                <a:schemeClr val="dk1"/>
              </a:buClr>
              <a:buSzPts val="2000"/>
              <a:buFont typeface="Arial"/>
              <a:buChar char="•"/>
            </a:pPr>
            <a:r>
              <a:rPr lang="en-IN" sz="2000">
                <a:solidFill>
                  <a:schemeClr val="dk1"/>
                </a:solidFill>
              </a:rPr>
              <a:t> Moving Average Convergence / Divergence (MACD)</a:t>
            </a:r>
            <a:endParaRPr/>
          </a:p>
          <a:p>
            <a:pPr indent="-127000" lvl="0" marL="91440" rtl="0" algn="l">
              <a:lnSpc>
                <a:spcPct val="110000"/>
              </a:lnSpc>
              <a:spcBef>
                <a:spcPts val="1400"/>
              </a:spcBef>
              <a:spcAft>
                <a:spcPts val="0"/>
              </a:spcAft>
              <a:buClr>
                <a:schemeClr val="dk1"/>
              </a:buClr>
              <a:buSzPts val="2000"/>
              <a:buFont typeface="Arial"/>
              <a:buChar char="•"/>
            </a:pPr>
            <a:r>
              <a:rPr lang="en-IN" sz="2000">
                <a:solidFill>
                  <a:schemeClr val="dk1"/>
                </a:solidFill>
              </a:rPr>
              <a:t> Autoregressive Moving Average (ARMA)</a:t>
            </a:r>
            <a:endParaRPr/>
          </a:p>
          <a:p>
            <a:pPr indent="-127000" lvl="0" marL="91440" rtl="0" algn="l">
              <a:lnSpc>
                <a:spcPct val="110000"/>
              </a:lnSpc>
              <a:spcBef>
                <a:spcPts val="1400"/>
              </a:spcBef>
              <a:spcAft>
                <a:spcPts val="0"/>
              </a:spcAft>
              <a:buClr>
                <a:schemeClr val="dk1"/>
              </a:buClr>
              <a:buSzPts val="2000"/>
              <a:buFont typeface="Arial"/>
              <a:buChar char="•"/>
            </a:pPr>
            <a:r>
              <a:rPr lang="en-IN" sz="2000">
                <a:solidFill>
                  <a:schemeClr val="dk1"/>
                </a:solidFill>
              </a:rPr>
              <a:t> Autoregressive Integrated Moving Average (ARIMA)</a:t>
            </a:r>
            <a:endParaRPr/>
          </a:p>
          <a:p>
            <a:pPr indent="-127000" lvl="0" marL="91440" rtl="0" algn="l">
              <a:lnSpc>
                <a:spcPct val="110000"/>
              </a:lnSpc>
              <a:spcBef>
                <a:spcPts val="1400"/>
              </a:spcBef>
              <a:spcAft>
                <a:spcPts val="0"/>
              </a:spcAft>
              <a:buClr>
                <a:schemeClr val="dk1"/>
              </a:buClr>
              <a:buSzPts val="2000"/>
              <a:buFont typeface="Arial"/>
              <a:buChar char="•"/>
            </a:pPr>
            <a:r>
              <a:rPr lang="en-IN" sz="2000">
                <a:solidFill>
                  <a:schemeClr val="dk1"/>
                </a:solidFill>
              </a:rPr>
              <a:t> Support Vector Machine (SVM)</a:t>
            </a:r>
            <a:endParaRPr/>
          </a:p>
          <a:p>
            <a:pPr indent="-127000" lvl="0" marL="91440" rtl="0" algn="l">
              <a:lnSpc>
                <a:spcPct val="110000"/>
              </a:lnSpc>
              <a:spcBef>
                <a:spcPts val="1400"/>
              </a:spcBef>
              <a:spcAft>
                <a:spcPts val="0"/>
              </a:spcAft>
              <a:buClr>
                <a:schemeClr val="dk1"/>
              </a:buClr>
              <a:buSzPts val="2000"/>
              <a:buFont typeface="Arial"/>
              <a:buChar char="•"/>
            </a:pPr>
            <a:r>
              <a:rPr lang="en-IN" sz="2000">
                <a:solidFill>
                  <a:schemeClr val="dk1"/>
                </a:solidFill>
              </a:rPr>
              <a:t> Random Forest (RF)</a:t>
            </a:r>
            <a:endParaRPr/>
          </a:p>
        </p:txBody>
      </p:sp>
      <p:pic>
        <p:nvPicPr>
          <p:cNvPr id="140" name="Google Shape;140;p18"/>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097280" y="286604"/>
            <a:ext cx="10058400" cy="112733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Bookman Old Style"/>
              <a:buNone/>
            </a:pPr>
            <a:r>
              <a:rPr b="1" lang="en-IN" sz="3200"/>
              <a:t>DISADVANTAGES</a:t>
            </a:r>
            <a:endParaRPr/>
          </a:p>
        </p:txBody>
      </p:sp>
      <p:sp>
        <p:nvSpPr>
          <p:cNvPr id="146" name="Google Shape;146;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Clr>
                <a:schemeClr val="dk1"/>
              </a:buClr>
              <a:buSzPts val="2400"/>
              <a:buFont typeface="Noto Sans Symbols"/>
              <a:buChar char="⮚"/>
            </a:pPr>
            <a:r>
              <a:rPr b="0" i="0" lang="en-IN" sz="2400">
                <a:solidFill>
                  <a:srgbClr val="333333"/>
                </a:solidFill>
                <a:latin typeface="Georgia"/>
                <a:ea typeface="Georgia"/>
                <a:cs typeface="Georgia"/>
                <a:sym typeface="Georgia"/>
              </a:rPr>
              <a:t> Classic regression methods like linear regression, polynomial regression, SVM, and others were formerly employed to forecast stock trends that are outdated.</a:t>
            </a:r>
            <a:endParaRPr/>
          </a:p>
          <a:p>
            <a:pPr indent="0" lvl="0" marL="0" rtl="0" algn="l">
              <a:lnSpc>
                <a:spcPct val="110000"/>
              </a:lnSpc>
              <a:spcBef>
                <a:spcPts val="1400"/>
              </a:spcBef>
              <a:spcAft>
                <a:spcPts val="0"/>
              </a:spcAft>
              <a:buClr>
                <a:schemeClr val="dk1"/>
              </a:buClr>
              <a:buSzPts val="2400"/>
              <a:buNone/>
            </a:pPr>
            <a:r>
              <a:t/>
            </a:r>
            <a:endParaRPr b="0" i="0" sz="2400">
              <a:solidFill>
                <a:srgbClr val="333333"/>
              </a:solidFill>
              <a:latin typeface="Georgia"/>
              <a:ea typeface="Georgia"/>
              <a:cs typeface="Georgia"/>
              <a:sym typeface="Georgia"/>
            </a:endParaRPr>
          </a:p>
          <a:p>
            <a:pPr indent="-152400" lvl="0" marL="91440" rtl="0" algn="l">
              <a:lnSpc>
                <a:spcPct val="110000"/>
              </a:lnSpc>
              <a:spcBef>
                <a:spcPts val="1400"/>
              </a:spcBef>
              <a:spcAft>
                <a:spcPts val="0"/>
              </a:spcAft>
              <a:buClr>
                <a:schemeClr val="dk1"/>
              </a:buClr>
              <a:buSzPts val="2400"/>
              <a:buFont typeface="Noto Sans Symbols"/>
              <a:buChar char="⮚"/>
            </a:pPr>
            <a:r>
              <a:rPr lang="en-IN" sz="2400">
                <a:solidFill>
                  <a:srgbClr val="333333"/>
                </a:solidFill>
                <a:latin typeface="Georgia"/>
                <a:ea typeface="Georgia"/>
                <a:cs typeface="Georgia"/>
                <a:sym typeface="Georgia"/>
              </a:rPr>
              <a:t>Due to the availability of different NNs (Neural Networks) such as ANN, RNN, DNN, etc. more methods of predicting stocks are now available.</a:t>
            </a:r>
            <a:endParaRPr sz="2400">
              <a:solidFill>
                <a:srgbClr val="333333"/>
              </a:solidFill>
              <a:latin typeface="Georgia"/>
              <a:ea typeface="Georgia"/>
              <a:cs typeface="Georgia"/>
              <a:sym typeface="Georgia"/>
            </a:endParaRPr>
          </a:p>
        </p:txBody>
      </p:sp>
      <p:pic>
        <p:nvPicPr>
          <p:cNvPr id="147" name="Google Shape;147;p19"/>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097280" y="286604"/>
            <a:ext cx="10058400" cy="9410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Bookman Old Style"/>
              <a:buNone/>
            </a:pPr>
            <a:r>
              <a:rPr b="1" lang="en-IN" sz="3200"/>
              <a:t>PROPOSED SYSTEM</a:t>
            </a:r>
            <a:endParaRPr/>
          </a:p>
        </p:txBody>
      </p:sp>
      <p:sp>
        <p:nvSpPr>
          <p:cNvPr id="153" name="Google Shape;153;p2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10000"/>
          </a:bodyPr>
          <a:lstStyle/>
          <a:p>
            <a:pPr indent="-111601" lvl="0" marL="91440" rtl="0" algn="l">
              <a:lnSpc>
                <a:spcPct val="110000"/>
              </a:lnSpc>
              <a:spcBef>
                <a:spcPts val="0"/>
              </a:spcBef>
              <a:spcAft>
                <a:spcPts val="0"/>
              </a:spcAft>
              <a:buClr>
                <a:schemeClr val="dk1"/>
              </a:buClr>
              <a:buSzPct val="100000"/>
              <a:buFont typeface="Noto Sans Symbols"/>
              <a:buChar char="⮚"/>
            </a:pPr>
            <a:r>
              <a:rPr lang="en-IN">
                <a:solidFill>
                  <a:schemeClr val="dk1"/>
                </a:solidFill>
              </a:rPr>
              <a:t>As stated earlier, we will get our data from NASDAQ about our desired stock price which will be delivered in the form of a Comma Separated File (.csv), which can be accessed and studied in Excel or a Spreadsheet. </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Thestock is traded on the NASDAQ exchange, and its value is updated every business day. It is important to note that the market is closed on Saturdays and Sundays, therefore there is a gap between the two dates. For each day, the stock's Opening Value, Highest and Lowest values on the same days, as well as the Closing Value at the end of the day, are all shown.</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We will develop a deep Learning model to forecast the prices using the Long Short-Term Memory (LSTM) approach. By multiplying and adding, they are utilized to make minimal modifications to the data. </a:t>
            </a:r>
            <a:endParaRPr/>
          </a:p>
          <a:p>
            <a:pPr indent="-111601" lvl="0" marL="91440" rtl="0" algn="l">
              <a:lnSpc>
                <a:spcPct val="110000"/>
              </a:lnSpc>
              <a:spcBef>
                <a:spcPts val="1400"/>
              </a:spcBef>
              <a:spcAft>
                <a:spcPts val="0"/>
              </a:spcAft>
              <a:buClr>
                <a:schemeClr val="dk1"/>
              </a:buClr>
              <a:buSzPct val="100000"/>
              <a:buFont typeface="Noto Sans Symbols"/>
              <a:buChar char="⮚"/>
            </a:pPr>
            <a:r>
              <a:rPr lang="en-IN">
                <a:solidFill>
                  <a:schemeClr val="dk1"/>
                </a:solidFill>
              </a:rPr>
              <a:t>Long-term memory (LSTM) is a recurrent neural network (RNN) architecture used in deep learning.</a:t>
            </a:r>
            <a:endParaRPr/>
          </a:p>
          <a:p>
            <a:pPr indent="0" lvl="0" marL="91440" rtl="0" algn="l">
              <a:lnSpc>
                <a:spcPct val="110000"/>
              </a:lnSpc>
              <a:spcBef>
                <a:spcPts val="1400"/>
              </a:spcBef>
              <a:spcAft>
                <a:spcPts val="0"/>
              </a:spcAft>
              <a:buClr>
                <a:schemeClr val="dk1"/>
              </a:buClr>
              <a:buSzPct val="100000"/>
              <a:buFont typeface="Noto Sans Symbols"/>
              <a:buNone/>
            </a:pPr>
            <a:r>
              <a:t/>
            </a:r>
            <a:endParaRPr b="1">
              <a:solidFill>
                <a:schemeClr val="dk1"/>
              </a:solidFill>
            </a:endParaRPr>
          </a:p>
        </p:txBody>
      </p:sp>
      <p:pic>
        <p:nvPicPr>
          <p:cNvPr id="154" name="Google Shape;154;p20"/>
          <p:cNvPicPr preferRelativeResize="0"/>
          <p:nvPr/>
        </p:nvPicPr>
        <p:blipFill rotWithShape="1">
          <a:blip r:embed="rId3">
            <a:alphaModFix/>
          </a:blip>
          <a:srcRect b="0" l="0" r="0" t="0"/>
          <a:stretch/>
        </p:blipFill>
        <p:spPr>
          <a:xfrm>
            <a:off x="10510520" y="260987"/>
            <a:ext cx="1038013" cy="10380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LSTM ARCHITECTURE</a:t>
            </a:r>
            <a:endParaRPr/>
          </a:p>
        </p:txBody>
      </p:sp>
      <p:sp>
        <p:nvSpPr>
          <p:cNvPr id="160" name="Google Shape;160;p21"/>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161" name="Google Shape;161;p21"/>
          <p:cNvPicPr preferRelativeResize="0"/>
          <p:nvPr/>
        </p:nvPicPr>
        <p:blipFill>
          <a:blip r:embed="rId3">
            <a:alphaModFix/>
          </a:blip>
          <a:stretch>
            <a:fillRect/>
          </a:stretch>
        </p:blipFill>
        <p:spPr>
          <a:xfrm>
            <a:off x="2210325" y="2108204"/>
            <a:ext cx="7832300" cy="33948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