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verage"/>
      <p:regular r:id="rId23"/>
    </p:embeddedFont>
    <p:embeddedFont>
      <p:font typeface="Oswald"/>
      <p:regular r:id="rId24"/>
      <p:bold r:id="rId25"/>
    </p:embeddedFont>
    <p:embeddedFont>
      <p:font typeface="Antoni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regular.fntdata"/><Relationship Id="rId23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ntonio-regular.fntdata"/><Relationship Id="rId25" Type="http://schemas.openxmlformats.org/officeDocument/2006/relationships/font" Target="fonts/Oswald-bold.fntdata"/><Relationship Id="rId27" Type="http://schemas.openxmlformats.org/officeDocument/2006/relationships/font" Target="fonts/Antoni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5ffb173a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5ffb173a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5ffb173a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5ffb173a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61998d38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61998d38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61998d38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61998d38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6731bc8a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6731bc8a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5ffb173a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5ffb173a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5ffb173a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5ffb173a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61998d38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61998d38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5ffb173a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5ffb173a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5ffb173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5ffb173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61998d3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61998d3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5ffb173a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5ffb173a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5ffb173a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5ffb173a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5ffb173a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5ffb173a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6634ed45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6634ed45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5ffb173a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5ffb173a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06666"/>
                </a:solidFill>
              </a:rPr>
              <a:t>Road Accidents in Israel</a:t>
            </a:r>
            <a:endParaRPr>
              <a:solidFill>
                <a:srgbClr val="E0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06666"/>
                </a:solidFill>
              </a:rPr>
              <a:t>2013-2024 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accent5"/>
                </a:solidFill>
              </a:rPr>
              <a:t>by Nina Garmash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36125" y="149900"/>
            <a:ext cx="85206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>
                <a:solidFill>
                  <a:srgbClr val="E06666"/>
                </a:solidFill>
              </a:rPr>
              <a:t>Accident Severity Analysis</a:t>
            </a:r>
            <a:endParaRPr sz="3000">
              <a:solidFill>
                <a:srgbClr val="E06666"/>
              </a:solidFill>
            </a:endParaRPr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5258350" y="1435572"/>
            <a:ext cx="1255200" cy="8613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8800">
                <a:solidFill>
                  <a:srgbClr val="FFE599"/>
                </a:solidFill>
              </a:rPr>
              <a:t>Mi</a:t>
            </a:r>
            <a:r>
              <a:rPr b="1" lang="ru" sz="8000">
                <a:solidFill>
                  <a:srgbClr val="CC4125"/>
                </a:solidFill>
              </a:rPr>
              <a:t>  </a:t>
            </a:r>
            <a:r>
              <a:rPr b="1" lang="ru" sz="8000">
                <a:solidFill>
                  <a:schemeClr val="dk1"/>
                </a:solidFill>
              </a:rPr>
              <a:t> </a:t>
            </a:r>
            <a:r>
              <a:rPr b="1" lang="ru" sz="7200">
                <a:solidFill>
                  <a:schemeClr val="dk1"/>
                </a:solidFill>
              </a:rPr>
              <a:t>    </a:t>
            </a:r>
            <a:endParaRPr b="1"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7200">
                <a:solidFill>
                  <a:srgbClr val="000000"/>
                </a:solidFill>
                <a:highlight>
                  <a:schemeClr val="lt1"/>
                </a:highlight>
              </a:rPr>
              <a:t>          Fatal </a:t>
            </a:r>
            <a:endParaRPr b="1" sz="7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rgbClr val="000000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85650" y="3273125"/>
            <a:ext cx="89619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🚨 </a:t>
            </a:r>
            <a:r>
              <a:rPr lang="ru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So, in the first eight months of 2024, the fatality rate increased by approximately </a:t>
            </a:r>
            <a:r>
              <a:rPr lang="ru" sz="20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1.5 times </a:t>
            </a:r>
            <a:r>
              <a:rPr lang="ru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compared to the previous year.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📈 </a:t>
            </a:r>
            <a:r>
              <a:rPr lang="ru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This upward trend warrants further investigation and targeted safety measures.</a:t>
            </a:r>
            <a:endParaRPr sz="2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85650" y="1287925"/>
            <a:ext cx="5792700" cy="218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Fatal accidents</a:t>
            </a:r>
            <a:r>
              <a:rPr lang="ru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represent a small percentage overall, 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but saw an </a:t>
            </a:r>
            <a:r>
              <a:rPr lang="ru" sz="20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increase in 2024 compared to 2023</a:t>
            </a:r>
            <a:r>
              <a:rPr lang="ru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  </a:t>
            </a:r>
            <a:r>
              <a:rPr lang="ru" sz="22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0.89%</a:t>
            </a:r>
            <a:r>
              <a:rPr lang="ru"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</a:t>
            </a:r>
            <a:r>
              <a:rPr lang="ru" sz="22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0.63%</a:t>
            </a:r>
            <a:endParaRPr sz="22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cxnSp>
        <p:nvCxnSpPr>
          <p:cNvPr id="149" name="Google Shape;149;p22"/>
          <p:cNvCxnSpPr/>
          <p:nvPr/>
        </p:nvCxnSpPr>
        <p:spPr>
          <a:xfrm flipH="1">
            <a:off x="2584050" y="2731725"/>
            <a:ext cx="237900" cy="2544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2"/>
          <p:cNvCxnSpPr/>
          <p:nvPr/>
        </p:nvCxnSpPr>
        <p:spPr>
          <a:xfrm>
            <a:off x="4913800" y="2707100"/>
            <a:ext cx="377400" cy="3036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22397" l="7748" r="8210" t="21941"/>
          <a:stretch/>
        </p:blipFill>
        <p:spPr>
          <a:xfrm rot="10800000">
            <a:off x="5200925" y="240924"/>
            <a:ext cx="3929400" cy="211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5955550" y="418375"/>
            <a:ext cx="2469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Average"/>
                <a:ea typeface="Average"/>
                <a:cs typeface="Average"/>
                <a:sym typeface="Average"/>
              </a:rPr>
              <a:t>Minor injury - 96.1%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verage"/>
                <a:ea typeface="Average"/>
                <a:cs typeface="Average"/>
                <a:sym typeface="Average"/>
              </a:rPr>
              <a:t>serious injury - 3..3%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verage"/>
                <a:ea typeface="Average"/>
                <a:cs typeface="Average"/>
                <a:sym typeface="Average"/>
              </a:rPr>
              <a:t>0.55%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5652100" y="1740575"/>
            <a:ext cx="100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Average"/>
                <a:ea typeface="Average"/>
                <a:cs typeface="Average"/>
                <a:sym typeface="Average"/>
              </a:rPr>
              <a:t>FATAL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54" name="Google Shape;154;p22"/>
          <p:cNvCxnSpPr>
            <a:stCxn id="153" idx="3"/>
            <a:endCxn id="153" idx="3"/>
          </p:cNvCxnSpPr>
          <p:nvPr/>
        </p:nvCxnSpPr>
        <p:spPr>
          <a:xfrm>
            <a:off x="6661000" y="19714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203450"/>
            <a:ext cx="85206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>
                <a:solidFill>
                  <a:srgbClr val="E06666"/>
                </a:solidFill>
              </a:rPr>
              <a:t>Road Accidents: Vehicle Type VS Injury Severity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2625075" y="877950"/>
            <a:ext cx="6519000" cy="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700">
                <a:solidFill>
                  <a:srgbClr val="FF9900"/>
                </a:solidFill>
              </a:rPr>
              <a:t>=</a:t>
            </a:r>
            <a:r>
              <a:rPr lang="ru" sz="2700">
                <a:solidFill>
                  <a:schemeClr val="lt2"/>
                </a:solidFill>
              </a:rPr>
              <a:t>  </a:t>
            </a:r>
            <a:r>
              <a:rPr lang="ru"/>
              <a:t>70% of all accidents, but the smallest  </a:t>
            </a:r>
            <a:r>
              <a:rPr lang="ru">
                <a:solidFill>
                  <a:srgbClr val="FF9900"/>
                </a:solidFill>
              </a:rPr>
              <a:t>fatality percent</a:t>
            </a:r>
            <a:r>
              <a:rPr lang="ru"/>
              <a:t>     among  all  accidents caused with them  - 0.42% (2013-2023).</a:t>
            </a:r>
            <a:r>
              <a:rPr lang="ru" sz="2700">
                <a:solidFill>
                  <a:srgbClr val="741B47"/>
                </a:solidFill>
              </a:rPr>
              <a:t>🚨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18261" l="40324" r="30483" t="53605"/>
          <a:stretch/>
        </p:blipFill>
        <p:spPr>
          <a:xfrm>
            <a:off x="4109825" y="1919575"/>
            <a:ext cx="4963075" cy="320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1337150" y="2936800"/>
            <a:ext cx="2570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E06666"/>
                </a:solidFill>
                <a:latin typeface="Average"/>
                <a:ea typeface="Average"/>
                <a:cs typeface="Average"/>
                <a:sym typeface="Average"/>
              </a:rPr>
              <a:t>Yearly changes example:</a:t>
            </a:r>
            <a:endParaRPr sz="1800">
              <a:solidFill>
                <a:srgbClr val="E0666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6B26B"/>
                </a:solidFill>
                <a:latin typeface="Average"/>
                <a:ea typeface="Average"/>
                <a:cs typeface="Average"/>
                <a:sym typeface="Average"/>
              </a:rPr>
              <a:t>Electric Scooter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6B26B"/>
                </a:solidFill>
                <a:latin typeface="Average"/>
                <a:ea typeface="Average"/>
                <a:cs typeface="Average"/>
                <a:sym typeface="Average"/>
              </a:rPr>
              <a:t>2013  </a:t>
            </a:r>
            <a:r>
              <a:rPr lang="ru" sz="18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- </a:t>
            </a:r>
            <a:r>
              <a:rPr lang="ru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the most dangerous vehicle type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6B26B"/>
                </a:solidFill>
                <a:latin typeface="Average"/>
                <a:ea typeface="Average"/>
                <a:cs typeface="Average"/>
                <a:sym typeface="Average"/>
              </a:rPr>
              <a:t>2023 - </a:t>
            </a:r>
            <a:r>
              <a:rPr lang="ru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the least dangerous vehicle type</a:t>
            </a:r>
            <a:endParaRPr sz="1800">
              <a:solidFill>
                <a:schemeClr val="lt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50" y="987114"/>
            <a:ext cx="1219200" cy="92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9375" y="1050013"/>
            <a:ext cx="915700" cy="802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1311262" y="1151028"/>
            <a:ext cx="548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700"/>
              <a:buFont typeface="Average"/>
              <a:buChar char="+"/>
            </a:pPr>
            <a:r>
              <a:t/>
            </a:r>
            <a:endParaRPr sz="2700">
              <a:solidFill>
                <a:srgbClr val="FF99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050" y="2332175"/>
            <a:ext cx="1020475" cy="8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1123850" y="2171550"/>
            <a:ext cx="299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ost dangerous vehicle type with maximal share of fatal accidents (2013-2024).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100" y="3766950"/>
            <a:ext cx="976375" cy="9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5627500" y="2171550"/>
            <a:ext cx="204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5200C"/>
                </a:solidFill>
                <a:latin typeface="Antonio"/>
                <a:ea typeface="Antonio"/>
                <a:cs typeface="Antonio"/>
                <a:sym typeface="Antonio"/>
              </a:rPr>
              <a:t>all accidents 2013-2024</a:t>
            </a:r>
            <a:endParaRPr>
              <a:solidFill>
                <a:srgbClr val="85200C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224850"/>
            <a:ext cx="85206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06666"/>
                </a:solidFill>
              </a:rPr>
              <a:t>Electric scooters: accidents overview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53525" y="3062275"/>
            <a:ext cx="4282800" cy="15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700">
                <a:solidFill>
                  <a:srgbClr val="741B47"/>
                </a:solidFill>
              </a:rPr>
              <a:t>🚨</a:t>
            </a:r>
            <a:r>
              <a:rPr lang="ru" sz="2000"/>
              <a:t>More young people are involved in accidents with scooters: aged 15-19 are in top 5 among all age groups. </a:t>
            </a:r>
            <a:endParaRPr sz="2000"/>
          </a:p>
        </p:txBody>
      </p:sp>
      <p:sp>
        <p:nvSpPr>
          <p:cNvPr id="177" name="Google Shape;177;p24"/>
          <p:cNvSpPr/>
          <p:nvPr/>
        </p:nvSpPr>
        <p:spPr>
          <a:xfrm>
            <a:off x="1202925" y="1088775"/>
            <a:ext cx="1027897" cy="685265"/>
          </a:xfrm>
          <a:prstGeom prst="flowChartMagneticDisk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verage"/>
                <a:ea typeface="Average"/>
                <a:cs typeface="Average"/>
                <a:sym typeface="Average"/>
              </a:rPr>
              <a:t>accidents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3337550" y="910050"/>
            <a:ext cx="1767600" cy="931600"/>
          </a:xfrm>
          <a:prstGeom prst="flowChartMagneticDisk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verage"/>
                <a:ea typeface="Average"/>
                <a:cs typeface="Average"/>
                <a:sym typeface="Average"/>
              </a:rPr>
              <a:t>vehicles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5995325" y="792975"/>
            <a:ext cx="1767575" cy="1165750"/>
          </a:xfrm>
          <a:prstGeom prst="flowChartMagneticDisk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verage"/>
                <a:ea typeface="Average"/>
                <a:cs typeface="Average"/>
                <a:sym typeface="Average"/>
              </a:rPr>
              <a:t>involved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899400" y="2075550"/>
            <a:ext cx="674550" cy="685225"/>
          </a:xfrm>
          <a:prstGeom prst="flowChartMagneticDisk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verage"/>
                <a:ea typeface="Average"/>
                <a:cs typeface="Average"/>
                <a:sym typeface="Average"/>
              </a:rPr>
              <a:t>fatal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 flipH="1">
            <a:off x="2164875" y="1242050"/>
            <a:ext cx="9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6.879K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5105150" y="1242050"/>
            <a:ext cx="71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11K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7837725" y="1242050"/>
            <a:ext cx="132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13.775K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1702475" y="2252500"/>
            <a:ext cx="176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54 cases - 0.78%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5" name="Google Shape;185;p24"/>
          <p:cNvPicPr preferRelativeResize="0"/>
          <p:nvPr/>
        </p:nvPicPr>
        <p:blipFill rotWithShape="1">
          <a:blip r:embed="rId3">
            <a:alphaModFix/>
          </a:blip>
          <a:srcRect b="59198" l="2575" r="76822" t="21817"/>
          <a:stretch/>
        </p:blipFill>
        <p:spPr>
          <a:xfrm>
            <a:off x="4443525" y="2400450"/>
            <a:ext cx="4518600" cy="243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0" y="1261950"/>
            <a:ext cx="12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2013-2024: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575" y="141975"/>
            <a:ext cx="815025" cy="59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64250"/>
            <a:ext cx="85206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>
                <a:solidFill>
                  <a:srgbClr val="E06666"/>
                </a:solidFill>
              </a:rPr>
              <a:t>Accidents with Electric Scooters  Over Time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80250" y="796475"/>
            <a:ext cx="89835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📈 </a:t>
            </a:r>
            <a:r>
              <a:rPr lang="ru">
                <a:solidFill>
                  <a:srgbClr val="FFE599"/>
                </a:solidFill>
              </a:rPr>
              <a:t>In 2023, </a:t>
            </a:r>
            <a:r>
              <a:rPr lang="ru">
                <a:solidFill>
                  <a:schemeClr val="dk1"/>
                </a:solidFill>
              </a:rPr>
              <a:t>the </a:t>
            </a:r>
            <a:r>
              <a:rPr lang="ru">
                <a:solidFill>
                  <a:srgbClr val="FF9900"/>
                </a:solidFill>
              </a:rPr>
              <a:t>number of accidents</a:t>
            </a:r>
            <a:r>
              <a:rPr lang="ru">
                <a:solidFill>
                  <a:schemeClr val="dk1"/>
                </a:solidFill>
              </a:rPr>
              <a:t> involving electric scooters was </a:t>
            </a:r>
            <a:r>
              <a:rPr lang="ru">
                <a:solidFill>
                  <a:srgbClr val="FF9900"/>
                </a:solidFill>
              </a:rPr>
              <a:t>8 times higher </a:t>
            </a:r>
            <a:r>
              <a:rPr lang="ru">
                <a:solidFill>
                  <a:schemeClr val="dk1"/>
                </a:solidFill>
              </a:rPr>
              <a:t>than </a:t>
            </a:r>
            <a:r>
              <a:rPr lang="ru">
                <a:solidFill>
                  <a:schemeClr val="accent5"/>
                </a:solidFill>
              </a:rPr>
              <a:t>in 2013</a:t>
            </a:r>
            <a:r>
              <a:rPr lang="ru">
                <a:solidFill>
                  <a:schemeClr val="dk1"/>
                </a:solidFill>
              </a:rPr>
              <a:t> -   </a:t>
            </a:r>
            <a:r>
              <a:rPr lang="ru">
                <a:solidFill>
                  <a:schemeClr val="lt2"/>
                </a:solidFill>
              </a:rPr>
              <a:t>due to significant increase in the number of electric scooters on the roads.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 b="48582" l="20140" r="29860" t="21023"/>
          <a:stretch/>
        </p:blipFill>
        <p:spPr>
          <a:xfrm>
            <a:off x="2969600" y="1673375"/>
            <a:ext cx="6174398" cy="34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85650" y="1730900"/>
            <a:ext cx="2794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r>
              <a:rPr lang="ru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📈 Despite this increase, the share of fatal accidents has since decreased.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D966"/>
                </a:solidFill>
                <a:latin typeface="Average"/>
                <a:ea typeface="Average"/>
                <a:cs typeface="Average"/>
                <a:sym typeface="Average"/>
              </a:rPr>
              <a:t>In 2013</a:t>
            </a:r>
            <a:r>
              <a:rPr lang="ru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scooter fatality was the highest among all  vehicle types.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In 2023</a:t>
            </a:r>
            <a:r>
              <a:rPr lang="ru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electric scooters were the last in the fatality rate ranking.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7500">
                <a:solidFill>
                  <a:srgbClr val="FF9900"/>
                </a:solidFill>
              </a:rPr>
              <a:t>Now, to dashboards!</a:t>
            </a:r>
            <a:endParaRPr sz="7500">
              <a:solidFill>
                <a:srgbClr val="FF9900"/>
              </a:solidFill>
            </a:endParaRPr>
          </a:p>
        </p:txBody>
      </p:sp>
      <p:sp>
        <p:nvSpPr>
          <p:cNvPr id="204" name="Google Shape;204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311700" y="106650"/>
            <a:ext cx="85206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>
                <a:solidFill>
                  <a:srgbClr val="E06666"/>
                </a:solidFill>
              </a:rPr>
              <a:t>Conclusions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81900" y="672675"/>
            <a:ext cx="9062100" cy="4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E599"/>
              </a:buClr>
              <a:buSzPct val="100000"/>
              <a:buFont typeface="Arial"/>
              <a:buChar char="●"/>
            </a:pPr>
            <a:r>
              <a:rPr b="1" lang="ru" sz="7200">
                <a:solidFill>
                  <a:srgbClr val="FFE599"/>
                </a:solidFill>
              </a:rPr>
              <a:t>Overall Trend</a:t>
            </a:r>
            <a:r>
              <a:rPr lang="ru" sz="7200">
                <a:solidFill>
                  <a:schemeClr val="lt2"/>
                </a:solidFill>
              </a:rPr>
              <a:t>: Road accidents in Israel have declined from 2013 to 2024, with a notable drop in 2020 due to COVID-19 restrictions.</a:t>
            </a:r>
            <a:endParaRPr sz="72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t/>
            </a:r>
            <a:endParaRPr sz="72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ct val="100000"/>
              <a:buFont typeface="Arial"/>
              <a:buChar char="●"/>
            </a:pPr>
            <a:r>
              <a:rPr b="1" lang="ru" sz="7200">
                <a:solidFill>
                  <a:schemeClr val="accent5"/>
                </a:solidFill>
              </a:rPr>
              <a:t>Temporal Patterns</a:t>
            </a:r>
            <a:r>
              <a:rPr lang="ru" sz="7200">
                <a:solidFill>
                  <a:schemeClr val="accent5"/>
                </a:solidFill>
              </a:rPr>
              <a:t>:</a:t>
            </a:r>
            <a:r>
              <a:rPr lang="ru" sz="7200">
                <a:solidFill>
                  <a:schemeClr val="lt2"/>
                </a:solidFill>
              </a:rPr>
              <a:t> Accidents peak in summer and decrease during holidays and Shabbat; Sundays and rush hours see higher incident rates.</a:t>
            </a:r>
            <a:endParaRPr sz="72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t/>
            </a:r>
            <a:endParaRPr sz="72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ct val="100000"/>
              <a:buFont typeface="Arial"/>
              <a:buChar char="●"/>
            </a:pPr>
            <a:r>
              <a:rPr b="1" lang="ru" sz="7200">
                <a:solidFill>
                  <a:schemeClr val="accent5"/>
                </a:solidFill>
              </a:rPr>
              <a:t>Geographic Focus</a:t>
            </a:r>
            <a:r>
              <a:rPr lang="ru" sz="7200">
                <a:solidFill>
                  <a:schemeClr val="lt2"/>
                </a:solidFill>
              </a:rPr>
              <a:t>: Major cities, primarily in central Israel, have the highest accident counts due to high population and traffic density.</a:t>
            </a:r>
            <a:endParaRPr sz="72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t/>
            </a:r>
            <a:endParaRPr sz="72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ct val="100000"/>
              <a:buFont typeface="Arial"/>
              <a:buChar char="●"/>
            </a:pPr>
            <a:r>
              <a:rPr b="1" lang="ru" sz="7200">
                <a:solidFill>
                  <a:schemeClr val="accent5"/>
                </a:solidFill>
              </a:rPr>
              <a:t>Demographic Insights</a:t>
            </a:r>
            <a:r>
              <a:rPr lang="ru" sz="7200">
                <a:solidFill>
                  <a:schemeClr val="lt2"/>
                </a:solidFill>
              </a:rPr>
              <a:t>: Male drivers are involved in more and more severe accidents. Young drivers (20-30) are frequently injured, while children and teenaagers are more at risk among non-drivers.</a:t>
            </a:r>
            <a:endParaRPr sz="72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Char char="●"/>
            </a:pPr>
            <a:r>
              <a:t/>
            </a:r>
            <a:endParaRPr sz="72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ct val="100000"/>
              <a:buFont typeface="Arial"/>
              <a:buChar char="●"/>
            </a:pPr>
            <a:r>
              <a:rPr b="1" lang="ru" sz="7200">
                <a:solidFill>
                  <a:schemeClr val="accent5"/>
                </a:solidFill>
              </a:rPr>
              <a:t>Vehicle Risks</a:t>
            </a:r>
            <a:r>
              <a:rPr lang="ru" sz="7200">
                <a:solidFill>
                  <a:schemeClr val="lt2"/>
                </a:solidFill>
              </a:rPr>
              <a:t>: Tractors lead in fatal accidents, passenger car is the most safe vehicle. Electric scooter accidents rose eightfold but saw reduced fatality rates.</a:t>
            </a:r>
            <a:endParaRPr sz="7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81900" y="1459425"/>
            <a:ext cx="615300" cy="29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81900" y="2278050"/>
            <a:ext cx="787500" cy="29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81900" y="3002500"/>
            <a:ext cx="787500" cy="29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-4200" y="4101000"/>
            <a:ext cx="787500" cy="29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>
                <a:solidFill>
                  <a:srgbClr val="E06666"/>
                </a:solidFill>
              </a:rPr>
              <a:t>Takeaways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88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595"/>
              <a:buFont typeface="Arial"/>
              <a:buChar char="-"/>
            </a:pPr>
            <a:r>
              <a:rPr b="1" lang="ru" sz="1595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ru" sz="1595">
                <a:solidFill>
                  <a:schemeClr val="accent5"/>
                </a:solidFill>
              </a:rPr>
              <a:t>nfrastructure Improvements</a:t>
            </a:r>
            <a:r>
              <a:rPr lang="ru" sz="1595">
                <a:solidFill>
                  <a:schemeClr val="lt2"/>
                </a:solidFill>
              </a:rPr>
              <a:t>: Focus on safer roads for high-risk vehicles like scooters.</a:t>
            </a:r>
            <a:endParaRPr sz="1595">
              <a:solidFill>
                <a:schemeClr val="lt2"/>
              </a:solidFill>
            </a:endParaRPr>
          </a:p>
          <a:p>
            <a:pPr indent="-32988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95"/>
              <a:buChar char="-"/>
            </a:pPr>
            <a:r>
              <a:t/>
            </a:r>
            <a:endParaRPr sz="1595">
              <a:solidFill>
                <a:schemeClr val="lt2"/>
              </a:solidFill>
            </a:endParaRPr>
          </a:p>
          <a:p>
            <a:pPr indent="-32988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95"/>
              <a:buFont typeface="Arial"/>
              <a:buChar char="-"/>
            </a:pPr>
            <a:r>
              <a:rPr b="1" lang="ru" sz="1595">
                <a:solidFill>
                  <a:schemeClr val="accent5"/>
                </a:solidFill>
              </a:rPr>
              <a:t>Targeted Interventions</a:t>
            </a:r>
            <a:r>
              <a:rPr lang="ru" sz="1595">
                <a:solidFill>
                  <a:schemeClr val="lt2"/>
                </a:solidFill>
              </a:rPr>
              <a:t>: Safety campaigns for male drivers, young scooter riders, and elderly non-drivers.</a:t>
            </a:r>
            <a:endParaRPr sz="1595">
              <a:solidFill>
                <a:schemeClr val="lt2"/>
              </a:solidFill>
            </a:endParaRPr>
          </a:p>
          <a:p>
            <a:pPr indent="-32988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95"/>
              <a:buChar char="-"/>
            </a:pPr>
            <a:r>
              <a:t/>
            </a:r>
            <a:endParaRPr sz="1595">
              <a:solidFill>
                <a:schemeClr val="lt2"/>
              </a:solidFill>
            </a:endParaRPr>
          </a:p>
          <a:p>
            <a:pPr indent="-32988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95"/>
              <a:buFont typeface="Arial"/>
              <a:buChar char="-"/>
            </a:pPr>
            <a:r>
              <a:rPr b="1" lang="ru" sz="1595">
                <a:solidFill>
                  <a:schemeClr val="accent5"/>
                </a:solidFill>
              </a:rPr>
              <a:t>Policy &amp; Behavior Changes</a:t>
            </a:r>
            <a:r>
              <a:rPr lang="ru" sz="1595">
                <a:solidFill>
                  <a:schemeClr val="lt2"/>
                </a:solidFill>
              </a:rPr>
              <a:t>: Enforce helmet laws, improve road education, and manage rush-hour traffic better.</a:t>
            </a:r>
            <a:endParaRPr sz="1595">
              <a:solidFill>
                <a:schemeClr val="lt2"/>
              </a:solidFill>
            </a:endParaRPr>
          </a:p>
          <a:p>
            <a:pPr indent="-32988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95"/>
              <a:buChar char="-"/>
            </a:pPr>
            <a:r>
              <a:t/>
            </a:r>
            <a:endParaRPr sz="1595">
              <a:solidFill>
                <a:schemeClr val="lt2"/>
              </a:solidFill>
            </a:endParaRPr>
          </a:p>
          <a:p>
            <a:pPr indent="-32988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95"/>
              <a:buFont typeface="Arial"/>
              <a:buChar char="-"/>
            </a:pPr>
            <a:r>
              <a:rPr b="1" lang="ru" sz="1595">
                <a:solidFill>
                  <a:schemeClr val="accent5"/>
                </a:solidFill>
              </a:rPr>
              <a:t>Seasonal &amp; Temporal Focus</a:t>
            </a:r>
            <a:r>
              <a:rPr lang="ru" sz="1595">
                <a:solidFill>
                  <a:schemeClr val="lt2"/>
                </a:solidFill>
              </a:rPr>
              <a:t>: Tailor interventions for weekends, holidays, and high-risk hours.</a:t>
            </a:r>
            <a:endParaRPr sz="1595">
              <a:solidFill>
                <a:schemeClr val="lt2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95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ru" sz="1595">
                <a:solidFill>
                  <a:schemeClr val="accent5"/>
                </a:solidFill>
              </a:rPr>
              <a:t>Next Steps:</a:t>
            </a:r>
            <a:r>
              <a:rPr b="1" lang="ru" sz="1672">
                <a:solidFill>
                  <a:schemeClr val="lt2"/>
                </a:solidFill>
              </a:rPr>
              <a:t> </a:t>
            </a:r>
            <a:r>
              <a:rPr lang="ru" sz="1672">
                <a:solidFill>
                  <a:schemeClr val="dk1"/>
                </a:solidFill>
              </a:rPr>
              <a:t>Maintain this dashboard and continue analyzing data to identify high risk zones, emerging trends and refine interventions.</a:t>
            </a:r>
            <a:endParaRPr sz="1672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672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95">
              <a:solidFill>
                <a:schemeClr val="lt2"/>
              </a:solidFill>
            </a:endParaRPr>
          </a:p>
        </p:txBody>
      </p:sp>
      <p:sp>
        <p:nvSpPr>
          <p:cNvPr id="222" name="Google Shape;222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254300" y="1461725"/>
            <a:ext cx="787500" cy="29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311700" y="2278050"/>
            <a:ext cx="787500" cy="29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386825" y="3046250"/>
            <a:ext cx="787500" cy="29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6000">
                <a:solidFill>
                  <a:srgbClr val="6D9EEB"/>
                </a:solidFill>
              </a:rPr>
              <a:t>THANK YOU!</a:t>
            </a:r>
            <a:endParaRPr sz="6000">
              <a:solidFill>
                <a:srgbClr val="6D9EEB"/>
              </a:solidFill>
            </a:endParaRPr>
          </a:p>
        </p:txBody>
      </p:sp>
      <p:sp>
        <p:nvSpPr>
          <p:cNvPr id="232" name="Google Shape;232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11700" y="123050"/>
            <a:ext cx="8393400" cy="8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solidFill>
                  <a:srgbClr val="E06666"/>
                </a:solidFill>
              </a:rPr>
              <a:t>CBS Data for 2013 - 2024</a:t>
            </a:r>
            <a:endParaRPr sz="3020">
              <a:solidFill>
                <a:srgbClr val="E06666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11700" y="1312525"/>
            <a:ext cx="85206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7500">
                <a:solidFill>
                  <a:schemeClr val="dk1"/>
                </a:solidFill>
              </a:rPr>
              <a:t>Central Bureau of Statistics: </a:t>
            </a:r>
            <a:endParaRPr b="1" sz="7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7500">
                <a:solidFill>
                  <a:schemeClr val="dk1"/>
                </a:solidFill>
              </a:rPr>
              <a:t>Over 4.6 GB data on road accidents in Israel from 1.1.2013 to 31.08.2024:</a:t>
            </a:r>
            <a:endParaRPr b="1" sz="7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5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1552550" y="1734575"/>
            <a:ext cx="17238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06875" y="3020025"/>
            <a:ext cx="1723800" cy="941650"/>
          </a:xfrm>
          <a:prstGeom prst="flowChartMagneticDisk">
            <a:avLst/>
          </a:prstGeom>
          <a:solidFill>
            <a:srgbClr val="7F6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latin typeface="Average"/>
                <a:ea typeface="Average"/>
                <a:cs typeface="Average"/>
                <a:sym typeface="Average"/>
              </a:rPr>
              <a:t>Accidents</a:t>
            </a:r>
            <a:r>
              <a:rPr lang="ru"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477500" y="4184800"/>
            <a:ext cx="653175" cy="513800"/>
          </a:xfrm>
          <a:prstGeom prst="flowChartMagneticDisk">
            <a:avLst/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Average"/>
                <a:ea typeface="Average"/>
                <a:cs typeface="Average"/>
                <a:sym typeface="Average"/>
              </a:rPr>
              <a:t>Fatal</a:t>
            </a:r>
            <a:endParaRPr b="1" sz="16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4872050" y="3091925"/>
            <a:ext cx="2623025" cy="1148150"/>
          </a:xfrm>
          <a:prstGeom prst="flowChartMagneticDisk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Average"/>
                <a:ea typeface="Average"/>
                <a:cs typeface="Average"/>
                <a:sym typeface="Average"/>
              </a:rPr>
              <a:t>Vehicles</a:t>
            </a:r>
            <a:endParaRPr b="1" sz="20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045075" y="3352775"/>
            <a:ext cx="8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1.173M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430825" y="3437025"/>
            <a:ext cx="77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2 M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165675" y="4273950"/>
            <a:ext cx="57588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6K fatal cases - 0.55% </a:t>
            </a:r>
            <a:r>
              <a:rPr lang="ru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of the total accidents recorded.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06666"/>
                </a:solidFill>
              </a:rPr>
              <a:t>Accident Trends over Time 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23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45360" l="40819" r="29329" t="27289"/>
          <a:stretch/>
        </p:blipFill>
        <p:spPr>
          <a:xfrm>
            <a:off x="3747525" y="1017725"/>
            <a:ext cx="5268000" cy="38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47925" y="1541850"/>
            <a:ext cx="33534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📈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his chart illustrates the </a:t>
            </a:r>
            <a:r>
              <a:rPr lang="ru" sz="18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overall downward trend in </a:t>
            </a:r>
            <a:r>
              <a:rPr lang="ru" sz="1800">
                <a:solidFill>
                  <a:srgbClr val="FF9900"/>
                </a:solidFill>
                <a:latin typeface="Average"/>
                <a:ea typeface="Average"/>
                <a:cs typeface="Average"/>
                <a:sym typeface="Average"/>
              </a:rPr>
              <a:t>yearly number of road accidents</a:t>
            </a:r>
            <a:r>
              <a:rPr lang="ru" sz="18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 in Israel from 2013 to 2024.</a:t>
            </a:r>
            <a:endParaRPr sz="18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decrease in 2020 is likely attributable to restrictions imposed during the COVID-19 pandemic.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8195150" y="2264125"/>
            <a:ext cx="689100" cy="149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80000"/>
                </a:solidFill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30K</a:t>
            </a:r>
            <a:endParaRPr sz="1200">
              <a:solidFill>
                <a:srgbClr val="980000"/>
              </a:solidFill>
              <a:highlight>
                <a:schemeClr val="dk1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80000"/>
                </a:solidFill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cases </a:t>
            </a:r>
            <a:endParaRPr sz="1200">
              <a:solidFill>
                <a:srgbClr val="980000"/>
              </a:solidFill>
              <a:highlight>
                <a:schemeClr val="dk1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80000"/>
                </a:solidFill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in 8 months</a:t>
            </a:r>
            <a:endParaRPr sz="1200">
              <a:solidFill>
                <a:srgbClr val="980000"/>
              </a:solidFill>
              <a:highlight>
                <a:schemeClr val="dk1"/>
              </a:highlight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80000"/>
                </a:solidFill>
                <a:highlight>
                  <a:schemeClr val="dk1"/>
                </a:highlight>
                <a:latin typeface="Average"/>
                <a:ea typeface="Average"/>
                <a:cs typeface="Average"/>
                <a:sym typeface="Average"/>
              </a:rPr>
              <a:t>of 2024</a:t>
            </a:r>
            <a:endParaRPr sz="1200">
              <a:solidFill>
                <a:srgbClr val="980000"/>
              </a:solidFill>
              <a:highlight>
                <a:schemeClr val="dk1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7407650" y="3035225"/>
            <a:ext cx="787500" cy="787500"/>
          </a:xfrm>
          <a:prstGeom prst="wave">
            <a:avLst>
              <a:gd fmla="val 125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8265350" y="1722700"/>
            <a:ext cx="689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52K -   - 2023</a:t>
            </a:r>
            <a:endParaRPr sz="150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171325"/>
            <a:ext cx="85206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>
                <a:solidFill>
                  <a:srgbClr val="E06666"/>
                </a:solidFill>
              </a:rPr>
              <a:t>Accidents in 2023 Over Months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71325" y="959800"/>
            <a:ext cx="4400700" cy="3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1900">
                <a:solidFill>
                  <a:schemeClr val="dk1"/>
                </a:solidFill>
              </a:rPr>
              <a:t>📈 </a:t>
            </a:r>
            <a:r>
              <a:rPr b="1" lang="ru">
                <a:solidFill>
                  <a:schemeClr val="accent5"/>
                </a:solidFill>
              </a:rPr>
              <a:t>Summer Spike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>
                <a:solidFill>
                  <a:srgbClr val="FF9900"/>
                </a:solidFill>
              </a:rPr>
              <a:t>Monthly number of accidents</a:t>
            </a:r>
            <a:r>
              <a:rPr lang="ru">
                <a:solidFill>
                  <a:schemeClr val="dk1"/>
                </a:solidFill>
              </a:rPr>
              <a:t> in 2013 peaked during the summer months when more drivers are on the roads for vacation and leisure activities.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ru" sz="2100">
                <a:solidFill>
                  <a:schemeClr val="dk1"/>
                </a:solidFill>
              </a:rPr>
              <a:t>📈 </a:t>
            </a:r>
            <a:r>
              <a:rPr lang="ru">
                <a:solidFill>
                  <a:schemeClr val="dk1"/>
                </a:solidFill>
              </a:rPr>
              <a:t>During spring and autumn </a:t>
            </a:r>
            <a:r>
              <a:rPr lang="ru">
                <a:solidFill>
                  <a:schemeClr val="accent5"/>
                </a:solidFill>
              </a:rPr>
              <a:t>holidays</a:t>
            </a:r>
            <a:r>
              <a:rPr lang="ru">
                <a:solidFill>
                  <a:schemeClr val="dk1"/>
                </a:solidFill>
              </a:rPr>
              <a:t>, as well as on Shabbats, road accidents occur less frequently.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ru"/>
              <a:t>The significant drop in October 2023 correlates with both the autumn religious holidays and the war events following the events of October 7th.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300"/>
          </a:p>
        </p:txBody>
      </p:sp>
      <p:pic>
        <p:nvPicPr>
          <p:cNvPr id="92" name="Google Shape;92;p16"/>
          <p:cNvPicPr preferRelativeResize="0"/>
          <p:nvPr/>
        </p:nvPicPr>
        <p:blipFill rotWithShape="1">
          <a:blip r:embed="rId3">
            <a:alphaModFix/>
          </a:blip>
          <a:srcRect b="48749" l="2729" r="66079" t="21189"/>
          <a:stretch/>
        </p:blipFill>
        <p:spPr>
          <a:xfrm>
            <a:off x="4646950" y="856525"/>
            <a:ext cx="4400674" cy="40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>
                <a:solidFill>
                  <a:srgbClr val="E06666"/>
                </a:solidFill>
              </a:rPr>
              <a:t>Accidents by Day of the Week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843900" y="1152475"/>
            <a:ext cx="498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16937" l="3481" r="77535" t="53502"/>
          <a:stretch/>
        </p:blipFill>
        <p:spPr>
          <a:xfrm>
            <a:off x="3908150" y="1231325"/>
            <a:ext cx="4871798" cy="323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 flipH="1">
            <a:off x="224750" y="1152475"/>
            <a:ext cx="32337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📈 </a:t>
            </a:r>
            <a:r>
              <a:rPr lang="ru" sz="1800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Overall number of accidents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ru" sz="1800">
                <a:solidFill>
                  <a:srgbClr val="FFE599"/>
                </a:solidFill>
                <a:latin typeface="Average"/>
                <a:ea typeface="Average"/>
                <a:cs typeface="Average"/>
                <a:sym typeface="Average"/>
              </a:rPr>
              <a:t>by day of the week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decreases to the end of the </a:t>
            </a:r>
            <a:r>
              <a:rPr lang="ru" sz="1800">
                <a:solidFill>
                  <a:schemeClr val="lt2"/>
                </a:solidFill>
                <a:latin typeface="Average"/>
                <a:ea typeface="Average"/>
                <a:cs typeface="Average"/>
                <a:sym typeface="Average"/>
              </a:rPr>
              <a:t>week 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and is the smallest on Shabbat for all vehicle types.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greatest number of accidents is on Sunday for most vehicle types, but can be different (motorcycle - Thursday, tractor - Friday).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182025"/>
            <a:ext cx="85206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>
                <a:solidFill>
                  <a:srgbClr val="E06666"/>
                </a:solidFill>
              </a:rPr>
              <a:t>Accidents by Hour of Day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0" y="803050"/>
            <a:ext cx="9037200" cy="11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📈 </a:t>
            </a:r>
            <a:r>
              <a:rPr b="1" lang="ru" sz="2000">
                <a:solidFill>
                  <a:schemeClr val="accent5"/>
                </a:solidFill>
              </a:rPr>
              <a:t>Rush Hour Risks</a:t>
            </a:r>
            <a:endParaRPr b="1" sz="2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000">
                <a:solidFill>
                  <a:schemeClr val="dk1"/>
                </a:solidFill>
              </a:rPr>
              <a:t>The majority of accidents occurred during morning and evening rush hours (8am, 4pm) when traffic congestion was highest.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16315" l="37705" r="29038" t="59537"/>
          <a:stretch/>
        </p:blipFill>
        <p:spPr>
          <a:xfrm>
            <a:off x="2195000" y="2049100"/>
            <a:ext cx="6766973" cy="30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203450" y="2571750"/>
            <a:ext cx="18525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This pattern is valid for most vehicle types except tractors (1am), train and  cargo vehicles (12am).</a:t>
            </a:r>
            <a:endParaRPr sz="1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256975"/>
            <a:ext cx="8520600" cy="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ru">
                <a:solidFill>
                  <a:srgbClr val="E06666"/>
                </a:solidFill>
              </a:rPr>
              <a:t>Geographical Distribution of Accidents</a:t>
            </a:r>
            <a:endParaRPr b="1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4024800" cy="3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ru" sz="2700">
                <a:solidFill>
                  <a:srgbClr val="741B47"/>
                </a:solidFill>
              </a:rPr>
              <a:t>🚨</a:t>
            </a:r>
            <a:r>
              <a:rPr lang="ru" sz="2057">
                <a:solidFill>
                  <a:schemeClr val="dk1"/>
                </a:solidFill>
              </a:rPr>
              <a:t>This chart presents the </a:t>
            </a:r>
            <a:r>
              <a:rPr lang="ru" sz="2057">
                <a:solidFill>
                  <a:schemeClr val="accent5"/>
                </a:solidFill>
              </a:rPr>
              <a:t>top 10 cities in Israel </a:t>
            </a:r>
            <a:r>
              <a:rPr lang="ru" sz="2057">
                <a:solidFill>
                  <a:schemeClr val="dk1"/>
                </a:solidFill>
              </a:rPr>
              <a:t>with the highest number of reported road accidents (overall data for 2013-2024).</a:t>
            </a:r>
            <a:endParaRPr sz="205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205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As expected, the cities with the highest accident counts are major metropolitan areas with high population and traffic density, primarily located in central Israel.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205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585"/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17271" l="20583" r="59782" t="48996"/>
          <a:stretch/>
        </p:blipFill>
        <p:spPr>
          <a:xfrm>
            <a:off x="4796850" y="1017725"/>
            <a:ext cx="3790373" cy="369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235550"/>
            <a:ext cx="85206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E06666"/>
                </a:solidFill>
              </a:rPr>
              <a:t>Demographic Factors - 2023</a:t>
            </a:r>
            <a:endParaRPr b="1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98450" y="813650"/>
            <a:ext cx="5537400" cy="4058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741B47"/>
                </a:solidFill>
              </a:rPr>
              <a:t>                       </a:t>
            </a:r>
            <a:r>
              <a:rPr lang="ru">
                <a:solidFill>
                  <a:srgbClr val="FF9900"/>
                </a:solidFill>
              </a:rPr>
              <a:t>        INVOLVED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                                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   </a:t>
            </a:r>
            <a:r>
              <a:rPr lang="ru">
                <a:solidFill>
                  <a:srgbClr val="FF9900"/>
                </a:solidFill>
              </a:rPr>
              <a:t>DRIVERS                                             NON-DRIVERS</a:t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741B47"/>
                </a:solidFill>
              </a:rPr>
              <a:t>🚨</a:t>
            </a:r>
            <a:r>
              <a:rPr lang="ru">
                <a:solidFill>
                  <a:srgbClr val="FFFFFF"/>
                </a:solidFill>
              </a:rPr>
              <a:t> </a:t>
            </a:r>
            <a:r>
              <a:rPr b="1" lang="ru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br>
              <a:rPr b="1" lang="ru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People aged 20-30 are most frequently injured as drivers and non-drivers. 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Non-drivers: the proportion of younger individuals increases significantly: age groups 15-19, 10-14, 05-09 </a:t>
            </a: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appear in top 5 rating</a:t>
            </a:r>
            <a:r>
              <a:rPr lang="ru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17564" l="2458" r="78571" t="21236"/>
          <a:stretch/>
        </p:blipFill>
        <p:spPr>
          <a:xfrm>
            <a:off x="5725950" y="663850"/>
            <a:ext cx="3246725" cy="4336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cxnSp>
        <p:nvCxnSpPr>
          <p:cNvPr id="128" name="Google Shape;128;p20"/>
          <p:cNvCxnSpPr/>
          <p:nvPr/>
        </p:nvCxnSpPr>
        <p:spPr>
          <a:xfrm flipH="1">
            <a:off x="1353425" y="1181275"/>
            <a:ext cx="1156800" cy="7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0"/>
          <p:cNvCxnSpPr/>
          <p:nvPr/>
        </p:nvCxnSpPr>
        <p:spPr>
          <a:xfrm>
            <a:off x="2633275" y="1181275"/>
            <a:ext cx="1320900" cy="6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235550"/>
            <a:ext cx="85206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E06666"/>
                </a:solidFill>
              </a:rPr>
              <a:t>Demographic Factors - 2023</a:t>
            </a:r>
            <a:endParaRPr b="1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64250" y="813650"/>
            <a:ext cx="8255400" cy="4058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00">
                <a:solidFill>
                  <a:srgbClr val="741B47"/>
                </a:solidFill>
              </a:rPr>
              <a:t>🚨</a:t>
            </a:r>
            <a:r>
              <a:rPr lang="ru" sz="2300">
                <a:solidFill>
                  <a:schemeClr val="accent5"/>
                </a:solidFill>
              </a:rPr>
              <a:t> </a:t>
            </a:r>
            <a:r>
              <a:rPr b="1" lang="ru" sz="2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Gender?</a:t>
            </a:r>
            <a:br>
              <a:rPr b="1" lang="ru" sz="23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3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21190" l="8773" r="55032" t="20895"/>
          <a:stretch/>
        </p:blipFill>
        <p:spPr>
          <a:xfrm>
            <a:off x="1657100" y="2272325"/>
            <a:ext cx="1591450" cy="169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21268" l="56904" r="8580" t="20398"/>
          <a:stretch/>
        </p:blipFill>
        <p:spPr>
          <a:xfrm>
            <a:off x="5094275" y="2165700"/>
            <a:ext cx="1624274" cy="175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3757125" y="2625075"/>
            <a:ext cx="910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5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or</a:t>
            </a:r>
            <a:endParaRPr sz="49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