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2" r:id="rId3"/>
    <p:sldId id="257" r:id="rId4"/>
    <p:sldId id="267" r:id="rId5"/>
    <p:sldId id="270" r:id="rId6"/>
    <p:sldId id="268" r:id="rId7"/>
    <p:sldId id="261" r:id="rId8"/>
    <p:sldId id="269" r:id="rId9"/>
    <p:sldId id="271" r:id="rId10"/>
    <p:sldId id="262" r:id="rId11"/>
    <p:sldId id="263" r:id="rId12"/>
    <p:sldId id="264" r:id="rId13"/>
    <p:sldId id="26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5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1C19-7C25-48FB-A0CC-BE27822AD094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9A6AC-F1A7-4A03-8DB2-FFA2B3A9EA1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68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9A6AC-F1A7-4A03-8DB2-FFA2B3A9EA10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546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45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733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10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2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2881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53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8905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1757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096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69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890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138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545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8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779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791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21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E5C828-21AA-455D-9B31-A22531D01353}" type="datetimeFigureOut">
              <a:rPr lang="sk-SK" smtClean="0"/>
              <a:t>16. 3. 2023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B1F6314-E4B2-4120-B03D-1AF8AC27D74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7771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Využitie neurónových sietí v moderných aplikáciách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Tomáš Varga</a:t>
            </a:r>
          </a:p>
        </p:txBody>
      </p:sp>
    </p:spTree>
    <p:extLst>
      <p:ext uri="{BB962C8B-B14F-4D97-AF65-F5344CB8AC3E}">
        <p14:creationId xmlns:p14="http://schemas.microsoft.com/office/powerpoint/2010/main" val="127657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1EB936-A20A-1320-049C-3B58A7EE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Praktická časť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DCC24C-E056-1CEB-DD66-04C8DD3D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24" y="1732449"/>
            <a:ext cx="11410681" cy="4848655"/>
          </a:xfrm>
        </p:spPr>
        <p:txBody>
          <a:bodyPr numCol="2">
            <a:noAutofit/>
          </a:bodyPr>
          <a:lstStyle/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keras.utils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np_utils</a:t>
            </a:r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keras.datasets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import cifar10</a:t>
            </a:r>
          </a:p>
          <a:p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) = cifar10.load_data()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X_train.astype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('float32')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X_test.astype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('float32')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/ 255.0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/ 255.0</a:t>
            </a:r>
          </a:p>
          <a:p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np_utils.to_categorical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np_utils.to_categorical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class_num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y_test.shape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0285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28920-11B9-3F11-184E-F61216C7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Praktická časť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5F8D622A-B8D2-A0BA-AE9B-3245E6EC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49" y="1580050"/>
            <a:ext cx="11114468" cy="4515951"/>
          </a:xfrm>
        </p:spPr>
        <p:txBody>
          <a:bodyPr>
            <a:noAutofit/>
          </a:bodyPr>
          <a:lstStyle/>
          <a:p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model =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keras.Sequential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(keras.layers.Conv2D(32, (3, 3),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input_shape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X_train.shape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[1:],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keras.layers.Dropout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(0.2))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keras.layers.BatchNormalization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(keras.layers.Conv2D(64, 3,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(keras.layers.MaxPooling2D(2))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keras.layers.Dropout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(0.2))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keras.layers.BatchNormalization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36900" indent="0">
              <a:buNone/>
            </a:pPr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9365534-685A-F4D3-7E5C-F423FF66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(keras.layers.Conv2D(128, 3,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keras.layers.Dropout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(0.2))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keras.layers.BatchNormalization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keras.layers.Flatten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keras.layers.Dropout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(0.2))</a:t>
            </a:r>
          </a:p>
          <a:p>
            <a:pPr marL="36900" indent="0">
              <a:buNone/>
            </a:pPr>
            <a:endParaRPr lang="sk-S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keras.layers.Dense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(32,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keras.layers.Dropout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(0.3))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keras.layers.BatchNormalization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2903A36C-3DF6-68BE-7DF7-68D4223FAE22}"/>
              </a:ext>
            </a:extLst>
          </p:cNvPr>
          <p:cNvSpPr txBox="1">
            <a:spLocks/>
          </p:cNvSpPr>
          <p:nvPr/>
        </p:nvSpPr>
        <p:spPr>
          <a:xfrm>
            <a:off x="919119" y="58157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/>
              <a:t>Praktická časť</a:t>
            </a:r>
          </a:p>
        </p:txBody>
      </p:sp>
    </p:spTree>
    <p:extLst>
      <p:ext uri="{BB962C8B-B14F-4D97-AF65-F5344CB8AC3E}">
        <p14:creationId xmlns:p14="http://schemas.microsoft.com/office/powerpoint/2010/main" val="36869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16B20C-D357-A024-0CAB-4E425F4E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Praktická časť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D10A48D-C108-AE16-9951-93083D2E7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75" y="1745328"/>
            <a:ext cx="11462802" cy="4058751"/>
          </a:xfrm>
        </p:spPr>
        <p:txBody>
          <a:bodyPr>
            <a:normAutofit/>
          </a:bodyPr>
          <a:lstStyle/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model.add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keras.layers.Dense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class_num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'))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model.compile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categorical_crossentropy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=['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'])</a:t>
            </a:r>
          </a:p>
          <a:p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model.fit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validation_data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=25, </a:t>
            </a:r>
            <a:r>
              <a:rPr lang="sk-SK" sz="2200" dirty="0" err="1"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sk-SK" sz="2200" dirty="0">
                <a:latin typeface="Arial" panose="020B0604020202020204" pitchFamily="34" charset="0"/>
                <a:cs typeface="Arial" panose="020B0604020202020204" pitchFamily="34" charset="0"/>
              </a:rPr>
              <a:t>=64)</a:t>
            </a:r>
          </a:p>
        </p:txBody>
      </p:sp>
    </p:spTree>
    <p:extLst>
      <p:ext uri="{BB962C8B-B14F-4D97-AF65-F5344CB8AC3E}">
        <p14:creationId xmlns:p14="http://schemas.microsoft.com/office/powerpoint/2010/main" val="14257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9119" y="1458442"/>
            <a:ext cx="10353762" cy="3534344"/>
          </a:xfrm>
        </p:spPr>
        <p:txBody>
          <a:bodyPr/>
          <a:lstStyle/>
          <a:p>
            <a:r>
              <a:rPr lang="sk-SK" dirty="0"/>
              <a:t>Ďakujem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5611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7928C0-73B1-AEA7-575A-6FEDFDE1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Cie</a:t>
            </a:r>
            <a:r>
              <a:rPr lang="sk-SK" dirty="0"/>
              <a:t>ľ mojej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F1F7DB-497C-A215-C727-C1983BE2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sk-SK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informovať ľudí o Umelej inteligencii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4" name="Zástupný objekt pre obsah 4">
            <a:extLst>
              <a:ext uri="{FF2B5EF4-FFF2-40B4-BE49-F238E27FC236}">
                <a16:creationId xmlns:a16="http://schemas.microsoft.com/office/drawing/2014/main" id="{5FF95AE4-2D06-1EAD-606C-754E3A4F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98" y="1580050"/>
            <a:ext cx="5422489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5" name="Zástupný objekt pre obsah 3">
            <a:extLst>
              <a:ext uri="{FF2B5EF4-FFF2-40B4-BE49-F238E27FC236}">
                <a16:creationId xmlns:a16="http://schemas.microsoft.com/office/drawing/2014/main" id="{CFE42120-62A8-7F84-AC19-2EF931C41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60" y="1852612"/>
            <a:ext cx="4826416" cy="36337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82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Úvod</a:t>
            </a: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32" y="1371600"/>
            <a:ext cx="7465304" cy="5099538"/>
          </a:xfrm>
          <a:prstGeom prst="rect">
            <a:avLst/>
          </a:prstGeom>
        </p:spPr>
      </p:pic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A1AC6D5E-DFF9-F0D5-302C-344BAEE6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31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EABD71-0722-BF3A-F19A-8A1F378D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sk-SK" dirty="0" err="1"/>
              <a:t>ákladná</a:t>
            </a:r>
            <a:r>
              <a:rPr lang="sk-SK" dirty="0"/>
              <a:t> nervová sieť</a:t>
            </a:r>
          </a:p>
        </p:txBody>
      </p:sp>
      <p:pic>
        <p:nvPicPr>
          <p:cNvPr id="2050" name="Picture 2" descr="Neural Networks — As Simple as They Get | by Abhijeet Singh | The ...">
            <a:extLst>
              <a:ext uri="{FF2B5EF4-FFF2-40B4-BE49-F238E27FC236}">
                <a16:creationId xmlns:a16="http://schemas.microsoft.com/office/drawing/2014/main" id="{B850BDD6-D053-A4F6-E387-CD57AF531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2"/>
          <a:stretch/>
        </p:blipFill>
        <p:spPr bwMode="auto">
          <a:xfrm>
            <a:off x="4054822" y="1732449"/>
            <a:ext cx="4071708" cy="40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4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7079D6-A195-A846-CBDC-8B8A6C12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Perceptron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0E0797-2487-85E9-25B9-4F2E0E58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F27C3B01-0878-8752-7E40-8BB840A91640}"/>
              </a:ext>
            </a:extLst>
          </p:cNvPr>
          <p:cNvGrpSpPr/>
          <p:nvPr/>
        </p:nvGrpSpPr>
        <p:grpSpPr>
          <a:xfrm>
            <a:off x="463723" y="1580050"/>
            <a:ext cx="6488723" cy="4789308"/>
            <a:chOff x="3446585" y="1092746"/>
            <a:chExt cx="6488723" cy="4789308"/>
          </a:xfrm>
        </p:grpSpPr>
        <p:sp>
          <p:nvSpPr>
            <p:cNvPr id="5" name="Obdĺžnik 4">
              <a:extLst>
                <a:ext uri="{FF2B5EF4-FFF2-40B4-BE49-F238E27FC236}">
                  <a16:creationId xmlns:a16="http://schemas.microsoft.com/office/drawing/2014/main" id="{1301FB03-ED6C-5545-C871-F83553FC4A69}"/>
                </a:ext>
              </a:extLst>
            </p:cNvPr>
            <p:cNvSpPr/>
            <p:nvPr/>
          </p:nvSpPr>
          <p:spPr>
            <a:xfrm>
              <a:off x="3446585" y="1092746"/>
              <a:ext cx="6488723" cy="47893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6" name="Obrázok 5" descr="Neural Networks: Creating a Perceptron Model in Python | LEARN ...">
              <a:extLst>
                <a:ext uri="{FF2B5EF4-FFF2-40B4-BE49-F238E27FC236}">
                  <a16:creationId xmlns:a16="http://schemas.microsoft.com/office/drawing/2014/main" id="{6CFB3A36-D70D-7415-D332-AE3DBB8180BE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973" y="1092746"/>
              <a:ext cx="6459611" cy="47517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Skupina 6">
            <a:extLst>
              <a:ext uri="{FF2B5EF4-FFF2-40B4-BE49-F238E27FC236}">
                <a16:creationId xmlns:a16="http://schemas.microsoft.com/office/drawing/2014/main" id="{C616360F-99D0-64F9-FDCB-B6FABF8C6875}"/>
              </a:ext>
            </a:extLst>
          </p:cNvPr>
          <p:cNvGrpSpPr/>
          <p:nvPr/>
        </p:nvGrpSpPr>
        <p:grpSpPr>
          <a:xfrm>
            <a:off x="6721741" y="1505996"/>
            <a:ext cx="5049549" cy="5023027"/>
            <a:chOff x="6090676" y="1236372"/>
            <a:chExt cx="5049549" cy="5023027"/>
          </a:xfrm>
        </p:grpSpPr>
        <p:sp>
          <p:nvSpPr>
            <p:cNvPr id="8" name="Obdĺžnik 7">
              <a:extLst>
                <a:ext uri="{FF2B5EF4-FFF2-40B4-BE49-F238E27FC236}">
                  <a16:creationId xmlns:a16="http://schemas.microsoft.com/office/drawing/2014/main" id="{EFA03F3F-5D94-1C46-9F96-91858D465B5B}"/>
                </a:ext>
              </a:extLst>
            </p:cNvPr>
            <p:cNvSpPr/>
            <p:nvPr/>
          </p:nvSpPr>
          <p:spPr>
            <a:xfrm>
              <a:off x="6090676" y="1236372"/>
              <a:ext cx="5049549" cy="50120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9" name="Obrázok 8">
              <a:extLst>
                <a:ext uri="{FF2B5EF4-FFF2-40B4-BE49-F238E27FC236}">
                  <a16:creationId xmlns:a16="http://schemas.microsoft.com/office/drawing/2014/main" id="{A5937A52-FCA5-F776-EC47-90DE777D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676" y="1264248"/>
              <a:ext cx="4995151" cy="499515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215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EC554D-578A-5D1F-122F-6E30F6DA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Viacvrstvov</a:t>
            </a:r>
            <a:r>
              <a:rPr lang="sk-SK" dirty="0"/>
              <a:t>ý </a:t>
            </a:r>
            <a:r>
              <a:rPr lang="sk-SK" dirty="0" err="1"/>
              <a:t>perceptron</a:t>
            </a:r>
            <a:endParaRPr lang="sk-SK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8703EB-06B9-7393-6549-95D6614B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97" y="1617802"/>
            <a:ext cx="6382957" cy="362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al Systems: Linear and Nonlinear Systems in Electrical Engineering">
            <a:extLst>
              <a:ext uri="{FF2B5EF4-FFF2-40B4-BE49-F238E27FC236}">
                <a16:creationId xmlns:a16="http://schemas.microsoft.com/office/drawing/2014/main" id="{A7208469-E49C-5403-4D74-77AFCC5B48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75" y="1617802"/>
            <a:ext cx="10260599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Konvolučná neurónová sieť</a:t>
            </a: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291" y="1830912"/>
            <a:ext cx="6740770" cy="360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79AB56-047D-2D1B-E388-454645EF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DALL-E 2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0D16706-994F-274F-8D82-36F0C410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00" y="2059138"/>
            <a:ext cx="6351449" cy="3095664"/>
          </a:xfrm>
          <a:prstGeom prst="rect">
            <a:avLst/>
          </a:prstGeom>
        </p:spPr>
      </p:pic>
      <p:grpSp>
        <p:nvGrpSpPr>
          <p:cNvPr id="10" name="Skupina 9">
            <a:extLst>
              <a:ext uri="{FF2B5EF4-FFF2-40B4-BE49-F238E27FC236}">
                <a16:creationId xmlns:a16="http://schemas.microsoft.com/office/drawing/2014/main" id="{0E2F7DB0-85FB-0279-7FD8-45C55C4AB84B}"/>
              </a:ext>
            </a:extLst>
          </p:cNvPr>
          <p:cNvGrpSpPr/>
          <p:nvPr/>
        </p:nvGrpSpPr>
        <p:grpSpPr>
          <a:xfrm>
            <a:off x="3025827" y="3393160"/>
            <a:ext cx="5700395" cy="3395980"/>
            <a:chOff x="3052619" y="2058031"/>
            <a:chExt cx="5700395" cy="3395980"/>
          </a:xfrm>
        </p:grpSpPr>
        <p:pic>
          <p:nvPicPr>
            <p:cNvPr id="6" name="Obrázok 5">
              <a:extLst>
                <a:ext uri="{FF2B5EF4-FFF2-40B4-BE49-F238E27FC236}">
                  <a16:creationId xmlns:a16="http://schemas.microsoft.com/office/drawing/2014/main" id="{28F9BBDB-0A4A-BE49-7582-15D490160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619" y="2062476"/>
              <a:ext cx="2496820" cy="2496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Obrázok 6">
              <a:extLst>
                <a:ext uri="{FF2B5EF4-FFF2-40B4-BE49-F238E27FC236}">
                  <a16:creationId xmlns:a16="http://schemas.microsoft.com/office/drawing/2014/main" id="{82FC6C86-7E2A-0A3B-497D-AEEE70EF5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1744" y="2058031"/>
              <a:ext cx="2541270" cy="25412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ové pole 3">
              <a:extLst>
                <a:ext uri="{FF2B5EF4-FFF2-40B4-BE49-F238E27FC236}">
                  <a16:creationId xmlns:a16="http://schemas.microsoft.com/office/drawing/2014/main" id="{8C6478D3-46C2-9B18-F2DC-306C9C53B288}"/>
                </a:ext>
              </a:extLst>
            </p:cNvPr>
            <p:cNvSpPr txBox="1"/>
            <p:nvPr/>
          </p:nvSpPr>
          <p:spPr>
            <a:xfrm>
              <a:off x="3053254" y="4683756"/>
              <a:ext cx="2481580" cy="5219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k-SK" sz="12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Obrázok mačky v kostýme astronauta, ktorá sa pozerá na hviezdy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k-SK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ové pole 4">
              <a:extLst>
                <a:ext uri="{FF2B5EF4-FFF2-40B4-BE49-F238E27FC236}">
                  <a16:creationId xmlns:a16="http://schemas.microsoft.com/office/drawing/2014/main" id="{56FC8EF7-2727-AD23-9C8B-FB8985070E1C}"/>
                </a:ext>
              </a:extLst>
            </p:cNvPr>
            <p:cNvSpPr txBox="1"/>
            <p:nvPr/>
          </p:nvSpPr>
          <p:spPr>
            <a:xfrm>
              <a:off x="6270799" y="4718046"/>
              <a:ext cx="2469515" cy="73596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k-SK" sz="1200" i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Impresionistická maľba mačky v kostýme astronauta, ktorá sa pozerá na hviezdy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sk-SK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18DD9E61-B4D7-1B02-2D6B-DC8F7098932D}"/>
              </a:ext>
            </a:extLst>
          </p:cNvPr>
          <p:cNvGrpSpPr/>
          <p:nvPr/>
        </p:nvGrpSpPr>
        <p:grpSpPr>
          <a:xfrm>
            <a:off x="2661715" y="648690"/>
            <a:ext cx="6314456" cy="2620010"/>
            <a:chOff x="2914951" y="2058031"/>
            <a:chExt cx="6314456" cy="2620010"/>
          </a:xfrm>
        </p:grpSpPr>
        <p:sp>
          <p:nvSpPr>
            <p:cNvPr id="18" name="Obdĺžnik 17">
              <a:extLst>
                <a:ext uri="{FF2B5EF4-FFF2-40B4-BE49-F238E27FC236}">
                  <a16:creationId xmlns:a16="http://schemas.microsoft.com/office/drawing/2014/main" id="{6078E404-8A6A-77BC-EE0B-E79EF8A0227F}"/>
                </a:ext>
              </a:extLst>
            </p:cNvPr>
            <p:cNvSpPr/>
            <p:nvPr/>
          </p:nvSpPr>
          <p:spPr>
            <a:xfrm>
              <a:off x="2914951" y="2058031"/>
              <a:ext cx="6314456" cy="26200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17" name="Skupina 16">
              <a:extLst>
                <a:ext uri="{FF2B5EF4-FFF2-40B4-BE49-F238E27FC236}">
                  <a16:creationId xmlns:a16="http://schemas.microsoft.com/office/drawing/2014/main" id="{AC3C690E-F145-B588-2186-762713B5583D}"/>
                </a:ext>
              </a:extLst>
            </p:cNvPr>
            <p:cNvGrpSpPr/>
            <p:nvPr/>
          </p:nvGrpSpPr>
          <p:grpSpPr>
            <a:xfrm>
              <a:off x="2962592" y="2239645"/>
              <a:ext cx="6266815" cy="2378710"/>
              <a:chOff x="2962592" y="2239645"/>
              <a:chExt cx="6266815" cy="2378710"/>
            </a:xfrm>
          </p:grpSpPr>
          <p:pic>
            <p:nvPicPr>
              <p:cNvPr id="11" name="Obrázok 10">
                <a:extLst>
                  <a:ext uri="{FF2B5EF4-FFF2-40B4-BE49-F238E27FC236}">
                    <a16:creationId xmlns:a16="http://schemas.microsoft.com/office/drawing/2014/main" id="{1E9FAC0A-BF6D-4448-B631-BD9B92387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2592" y="2239645"/>
                <a:ext cx="1990725" cy="165163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Textové pole 11">
                <a:extLst>
                  <a:ext uri="{FF2B5EF4-FFF2-40B4-BE49-F238E27FC236}">
                    <a16:creationId xmlns:a16="http://schemas.microsoft.com/office/drawing/2014/main" id="{BD063EAE-E65C-8EAE-9536-4B67F18F1776}"/>
                  </a:ext>
                </a:extLst>
              </p:cNvPr>
              <p:cNvSpPr txBox="1"/>
              <p:nvPr/>
            </p:nvSpPr>
            <p:spPr>
              <a:xfrm>
                <a:off x="2962592" y="3903345"/>
                <a:ext cx="2000250" cy="466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2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Tu môžete vidieť maľbu </a:t>
                </a:r>
                <a:r>
                  <a:rPr lang="sk-SK" sz="1200" i="1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Mona</a:t>
                </a:r>
                <a:r>
                  <a:rPr lang="sk-SK" sz="12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Líza, ktorá bola rozšírená 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3" name="Obrázok 12">
                <a:extLst>
                  <a:ext uri="{FF2B5EF4-FFF2-40B4-BE49-F238E27FC236}">
                    <a16:creationId xmlns:a16="http://schemas.microsoft.com/office/drawing/2014/main" id="{03F992C6-3447-1C9B-3F06-40A287C2C6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797" r="14797"/>
              <a:stretch/>
            </p:blipFill>
            <p:spPr bwMode="auto">
              <a:xfrm>
                <a:off x="5252402" y="2239645"/>
                <a:ext cx="1553845" cy="1470660"/>
              </a:xfrm>
              <a:prstGeom prst="rect">
                <a:avLst/>
              </a:prstGeom>
              <a:noFill/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4" name="Textové pole 8">
                <a:extLst>
                  <a:ext uri="{FF2B5EF4-FFF2-40B4-BE49-F238E27FC236}">
                    <a16:creationId xmlns:a16="http://schemas.microsoft.com/office/drawing/2014/main" id="{1D172378-2F13-150F-E159-BBE200A9AFF4}"/>
                  </a:ext>
                </a:extLst>
              </p:cNvPr>
              <p:cNvSpPr txBox="1"/>
              <p:nvPr/>
            </p:nvSpPr>
            <p:spPr>
              <a:xfrm>
                <a:off x="5156517" y="3709670"/>
                <a:ext cx="1732915" cy="23050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2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Originál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5" name="Obrázok 14">
                <a:extLst>
                  <a:ext uri="{FF2B5EF4-FFF2-40B4-BE49-F238E27FC236}">
                    <a16:creationId xmlns:a16="http://schemas.microsoft.com/office/drawing/2014/main" id="{3B5C70C2-B6DA-7A0D-82E7-63FD5D321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4392" y="2239645"/>
                <a:ext cx="1477645" cy="147764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Textové pole 6">
                <a:extLst>
                  <a:ext uri="{FF2B5EF4-FFF2-40B4-BE49-F238E27FC236}">
                    <a16:creationId xmlns:a16="http://schemas.microsoft.com/office/drawing/2014/main" id="{04FE9350-5F5D-DF57-3E77-F69C0161A275}"/>
                  </a:ext>
                </a:extLst>
              </p:cNvPr>
              <p:cNvSpPr txBox="1"/>
              <p:nvPr/>
            </p:nvSpPr>
            <p:spPr>
              <a:xfrm>
                <a:off x="6685597" y="3683000"/>
                <a:ext cx="2543810" cy="93535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2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Verzia obrázka vedľa, kde bola zadná stena zmazaná a nahradená generovanou odpoveďou na textovú výzvu: Stena vyzdobená trofejami 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Skupina 25">
            <a:extLst>
              <a:ext uri="{FF2B5EF4-FFF2-40B4-BE49-F238E27FC236}">
                <a16:creationId xmlns:a16="http://schemas.microsoft.com/office/drawing/2014/main" id="{E4DC7F45-7742-E4E9-A30D-378C684B6180}"/>
              </a:ext>
            </a:extLst>
          </p:cNvPr>
          <p:cNvGrpSpPr/>
          <p:nvPr/>
        </p:nvGrpSpPr>
        <p:grpSpPr>
          <a:xfrm>
            <a:off x="3255498" y="3424642"/>
            <a:ext cx="4945487" cy="2440679"/>
            <a:chOff x="3049903" y="3369570"/>
            <a:chExt cx="4945487" cy="2440679"/>
          </a:xfrm>
        </p:grpSpPr>
        <p:sp>
          <p:nvSpPr>
            <p:cNvPr id="25" name="Obdĺžnik 24">
              <a:extLst>
                <a:ext uri="{FF2B5EF4-FFF2-40B4-BE49-F238E27FC236}">
                  <a16:creationId xmlns:a16="http://schemas.microsoft.com/office/drawing/2014/main" id="{9E74683A-661E-E5A3-9EF8-C7E6146AE09E}"/>
                </a:ext>
              </a:extLst>
            </p:cNvPr>
            <p:cNvSpPr/>
            <p:nvPr/>
          </p:nvSpPr>
          <p:spPr>
            <a:xfrm>
              <a:off x="3049903" y="3369570"/>
              <a:ext cx="4945487" cy="24170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pSp>
          <p:nvGrpSpPr>
            <p:cNvPr id="24" name="Skupina 23">
              <a:extLst>
                <a:ext uri="{FF2B5EF4-FFF2-40B4-BE49-F238E27FC236}">
                  <a16:creationId xmlns:a16="http://schemas.microsoft.com/office/drawing/2014/main" id="{D21BF265-2A2D-5164-BCF2-43D264B0AA2D}"/>
                </a:ext>
              </a:extLst>
            </p:cNvPr>
            <p:cNvGrpSpPr/>
            <p:nvPr/>
          </p:nvGrpSpPr>
          <p:grpSpPr>
            <a:xfrm>
              <a:off x="3300653" y="3437889"/>
              <a:ext cx="4534535" cy="2372360"/>
              <a:chOff x="3300653" y="3437889"/>
              <a:chExt cx="4534535" cy="2372360"/>
            </a:xfrm>
          </p:grpSpPr>
          <p:pic>
            <p:nvPicPr>
              <p:cNvPr id="20" name="Obrázok 19">
                <a:extLst>
                  <a:ext uri="{FF2B5EF4-FFF2-40B4-BE49-F238E27FC236}">
                    <a16:creationId xmlns:a16="http://schemas.microsoft.com/office/drawing/2014/main" id="{05EF9217-62AD-49AE-4457-6768338B8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5883" y="3437889"/>
                <a:ext cx="2049145" cy="2066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Obrázok 20">
                <a:extLst>
                  <a:ext uri="{FF2B5EF4-FFF2-40B4-BE49-F238E27FC236}">
                    <a16:creationId xmlns:a16="http://schemas.microsoft.com/office/drawing/2014/main" id="{F3F59C7D-AD0D-EE0E-6B6F-8F8DEB74F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0653" y="3452494"/>
                <a:ext cx="2065020" cy="20650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ové pole 13">
                <a:extLst>
                  <a:ext uri="{FF2B5EF4-FFF2-40B4-BE49-F238E27FC236}">
                    <a16:creationId xmlns:a16="http://schemas.microsoft.com/office/drawing/2014/main" id="{80BA52C6-BE98-712E-ADE0-5C3855BE29AA}"/>
                  </a:ext>
                </a:extLst>
              </p:cNvPr>
              <p:cNvSpPr txBox="1"/>
              <p:nvPr/>
            </p:nvSpPr>
            <p:spPr>
              <a:xfrm>
                <a:off x="3315893" y="5479414"/>
                <a:ext cx="1986280" cy="3308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2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Originál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ové pole 14">
                <a:extLst>
                  <a:ext uri="{FF2B5EF4-FFF2-40B4-BE49-F238E27FC236}">
                    <a16:creationId xmlns:a16="http://schemas.microsoft.com/office/drawing/2014/main" id="{C8AD9D20-B019-C11D-41F3-48A8AFAF9B0F}"/>
                  </a:ext>
                </a:extLst>
              </p:cNvPr>
              <p:cNvSpPr txBox="1"/>
              <p:nvPr/>
            </p:nvSpPr>
            <p:spPr>
              <a:xfrm>
                <a:off x="5775883" y="5489574"/>
                <a:ext cx="2059305" cy="2857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200" i="1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Variácia</a:t>
                </a:r>
                <a:endPara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40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B9C164-70B0-8B7F-F945-25B6CEFD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ChatGPT</a:t>
            </a:r>
          </a:p>
        </p:txBody>
      </p:sp>
      <p:pic>
        <p:nvPicPr>
          <p:cNvPr id="5122" name="Picture 2" descr="ChatGPT Logo and symbol, meaning, history, PNG, brand">
            <a:extLst>
              <a:ext uri="{FF2B5EF4-FFF2-40B4-BE49-F238E27FC236}">
                <a16:creationId xmlns:a16="http://schemas.microsoft.com/office/drawing/2014/main" id="{F92CEB67-D430-C21C-6C72-2F6E578FD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552" y="1815504"/>
            <a:ext cx="6920248" cy="38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ok 3" descr="Obrázok">
            <a:extLst>
              <a:ext uri="{FF2B5EF4-FFF2-40B4-BE49-F238E27FC236}">
                <a16:creationId xmlns:a16="http://schemas.microsoft.com/office/drawing/2014/main" id="{82903BFC-99FF-B6C9-61DE-A24CA9C47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5" b="8277"/>
          <a:stretch/>
        </p:blipFill>
        <p:spPr bwMode="auto">
          <a:xfrm>
            <a:off x="260494" y="1452094"/>
            <a:ext cx="11660364" cy="52738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314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dlica">
  <a:themeElements>
    <a:clrScheme name="Bridlic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ridlic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dlic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Bridlica</Template>
  <TotalTime>396</TotalTime>
  <Words>526</Words>
  <Application>Microsoft Office PowerPoint</Application>
  <PresentationFormat>Širokouhlá</PresentationFormat>
  <Paragraphs>62</Paragraphs>
  <Slides>14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Calisto MT</vt:lpstr>
      <vt:lpstr>Roboto</vt:lpstr>
      <vt:lpstr>Times New Roman</vt:lpstr>
      <vt:lpstr>Wingdings 2</vt:lpstr>
      <vt:lpstr>Bridlica</vt:lpstr>
      <vt:lpstr>Využitie neurónových sietí v moderných aplikáciách</vt:lpstr>
      <vt:lpstr>Cieľ mojej práce</vt:lpstr>
      <vt:lpstr>Úvod</vt:lpstr>
      <vt:lpstr>Základná nervová sieť</vt:lpstr>
      <vt:lpstr>Perceptron</vt:lpstr>
      <vt:lpstr>Viacvrstvový perceptron</vt:lpstr>
      <vt:lpstr>Konvolučná neurónová sieť</vt:lpstr>
      <vt:lpstr>DALL-E 2</vt:lpstr>
      <vt:lpstr>ChatGPT</vt:lpstr>
      <vt:lpstr>Praktická časť</vt:lpstr>
      <vt:lpstr>Praktická časť</vt:lpstr>
      <vt:lpstr>Prezentácia programu PowerPoint</vt:lpstr>
      <vt:lpstr>Praktická časť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Využitie neurónových sietí v moderných aplikáciách</dc:title>
  <dc:creator>student</dc:creator>
  <cp:lastModifiedBy>Tomas Varga</cp:lastModifiedBy>
  <cp:revision>12</cp:revision>
  <dcterms:created xsi:type="dcterms:W3CDTF">2023-03-03T07:07:52Z</dcterms:created>
  <dcterms:modified xsi:type="dcterms:W3CDTF">2023-03-16T21:56:56Z</dcterms:modified>
</cp:coreProperties>
</file>