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5800" y="1752480"/>
            <a:ext cx="7772040" cy="848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oľná forma 12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Voľná forma 11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ravouhlý trojuholník 1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srcRect/>
            <a:tile/>
          </a:blipFill>
          <a:ln w="12700">
            <a:noFill/>
          </a:ln>
          <a:effectLst>
            <a:outerShdw blurRad="5076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ovná spojnica 1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ravouhlý trojuholník 9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700">
            <a:noFill/>
          </a:ln>
          <a:effectLst>
            <a:outerShdw blurRad="5076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sk-SK" sz="4800" b="1" strike="noStrike" spc="-1">
                <a:solidFill>
                  <a:srgbClr val="464646"/>
                </a:solidFill>
                <a:latin typeface="Lucida Sans Unicode"/>
              </a:rPr>
              <a:t>Kliknite sem a upravte štýl predlohy nadpisov.</a:t>
            </a:r>
            <a:endParaRPr lang="sk-SK" sz="4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Skupina 1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Voľná forma 6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Voľná forma 7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Voľná forma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4">
                <a:alphaModFix amt="50000"/>
              </a:blip>
              <a:srcRect/>
              <a:tile/>
            </a:blipFill>
            <a:ln w="12700">
              <a:noFill/>
            </a:ln>
            <a:effectLst>
              <a:outerShdw blurRad="50760" dist="3816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Rovná spojnica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065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76376AF2-4A00-4944-AF82-5BC14A89F036}" type="datetime1">
              <a:rPr lang="sk-SK" sz="1000" b="0" strike="noStrike" spc="-1">
                <a:solidFill>
                  <a:srgbClr val="FFFFFF"/>
                </a:solidFill>
                <a:latin typeface="Lucida Sans Unicode"/>
              </a:rPr>
              <a:t>20. 3. 2023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sk-SK" sz="1000" b="0" strike="noStrike" spc="-1">
                <a:solidFill>
                  <a:srgbClr val="E7F0F3"/>
                </a:solidFill>
                <a:latin typeface="Lucida Sans Unicode"/>
              </a:rPr>
              <a:t>RNDr. Ľudovít  KORDISCH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F87539-4B95-44F8-ABA9-C59318704A81}" type="slidenum">
              <a:rPr lang="sk-SK" sz="1000" b="0" strike="noStrike" spc="-1">
                <a:solidFill>
                  <a:srgbClr val="FFFFFF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4" name="Zástupný symbol päty 5"/>
          <p:cNvSpPr/>
          <p:nvPr/>
        </p:nvSpPr>
        <p:spPr>
          <a:xfrm>
            <a:off x="0" y="0"/>
            <a:ext cx="914364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k-SK" sz="1400" b="0" strike="noStrike" spc="-1">
                <a:solidFill>
                  <a:srgbClr val="424242"/>
                </a:solidFill>
                <a:latin typeface="Arial"/>
              </a:rPr>
              <a:t>   </a:t>
            </a:r>
            <a:r>
              <a:rPr lang="sk-SK" sz="1400" b="0" strike="noStrike" spc="-1">
                <a:solidFill>
                  <a:srgbClr val="061012"/>
                </a:solidFill>
                <a:latin typeface="Arial"/>
              </a:rPr>
              <a:t>MATEMATIKA                                                                                                                 RNDr. Ľudovít  KORDISCH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700" b="0" strike="noStrike" spc="-1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2100" b="0" strike="noStrike" spc="-1">
                <a:solidFill>
                  <a:srgbClr val="000000"/>
                </a:solid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1900" b="0" strike="noStrike" spc="-1">
                <a:solidFill>
                  <a:srgbClr val="000000"/>
                </a:solid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3520" y="1714320"/>
            <a:ext cx="7851240" cy="99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sk-SK" sz="4800" b="1" strike="noStrike" spc="-1">
                <a:solidFill>
                  <a:srgbClr val="464646"/>
                </a:solidFill>
                <a:latin typeface="Lucida Sans Unicode"/>
              </a:rPr>
              <a:t>Kombinatorika</a:t>
            </a:r>
            <a:endParaRPr lang="sk-SK" sz="4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53" name="Picture 2" descr="C:\Program Files\Microsoft Office\MEDIA\CAGCAT10\j0301252.wmf"/>
          <p:cNvPicPr/>
          <p:nvPr/>
        </p:nvPicPr>
        <p:blipFill>
          <a:blip r:embed="rId2"/>
          <a:stretch/>
        </p:blipFill>
        <p:spPr>
          <a:xfrm>
            <a:off x="6572160" y="3143160"/>
            <a:ext cx="2428560" cy="2077560"/>
          </a:xfrm>
          <a:prstGeom prst="rect">
            <a:avLst/>
          </a:prstGeom>
          <a:ln w="0">
            <a:noFill/>
          </a:ln>
        </p:spPr>
      </p:pic>
      <p:sp>
        <p:nvSpPr>
          <p:cNvPr id="54" name="Nadpis 3"/>
          <p:cNvSpPr/>
          <p:nvPr/>
        </p:nvSpPr>
        <p:spPr>
          <a:xfrm>
            <a:off x="1143000" y="3286080"/>
            <a:ext cx="4214520" cy="7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1836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sk-SK" sz="4000" b="1" strike="noStrike" spc="-1">
                <a:solidFill>
                  <a:srgbClr val="FB7751"/>
                </a:solidFill>
                <a:latin typeface="Lucida Sans Unicode"/>
              </a:rPr>
              <a:t>Úvod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dĺžnik 1"/>
          <p:cNvSpPr/>
          <p:nvPr/>
        </p:nvSpPr>
        <p:spPr>
          <a:xfrm>
            <a:off x="2786040" y="357120"/>
            <a:ext cx="314280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200" b="1" strike="noStrike" spc="-1">
                <a:solidFill>
                  <a:srgbClr val="F3EDED"/>
                </a:solidFill>
                <a:latin typeface="Lucida Sans Unicode"/>
              </a:rPr>
              <a:t>FAKTORIÁL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1" name="Obdĺžnik 4"/>
          <p:cNvSpPr/>
          <p:nvPr/>
        </p:nvSpPr>
        <p:spPr>
          <a:xfrm>
            <a:off x="358891" y="1643040"/>
            <a:ext cx="8401019" cy="830997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4800" b="1" strike="noStrike" spc="-1" dirty="0">
                <a:latin typeface="Lucida Sans Unicode"/>
              </a:rPr>
              <a:t>n! = n.(n-1).(n-2). ... .3.2.1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2" name="Obdĺžnik 5"/>
          <p:cNvSpPr/>
          <p:nvPr/>
        </p:nvSpPr>
        <p:spPr>
          <a:xfrm>
            <a:off x="449280" y="3071880"/>
            <a:ext cx="82202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4800" b="1" strike="noStrike" spc="-1" dirty="0">
                <a:latin typeface="Lucida Sans Unicode"/>
              </a:rPr>
              <a:t>  n!    čítame   </a:t>
            </a:r>
            <a:r>
              <a:rPr lang="sk-SK" sz="4800" b="1" strike="noStrike" spc="-1" dirty="0" err="1">
                <a:latin typeface="Lucida Sans Unicode"/>
              </a:rPr>
              <a:t>en</a:t>
            </a:r>
            <a:r>
              <a:rPr lang="sk-SK" sz="4800" b="1" strike="noStrike" spc="-1" dirty="0">
                <a:latin typeface="Lucida Sans Unicode"/>
              </a:rPr>
              <a:t> </a:t>
            </a:r>
            <a:r>
              <a:rPr lang="sk-SK" sz="4800" b="1" strike="noStrike" spc="-1" dirty="0" err="1">
                <a:latin typeface="Lucida Sans Unicode"/>
              </a:rPr>
              <a:t>faktoriál</a:t>
            </a:r>
            <a:r>
              <a:rPr lang="sk-SK" sz="4800" b="1" strike="noStrike" spc="-1" dirty="0">
                <a:latin typeface="Lucida Sans Unicode"/>
              </a:rPr>
              <a:t> 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dĺžnik 1"/>
          <p:cNvSpPr/>
          <p:nvPr/>
        </p:nvSpPr>
        <p:spPr>
          <a:xfrm>
            <a:off x="2786040" y="142920"/>
            <a:ext cx="314280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200" b="1" strike="noStrike" spc="-1">
                <a:solidFill>
                  <a:srgbClr val="F3EDED"/>
                </a:solidFill>
                <a:latin typeface="Lucida Sans Unicode"/>
              </a:rPr>
              <a:t>FAKTORIÁL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Obdĺžnik 7"/>
          <p:cNvSpPr/>
          <p:nvPr/>
        </p:nvSpPr>
        <p:spPr>
          <a:xfrm>
            <a:off x="358891" y="857160"/>
            <a:ext cx="8401019" cy="830997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4800" b="1" strike="noStrike" spc="-1" dirty="0">
                <a:latin typeface="Lucida Sans Unicode"/>
              </a:rPr>
              <a:t>n! = n.(n-1).(n-2). ... .3.2.1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5" name="Obdĺžnik 8"/>
          <p:cNvSpPr/>
          <p:nvPr/>
        </p:nvSpPr>
        <p:spPr>
          <a:xfrm>
            <a:off x="386640" y="2143080"/>
            <a:ext cx="8426666" cy="830997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 dirty="0">
                <a:latin typeface="Lucida Sans Unicode"/>
              </a:rPr>
              <a:t>7! = 7.(7-1).(7-2). ... .3.2.1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6" name="Obdĺžnik 9"/>
          <p:cNvSpPr/>
          <p:nvPr/>
        </p:nvSpPr>
        <p:spPr>
          <a:xfrm>
            <a:off x="357120" y="3071880"/>
            <a:ext cx="841068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  6    .   5   . 4  .3.2.1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7" name="Obdĺžnik 11"/>
          <p:cNvSpPr/>
          <p:nvPr/>
        </p:nvSpPr>
        <p:spPr>
          <a:xfrm>
            <a:off x="357120" y="4000680"/>
            <a:ext cx="842328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 . 6 . 5 . 4 . 3 . 2 . 1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dĺžnik 1"/>
          <p:cNvSpPr/>
          <p:nvPr/>
        </p:nvSpPr>
        <p:spPr>
          <a:xfrm>
            <a:off x="2786040" y="142920"/>
            <a:ext cx="314280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200" b="1" strike="noStrike" spc="-1">
                <a:solidFill>
                  <a:srgbClr val="F3EDED"/>
                </a:solidFill>
                <a:latin typeface="Lucida Sans Unicode"/>
              </a:rPr>
              <a:t>FAKTORIÁL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" name="Obdĺžnik 8"/>
          <p:cNvSpPr/>
          <p:nvPr/>
        </p:nvSpPr>
        <p:spPr>
          <a:xfrm>
            <a:off x="358847" y="1000080"/>
            <a:ext cx="8426667" cy="830997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7.(7-1).(7-2). ... .3.2.1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0" name="Obdĺžnik 9"/>
          <p:cNvSpPr/>
          <p:nvPr/>
        </p:nvSpPr>
        <p:spPr>
          <a:xfrm>
            <a:off x="1837440" y="1928880"/>
            <a:ext cx="54950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7.6.5.4.3.2.1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1" name="Obdĺžnik 5"/>
          <p:cNvSpPr/>
          <p:nvPr/>
        </p:nvSpPr>
        <p:spPr>
          <a:xfrm>
            <a:off x="1839240" y="3214800"/>
            <a:ext cx="54950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7.6.5.4.3.2.1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2" name="Obdĺžnik 6"/>
          <p:cNvSpPr/>
          <p:nvPr/>
        </p:nvSpPr>
        <p:spPr>
          <a:xfrm>
            <a:off x="1714320" y="4143240"/>
            <a:ext cx="57632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7.6.5.4!        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7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4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dĺžnik 1"/>
          <p:cNvSpPr/>
          <p:nvPr/>
        </p:nvSpPr>
        <p:spPr>
          <a:xfrm>
            <a:off x="2786040" y="142920"/>
            <a:ext cx="314280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200" b="1" strike="noStrike" spc="-1">
                <a:solidFill>
                  <a:srgbClr val="F3EDED"/>
                </a:solidFill>
                <a:latin typeface="Lucida Sans Unicode"/>
              </a:rPr>
              <a:t>FAKTORIÁL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" name="Obdĺžnik 9"/>
          <p:cNvSpPr/>
          <p:nvPr/>
        </p:nvSpPr>
        <p:spPr>
          <a:xfrm>
            <a:off x="1767960" y="857160"/>
            <a:ext cx="54950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7.6.5.4.3.2.1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5" name="Obdĺžnik 7"/>
          <p:cNvSpPr/>
          <p:nvPr/>
        </p:nvSpPr>
        <p:spPr>
          <a:xfrm>
            <a:off x="1643040" y="1785960"/>
            <a:ext cx="57344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7.6.5.4.3.2!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6" name="Obdĺžnik 10"/>
          <p:cNvSpPr/>
          <p:nvPr/>
        </p:nvSpPr>
        <p:spPr>
          <a:xfrm>
            <a:off x="1643040" y="2714760"/>
            <a:ext cx="57344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7.6.5.4.3!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7" name="Obdĺžnik 11"/>
          <p:cNvSpPr/>
          <p:nvPr/>
        </p:nvSpPr>
        <p:spPr>
          <a:xfrm>
            <a:off x="1643040" y="3643200"/>
            <a:ext cx="57344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7.6.5.4!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8" name="Obdĺžnik 12"/>
          <p:cNvSpPr/>
          <p:nvPr/>
        </p:nvSpPr>
        <p:spPr>
          <a:xfrm>
            <a:off x="1643040" y="4572000"/>
            <a:ext cx="57344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7.6.5!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9" name="Obdĺžnik 13"/>
          <p:cNvSpPr/>
          <p:nvPr/>
        </p:nvSpPr>
        <p:spPr>
          <a:xfrm>
            <a:off x="1643040" y="5500800"/>
            <a:ext cx="5734440" cy="822960"/>
          </a:xfrm>
          <a:prstGeom prst="rect">
            <a:avLst/>
          </a:prstGeom>
          <a:solidFill>
            <a:srgbClr val="FFFFFF"/>
          </a:solidFill>
          <a:ln>
            <a:solidFill>
              <a:srgbClr val="474B78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1" strike="noStrike" spc="-1">
                <a:latin typeface="Lucida Sans Unicode"/>
              </a:rPr>
              <a:t>7! = 7.6!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7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8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10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15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16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18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23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24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26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31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32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34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3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40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42" dur="6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"/>
          <p:cNvPicPr/>
          <p:nvPr/>
        </p:nvPicPr>
        <p:blipFill>
          <a:blip r:embed="rId2"/>
          <a:stretch/>
        </p:blipFill>
        <p:spPr>
          <a:xfrm>
            <a:off x="857160" y="357120"/>
            <a:ext cx="4585680" cy="264276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Rectangle 3"/>
          <p:cNvSpPr/>
          <p:nvPr/>
        </p:nvSpPr>
        <p:spPr>
          <a:xfrm>
            <a:off x="0" y="16984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Rectangl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Picture 4"/>
          <p:cNvPicPr/>
          <p:nvPr/>
        </p:nvPicPr>
        <p:blipFill>
          <a:blip r:embed="rId3"/>
          <a:stretch/>
        </p:blipFill>
        <p:spPr>
          <a:xfrm>
            <a:off x="500040" y="3357720"/>
            <a:ext cx="8176680" cy="171432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5" name="Rectangle 6"/>
          <p:cNvSpPr/>
          <p:nvPr/>
        </p:nvSpPr>
        <p:spPr>
          <a:xfrm>
            <a:off x="0" y="16984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Rovná spojnica 9"/>
          <p:cNvSpPr/>
          <p:nvPr/>
        </p:nvSpPr>
        <p:spPr>
          <a:xfrm flipV="1">
            <a:off x="4786200" y="3286080"/>
            <a:ext cx="785880" cy="857160"/>
          </a:xfrm>
          <a:prstGeom prst="line">
            <a:avLst/>
          </a:prstGeom>
          <a:ln>
            <a:solidFill>
              <a:srgbClr val="DA1F28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7" name="Rovná spojnica 10"/>
          <p:cNvSpPr/>
          <p:nvPr/>
        </p:nvSpPr>
        <p:spPr>
          <a:xfrm flipV="1">
            <a:off x="3571560" y="4357440"/>
            <a:ext cx="785880" cy="857160"/>
          </a:xfrm>
          <a:prstGeom prst="line">
            <a:avLst/>
          </a:prstGeom>
          <a:ln>
            <a:solidFill>
              <a:srgbClr val="DA1F28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dĺžnik 1"/>
          <p:cNvSpPr/>
          <p:nvPr/>
        </p:nvSpPr>
        <p:spPr>
          <a:xfrm>
            <a:off x="428760" y="1143000"/>
            <a:ext cx="8214840" cy="277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8800" b="1" strike="noStrike" spc="-1">
                <a:solidFill>
                  <a:srgbClr val="F3EDED"/>
                </a:solidFill>
                <a:latin typeface="Lucida Sans Unicode"/>
              </a:rPr>
              <a:t>KOMBINAČNÉ ČÍSLA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dĺžnik 1"/>
          <p:cNvSpPr/>
          <p:nvPr/>
        </p:nvSpPr>
        <p:spPr>
          <a:xfrm>
            <a:off x="1357200" y="142920"/>
            <a:ext cx="535752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600" b="1" strike="noStrike" spc="-1">
                <a:solidFill>
                  <a:srgbClr val="F3EDED"/>
                </a:solidFill>
                <a:latin typeface="Lucida Sans Unicode"/>
              </a:rPr>
              <a:t>KOMBINAČNÉ ČÍSLA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0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Picture 1"/>
          <p:cNvPicPr/>
          <p:nvPr/>
        </p:nvPicPr>
        <p:blipFill>
          <a:blip r:embed="rId2"/>
          <a:stretch/>
        </p:blipFill>
        <p:spPr>
          <a:xfrm>
            <a:off x="642960" y="1214280"/>
            <a:ext cx="7463520" cy="228564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3"/>
          <p:cNvSpPr/>
          <p:nvPr/>
        </p:nvSpPr>
        <p:spPr>
          <a:xfrm>
            <a:off x="0" y="20383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Rectangle 4"/>
          <p:cNvSpPr/>
          <p:nvPr/>
        </p:nvSpPr>
        <p:spPr>
          <a:xfrm>
            <a:off x="1071360" y="4146840"/>
            <a:ext cx="5285880" cy="823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sk-SK" sz="4800" b="0" strike="noStrike" spc="-1">
                <a:solidFill>
                  <a:srgbClr val="FF0000"/>
                </a:solidFill>
                <a:latin typeface="Calibri"/>
                <a:ea typeface="Times New Roman"/>
              </a:rPr>
              <a:t>čítajte:</a:t>
            </a:r>
            <a:r>
              <a:rPr lang="sk-SK" sz="4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    en nad ká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dĺžnik 1"/>
          <p:cNvSpPr/>
          <p:nvPr/>
        </p:nvSpPr>
        <p:spPr>
          <a:xfrm>
            <a:off x="1357200" y="142920"/>
            <a:ext cx="535752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3600" b="1" strike="noStrike" spc="-1">
                <a:solidFill>
                  <a:srgbClr val="F3EDED"/>
                </a:solidFill>
                <a:latin typeface="Lucida Sans Unicode"/>
              </a:rPr>
              <a:t>KOMBINAČNÉ ČÍSLA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Picture 1"/>
          <p:cNvPicPr/>
          <p:nvPr/>
        </p:nvPicPr>
        <p:blipFill>
          <a:blip r:embed="rId2"/>
          <a:stretch/>
        </p:blipFill>
        <p:spPr>
          <a:xfrm>
            <a:off x="5143680" y="642960"/>
            <a:ext cx="3714480" cy="113724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3"/>
          <p:cNvSpPr/>
          <p:nvPr/>
        </p:nvSpPr>
        <p:spPr>
          <a:xfrm>
            <a:off x="0" y="20383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1"/>
          <p:cNvPicPr/>
          <p:nvPr/>
        </p:nvPicPr>
        <p:blipFill>
          <a:blip r:embed="rId3"/>
          <a:stretch/>
        </p:blipFill>
        <p:spPr>
          <a:xfrm>
            <a:off x="571320" y="1357200"/>
            <a:ext cx="2571480" cy="1285560"/>
          </a:xfrm>
          <a:prstGeom prst="rect">
            <a:avLst/>
          </a:prstGeom>
          <a:ln w="0">
            <a:noFill/>
          </a:ln>
        </p:spPr>
      </p:pic>
      <p:sp>
        <p:nvSpPr>
          <p:cNvPr id="120" name="Rectangle 3"/>
          <p:cNvSpPr/>
          <p:nvPr/>
        </p:nvSpPr>
        <p:spPr>
          <a:xfrm>
            <a:off x="0" y="106668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Rectangl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2714760" y="2500200"/>
            <a:ext cx="5857560" cy="1356840"/>
          </a:xfrm>
          <a:prstGeom prst="rect">
            <a:avLst/>
          </a:prstGeom>
          <a:ln w="0">
            <a:noFill/>
          </a:ln>
        </p:spPr>
      </p:pic>
      <p:sp>
        <p:nvSpPr>
          <p:cNvPr id="123" name="Rectangle 6"/>
          <p:cNvSpPr/>
          <p:nvPr/>
        </p:nvSpPr>
        <p:spPr>
          <a:xfrm>
            <a:off x="0" y="11811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Rectangl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Rectangle 9"/>
          <p:cNvSpPr/>
          <p:nvPr/>
        </p:nvSpPr>
        <p:spPr>
          <a:xfrm>
            <a:off x="0" y="15717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Rectangle 1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Rectangle 12"/>
          <p:cNvSpPr/>
          <p:nvPr/>
        </p:nvSpPr>
        <p:spPr>
          <a:xfrm>
            <a:off x="0" y="15717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Rectangle 1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Rectangle 15"/>
          <p:cNvSpPr/>
          <p:nvPr/>
        </p:nvSpPr>
        <p:spPr>
          <a:xfrm>
            <a:off x="0" y="146700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Rectangle 1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Rectangle 2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icture 22"/>
          <p:cNvSpPr/>
          <p:nvPr/>
        </p:nvSpPr>
        <p:spPr>
          <a:xfrm>
            <a:off x="285840" y="4429080"/>
            <a:ext cx="8643600" cy="1571400"/>
          </a:xfrm>
          <a:prstGeom prst="roundRect">
            <a:avLst>
              <a:gd name="adj" fmla="val 48046"/>
            </a:avLst>
          </a:prstGeom>
          <a:blipFill rotWithShape="0">
            <a:blip r:embed="rId5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ovná spojnica 31"/>
          <p:cNvSpPr/>
          <p:nvPr/>
        </p:nvSpPr>
        <p:spPr>
          <a:xfrm flipV="1">
            <a:off x="5572080" y="4429080"/>
            <a:ext cx="357120" cy="571320"/>
          </a:xfrm>
          <a:prstGeom prst="line">
            <a:avLst/>
          </a:prstGeom>
          <a:ln w="28575">
            <a:solidFill>
              <a:srgbClr val="DA1F2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4" name="Rovná spojnica 32"/>
          <p:cNvSpPr/>
          <p:nvPr/>
        </p:nvSpPr>
        <p:spPr>
          <a:xfrm flipV="1">
            <a:off x="5500440" y="5143320"/>
            <a:ext cx="357120" cy="571680"/>
          </a:xfrm>
          <a:prstGeom prst="line">
            <a:avLst/>
          </a:prstGeom>
          <a:ln w="28575">
            <a:solidFill>
              <a:srgbClr val="DA1F2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996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498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246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fill="hold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 fill="hold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fill="hold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 fill="hold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fill="hold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 fill="hold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fill="hold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9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996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498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246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9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249" fill="hold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9" fill="hold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249" fill="hold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9" fill="hold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249" fill="hold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9" fill="hold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249" fill="hold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45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6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660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830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410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65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5" fill="hold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65" fill="hold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5" fill="hold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65" fill="hold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5" fill="hold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65" fill="hold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5" fill="hold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9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996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498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246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39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249" fill="hold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 fill="hold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249" fill="hold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39" fill="hold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249" fill="hold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39" fill="hold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249" fill="hold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9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996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498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246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39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249" fill="hold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39" fill="hold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249" fill="hold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39" fill="hold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249" fill="hold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39" fill="hold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249" fill="hold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lokTextu 5"/>
          <p:cNvSpPr/>
          <p:nvPr/>
        </p:nvSpPr>
        <p:spPr>
          <a:xfrm>
            <a:off x="357120" y="642960"/>
            <a:ext cx="128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Príklad 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BlokTextu 6"/>
          <p:cNvSpPr/>
          <p:nvPr/>
        </p:nvSpPr>
        <p:spPr>
          <a:xfrm>
            <a:off x="500040" y="1143000"/>
            <a:ext cx="8072280" cy="204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sk-SK" sz="3200" b="0" strike="noStrike" spc="-1">
                <a:solidFill>
                  <a:srgbClr val="000000"/>
                </a:solidFill>
                <a:latin typeface="Lucida Sans Unicode"/>
              </a:rPr>
              <a:t>Z mesta A do mesta B vedú 4 cesty, z B do C vedú 2 cesty. Určte koľkými spôsobmi sa možno dostať z mesta A do mesta C cez mesto B.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lokTextu 5"/>
          <p:cNvSpPr/>
          <p:nvPr/>
        </p:nvSpPr>
        <p:spPr>
          <a:xfrm>
            <a:off x="357120" y="642960"/>
            <a:ext cx="128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Príklad 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BlokTextu 6"/>
          <p:cNvSpPr/>
          <p:nvPr/>
        </p:nvSpPr>
        <p:spPr>
          <a:xfrm>
            <a:off x="500040" y="1143000"/>
            <a:ext cx="807228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Z mesta A do mesta B vedú 4 cesty, z B do C vedú 2 cesty. Určte koľkými spôsobmi sa možno dostať z mesta A do mesta C cez mesto B.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59" name="Skupina 14"/>
          <p:cNvGrpSpPr/>
          <p:nvPr/>
        </p:nvGrpSpPr>
        <p:grpSpPr>
          <a:xfrm>
            <a:off x="928800" y="3071880"/>
            <a:ext cx="856800" cy="642600"/>
            <a:chOff x="928800" y="3071880"/>
            <a:chExt cx="856800" cy="642600"/>
          </a:xfrm>
        </p:grpSpPr>
        <p:sp>
          <p:nvSpPr>
            <p:cNvPr id="60" name="Ovál 3"/>
            <p:cNvSpPr/>
            <p:nvPr/>
          </p:nvSpPr>
          <p:spPr>
            <a:xfrm>
              <a:off x="928800" y="3071880"/>
              <a:ext cx="856800" cy="642600"/>
            </a:xfrm>
            <a:prstGeom prst="ellipse">
              <a:avLst/>
            </a:prstGeom>
            <a:noFill/>
            <a:ln>
              <a:solidFill>
                <a:srgbClr val="21778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BlokTextu 9"/>
            <p:cNvSpPr/>
            <p:nvPr/>
          </p:nvSpPr>
          <p:spPr>
            <a:xfrm>
              <a:off x="1071360" y="3071880"/>
              <a:ext cx="571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sk-SK" sz="3600" b="0" strike="noStrike" spc="-1">
                  <a:solidFill>
                    <a:srgbClr val="000000"/>
                  </a:solidFill>
                  <a:latin typeface="Lucida Sans Unicode"/>
                </a:rPr>
                <a:t>A</a:t>
              </a:r>
              <a:endParaRPr lang="en-US" sz="3600" b="0" strike="noStrike" spc="-1">
                <a:latin typeface="Arial"/>
              </a:endParaRPr>
            </a:p>
          </p:txBody>
        </p:sp>
      </p:grpSp>
      <p:grpSp>
        <p:nvGrpSpPr>
          <p:cNvPr id="62" name="Skupina 12"/>
          <p:cNvGrpSpPr/>
          <p:nvPr/>
        </p:nvGrpSpPr>
        <p:grpSpPr>
          <a:xfrm>
            <a:off x="3571920" y="3071880"/>
            <a:ext cx="856800" cy="710280"/>
            <a:chOff x="3571920" y="3071880"/>
            <a:chExt cx="856800" cy="710280"/>
          </a:xfrm>
        </p:grpSpPr>
        <p:sp>
          <p:nvSpPr>
            <p:cNvPr id="63" name="Ovál 4"/>
            <p:cNvSpPr/>
            <p:nvPr/>
          </p:nvSpPr>
          <p:spPr>
            <a:xfrm>
              <a:off x="3571920" y="3071880"/>
              <a:ext cx="856800" cy="642600"/>
            </a:xfrm>
            <a:prstGeom prst="ellipse">
              <a:avLst/>
            </a:prstGeom>
            <a:noFill/>
            <a:ln>
              <a:solidFill>
                <a:srgbClr val="21778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BlokTextu 10"/>
            <p:cNvSpPr/>
            <p:nvPr/>
          </p:nvSpPr>
          <p:spPr>
            <a:xfrm>
              <a:off x="3786120" y="3143160"/>
              <a:ext cx="571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sk-SK" sz="3600" b="0" strike="noStrike" spc="-1">
                  <a:solidFill>
                    <a:srgbClr val="000000"/>
                  </a:solidFill>
                  <a:latin typeface="Lucida Sans Unicode"/>
                </a:rPr>
                <a:t>B</a:t>
              </a:r>
              <a:endParaRPr lang="en-US" sz="3600" b="0" strike="noStrike" spc="-1">
                <a:latin typeface="Arial"/>
              </a:endParaRPr>
            </a:p>
          </p:txBody>
        </p:sp>
      </p:grpSp>
      <p:grpSp>
        <p:nvGrpSpPr>
          <p:cNvPr id="65" name="Skupina 13"/>
          <p:cNvGrpSpPr/>
          <p:nvPr/>
        </p:nvGrpSpPr>
        <p:grpSpPr>
          <a:xfrm>
            <a:off x="6572160" y="3000240"/>
            <a:ext cx="856800" cy="710640"/>
            <a:chOff x="6572160" y="3000240"/>
            <a:chExt cx="856800" cy="710640"/>
          </a:xfrm>
        </p:grpSpPr>
        <p:sp>
          <p:nvSpPr>
            <p:cNvPr id="66" name="Ovál 7"/>
            <p:cNvSpPr/>
            <p:nvPr/>
          </p:nvSpPr>
          <p:spPr>
            <a:xfrm>
              <a:off x="6572160" y="3000240"/>
              <a:ext cx="856800" cy="642600"/>
            </a:xfrm>
            <a:prstGeom prst="ellipse">
              <a:avLst/>
            </a:prstGeom>
            <a:noFill/>
            <a:ln>
              <a:solidFill>
                <a:srgbClr val="21778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BlokTextu 11"/>
            <p:cNvSpPr/>
            <p:nvPr/>
          </p:nvSpPr>
          <p:spPr>
            <a:xfrm>
              <a:off x="6715080" y="3071880"/>
              <a:ext cx="571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sk-SK" sz="3600" b="0" strike="noStrike" spc="-1">
                  <a:solidFill>
                    <a:srgbClr val="000000"/>
                  </a:solidFill>
                  <a:latin typeface="Lucida Sans Unicode"/>
                </a:rPr>
                <a:t>C</a:t>
              </a:r>
              <a:endParaRPr lang="en-US" sz="3600" b="0" strike="noStrike" spc="-1">
                <a:latin typeface="Arial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lokTextu 5"/>
          <p:cNvSpPr/>
          <p:nvPr/>
        </p:nvSpPr>
        <p:spPr>
          <a:xfrm>
            <a:off x="357120" y="642960"/>
            <a:ext cx="128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Príklad 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BlokTextu 6"/>
          <p:cNvSpPr/>
          <p:nvPr/>
        </p:nvSpPr>
        <p:spPr>
          <a:xfrm>
            <a:off x="500040" y="1143000"/>
            <a:ext cx="807228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Z mesta A do mesta B vedú 4 cesty, z B do C vedú 2 cesty. Určte koľkými spôsobmi sa možno dostať z mesta A do mesta C cez mesto B.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2"/>
          <a:stretch/>
        </p:blipFill>
        <p:spPr>
          <a:xfrm>
            <a:off x="285840" y="2143080"/>
            <a:ext cx="8357760" cy="2928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/>
          <p:cNvPicPr/>
          <p:nvPr/>
        </p:nvPicPr>
        <p:blipFill>
          <a:blip r:embed="rId2"/>
          <a:stretch/>
        </p:blipFill>
        <p:spPr>
          <a:xfrm>
            <a:off x="1500120" y="285840"/>
            <a:ext cx="5643360" cy="1977480"/>
          </a:xfrm>
          <a:prstGeom prst="rect">
            <a:avLst/>
          </a:prstGeom>
          <a:ln w="9525">
            <a:noFill/>
          </a:ln>
        </p:spPr>
      </p:pic>
      <p:sp>
        <p:nvSpPr>
          <p:cNvPr id="72" name="BlokTextu 1"/>
          <p:cNvSpPr/>
          <p:nvPr/>
        </p:nvSpPr>
        <p:spPr>
          <a:xfrm>
            <a:off x="1143000" y="2214720"/>
            <a:ext cx="671472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4800" b="0" strike="noStrike" spc="-1">
                <a:solidFill>
                  <a:srgbClr val="000000"/>
                </a:solidFill>
                <a:latin typeface="Lucida Sans Unicode"/>
              </a:rPr>
              <a:t>1a		2a		3a		4a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4800" b="0" strike="noStrike" spc="-1">
                <a:solidFill>
                  <a:srgbClr val="000000"/>
                </a:solidFill>
                <a:latin typeface="Lucida Sans Unicode"/>
              </a:rPr>
              <a:t>1b		2b		3b		4b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4800" b="0" strike="noStrike" spc="-1">
                <a:solidFill>
                  <a:srgbClr val="000000"/>
                </a:solidFill>
                <a:latin typeface="Lucida Sans Unicode"/>
              </a:rPr>
              <a:t>8 rôznych možností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lokTextu 2"/>
          <p:cNvSpPr/>
          <p:nvPr/>
        </p:nvSpPr>
        <p:spPr>
          <a:xfrm>
            <a:off x="571320" y="785880"/>
            <a:ext cx="8072280" cy="444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sk-SK" sz="4000" b="0" strike="noStrike" spc="-1">
                <a:solidFill>
                  <a:srgbClr val="000000"/>
                </a:solidFill>
                <a:latin typeface="Lucida Sans Unicode"/>
              </a:rPr>
              <a:t>Určte, koľko dvojjazyčných slovníkov sa musí vydať, aby sa zabezpečila možnosť priameho prekladu z RJ, NJ, AJ a FJ do každého z nich.</a:t>
            </a:r>
            <a:endParaRPr lang="en-US" sz="4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sk-SK" sz="4000" b="0" strike="noStrike" spc="-1">
                <a:solidFill>
                  <a:srgbClr val="000000"/>
                </a:solidFill>
                <a:latin typeface="Lucida Sans Unicode"/>
              </a:rPr>
              <a:t>skratky:  R, N, A, F</a:t>
            </a:r>
            <a:endParaRPr lang="en-US" sz="4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74" name="BlokTextu 3"/>
          <p:cNvSpPr/>
          <p:nvPr/>
        </p:nvSpPr>
        <p:spPr>
          <a:xfrm>
            <a:off x="357120" y="428760"/>
            <a:ext cx="128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Príklad 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lokTextu 2"/>
          <p:cNvSpPr/>
          <p:nvPr/>
        </p:nvSpPr>
        <p:spPr>
          <a:xfrm>
            <a:off x="571320" y="785880"/>
            <a:ext cx="8072280" cy="16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Určte, koľko dvojjazyčných slovníkov sa musí vydať, aby sa zabezpečila možnosť priameho prekladu z RJ, NJ, AJ a FJ do každého z nich.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sk-SK" sz="2000" b="0" strike="noStrike" spc="-1">
                <a:solidFill>
                  <a:srgbClr val="000000"/>
                </a:solidFill>
                <a:latin typeface="Lucida Sans Unicode"/>
              </a:rPr>
              <a:t>skratky:  R, N, A, F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" name="BlokTextu 3"/>
          <p:cNvSpPr/>
          <p:nvPr/>
        </p:nvSpPr>
        <p:spPr>
          <a:xfrm>
            <a:off x="357120" y="428760"/>
            <a:ext cx="1285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800" b="0" strike="noStrike" spc="-1">
                <a:solidFill>
                  <a:srgbClr val="000000"/>
                </a:solidFill>
                <a:latin typeface="Lucida Sans Unicode"/>
              </a:rPr>
              <a:t>Príklad 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" name="BlokTextu 4"/>
          <p:cNvSpPr/>
          <p:nvPr/>
        </p:nvSpPr>
        <p:spPr>
          <a:xfrm>
            <a:off x="1071360" y="3000240"/>
            <a:ext cx="671472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000000"/>
                </a:solidFill>
                <a:latin typeface="Lucida Sans Unicode"/>
              </a:rPr>
              <a:t>RN		NR		AR		FR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000000"/>
                </a:solidFill>
                <a:latin typeface="Lucida Sans Unicode"/>
              </a:rPr>
              <a:t>RA		NA		AN		FN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600" b="0" strike="noStrike" spc="-1">
                <a:solidFill>
                  <a:srgbClr val="000000"/>
                </a:solidFill>
                <a:latin typeface="Lucida Sans Unicode"/>
              </a:rPr>
              <a:t>RF		NF		AF		FA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lokTextu 1"/>
          <p:cNvSpPr/>
          <p:nvPr/>
        </p:nvSpPr>
        <p:spPr>
          <a:xfrm>
            <a:off x="714240" y="928800"/>
            <a:ext cx="771480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5400" b="0" strike="noStrike" spc="-1">
                <a:solidFill>
                  <a:srgbClr val="A4171E"/>
                </a:solidFill>
                <a:latin typeface="Arial Rounded MT Bold"/>
              </a:rPr>
              <a:t>MATEMATICKÝ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sk-SK" sz="5400" b="0" strike="noStrike" spc="-1">
                <a:solidFill>
                  <a:srgbClr val="A4171E"/>
                </a:solidFill>
                <a:latin typeface="Arial Rounded MT Bold"/>
              </a:rPr>
              <a:t>APARÁT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sk-SK" sz="5400" b="0" strike="noStrike" spc="-1">
                <a:solidFill>
                  <a:srgbClr val="A4171E"/>
                </a:solidFill>
                <a:latin typeface="Arial Rounded MT Bold"/>
              </a:rPr>
              <a:t>KU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sk-SK" sz="5400" b="0" strike="noStrike" spc="-1">
                <a:solidFill>
                  <a:srgbClr val="A4171E"/>
                </a:solidFill>
                <a:latin typeface="Arial Rounded MT Bold"/>
              </a:rPr>
              <a:t>KOMBINATORIKE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dĺžnik 1"/>
          <p:cNvSpPr/>
          <p:nvPr/>
        </p:nvSpPr>
        <p:spPr>
          <a:xfrm>
            <a:off x="1000080" y="1643040"/>
            <a:ext cx="707184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k-SK" sz="9600" b="1" strike="noStrike" spc="-1">
                <a:solidFill>
                  <a:srgbClr val="F3EDED"/>
                </a:solidFill>
                <a:latin typeface="Lucida Sans Unicode"/>
              </a:rPr>
              <a:t>FAKTORIÁL</a:t>
            </a:r>
            <a:endParaRPr lang="en-US" sz="9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452</TotalTime>
  <Words>388</Words>
  <Application>Microsoft Office PowerPoint</Application>
  <PresentationFormat>Prezentácia na obrazovke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Lucida Sans Unicode</vt:lpstr>
      <vt:lpstr>Symbol</vt:lpstr>
      <vt:lpstr>Times New Roman</vt:lpstr>
      <vt:lpstr>Wingdings</vt:lpstr>
      <vt:lpstr>Office Theme</vt:lpstr>
      <vt:lpstr>Kombinatorika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subject/>
  <dc:creator>LUDO</dc:creator>
  <dc:description/>
  <cp:lastModifiedBy>Tomas Varga</cp:lastModifiedBy>
  <cp:revision>108</cp:revision>
  <dcterms:created xsi:type="dcterms:W3CDTF">2009-12-06T18:07:07Z</dcterms:created>
  <dcterms:modified xsi:type="dcterms:W3CDTF">2023-03-20T14:29:35Z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Prezentácia na obrazovke (4:3)</vt:lpwstr>
  </property>
  <property fmtid="{D5CDD505-2E9C-101B-9397-08002B2CF9AE}" pid="3" name="Slides">
    <vt:r8>18</vt:r8>
  </property>
</Properties>
</file>