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4" r:id="rId12"/>
    <p:sldId id="271" r:id="rId1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3D84"/>
    <a:srgbClr val="B9D5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33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0284-52C4-435D-B56F-0A145356D0FF}" type="datetimeFigureOut">
              <a:rPr lang="sk-SK" smtClean="0"/>
              <a:pPr/>
              <a:t>10. 9. 2021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49CF-2092-4023-B8B0-1E74F5E00FC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/>
              <a:t>Kliknite sem a upravte štýl predlohy podnadpisov.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0284-52C4-435D-B56F-0A145356D0FF}" type="datetimeFigureOut">
              <a:rPr lang="sk-SK" smtClean="0"/>
              <a:pPr/>
              <a:t>10. 9. 2021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49CF-2092-4023-B8B0-1E74F5E00FC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0284-52C4-435D-B56F-0A145356D0FF}" type="datetimeFigureOut">
              <a:rPr lang="sk-SK" smtClean="0"/>
              <a:pPr/>
              <a:t>10. 9. 2021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49CF-2092-4023-B8B0-1E74F5E00FC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0284-52C4-435D-B56F-0A145356D0FF}" type="datetimeFigureOut">
              <a:rPr lang="sk-SK" smtClean="0"/>
              <a:pPr/>
              <a:t>10. 9. 2021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49CF-2092-4023-B8B0-1E74F5E00FC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0284-52C4-435D-B56F-0A145356D0FF}" type="datetimeFigureOut">
              <a:rPr lang="sk-SK" smtClean="0"/>
              <a:pPr/>
              <a:t>10. 9. 2021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634549CF-2092-4023-B8B0-1E74F5E00FC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0284-52C4-435D-B56F-0A145356D0FF}" type="datetimeFigureOut">
              <a:rPr lang="sk-SK" smtClean="0"/>
              <a:pPr/>
              <a:t>10. 9. 2021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49CF-2092-4023-B8B0-1E74F5E00FC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0284-52C4-435D-B56F-0A145356D0FF}" type="datetimeFigureOut">
              <a:rPr lang="sk-SK" smtClean="0"/>
              <a:pPr/>
              <a:t>10. 9. 2021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49CF-2092-4023-B8B0-1E74F5E00FC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0284-52C4-435D-B56F-0A145356D0FF}" type="datetimeFigureOut">
              <a:rPr lang="sk-SK" smtClean="0"/>
              <a:pPr/>
              <a:t>10. 9. 2021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49CF-2092-4023-B8B0-1E74F5E00FC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0284-52C4-435D-B56F-0A145356D0FF}" type="datetimeFigureOut">
              <a:rPr lang="sk-SK" smtClean="0"/>
              <a:pPr/>
              <a:t>10. 9. 2021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49CF-2092-4023-B8B0-1E74F5E00FC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0284-52C4-435D-B56F-0A145356D0FF}" type="datetimeFigureOut">
              <a:rPr lang="sk-SK" smtClean="0"/>
              <a:pPr/>
              <a:t>10. 9. 2021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49CF-2092-4023-B8B0-1E74F5E00FC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sk-SK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0284-52C4-435D-B56F-0A145356D0FF}" type="datetimeFigureOut">
              <a:rPr lang="sk-SK" smtClean="0"/>
              <a:pPr/>
              <a:t>10. 9. 2021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49CF-2092-4023-B8B0-1E74F5E00FC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/>
              <a:t>Kliknite sem a upravte štýly predlohy textu.</a:t>
            </a:r>
          </a:p>
          <a:p>
            <a:pPr lvl="1" eaLnBrk="1" latinLnBrk="0" hangingPunct="1"/>
            <a:r>
              <a:rPr kumimoji="0" lang="sk-SK"/>
              <a:t>Druhá úroveň</a:t>
            </a:r>
          </a:p>
          <a:p>
            <a:pPr lvl="2" eaLnBrk="1" latinLnBrk="0" hangingPunct="1"/>
            <a:r>
              <a:rPr kumimoji="0" lang="sk-SK"/>
              <a:t>Tretia úroveň</a:t>
            </a:r>
          </a:p>
          <a:p>
            <a:pPr lvl="3" eaLnBrk="1" latinLnBrk="0" hangingPunct="1"/>
            <a:r>
              <a:rPr kumimoji="0" lang="sk-SK"/>
              <a:t>Štvrtá úroveň</a:t>
            </a:r>
          </a:p>
          <a:p>
            <a:pPr lvl="4" eaLnBrk="1" latinLnBrk="0" hangingPunct="1"/>
            <a:r>
              <a:rPr kumimoji="0" lang="sk-SK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36E0284-52C4-435D-B56F-0A145356D0FF}" type="datetimeFigureOut">
              <a:rPr lang="sk-SK" smtClean="0"/>
              <a:pPr/>
              <a:t>10. 9. 2021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34549CF-2092-4023-B8B0-1E74F5E00FC3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2.png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95536" y="2564904"/>
            <a:ext cx="8229600" cy="201622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sk-SK" sz="60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Živá a neživá príroda</a:t>
            </a:r>
          </a:p>
        </p:txBody>
      </p:sp>
      <p:pic>
        <p:nvPicPr>
          <p:cNvPr id="4" name="Obrázok 3" descr="prirodnina drev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059832" cy="2036179"/>
          </a:xfrm>
          <a:prstGeom prst="rect">
            <a:avLst/>
          </a:prstGeom>
        </p:spPr>
      </p:pic>
      <p:pic>
        <p:nvPicPr>
          <p:cNvPr id="5" name="Obrázok 4" descr="priroda1ň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59832" y="0"/>
            <a:ext cx="3096903" cy="2060848"/>
          </a:xfrm>
          <a:prstGeom prst="rect">
            <a:avLst/>
          </a:prstGeom>
        </p:spPr>
      </p:pic>
      <p:pic>
        <p:nvPicPr>
          <p:cNvPr id="6" name="Obrázok 5" descr="menavka (1-bunkovec)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84168" y="-1"/>
            <a:ext cx="3059832" cy="2074321"/>
          </a:xfrm>
          <a:prstGeom prst="rect">
            <a:avLst/>
          </a:prstGeom>
        </p:spPr>
      </p:pic>
      <p:pic>
        <p:nvPicPr>
          <p:cNvPr id="7" name="Obrázok 6" descr="imagesCA9QX3RQ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5229201"/>
            <a:ext cx="3020684" cy="1628800"/>
          </a:xfrm>
          <a:prstGeom prst="rect">
            <a:avLst/>
          </a:prstGeom>
        </p:spPr>
      </p:pic>
      <p:pic>
        <p:nvPicPr>
          <p:cNvPr id="8" name="Obrázok 7" descr="mnohobunk.org.ZIVOCICHY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843808" y="5218509"/>
            <a:ext cx="2667000" cy="1666875"/>
          </a:xfrm>
          <a:prstGeom prst="rect">
            <a:avLst/>
          </a:prstGeom>
        </p:spPr>
      </p:pic>
      <p:pic>
        <p:nvPicPr>
          <p:cNvPr id="9" name="Obrázok 8" descr="neživa prirodnina žula.jpg"/>
          <p:cNvPicPr>
            <a:picLocks noChangeAspect="1"/>
          </p:cNvPicPr>
          <p:nvPr/>
        </p:nvPicPr>
        <p:blipFill>
          <a:blip r:embed="rId7" cstate="print"/>
          <a:srcRect b="10209"/>
          <a:stretch>
            <a:fillRect/>
          </a:stretch>
        </p:blipFill>
        <p:spPr>
          <a:xfrm>
            <a:off x="5508104" y="5226174"/>
            <a:ext cx="2476500" cy="1659210"/>
          </a:xfrm>
          <a:prstGeom prst="rect">
            <a:avLst/>
          </a:prstGeom>
        </p:spPr>
      </p:pic>
      <p:pic>
        <p:nvPicPr>
          <p:cNvPr id="10" name="Obrázok 9" descr="valac gulavy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515201" y="5229201"/>
            <a:ext cx="1628800" cy="1628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4191000"/>
            <a:ext cx="1695450" cy="193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BlokTextu 2"/>
          <p:cNvSpPr txBox="1"/>
          <p:nvPr/>
        </p:nvSpPr>
        <p:spPr>
          <a:xfrm>
            <a:off x="228600" y="457200"/>
            <a:ext cx="4939173" cy="319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sk-SK" sz="2800" b="1" dirty="0">
                <a:latin typeface="Times New Roman" pitchFamily="18" charset="0"/>
                <a:cs typeface="Times New Roman" pitchFamily="18" charset="0"/>
              </a:rPr>
              <a:t>dýchanie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sk-SK" sz="2800" b="1" dirty="0">
                <a:latin typeface="Times New Roman" pitchFamily="18" charset="0"/>
                <a:cs typeface="Times New Roman" pitchFamily="18" charset="0"/>
              </a:rPr>
              <a:t>pohyb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sk-SK" sz="2800" b="1" dirty="0">
                <a:latin typeface="Times New Roman" pitchFamily="18" charset="0"/>
                <a:cs typeface="Times New Roman" pitchFamily="18" charset="0"/>
              </a:rPr>
              <a:t>príjem potravy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sk-SK" sz="2800" b="1" dirty="0">
                <a:latin typeface="Times New Roman" pitchFamily="18" charset="0"/>
                <a:cs typeface="Times New Roman" pitchFamily="18" charset="0"/>
              </a:rPr>
              <a:t>rast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sk-SK" sz="2800" b="1" dirty="0">
                <a:latin typeface="Times New Roman" pitchFamily="18" charset="0"/>
                <a:cs typeface="Times New Roman" pitchFamily="18" charset="0"/>
              </a:rPr>
              <a:t>vylučovanie 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sk-SK" sz="2800" b="1" dirty="0">
                <a:latin typeface="Times New Roman" pitchFamily="18" charset="0"/>
                <a:cs typeface="Times New Roman" pitchFamily="18" charset="0"/>
              </a:rPr>
              <a:t>rozmnožovanie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sk-SK" sz="2800" b="1" dirty="0">
                <a:latin typeface="Times New Roman" pitchFamily="18" charset="0"/>
                <a:cs typeface="Times New Roman" pitchFamily="18" charset="0"/>
              </a:rPr>
              <a:t>dráždivosť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sk-SK" sz="2800" b="1" dirty="0">
                <a:latin typeface="Times New Roman" pitchFamily="18" charset="0"/>
                <a:cs typeface="Times New Roman" pitchFamily="18" charset="0"/>
              </a:rPr>
              <a:t>dedičnosť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sk-SK" sz="2800" b="1" dirty="0">
                <a:latin typeface="Times New Roman" pitchFamily="18" charset="0"/>
                <a:cs typeface="Times New Roman" pitchFamily="18" charset="0"/>
              </a:rPr>
              <a:t>vývoj druhu a vývin jedinca</a:t>
            </a:r>
            <a:endParaRPr lang="sk-SK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4114800"/>
            <a:ext cx="333375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15075" y="3158637"/>
            <a:ext cx="2828925" cy="369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38600" y="0"/>
            <a:ext cx="333375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Zástupný symbol obsahu 6" descr="viru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18718" r="16111"/>
          <a:stretch>
            <a:fillRect/>
          </a:stretch>
        </p:blipFill>
        <p:spPr>
          <a:xfrm>
            <a:off x="722294" y="1539396"/>
            <a:ext cx="2111792" cy="1944216"/>
          </a:xfrm>
        </p:spPr>
      </p:pic>
      <p:sp>
        <p:nvSpPr>
          <p:cNvPr id="5" name="Nadpis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211144" cy="994122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5400" dirty="0">
                <a:effectLst/>
                <a:latin typeface="Times New Roman" pitchFamily="18" charset="0"/>
                <a:cs typeface="Times New Roman" pitchFamily="18" charset="0"/>
              </a:rPr>
              <a:t>Organizácia</a:t>
            </a:r>
          </a:p>
        </p:txBody>
      </p:sp>
      <p:sp>
        <p:nvSpPr>
          <p:cNvPr id="6" name="Obdĺžnik 5"/>
          <p:cNvSpPr/>
          <p:nvPr/>
        </p:nvSpPr>
        <p:spPr>
          <a:xfrm>
            <a:off x="755576" y="1196752"/>
            <a:ext cx="69847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/>
              <a:t>Podľa stupňa zložitosti </a:t>
            </a:r>
            <a:r>
              <a:rPr lang="sk-SK" b="1" dirty="0" err="1"/>
              <a:t>vnút</a:t>
            </a:r>
            <a:r>
              <a:rPr lang="sk-SK" b="1" dirty="0"/>
              <a:t>. usporiadania:</a:t>
            </a:r>
          </a:p>
        </p:txBody>
      </p:sp>
      <p:sp>
        <p:nvSpPr>
          <p:cNvPr id="8" name="Obdĺžnik 7"/>
          <p:cNvSpPr/>
          <p:nvPr/>
        </p:nvSpPr>
        <p:spPr>
          <a:xfrm>
            <a:off x="723855" y="3496415"/>
            <a:ext cx="18002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/>
              <a:t>vírusy</a:t>
            </a:r>
          </a:p>
        </p:txBody>
      </p:sp>
      <p:pic>
        <p:nvPicPr>
          <p:cNvPr id="19" name="Obrázok 18" descr="menavka (1-bunkovec).png">
            <a:extLst>
              <a:ext uri="{FF2B5EF4-FFF2-40B4-BE49-F238E27FC236}">
                <a16:creationId xmlns:a16="http://schemas.microsoft.com/office/drawing/2014/main" id="{13F675CB-7408-41CF-9BEC-9376685632B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34086" y="1570782"/>
            <a:ext cx="3266269" cy="2412585"/>
          </a:xfrm>
          <a:prstGeom prst="rect">
            <a:avLst/>
          </a:prstGeom>
        </p:spPr>
      </p:pic>
      <p:sp>
        <p:nvSpPr>
          <p:cNvPr id="20" name="Obdĺžnik 19">
            <a:extLst>
              <a:ext uri="{FF2B5EF4-FFF2-40B4-BE49-F238E27FC236}">
                <a16:creationId xmlns:a16="http://schemas.microsoft.com/office/drawing/2014/main" id="{C7C7BE9F-A438-4BBE-80F8-AA34BEDD3B62}"/>
              </a:ext>
            </a:extLst>
          </p:cNvPr>
          <p:cNvSpPr/>
          <p:nvPr/>
        </p:nvSpPr>
        <p:spPr>
          <a:xfrm>
            <a:off x="2834086" y="3429000"/>
            <a:ext cx="1233858" cy="5468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Meňavka</a:t>
            </a:r>
          </a:p>
        </p:txBody>
      </p:sp>
      <p:pic>
        <p:nvPicPr>
          <p:cNvPr id="21" name="Obrázok 20" descr="bunka.png">
            <a:extLst>
              <a:ext uri="{FF2B5EF4-FFF2-40B4-BE49-F238E27FC236}">
                <a16:creationId xmlns:a16="http://schemas.microsoft.com/office/drawing/2014/main" id="{F3259EE5-82D0-4B23-8925-E78979BECD9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07704" y="4288503"/>
            <a:ext cx="4320480" cy="172819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</p:pic>
      <p:pic>
        <p:nvPicPr>
          <p:cNvPr id="22" name="Obrázok 21" descr="valac gulavy.png">
            <a:extLst>
              <a:ext uri="{FF2B5EF4-FFF2-40B4-BE49-F238E27FC236}">
                <a16:creationId xmlns:a16="http://schemas.microsoft.com/office/drawing/2014/main" id="{5D3CCBAE-D03F-4FED-A853-56154C464966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79736" y="1556792"/>
            <a:ext cx="2574286" cy="25742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3" name="Obdĺžnik 22">
            <a:extLst>
              <a:ext uri="{FF2B5EF4-FFF2-40B4-BE49-F238E27FC236}">
                <a16:creationId xmlns:a16="http://schemas.microsoft.com/office/drawing/2014/main" id="{7449A093-2FB6-4CA2-9137-2B6457B1E1B4}"/>
              </a:ext>
            </a:extLst>
          </p:cNvPr>
          <p:cNvSpPr/>
          <p:nvPr/>
        </p:nvSpPr>
        <p:spPr>
          <a:xfrm>
            <a:off x="6179736" y="3645024"/>
            <a:ext cx="1714976" cy="48605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>
                <a:solidFill>
                  <a:schemeClr val="bg1"/>
                </a:solidFill>
              </a:rPr>
              <a:t>Bunk.kolónie</a:t>
            </a:r>
            <a:endParaRPr lang="sk-SK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0" grpId="0" animBg="1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211144" cy="994122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5400" dirty="0">
                <a:effectLst/>
                <a:latin typeface="Times New Roman" pitchFamily="18" charset="0"/>
                <a:cs typeface="Times New Roman" pitchFamily="18" charset="0"/>
              </a:rPr>
              <a:t>Organizácia</a:t>
            </a:r>
          </a:p>
        </p:txBody>
      </p:sp>
      <p:sp>
        <p:nvSpPr>
          <p:cNvPr id="6" name="Obdĺžnik 5"/>
          <p:cNvSpPr/>
          <p:nvPr/>
        </p:nvSpPr>
        <p:spPr>
          <a:xfrm>
            <a:off x="755576" y="1196752"/>
            <a:ext cx="69847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/>
              <a:t>Podľa stupňa zložitosti </a:t>
            </a:r>
            <a:r>
              <a:rPr lang="sk-SK" b="1" dirty="0" err="1"/>
              <a:t>vnút</a:t>
            </a:r>
            <a:r>
              <a:rPr lang="sk-SK" b="1" dirty="0"/>
              <a:t>. usporiadania:</a:t>
            </a:r>
          </a:p>
        </p:txBody>
      </p:sp>
      <p:pic>
        <p:nvPicPr>
          <p:cNvPr id="13" name="Obrázok 12" descr="mnohob.org. RASTLIN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3269" y="1861227"/>
            <a:ext cx="2093057" cy="1567773"/>
          </a:xfrm>
          <a:prstGeom prst="rect">
            <a:avLst/>
          </a:prstGeom>
        </p:spPr>
      </p:pic>
      <p:pic>
        <p:nvPicPr>
          <p:cNvPr id="14" name="Obrázok 13" descr="mnohob.or.HUBY.png"/>
          <p:cNvPicPr>
            <a:picLocks noChangeAspect="1"/>
          </p:cNvPicPr>
          <p:nvPr/>
        </p:nvPicPr>
        <p:blipFill>
          <a:blip r:embed="rId3" cstate="print"/>
          <a:srcRect l="28599" r="26245"/>
          <a:stretch>
            <a:fillRect/>
          </a:stretch>
        </p:blipFill>
        <p:spPr>
          <a:xfrm>
            <a:off x="2741320" y="1871109"/>
            <a:ext cx="1182608" cy="1537390"/>
          </a:xfrm>
          <a:prstGeom prst="rect">
            <a:avLst/>
          </a:prstGeom>
        </p:spPr>
      </p:pic>
      <p:pic>
        <p:nvPicPr>
          <p:cNvPr id="15" name="Obrázok 14" descr="mnohob.org.ZIVOCICHY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23928" y="1868289"/>
            <a:ext cx="2160241" cy="1543029"/>
          </a:xfrm>
          <a:prstGeom prst="rect">
            <a:avLst/>
          </a:prstGeom>
        </p:spPr>
      </p:pic>
      <p:pic>
        <p:nvPicPr>
          <p:cNvPr id="16" name="Obrázok 15" descr="včely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5576" y="4314903"/>
            <a:ext cx="1651191" cy="1199154"/>
          </a:xfrm>
          <a:prstGeom prst="rect">
            <a:avLst/>
          </a:prstGeom>
        </p:spPr>
      </p:pic>
      <p:pic>
        <p:nvPicPr>
          <p:cNvPr id="17" name="Obrázok 16" descr="termity.png"/>
          <p:cNvPicPr>
            <a:picLocks noChangeAspect="1"/>
          </p:cNvPicPr>
          <p:nvPr/>
        </p:nvPicPr>
        <p:blipFill>
          <a:blip r:embed="rId6" cstate="print"/>
          <a:srcRect r="20511"/>
          <a:stretch>
            <a:fillRect/>
          </a:stretch>
        </p:blipFill>
        <p:spPr>
          <a:xfrm>
            <a:off x="2408999" y="4267689"/>
            <a:ext cx="1541578" cy="1224136"/>
          </a:xfrm>
          <a:prstGeom prst="rect">
            <a:avLst/>
          </a:prstGeom>
        </p:spPr>
      </p:pic>
      <p:sp>
        <p:nvSpPr>
          <p:cNvPr id="18" name="BlokTextu 17"/>
          <p:cNvSpPr txBox="1"/>
          <p:nvPr/>
        </p:nvSpPr>
        <p:spPr>
          <a:xfrm>
            <a:off x="1161633" y="5561271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err="1"/>
              <a:t>Individuá</a:t>
            </a:r>
            <a:r>
              <a:rPr lang="sk-SK" b="1" dirty="0"/>
              <a:t> vyššieho rádu</a:t>
            </a:r>
          </a:p>
        </p:txBody>
      </p:sp>
      <p:sp>
        <p:nvSpPr>
          <p:cNvPr id="19" name="BlokTextu 18">
            <a:extLst>
              <a:ext uri="{FF2B5EF4-FFF2-40B4-BE49-F238E27FC236}">
                <a16:creationId xmlns:a16="http://schemas.microsoft.com/office/drawing/2014/main" id="{C7937045-723F-4116-BF47-A72F0AAB10B6}"/>
              </a:ext>
            </a:extLst>
          </p:cNvPr>
          <p:cNvSpPr txBox="1"/>
          <p:nvPr/>
        </p:nvSpPr>
        <p:spPr>
          <a:xfrm>
            <a:off x="827584" y="3640072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err="1"/>
              <a:t>Mnohobunkovce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379521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http://www.youtube.com/watch?v=nvJFI3ChOUU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331640" y="260648"/>
            <a:ext cx="6491064" cy="1143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4800" dirty="0">
                <a:effectLst/>
                <a:latin typeface="Times New Roman" pitchFamily="18" charset="0"/>
                <a:cs typeface="Times New Roman" pitchFamily="18" charset="0"/>
              </a:rPr>
              <a:t>Čo je BIOLÓGIA ???</a:t>
            </a:r>
          </a:p>
        </p:txBody>
      </p:sp>
      <p:pic>
        <p:nvPicPr>
          <p:cNvPr id="4" name="Zástupný symbol obsahu 3" descr="biol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23728" y="2060848"/>
            <a:ext cx="4632721" cy="3826215"/>
          </a:xfrm>
        </p:spPr>
      </p:pic>
      <p:sp>
        <p:nvSpPr>
          <p:cNvPr id="5" name="Obdĺžnik 4"/>
          <p:cNvSpPr/>
          <p:nvPr/>
        </p:nvSpPr>
        <p:spPr>
          <a:xfrm>
            <a:off x="179512" y="2204864"/>
            <a:ext cx="18722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sk-SK" sz="3600" b="1" dirty="0" err="1">
                <a:latin typeface="Times New Roman" pitchFamily="18" charset="0"/>
                <a:cs typeface="Times New Roman" pitchFamily="18" charset="0"/>
              </a:rPr>
              <a:t>Bios</a:t>
            </a:r>
            <a:endParaRPr lang="sk-SK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6876256" y="2204864"/>
            <a:ext cx="18722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sk-SK" sz="3600" b="1" dirty="0" err="1">
                <a:latin typeface="Times New Roman" pitchFamily="18" charset="0"/>
                <a:cs typeface="Times New Roman" pitchFamily="18" charset="0"/>
              </a:rPr>
              <a:t>logos</a:t>
            </a:r>
            <a:endParaRPr lang="sk-SK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sk-SK" sz="3600" dirty="0">
                <a:effectLst/>
                <a:latin typeface="Times New Roman" pitchFamily="18" charset="0"/>
                <a:cs typeface="Times New Roman" pitchFamily="18" charset="0"/>
              </a:rPr>
              <a:t>Rozdiel medzi PRÍRODOU a KRAJINOU</a:t>
            </a:r>
          </a:p>
        </p:txBody>
      </p:sp>
      <p:pic>
        <p:nvPicPr>
          <p:cNvPr id="4" name="Zástupný symbol obsahu 3" descr="priroda1ň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2204864"/>
            <a:ext cx="4464496" cy="29709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Obrázok 4" descr="lavick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60032" y="1484784"/>
            <a:ext cx="3649890" cy="4870270"/>
          </a:xfrm>
          <a:prstGeom prst="rect">
            <a:avLst/>
          </a:prstGeom>
        </p:spPr>
      </p:pic>
      <p:sp>
        <p:nvSpPr>
          <p:cNvPr id="6" name="Obdĺžnik 5"/>
          <p:cNvSpPr/>
          <p:nvPr/>
        </p:nvSpPr>
        <p:spPr>
          <a:xfrm>
            <a:off x="251520" y="4653136"/>
            <a:ext cx="79208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1.</a:t>
            </a:r>
          </a:p>
        </p:txBody>
      </p:sp>
      <p:sp>
        <p:nvSpPr>
          <p:cNvPr id="7" name="Obdĺžnik 6"/>
          <p:cNvSpPr/>
          <p:nvPr/>
        </p:nvSpPr>
        <p:spPr>
          <a:xfrm>
            <a:off x="4860032" y="5805264"/>
            <a:ext cx="79208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priroda1ň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179512" y="1031463"/>
            <a:ext cx="8568952" cy="57022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Nadpis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229600" cy="114300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sz="4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Objekty prírody</a:t>
            </a:r>
          </a:p>
        </p:txBody>
      </p:sp>
      <p:sp>
        <p:nvSpPr>
          <p:cNvPr id="6" name="BlokTextu 5"/>
          <p:cNvSpPr txBox="1"/>
          <p:nvPr/>
        </p:nvSpPr>
        <p:spPr>
          <a:xfrm>
            <a:off x="2555776" y="1412776"/>
            <a:ext cx="3347391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4000" dirty="0">
                <a:latin typeface="Times New Roman" pitchFamily="18" charset="0"/>
                <a:cs typeface="Times New Roman" pitchFamily="18" charset="0"/>
              </a:rPr>
              <a:t>PRÍRODNINY</a:t>
            </a:r>
          </a:p>
        </p:txBody>
      </p:sp>
      <p:sp>
        <p:nvSpPr>
          <p:cNvPr id="7" name="Šípka dolu 6"/>
          <p:cNvSpPr/>
          <p:nvPr/>
        </p:nvSpPr>
        <p:spPr>
          <a:xfrm rot="2564457">
            <a:off x="2810163" y="2081271"/>
            <a:ext cx="864096" cy="15121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Šípka dolu 7"/>
          <p:cNvSpPr/>
          <p:nvPr/>
        </p:nvSpPr>
        <p:spPr>
          <a:xfrm rot="19196722">
            <a:off x="4741183" y="2089517"/>
            <a:ext cx="864096" cy="15121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9" name="Obrázok 8" descr="mnohob.org. RASTLIN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3789040"/>
            <a:ext cx="3653107" cy="27363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Obrázok 9" descr="mnohob.org.ZIVOCICHY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20" y="3789040"/>
            <a:ext cx="3743384" cy="26738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Obrázok 10" descr="prirodnina drev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16016" y="3789040"/>
            <a:ext cx="3967129" cy="26399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Obrázok 11" descr="priroda 3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16016" y="3789040"/>
            <a:ext cx="4003723" cy="2664296"/>
          </a:xfrm>
          <a:prstGeom prst="rect">
            <a:avLst/>
          </a:prstGeom>
        </p:spPr>
      </p:pic>
      <p:pic>
        <p:nvPicPr>
          <p:cNvPr id="14" name="Obrázok 13" descr="neživá prirodniny kvaple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716016" y="3789039"/>
            <a:ext cx="3960440" cy="26402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Ovál 14"/>
          <p:cNvSpPr/>
          <p:nvPr/>
        </p:nvSpPr>
        <p:spPr>
          <a:xfrm>
            <a:off x="6201715" y="1340768"/>
            <a:ext cx="2395074" cy="1159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= ROVNAKÉ PRVKY A MOLEKULY !!!!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sk-SK" sz="4000" dirty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STAVBA A ORGANIZÁCIA ŽIVÝCH SÚSTAV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4800" dirty="0">
                <a:latin typeface="Times New Roman" pitchFamily="18" charset="0"/>
                <a:cs typeface="Times New Roman" pitchFamily="18" charset="0"/>
              </a:rPr>
              <a:t>Chemické zloženie</a:t>
            </a:r>
          </a:p>
          <a:p>
            <a:r>
              <a:rPr lang="sk-SK" sz="4800" dirty="0">
                <a:latin typeface="Times New Roman" pitchFamily="18" charset="0"/>
                <a:cs typeface="Times New Roman" pitchFamily="18" charset="0"/>
              </a:rPr>
              <a:t>Štruktúra</a:t>
            </a:r>
          </a:p>
          <a:p>
            <a:r>
              <a:rPr lang="sk-SK" sz="4800" dirty="0">
                <a:latin typeface="Times New Roman" pitchFamily="18" charset="0"/>
                <a:cs typeface="Times New Roman" pitchFamily="18" charset="0"/>
              </a:rPr>
              <a:t>Organizácia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55576" y="188640"/>
            <a:ext cx="7211144" cy="994122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5400" dirty="0">
                <a:effectLst/>
                <a:latin typeface="Times New Roman" pitchFamily="18" charset="0"/>
                <a:cs typeface="Times New Roman" pitchFamily="18" charset="0"/>
              </a:rPr>
              <a:t>Chemické zloženie</a:t>
            </a:r>
          </a:p>
        </p:txBody>
      </p:sp>
      <p:sp>
        <p:nvSpPr>
          <p:cNvPr id="4" name="Ovál 3"/>
          <p:cNvSpPr/>
          <p:nvPr/>
        </p:nvSpPr>
        <p:spPr>
          <a:xfrm>
            <a:off x="2195736" y="2420888"/>
            <a:ext cx="4464496" cy="2304256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Biogénne prvky</a:t>
            </a:r>
          </a:p>
        </p:txBody>
      </p:sp>
      <p:sp>
        <p:nvSpPr>
          <p:cNvPr id="5" name="Ovál 4"/>
          <p:cNvSpPr/>
          <p:nvPr/>
        </p:nvSpPr>
        <p:spPr>
          <a:xfrm>
            <a:off x="1043608" y="1844824"/>
            <a:ext cx="1224136" cy="1152128"/>
          </a:xfrm>
          <a:prstGeom prst="ellipse">
            <a:avLst/>
          </a:prstGeom>
          <a:solidFill>
            <a:srgbClr val="F73D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800" b="1" dirty="0"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6" name="Ovál 5"/>
          <p:cNvSpPr/>
          <p:nvPr/>
        </p:nvSpPr>
        <p:spPr>
          <a:xfrm>
            <a:off x="2699792" y="1340768"/>
            <a:ext cx="1224136" cy="115212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800" b="1" dirty="0">
                <a:latin typeface="Times New Roman" pitchFamily="18" charset="0"/>
                <a:cs typeface="Times New Roman" pitchFamily="18" charset="0"/>
              </a:rPr>
              <a:t>O</a:t>
            </a:r>
          </a:p>
        </p:txBody>
      </p:sp>
      <p:sp>
        <p:nvSpPr>
          <p:cNvPr id="7" name="Ovál 6"/>
          <p:cNvSpPr/>
          <p:nvPr/>
        </p:nvSpPr>
        <p:spPr>
          <a:xfrm>
            <a:off x="4572000" y="1268760"/>
            <a:ext cx="1224136" cy="1152128"/>
          </a:xfrm>
          <a:prstGeom prst="ellipse">
            <a:avLst/>
          </a:prstGeom>
          <a:solidFill>
            <a:srgbClr val="F73D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800" b="1" dirty="0"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  <p:sp>
        <p:nvSpPr>
          <p:cNvPr id="8" name="Ovál 7"/>
          <p:cNvSpPr/>
          <p:nvPr/>
        </p:nvSpPr>
        <p:spPr>
          <a:xfrm>
            <a:off x="6156176" y="1772816"/>
            <a:ext cx="1224136" cy="115212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800" b="1" dirty="0"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9" name="Ovál 8"/>
          <p:cNvSpPr/>
          <p:nvPr/>
        </p:nvSpPr>
        <p:spPr>
          <a:xfrm>
            <a:off x="1259632" y="4221088"/>
            <a:ext cx="1224136" cy="115212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800" b="1" dirty="0"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sp>
        <p:nvSpPr>
          <p:cNvPr id="10" name="Ovál 9"/>
          <p:cNvSpPr/>
          <p:nvPr/>
        </p:nvSpPr>
        <p:spPr>
          <a:xfrm>
            <a:off x="2771800" y="4725144"/>
            <a:ext cx="1224136" cy="1152128"/>
          </a:xfrm>
          <a:prstGeom prst="ellipse">
            <a:avLst/>
          </a:prstGeom>
          <a:solidFill>
            <a:srgbClr val="F73D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800" b="1" dirty="0">
                <a:latin typeface="Times New Roman" pitchFamily="18" charset="0"/>
                <a:cs typeface="Times New Roman" pitchFamily="18" charset="0"/>
              </a:rPr>
              <a:t>P</a:t>
            </a:r>
          </a:p>
        </p:txBody>
      </p:sp>
      <p:sp>
        <p:nvSpPr>
          <p:cNvPr id="11" name="Ovál 10"/>
          <p:cNvSpPr/>
          <p:nvPr/>
        </p:nvSpPr>
        <p:spPr>
          <a:xfrm>
            <a:off x="4644008" y="4797152"/>
            <a:ext cx="1224136" cy="115212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800" b="1" dirty="0">
                <a:latin typeface="Times New Roman" pitchFamily="18" charset="0"/>
                <a:cs typeface="Times New Roman" pitchFamily="18" charset="0"/>
              </a:rPr>
              <a:t>K</a:t>
            </a:r>
          </a:p>
        </p:txBody>
      </p:sp>
      <p:sp>
        <p:nvSpPr>
          <p:cNvPr id="12" name="Ovál 11"/>
          <p:cNvSpPr/>
          <p:nvPr/>
        </p:nvSpPr>
        <p:spPr>
          <a:xfrm>
            <a:off x="6084168" y="4437112"/>
            <a:ext cx="1584176" cy="1152128"/>
          </a:xfrm>
          <a:prstGeom prst="ellipse">
            <a:avLst/>
          </a:prstGeom>
          <a:solidFill>
            <a:srgbClr val="F73D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800" b="1" dirty="0">
                <a:latin typeface="Times New Roman" pitchFamily="18" charset="0"/>
                <a:cs typeface="Times New Roman" pitchFamily="18" charset="0"/>
              </a:rPr>
              <a:t>Mg</a:t>
            </a:r>
          </a:p>
        </p:txBody>
      </p:sp>
      <p:sp>
        <p:nvSpPr>
          <p:cNvPr id="13" name="Obdĺžnik 12"/>
          <p:cNvSpPr/>
          <p:nvPr/>
        </p:nvSpPr>
        <p:spPr>
          <a:xfrm>
            <a:off x="0" y="1124744"/>
            <a:ext cx="9144000" cy="5733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Obdĺžnik 13"/>
          <p:cNvSpPr/>
          <p:nvPr/>
        </p:nvSpPr>
        <p:spPr>
          <a:xfrm>
            <a:off x="1403648" y="1124744"/>
            <a:ext cx="633670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Organické makromolekuly</a:t>
            </a:r>
          </a:p>
        </p:txBody>
      </p:sp>
      <p:pic>
        <p:nvPicPr>
          <p:cNvPr id="15" name="Obrázok 14" descr="protein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628800"/>
            <a:ext cx="3525653" cy="237626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6" name="Obdĺžnik 15"/>
          <p:cNvSpPr/>
          <p:nvPr/>
        </p:nvSpPr>
        <p:spPr>
          <a:xfrm>
            <a:off x="0" y="3501008"/>
            <a:ext cx="1475656" cy="57606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Bielkoviny</a:t>
            </a:r>
          </a:p>
        </p:txBody>
      </p:sp>
      <p:pic>
        <p:nvPicPr>
          <p:cNvPr id="17" name="Obrázok 16" descr="lipidy.jpg"/>
          <p:cNvPicPr>
            <a:picLocks noChangeAspect="1"/>
          </p:cNvPicPr>
          <p:nvPr/>
        </p:nvPicPr>
        <p:blipFill>
          <a:blip r:embed="rId3" cstate="print"/>
          <a:srcRect l="13390" r="12966"/>
          <a:stretch>
            <a:fillRect/>
          </a:stretch>
        </p:blipFill>
        <p:spPr>
          <a:xfrm>
            <a:off x="3419872" y="1700808"/>
            <a:ext cx="2808312" cy="226350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9" name="Obrázok 18" descr="nukleov.kys.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16200000">
            <a:off x="2781883" y="3202895"/>
            <a:ext cx="2788151" cy="396044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0" name="Obdĺžnik 19"/>
          <p:cNvSpPr/>
          <p:nvPr/>
        </p:nvSpPr>
        <p:spPr>
          <a:xfrm>
            <a:off x="2195736" y="6021288"/>
            <a:ext cx="1800200" cy="57606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Nukleové </a:t>
            </a:r>
          </a:p>
          <a:p>
            <a:pPr algn="ctr"/>
            <a:r>
              <a:rPr lang="sk-SK" dirty="0"/>
              <a:t>kyseliny</a:t>
            </a:r>
          </a:p>
        </p:txBody>
      </p:sp>
      <p:pic>
        <p:nvPicPr>
          <p:cNvPr id="21" name="Obrázok 20" descr="sac.jpg"/>
          <p:cNvPicPr>
            <a:picLocks noChangeAspect="1"/>
          </p:cNvPicPr>
          <p:nvPr/>
        </p:nvPicPr>
        <p:blipFill>
          <a:blip r:embed="rId5" cstate="print"/>
          <a:srcRect l="11009" b="8366"/>
          <a:stretch>
            <a:fillRect/>
          </a:stretch>
        </p:blipFill>
        <p:spPr>
          <a:xfrm>
            <a:off x="6185744" y="1628800"/>
            <a:ext cx="2958256" cy="301121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2" name="Obdĺžnik 21"/>
          <p:cNvSpPr/>
          <p:nvPr/>
        </p:nvSpPr>
        <p:spPr>
          <a:xfrm>
            <a:off x="6228183" y="4149080"/>
            <a:ext cx="1368153" cy="43204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Sacharidy</a:t>
            </a:r>
          </a:p>
        </p:txBody>
      </p:sp>
      <p:sp>
        <p:nvSpPr>
          <p:cNvPr id="18" name="Obdĺžnik 17"/>
          <p:cNvSpPr/>
          <p:nvPr/>
        </p:nvSpPr>
        <p:spPr>
          <a:xfrm>
            <a:off x="3419872" y="3501008"/>
            <a:ext cx="1041886" cy="36004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Tuky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20" grpId="0" animBg="1"/>
      <p:bldP spid="22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symbol obsahu 4" descr="bunk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29285" r="29285" b="3046"/>
          <a:stretch>
            <a:fillRect/>
          </a:stretch>
        </p:blipFill>
        <p:spPr>
          <a:xfrm>
            <a:off x="2542434" y="1210094"/>
            <a:ext cx="3737384" cy="5150860"/>
          </a:xfrm>
        </p:spPr>
      </p:pic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5400" dirty="0">
                <a:effectLst/>
                <a:latin typeface="Times New Roman" pitchFamily="18" charset="0"/>
                <a:cs typeface="Times New Roman" pitchFamily="18" charset="0"/>
              </a:rPr>
              <a:t>Štruktúra</a:t>
            </a:r>
          </a:p>
        </p:txBody>
      </p:sp>
      <p:sp>
        <p:nvSpPr>
          <p:cNvPr id="6" name="Obdĺžnik 5"/>
          <p:cNvSpPr/>
          <p:nvPr/>
        </p:nvSpPr>
        <p:spPr>
          <a:xfrm>
            <a:off x="3419872" y="5949280"/>
            <a:ext cx="22322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/>
              <a:t>BUNKA</a:t>
            </a:r>
          </a:p>
        </p:txBody>
      </p:sp>
      <p:sp>
        <p:nvSpPr>
          <p:cNvPr id="7" name="Obdĺžnik 6"/>
          <p:cNvSpPr/>
          <p:nvPr/>
        </p:nvSpPr>
        <p:spPr>
          <a:xfrm>
            <a:off x="0" y="1916832"/>
            <a:ext cx="277180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Jednobunkový </a:t>
            </a:r>
          </a:p>
          <a:p>
            <a:pPr algn="ctr"/>
            <a:r>
              <a:rPr lang="sk-SK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organizmus</a:t>
            </a:r>
          </a:p>
        </p:txBody>
      </p:sp>
      <p:sp>
        <p:nvSpPr>
          <p:cNvPr id="8" name="Obdĺžnik 7"/>
          <p:cNvSpPr/>
          <p:nvPr/>
        </p:nvSpPr>
        <p:spPr>
          <a:xfrm>
            <a:off x="6156176" y="1916832"/>
            <a:ext cx="277180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Mnohobunkový </a:t>
            </a:r>
          </a:p>
          <a:p>
            <a:pPr algn="ctr"/>
            <a:r>
              <a:rPr lang="sk-SK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organizmus</a:t>
            </a:r>
          </a:p>
        </p:txBody>
      </p:sp>
      <p:sp>
        <p:nvSpPr>
          <p:cNvPr id="9" name="Obdĺžnik 8"/>
          <p:cNvSpPr/>
          <p:nvPr/>
        </p:nvSpPr>
        <p:spPr>
          <a:xfrm>
            <a:off x="0" y="1124744"/>
            <a:ext cx="9144000" cy="57332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100769" y="1160747"/>
            <a:ext cx="4536504" cy="100811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latin typeface="Times New Roman" pitchFamily="18" charset="0"/>
                <a:cs typeface="Times New Roman" pitchFamily="18" charset="0"/>
              </a:rPr>
              <a:t>MNOHOBUNKOVÉ ORGANIZMY</a:t>
            </a:r>
          </a:p>
        </p:txBody>
      </p:sp>
      <p:sp>
        <p:nvSpPr>
          <p:cNvPr id="11" name="Vývojový diagram: zakončenie 10"/>
          <p:cNvSpPr/>
          <p:nvPr/>
        </p:nvSpPr>
        <p:spPr>
          <a:xfrm rot="16631344">
            <a:off x="323528" y="2996952"/>
            <a:ext cx="1440160" cy="14401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Vývojový diagram: zakončenie 11"/>
          <p:cNvSpPr/>
          <p:nvPr/>
        </p:nvSpPr>
        <p:spPr>
          <a:xfrm rot="16545789">
            <a:off x="619704" y="2982733"/>
            <a:ext cx="1440160" cy="14401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Vývojový diagram: zakončenie 12"/>
          <p:cNvSpPr/>
          <p:nvPr/>
        </p:nvSpPr>
        <p:spPr>
          <a:xfrm rot="16545789">
            <a:off x="827520" y="3000543"/>
            <a:ext cx="1440160" cy="14401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Vývojový diagram: zakončenie 13"/>
          <p:cNvSpPr/>
          <p:nvPr/>
        </p:nvSpPr>
        <p:spPr>
          <a:xfrm rot="16545789">
            <a:off x="971536" y="3000543"/>
            <a:ext cx="1440160" cy="14401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Vývojový diagram: zakončenie 14"/>
          <p:cNvSpPr/>
          <p:nvPr/>
        </p:nvSpPr>
        <p:spPr>
          <a:xfrm rot="16545789">
            <a:off x="179448" y="3000543"/>
            <a:ext cx="1440160" cy="14401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" name="Vývojový diagram: zakončenie 15"/>
          <p:cNvSpPr/>
          <p:nvPr/>
        </p:nvSpPr>
        <p:spPr>
          <a:xfrm rot="16545789">
            <a:off x="1115552" y="3000543"/>
            <a:ext cx="1440160" cy="14401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Vývojový diagram: zakončenie 16"/>
          <p:cNvSpPr/>
          <p:nvPr/>
        </p:nvSpPr>
        <p:spPr>
          <a:xfrm rot="16545789">
            <a:off x="1331576" y="3000543"/>
            <a:ext cx="1440160" cy="14401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8" name="Šípka doprava 17"/>
          <p:cNvSpPr/>
          <p:nvPr/>
        </p:nvSpPr>
        <p:spPr>
          <a:xfrm>
            <a:off x="2267744" y="2780928"/>
            <a:ext cx="1584176" cy="50405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9" name="Obrázok 18" descr="rastl. Pletivo.png"/>
          <p:cNvPicPr>
            <a:picLocks noChangeAspect="1"/>
          </p:cNvPicPr>
          <p:nvPr/>
        </p:nvPicPr>
        <p:blipFill>
          <a:blip r:embed="rId3" cstate="print"/>
          <a:srcRect b="10471"/>
          <a:stretch>
            <a:fillRect/>
          </a:stretch>
        </p:blipFill>
        <p:spPr>
          <a:xfrm>
            <a:off x="3995937" y="1628800"/>
            <a:ext cx="5148064" cy="2143398"/>
          </a:xfrm>
          <a:prstGeom prst="rect">
            <a:avLst/>
          </a:prstGeom>
        </p:spPr>
      </p:pic>
      <p:pic>
        <p:nvPicPr>
          <p:cNvPr id="20" name="Obrázok 19" descr="tkaniv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1488" y="4077072"/>
            <a:ext cx="6132512" cy="1533128"/>
          </a:xfrm>
          <a:prstGeom prst="rect">
            <a:avLst/>
          </a:prstGeom>
        </p:spPr>
      </p:pic>
      <p:sp>
        <p:nvSpPr>
          <p:cNvPr id="21" name="Ľavá zložená zátvorka 20"/>
          <p:cNvSpPr/>
          <p:nvPr/>
        </p:nvSpPr>
        <p:spPr>
          <a:xfrm rot="16200000">
            <a:off x="4391980" y="1736812"/>
            <a:ext cx="720080" cy="828092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2" name="Obdĺžnik 21"/>
          <p:cNvSpPr/>
          <p:nvPr/>
        </p:nvSpPr>
        <p:spPr>
          <a:xfrm>
            <a:off x="3419872" y="6093296"/>
            <a:ext cx="2376264" cy="764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orgány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BlokTextu 2"/>
          <p:cNvSpPr txBox="1"/>
          <p:nvPr/>
        </p:nvSpPr>
        <p:spPr>
          <a:xfrm>
            <a:off x="1295400" y="381000"/>
            <a:ext cx="640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4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Základné životné prejavy organizmov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Špička">
  <a:themeElements>
    <a:clrScheme name="Špička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Špička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Špička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156</TotalTime>
  <Words>123</Words>
  <Application>Microsoft Office PowerPoint</Application>
  <PresentationFormat>Prezentácia na obrazovke (4:3)</PresentationFormat>
  <Paragraphs>58</Paragraphs>
  <Slides>12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9" baseType="lpstr">
      <vt:lpstr>Book Antiqua</vt:lpstr>
      <vt:lpstr>Lucida Sans</vt:lpstr>
      <vt:lpstr>Times New Roman</vt:lpstr>
      <vt:lpstr>Wingdings</vt:lpstr>
      <vt:lpstr>Wingdings 2</vt:lpstr>
      <vt:lpstr>Wingdings 3</vt:lpstr>
      <vt:lpstr>Špička</vt:lpstr>
      <vt:lpstr>Živá a neživá príroda</vt:lpstr>
      <vt:lpstr>Prezentácia programu PowerPoint</vt:lpstr>
      <vt:lpstr>Čo je BIOLÓGIA ???</vt:lpstr>
      <vt:lpstr>Rozdiel medzi PRÍRODOU a KRAJINOU</vt:lpstr>
      <vt:lpstr>Objekty prírody</vt:lpstr>
      <vt:lpstr>STAVBA A ORGANIZÁCIA ŽIVÝCH SÚSTAV</vt:lpstr>
      <vt:lpstr>Chemické zloženie</vt:lpstr>
      <vt:lpstr>Štruktúra</vt:lpstr>
      <vt:lpstr>Prezentácia programu PowerPoint</vt:lpstr>
      <vt:lpstr>Prezentácia programu PowerPoint</vt:lpstr>
      <vt:lpstr>Organizácia</vt:lpstr>
      <vt:lpstr>Organizácia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PC</dc:creator>
  <cp:lastModifiedBy>Tomas Varga</cp:lastModifiedBy>
  <cp:revision>85</cp:revision>
  <dcterms:created xsi:type="dcterms:W3CDTF">2014-07-07T08:01:04Z</dcterms:created>
  <dcterms:modified xsi:type="dcterms:W3CDTF">2021-09-10T10:03:22Z</dcterms:modified>
</cp:coreProperties>
</file>