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2" r:id="rId17"/>
    <p:sldId id="270" r:id="rId18"/>
    <p:sldId id="273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Tmavý štýl 1 - zvýrazneni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03E-8EB3-4CA0-BF71-03E3EA1AC534}" type="datetimeFigureOut">
              <a:rPr lang="sk-SK" smtClean="0"/>
              <a:pPr/>
              <a:t>20. 9. 2021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7F2F-793C-4840-AB3F-F8D2FF9108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03E-8EB3-4CA0-BF71-03E3EA1AC534}" type="datetimeFigureOut">
              <a:rPr lang="sk-SK" smtClean="0"/>
              <a:pPr/>
              <a:t>20. 9. 2021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7F2F-793C-4840-AB3F-F8D2FF9108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03E-8EB3-4CA0-BF71-03E3EA1AC534}" type="datetimeFigureOut">
              <a:rPr lang="sk-SK" smtClean="0"/>
              <a:pPr/>
              <a:t>20. 9. 2021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7F2F-793C-4840-AB3F-F8D2FF9108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03E-8EB3-4CA0-BF71-03E3EA1AC534}" type="datetimeFigureOut">
              <a:rPr lang="sk-SK" smtClean="0"/>
              <a:pPr/>
              <a:t>20. 9. 2021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7F2F-793C-4840-AB3F-F8D2FF9108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03E-8EB3-4CA0-BF71-03E3EA1AC534}" type="datetimeFigureOut">
              <a:rPr lang="sk-SK" smtClean="0"/>
              <a:pPr/>
              <a:t>20. 9. 2021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7F2F-793C-4840-AB3F-F8D2FF9108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03E-8EB3-4CA0-BF71-03E3EA1AC534}" type="datetimeFigureOut">
              <a:rPr lang="sk-SK" smtClean="0"/>
              <a:pPr/>
              <a:t>20. 9. 2021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7F2F-793C-4840-AB3F-F8D2FF9108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03E-8EB3-4CA0-BF71-03E3EA1AC534}" type="datetimeFigureOut">
              <a:rPr lang="sk-SK" smtClean="0"/>
              <a:pPr/>
              <a:t>20. 9. 2021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7F2F-793C-4840-AB3F-F8D2FF9108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03E-8EB3-4CA0-BF71-03E3EA1AC534}" type="datetimeFigureOut">
              <a:rPr lang="sk-SK" smtClean="0"/>
              <a:pPr/>
              <a:t>20. 9. 2021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7F2F-793C-4840-AB3F-F8D2FF9108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03E-8EB3-4CA0-BF71-03E3EA1AC534}" type="datetimeFigureOut">
              <a:rPr lang="sk-SK" smtClean="0"/>
              <a:pPr/>
              <a:t>20. 9. 2021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7F2F-793C-4840-AB3F-F8D2FF9108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03E-8EB3-4CA0-BF71-03E3EA1AC534}" type="datetimeFigureOut">
              <a:rPr lang="sk-SK" smtClean="0"/>
              <a:pPr/>
              <a:t>20. 9. 2021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7F2F-793C-4840-AB3F-F8D2FF9108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03E-8EB3-4CA0-BF71-03E3EA1AC534}" type="datetimeFigureOut">
              <a:rPr lang="sk-SK" smtClean="0"/>
              <a:pPr/>
              <a:t>20. 9. 2021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DF17F2F-793C-4840-AB3F-F8D2FF91081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75903E-8EB3-4CA0-BF71-03E3EA1AC534}" type="datetimeFigureOut">
              <a:rPr lang="sk-SK" smtClean="0"/>
              <a:pPr/>
              <a:t>20. 9. 2021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F17F2F-793C-4840-AB3F-F8D2FF91081A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329642" cy="134704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/>
              <a:t>Z uvedených pojmov vytvorte pojmovú mapu!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5720" y="1714488"/>
            <a:ext cx="8401080" cy="4857784"/>
          </a:xfrm>
        </p:spPr>
        <p:txBody>
          <a:bodyPr/>
          <a:lstStyle/>
          <a:p>
            <a:pPr>
              <a:buNone/>
            </a:pPr>
            <a:r>
              <a:rPr lang="sk-SK" dirty="0"/>
              <a:t>Nukleová kyselina</a:t>
            </a:r>
          </a:p>
          <a:p>
            <a:pPr>
              <a:buNone/>
            </a:pPr>
            <a:r>
              <a:rPr lang="sk-SK" dirty="0"/>
              <a:t>Bielkovina</a:t>
            </a:r>
          </a:p>
          <a:p>
            <a:pPr>
              <a:buNone/>
            </a:pPr>
            <a:r>
              <a:rPr lang="sk-SK" dirty="0" err="1"/>
              <a:t>Biomakromolekulová</a:t>
            </a:r>
            <a:r>
              <a:rPr lang="sk-SK" dirty="0"/>
              <a:t> látka</a:t>
            </a:r>
          </a:p>
          <a:p>
            <a:pPr>
              <a:buNone/>
            </a:pPr>
            <a:r>
              <a:rPr lang="sk-SK" dirty="0"/>
              <a:t>Živá sústava</a:t>
            </a:r>
          </a:p>
          <a:p>
            <a:pPr>
              <a:buNone/>
            </a:pPr>
            <a:r>
              <a:rPr lang="sk-SK" dirty="0"/>
              <a:t>Aminokyselina</a:t>
            </a:r>
          </a:p>
          <a:p>
            <a:pPr>
              <a:buNone/>
            </a:pPr>
            <a:r>
              <a:rPr lang="sk-SK" dirty="0" err="1"/>
              <a:t>Nukleotid</a:t>
            </a:r>
            <a:endParaRPr lang="sk-SK" dirty="0"/>
          </a:p>
          <a:p>
            <a:pPr>
              <a:buNone/>
            </a:pPr>
            <a:r>
              <a:rPr lang="sk-SK" dirty="0" err="1"/>
              <a:t>Nukleozid</a:t>
            </a:r>
            <a:r>
              <a:rPr lang="sk-SK" dirty="0"/>
              <a:t>				jadro + mimo jadra</a:t>
            </a:r>
          </a:p>
          <a:p>
            <a:pPr>
              <a:buNone/>
            </a:pPr>
            <a:r>
              <a:rPr lang="sk-SK" dirty="0" err="1"/>
              <a:t>Peptidová</a:t>
            </a:r>
            <a:r>
              <a:rPr lang="sk-SK" dirty="0"/>
              <a:t> väzba			</a:t>
            </a:r>
            <a:r>
              <a:rPr lang="sk-SK" dirty="0" err="1"/>
              <a:t>globulárne</a:t>
            </a:r>
            <a:r>
              <a:rPr lang="sk-SK" dirty="0"/>
              <a:t>, </a:t>
            </a:r>
            <a:r>
              <a:rPr lang="sk-SK" dirty="0" err="1"/>
              <a:t>fibrilárne</a:t>
            </a:r>
            <a:r>
              <a:rPr lang="sk-SK" dirty="0"/>
              <a:t> ..</a:t>
            </a:r>
          </a:p>
          <a:p>
            <a:pPr>
              <a:buNone/>
            </a:pPr>
            <a:r>
              <a:rPr lang="sk-SK" dirty="0" err="1"/>
              <a:t>Watson</a:t>
            </a:r>
            <a:r>
              <a:rPr lang="sk-SK" dirty="0"/>
              <a:t> + </a:t>
            </a:r>
            <a:r>
              <a:rPr lang="sk-SK" dirty="0" err="1"/>
              <a:t>Creek</a:t>
            </a:r>
            <a:r>
              <a:rPr lang="sk-SK"/>
              <a:t>			DNA + RNA</a:t>
            </a:r>
            <a:endParaRPr lang="sk-SK" dirty="0"/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</p:txBody>
      </p:sp>
      <p:pic>
        <p:nvPicPr>
          <p:cNvPr id="29698" name="Picture 2" descr="Výsledok vyhľadávania obrázkov pre dopyt pojmova map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54" y="928670"/>
            <a:ext cx="4786346" cy="2648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2234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/>
              <a:t>Nukleové kyseliny</a:t>
            </a:r>
          </a:p>
        </p:txBody>
      </p:sp>
      <p:pic>
        <p:nvPicPr>
          <p:cNvPr id="4" name="Zástupný symbol obsahu 3" descr="kadr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291104"/>
            <a:ext cx="5472608" cy="5262123"/>
          </a:xfrm>
        </p:spPr>
      </p:pic>
      <p:sp>
        <p:nvSpPr>
          <p:cNvPr id="5" name="BlokTextu 4"/>
          <p:cNvSpPr txBox="1"/>
          <p:nvPr/>
        </p:nvSpPr>
        <p:spPr>
          <a:xfrm>
            <a:off x="179512" y="2060848"/>
            <a:ext cx="17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Nachádzajú sa -</a:t>
            </a:r>
          </a:p>
        </p:txBody>
      </p:sp>
      <p:sp>
        <p:nvSpPr>
          <p:cNvPr id="6" name="Šípka doprava 5"/>
          <p:cNvSpPr/>
          <p:nvPr/>
        </p:nvSpPr>
        <p:spPr>
          <a:xfrm rot="8500132">
            <a:off x="4782913" y="2383589"/>
            <a:ext cx="3096344" cy="1259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6156176" y="1340768"/>
            <a:ext cx="267348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/>
              <a:t>Nositelia čoho ????</a:t>
            </a:r>
          </a:p>
        </p:txBody>
      </p:sp>
      <p:sp>
        <p:nvSpPr>
          <p:cNvPr id="8" name="Obdĺžnik 7"/>
          <p:cNvSpPr/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Obrázok 8" descr="n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1825345" y="54976"/>
            <a:ext cx="5061263" cy="7200800"/>
          </a:xfrm>
          <a:prstGeom prst="rect">
            <a:avLst/>
          </a:prstGeom>
        </p:spPr>
      </p:pic>
      <p:sp>
        <p:nvSpPr>
          <p:cNvPr id="11" name="Šípka doprava 10"/>
          <p:cNvSpPr/>
          <p:nvPr/>
        </p:nvSpPr>
        <p:spPr>
          <a:xfrm>
            <a:off x="971600" y="2852936"/>
            <a:ext cx="2952328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122" name="Picture 2" descr="Výsledok vyhľadávania obrázkov pre dopyt nukleoti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18702" y="1285860"/>
            <a:ext cx="5625298" cy="46355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Rovná spojnica 12"/>
          <p:cNvCxnSpPr/>
          <p:nvPr/>
        </p:nvCxnSpPr>
        <p:spPr>
          <a:xfrm rot="16200000" flipH="1">
            <a:off x="4000496" y="2643182"/>
            <a:ext cx="1785950" cy="164307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/>
          <p:nvPr/>
        </p:nvCxnSpPr>
        <p:spPr>
          <a:xfrm rot="5400000" flipH="1" flipV="1">
            <a:off x="4107653" y="2678901"/>
            <a:ext cx="1571636" cy="150019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inde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57526"/>
          <a:stretch>
            <a:fillRect/>
          </a:stretch>
        </p:blipFill>
        <p:spPr>
          <a:xfrm>
            <a:off x="467544" y="1114510"/>
            <a:ext cx="7848872" cy="4167124"/>
          </a:xfrm>
        </p:spPr>
      </p:pic>
      <p:sp>
        <p:nvSpPr>
          <p:cNvPr id="6" name="Obdĺžnik 5"/>
          <p:cNvSpPr/>
          <p:nvPr/>
        </p:nvSpPr>
        <p:spPr>
          <a:xfrm>
            <a:off x="251520" y="188640"/>
            <a:ext cx="30963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DNA - bázy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rna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1760" y="0"/>
            <a:ext cx="4176464" cy="6663358"/>
          </a:xfrm>
        </p:spPr>
      </p:pic>
      <p:sp>
        <p:nvSpPr>
          <p:cNvPr id="5" name="Rovnoramenný trojuholník 4"/>
          <p:cNvSpPr/>
          <p:nvPr/>
        </p:nvSpPr>
        <p:spPr>
          <a:xfrm rot="10429491">
            <a:off x="1512923" y="645709"/>
            <a:ext cx="504056" cy="72008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1619672" y="1556792"/>
            <a:ext cx="360040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251520" y="188640"/>
            <a:ext cx="131459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RNA - bázy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nukleové kyseli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09" y="214290"/>
            <a:ext cx="8036773" cy="642942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dirty="0"/>
              <a:t>SACHARIDY</a:t>
            </a:r>
          </a:p>
        </p:txBody>
      </p:sp>
      <p:pic>
        <p:nvPicPr>
          <p:cNvPr id="2050" name="Picture 2" descr="Výsledok vyhľadávania obrázkov pre dopyt fotosyntez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357298"/>
            <a:ext cx="5143536" cy="5143536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85720" y="1714488"/>
            <a:ext cx="174535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/>
              <a:t>Vznik: </a:t>
            </a:r>
            <a:r>
              <a:rPr lang="sk-SK" sz="2400" dirty="0"/>
              <a:t>???</a:t>
            </a:r>
          </a:p>
        </p:txBody>
      </p:sp>
      <p:sp>
        <p:nvSpPr>
          <p:cNvPr id="6" name="Ovál 5"/>
          <p:cNvSpPr/>
          <p:nvPr/>
        </p:nvSpPr>
        <p:spPr>
          <a:xfrm>
            <a:off x="6572264" y="4143380"/>
            <a:ext cx="1071570" cy="50006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428596" y="3143248"/>
            <a:ext cx="213167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/>
              <a:t>Význam: </a:t>
            </a:r>
            <a:r>
              <a:rPr lang="sk-SK" sz="2400" dirty="0"/>
              <a:t>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65321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/>
              <a:t>Delenie:</a:t>
            </a:r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71437" y="1935162"/>
          <a:ext cx="8929719" cy="399416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976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6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4023">
                <a:tc>
                  <a:txBody>
                    <a:bodyPr/>
                    <a:lstStyle/>
                    <a:p>
                      <a:r>
                        <a:rPr lang="sk-SK" sz="2800" dirty="0" err="1"/>
                        <a:t>Monosacharidy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800" dirty="0" err="1"/>
                        <a:t>Disacharidy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800" dirty="0"/>
                        <a:t>Polysacharidy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036">
                <a:tc>
                  <a:txBody>
                    <a:bodyPr/>
                    <a:lstStyle/>
                    <a:p>
                      <a:r>
                        <a:rPr lang="sk-SK" sz="3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G_UK_ZA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036">
                <a:tc>
                  <a:txBody>
                    <a:bodyPr/>
                    <a:lstStyle/>
                    <a:p>
                      <a:r>
                        <a:rPr lang="sk-SK" sz="3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F_ _KTÓ_A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0036">
                <a:tc>
                  <a:txBody>
                    <a:bodyPr/>
                    <a:lstStyle/>
                    <a:p>
                      <a:r>
                        <a:rPr lang="sk-SK" sz="3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R_B_Z_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0036">
                <a:tc>
                  <a:txBody>
                    <a:bodyPr/>
                    <a:lstStyle/>
                    <a:p>
                      <a:r>
                        <a:rPr lang="sk-SK" sz="3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DE_X_</a:t>
                      </a:r>
                      <a:r>
                        <a:rPr lang="sk-SK" sz="3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_BÓ_ _</a:t>
                      </a:r>
                      <a:endParaRPr lang="sk-SK" sz="3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dĺžnik 4"/>
          <p:cNvSpPr/>
          <p:nvPr/>
        </p:nvSpPr>
        <p:spPr>
          <a:xfrm>
            <a:off x="3214678" y="3071810"/>
            <a:ext cx="2286016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/>
              <a:t>SACHARÓZA</a:t>
            </a:r>
          </a:p>
        </p:txBody>
      </p:sp>
      <p:sp>
        <p:nvSpPr>
          <p:cNvPr id="6" name="Obdĺžnik 5"/>
          <p:cNvSpPr/>
          <p:nvPr/>
        </p:nvSpPr>
        <p:spPr>
          <a:xfrm>
            <a:off x="3214678" y="3786190"/>
            <a:ext cx="2286016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/>
              <a:t>MALTÓZA</a:t>
            </a:r>
          </a:p>
        </p:txBody>
      </p:sp>
      <p:sp>
        <p:nvSpPr>
          <p:cNvPr id="7" name="Obdĺžnik 6"/>
          <p:cNvSpPr/>
          <p:nvPr/>
        </p:nvSpPr>
        <p:spPr>
          <a:xfrm>
            <a:off x="3214678" y="4500570"/>
            <a:ext cx="2286016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/>
              <a:t>LAKTÓZA</a:t>
            </a:r>
          </a:p>
        </p:txBody>
      </p:sp>
      <p:sp>
        <p:nvSpPr>
          <p:cNvPr id="8" name="Obdĺžnik 7"/>
          <p:cNvSpPr/>
          <p:nvPr/>
        </p:nvSpPr>
        <p:spPr>
          <a:xfrm>
            <a:off x="6072198" y="3071810"/>
            <a:ext cx="2786082" cy="571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/>
              <a:t>CELULÓZA</a:t>
            </a:r>
          </a:p>
        </p:txBody>
      </p:sp>
      <p:sp>
        <p:nvSpPr>
          <p:cNvPr id="9" name="Obdĺžnik 8"/>
          <p:cNvSpPr/>
          <p:nvPr/>
        </p:nvSpPr>
        <p:spPr>
          <a:xfrm>
            <a:off x="6072198" y="3786190"/>
            <a:ext cx="2786082" cy="571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/>
              <a:t>CHITÍN</a:t>
            </a:r>
          </a:p>
        </p:txBody>
      </p:sp>
      <p:sp>
        <p:nvSpPr>
          <p:cNvPr id="10" name="Obdĺžnik 9"/>
          <p:cNvSpPr/>
          <p:nvPr/>
        </p:nvSpPr>
        <p:spPr>
          <a:xfrm>
            <a:off x="6143636" y="4500570"/>
            <a:ext cx="2786082" cy="571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/>
              <a:t>ŠKROB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6143636" y="5214950"/>
            <a:ext cx="2786082" cy="571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/>
              <a:t>GLYKOGÉN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SACHARIDY"/>
          <p:cNvPicPr>
            <a:picLocks noChangeAspect="1" noChangeArrowheads="1"/>
          </p:cNvPicPr>
          <p:nvPr/>
        </p:nvPicPr>
        <p:blipFill>
          <a:blip r:embed="rId2" cstate="print"/>
          <a:srcRect t="13738" b="5357"/>
          <a:stretch>
            <a:fillRect/>
          </a:stretch>
        </p:blipFill>
        <p:spPr bwMode="auto">
          <a:xfrm>
            <a:off x="-36269" y="285728"/>
            <a:ext cx="9270351" cy="5286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500034" y="357166"/>
            <a:ext cx="8229600" cy="1008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5000" dirty="0"/>
              <a:t>LIPIDY</a:t>
            </a:r>
            <a:endParaRPr kumimoji="0" lang="sk-SK" sz="5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626" name="Picture 2" descr="Výsledok vyhľadávania obrázkov pre dopyt lipidy tu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98160"/>
            <a:ext cx="8001056" cy="545984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785786" y="1857364"/>
            <a:ext cx="1979773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/>
              <a:t>Čo sú???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857224" y="2786058"/>
            <a:ext cx="2462662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/>
              <a:t>funkcie???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928662" y="4000504"/>
            <a:ext cx="244650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/>
              <a:t>delenie???</a:t>
            </a:r>
          </a:p>
        </p:txBody>
      </p:sp>
      <p:sp>
        <p:nvSpPr>
          <p:cNvPr id="9" name="Ovál 8"/>
          <p:cNvSpPr/>
          <p:nvPr/>
        </p:nvSpPr>
        <p:spPr>
          <a:xfrm>
            <a:off x="4429124" y="2571744"/>
            <a:ext cx="3643338" cy="10001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TUKY</a:t>
            </a:r>
          </a:p>
        </p:txBody>
      </p:sp>
      <p:sp>
        <p:nvSpPr>
          <p:cNvPr id="10" name="Ovál 9"/>
          <p:cNvSpPr/>
          <p:nvPr/>
        </p:nvSpPr>
        <p:spPr>
          <a:xfrm>
            <a:off x="4572000" y="3786190"/>
            <a:ext cx="3643338" cy="10001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OLEJE</a:t>
            </a:r>
          </a:p>
        </p:txBody>
      </p:sp>
      <p:sp>
        <p:nvSpPr>
          <p:cNvPr id="11" name="Ovál 10"/>
          <p:cNvSpPr/>
          <p:nvPr/>
        </p:nvSpPr>
        <p:spPr>
          <a:xfrm>
            <a:off x="4500562" y="4929198"/>
            <a:ext cx="3643338" cy="10001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VOSKY</a:t>
            </a:r>
          </a:p>
        </p:txBody>
      </p:sp>
      <p:sp>
        <p:nvSpPr>
          <p:cNvPr id="12" name="Šípka doprava 11"/>
          <p:cNvSpPr/>
          <p:nvPr/>
        </p:nvSpPr>
        <p:spPr>
          <a:xfrm rot="19559320">
            <a:off x="3183439" y="3445592"/>
            <a:ext cx="2000264" cy="5000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prava 12"/>
          <p:cNvSpPr/>
          <p:nvPr/>
        </p:nvSpPr>
        <p:spPr>
          <a:xfrm>
            <a:off x="3357554" y="4143380"/>
            <a:ext cx="1857388" cy="4286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Šípka doprava 13"/>
          <p:cNvSpPr/>
          <p:nvPr/>
        </p:nvSpPr>
        <p:spPr>
          <a:xfrm rot="1422240">
            <a:off x="3149401" y="4685526"/>
            <a:ext cx="2068522" cy="5715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8358246" cy="121444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i="1" dirty="0"/>
              <a:t>V poznámkach sa objavujú chybné informácie, nájdi ich a oprav!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5720" y="1643050"/>
            <a:ext cx="8643998" cy="500066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/>
              <a:t>Chemickým základom živých sústav sú bielkoviny a NK.</a:t>
            </a:r>
          </a:p>
          <a:p>
            <a:pPr>
              <a:buNone/>
            </a:pPr>
            <a:r>
              <a:rPr lang="sk-SK" dirty="0"/>
              <a:t>Základnou stavebnou jednotkou bielkovín je </a:t>
            </a:r>
            <a:r>
              <a:rPr lang="sk-SK" dirty="0" err="1"/>
              <a:t>nukleotid</a:t>
            </a:r>
            <a:r>
              <a:rPr lang="sk-SK" dirty="0"/>
              <a:t>, ktorý je v danej bielkovine pospájaný </a:t>
            </a:r>
            <a:r>
              <a:rPr lang="sk-SK" dirty="0" err="1"/>
              <a:t>fosfodiesterovou</a:t>
            </a:r>
            <a:r>
              <a:rPr lang="sk-SK" dirty="0"/>
              <a:t> väzbou. Sacharidy vznikajú v procese dýchania u všetkých rastlín a živočíchov. Delia sa na </a:t>
            </a:r>
            <a:r>
              <a:rPr lang="sk-SK" dirty="0" err="1"/>
              <a:t>monosacharidy</a:t>
            </a:r>
            <a:r>
              <a:rPr lang="sk-SK" dirty="0"/>
              <a:t>, </a:t>
            </a:r>
            <a:r>
              <a:rPr lang="sk-SK" dirty="0" err="1"/>
              <a:t>disacharidy</a:t>
            </a:r>
            <a:r>
              <a:rPr lang="sk-SK" dirty="0"/>
              <a:t> a polysacharidy. </a:t>
            </a:r>
            <a:r>
              <a:rPr lang="sk-SK" dirty="0" err="1"/>
              <a:t>Ribóza</a:t>
            </a:r>
            <a:r>
              <a:rPr lang="sk-SK" dirty="0"/>
              <a:t> a </a:t>
            </a:r>
            <a:r>
              <a:rPr lang="sk-SK" dirty="0" err="1"/>
              <a:t>deoxyribóza</a:t>
            </a:r>
            <a:r>
              <a:rPr lang="sk-SK" dirty="0"/>
              <a:t> (ako súčasť aminokyseliny) patrí k </a:t>
            </a:r>
            <a:r>
              <a:rPr lang="sk-SK" dirty="0" err="1"/>
              <a:t>monosacharidom</a:t>
            </a:r>
            <a:r>
              <a:rPr lang="sk-SK" dirty="0"/>
              <a:t>.</a:t>
            </a:r>
          </a:p>
          <a:p>
            <a:pPr>
              <a:buNone/>
            </a:pPr>
            <a:r>
              <a:rPr lang="sk-SK" dirty="0"/>
              <a:t>Tuky alebo proteíny predstavujú </a:t>
            </a:r>
            <a:r>
              <a:rPr lang="sk-SK" dirty="0" err="1"/>
              <a:t>biomakromolekulové</a:t>
            </a:r>
            <a:r>
              <a:rPr lang="sk-SK" dirty="0"/>
              <a:t> látky, ktoré sa delia na </a:t>
            </a:r>
            <a:r>
              <a:rPr lang="sk-SK" dirty="0" err="1"/>
              <a:t>globulárne</a:t>
            </a:r>
            <a:r>
              <a:rPr lang="sk-SK" dirty="0"/>
              <a:t>, </a:t>
            </a:r>
            <a:r>
              <a:rPr lang="sk-SK" dirty="0" err="1"/>
              <a:t>fibrilárne</a:t>
            </a:r>
            <a:r>
              <a:rPr lang="sk-SK" dirty="0"/>
              <a:t> a membránové.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7544" y="1772816"/>
            <a:ext cx="8287072" cy="18288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dirty="0">
                <a:latin typeface="Times New Roman" pitchFamily="18" charset="0"/>
                <a:cs typeface="Times New Roman" pitchFamily="18" charset="0"/>
              </a:rPr>
              <a:t>CHEMICKÉ ZLOŽENIE BUNKY</a:t>
            </a:r>
          </a:p>
        </p:txBody>
      </p:sp>
      <p:pic>
        <p:nvPicPr>
          <p:cNvPr id="4" name="Picture 6" descr="rastlinná bunka"/>
          <p:cNvPicPr>
            <a:picLocks noChangeAspect="1" noChangeArrowheads="1"/>
          </p:cNvPicPr>
          <p:nvPr/>
        </p:nvPicPr>
        <p:blipFill>
          <a:blip r:embed="rId2" cstate="print">
            <a:lum bright="-6000" contrast="12000"/>
          </a:blip>
          <a:srcRect/>
          <a:stretch>
            <a:fillRect/>
          </a:stretch>
        </p:blipFill>
        <p:spPr bwMode="auto">
          <a:xfrm rot="4725912">
            <a:off x="905123" y="3475397"/>
            <a:ext cx="2198976" cy="31444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5" name="Picture 7" descr="živočíšna bunka"/>
          <p:cNvPicPr>
            <a:picLocks noChangeAspect="1" noChangeArrowheads="1"/>
          </p:cNvPicPr>
          <p:nvPr/>
        </p:nvPicPr>
        <p:blipFill>
          <a:blip r:embed="rId3" cstate="print">
            <a:lum bright="-12000" contrast="12000"/>
          </a:blip>
          <a:srcRect/>
          <a:stretch>
            <a:fillRect/>
          </a:stretch>
        </p:blipFill>
        <p:spPr bwMode="auto">
          <a:xfrm rot="711899">
            <a:off x="5052287" y="3951680"/>
            <a:ext cx="3381382" cy="24528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" name="Obrázok 5" descr="180px-H2O_(water_molecule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19872" y="-1"/>
            <a:ext cx="2304256" cy="16641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ál 3"/>
          <p:cNvSpPr/>
          <p:nvPr/>
        </p:nvSpPr>
        <p:spPr>
          <a:xfrm>
            <a:off x="1043608" y="476672"/>
            <a:ext cx="6336704" cy="5472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cxnSp>
        <p:nvCxnSpPr>
          <p:cNvPr id="6" name="Rovná spojnica 5"/>
          <p:cNvCxnSpPr/>
          <p:nvPr/>
        </p:nvCxnSpPr>
        <p:spPr>
          <a:xfrm rot="16200000" flipH="1">
            <a:off x="3059832" y="4149080"/>
            <a:ext cx="2880320" cy="57606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 rot="10800000" flipV="1">
            <a:off x="1115616" y="2996952"/>
            <a:ext cx="3096344" cy="43204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ĺžnik 9"/>
          <p:cNvSpPr/>
          <p:nvPr/>
        </p:nvSpPr>
        <p:spPr>
          <a:xfrm>
            <a:off x="4644008" y="1844824"/>
            <a:ext cx="1224136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65%</a:t>
            </a:r>
          </a:p>
        </p:txBody>
      </p:sp>
      <p:cxnSp>
        <p:nvCxnSpPr>
          <p:cNvPr id="12" name="Rovná spojnica 11"/>
          <p:cNvCxnSpPr/>
          <p:nvPr/>
        </p:nvCxnSpPr>
        <p:spPr>
          <a:xfrm rot="5400000">
            <a:off x="2267744" y="3861048"/>
            <a:ext cx="2664296" cy="108012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dĺžnik 12"/>
          <p:cNvSpPr/>
          <p:nvPr/>
        </p:nvSpPr>
        <p:spPr>
          <a:xfrm>
            <a:off x="3563888" y="4653136"/>
            <a:ext cx="1008112" cy="1008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12%</a:t>
            </a:r>
          </a:p>
          <a:p>
            <a:pPr algn="ctr"/>
            <a:r>
              <a:rPr lang="sk-SK" sz="3200" b="1" dirty="0"/>
              <a:t>b.</a:t>
            </a:r>
          </a:p>
        </p:txBody>
      </p:sp>
      <p:cxnSp>
        <p:nvCxnSpPr>
          <p:cNvPr id="15" name="Rovná spojnica 14"/>
          <p:cNvCxnSpPr/>
          <p:nvPr/>
        </p:nvCxnSpPr>
        <p:spPr>
          <a:xfrm rot="5400000">
            <a:off x="1943708" y="3176972"/>
            <a:ext cx="2232248" cy="2016224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dĺžnik 15"/>
          <p:cNvSpPr/>
          <p:nvPr/>
        </p:nvSpPr>
        <p:spPr>
          <a:xfrm>
            <a:off x="2555776" y="4581128"/>
            <a:ext cx="792088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9%</a:t>
            </a:r>
          </a:p>
          <a:p>
            <a:pPr algn="ctr"/>
            <a:r>
              <a:rPr lang="sk-SK" sz="3200" b="1" dirty="0"/>
              <a:t>S</a:t>
            </a:r>
          </a:p>
        </p:txBody>
      </p:sp>
      <p:pic>
        <p:nvPicPr>
          <p:cNvPr id="17" name="Obrázok 16" descr="180px-H2O_(water_molecul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636912"/>
            <a:ext cx="2304256" cy="16641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9" name="Rovná spojnica 18"/>
          <p:cNvCxnSpPr/>
          <p:nvPr/>
        </p:nvCxnSpPr>
        <p:spPr>
          <a:xfrm rot="10800000" flipV="1">
            <a:off x="1403648" y="3068960"/>
            <a:ext cx="2592288" cy="136815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dĺžnik 20"/>
          <p:cNvSpPr/>
          <p:nvPr/>
        </p:nvSpPr>
        <p:spPr>
          <a:xfrm>
            <a:off x="1691680" y="4077072"/>
            <a:ext cx="864096" cy="936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3%</a:t>
            </a:r>
          </a:p>
          <a:p>
            <a:pPr algn="ctr"/>
            <a:r>
              <a:rPr lang="sk-SK" sz="3200" b="1" dirty="0"/>
              <a:t>NK</a:t>
            </a:r>
          </a:p>
        </p:txBody>
      </p:sp>
      <p:sp>
        <p:nvSpPr>
          <p:cNvPr id="23" name="Obdĺžnik 22"/>
          <p:cNvSpPr/>
          <p:nvPr/>
        </p:nvSpPr>
        <p:spPr>
          <a:xfrm>
            <a:off x="1187624" y="3356992"/>
            <a:ext cx="1224136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3%</a:t>
            </a:r>
            <a:r>
              <a:rPr lang="sk-SK" sz="2400" b="1" dirty="0"/>
              <a:t>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1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3668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/>
              <a:t>VODA A MINERÁLNE LÁTKY</a:t>
            </a:r>
          </a:p>
        </p:txBody>
      </p:sp>
      <p:pic>
        <p:nvPicPr>
          <p:cNvPr id="4" name="Zástupný symbol obsahu 3" descr="voda3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611560" y="980728"/>
            <a:ext cx="7767682" cy="5708238"/>
          </a:xfrm>
        </p:spPr>
      </p:pic>
      <p:pic>
        <p:nvPicPr>
          <p:cNvPr id="5" name="Obrázok 4" descr="obraz-cievna-sustava.jpg"/>
          <p:cNvPicPr>
            <a:picLocks noChangeAspect="1"/>
          </p:cNvPicPr>
          <p:nvPr/>
        </p:nvPicPr>
        <p:blipFill>
          <a:blip r:embed="rId3" cstate="print"/>
          <a:srcRect l="16920" r="18219"/>
          <a:stretch>
            <a:fillRect/>
          </a:stretch>
        </p:blipFill>
        <p:spPr>
          <a:xfrm>
            <a:off x="971600" y="1772816"/>
            <a:ext cx="3240360" cy="4919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BlokTextu 5"/>
          <p:cNvSpPr txBox="1"/>
          <p:nvPr/>
        </p:nvSpPr>
        <p:spPr>
          <a:xfrm>
            <a:off x="683568" y="1196752"/>
            <a:ext cx="362842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/>
              <a:t>-Univerzálne prostredie</a:t>
            </a:r>
          </a:p>
        </p:txBody>
      </p:sp>
      <p:sp>
        <p:nvSpPr>
          <p:cNvPr id="7" name="Šípka doprava 6"/>
          <p:cNvSpPr/>
          <p:nvPr/>
        </p:nvSpPr>
        <p:spPr>
          <a:xfrm>
            <a:off x="467544" y="2060848"/>
            <a:ext cx="201622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príjem</a:t>
            </a:r>
          </a:p>
        </p:txBody>
      </p:sp>
      <p:sp>
        <p:nvSpPr>
          <p:cNvPr id="8" name="Šípka dolu 7"/>
          <p:cNvSpPr/>
          <p:nvPr/>
        </p:nvSpPr>
        <p:spPr>
          <a:xfrm>
            <a:off x="2267744" y="2564904"/>
            <a:ext cx="864096" cy="22322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V</a:t>
            </a:r>
          </a:p>
          <a:p>
            <a:pPr algn="ctr"/>
            <a:r>
              <a:rPr lang="sk-SK" b="1" dirty="0"/>
              <a:t>E</a:t>
            </a:r>
          </a:p>
          <a:p>
            <a:pPr algn="ctr"/>
            <a:r>
              <a:rPr lang="sk-SK" b="1" dirty="0"/>
              <a:t>D</a:t>
            </a:r>
          </a:p>
          <a:p>
            <a:pPr algn="ctr"/>
            <a:r>
              <a:rPr lang="sk-SK" b="1" dirty="0"/>
              <a:t>E</a:t>
            </a:r>
          </a:p>
          <a:p>
            <a:pPr algn="ctr"/>
            <a:r>
              <a:rPr lang="sk-SK" b="1" dirty="0"/>
              <a:t>N</a:t>
            </a:r>
          </a:p>
          <a:p>
            <a:pPr algn="ctr"/>
            <a:r>
              <a:rPr lang="sk-SK" b="1" dirty="0"/>
              <a:t>N</a:t>
            </a:r>
          </a:p>
          <a:p>
            <a:pPr algn="ctr"/>
            <a:r>
              <a:rPr lang="sk-SK" b="1" dirty="0"/>
              <a:t>E</a:t>
            </a:r>
          </a:p>
        </p:txBody>
      </p:sp>
      <p:sp>
        <p:nvSpPr>
          <p:cNvPr id="9" name="Šípka doprava 8"/>
          <p:cNvSpPr/>
          <p:nvPr/>
        </p:nvSpPr>
        <p:spPr>
          <a:xfrm>
            <a:off x="2627784" y="5013176"/>
            <a:ext cx="26642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Výdaj látok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0"/>
            <a:ext cx="8517632" cy="1403648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/>
              <a:t>Od čoho závisí obsah H2O v organizme ???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323528" y="1556792"/>
            <a:ext cx="244827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1. VEK</a:t>
            </a:r>
          </a:p>
        </p:txBody>
      </p:sp>
      <p:pic>
        <p:nvPicPr>
          <p:cNvPr id="5" name="Obrázok 4" descr="diet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20888"/>
            <a:ext cx="4593201" cy="3456384"/>
          </a:xfrm>
          <a:prstGeom prst="rect">
            <a:avLst/>
          </a:prstGeom>
        </p:spPr>
      </p:pic>
      <p:pic>
        <p:nvPicPr>
          <p:cNvPr id="6" name="Obrázok 5" descr="stary clove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2348879"/>
            <a:ext cx="3600400" cy="3756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611560" y="476672"/>
            <a:ext cx="34563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/>
              <a:t>PROSTREDIE</a:t>
            </a:r>
          </a:p>
        </p:txBody>
      </p:sp>
      <p:pic>
        <p:nvPicPr>
          <p:cNvPr id="5" name="Obrázok 4" descr="prales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84784"/>
            <a:ext cx="6408712" cy="4806534"/>
          </a:xfrm>
          <a:prstGeom prst="rect">
            <a:avLst/>
          </a:prstGeom>
        </p:spPr>
      </p:pic>
      <p:pic>
        <p:nvPicPr>
          <p:cNvPr id="6" name="Obrázok 5" descr="savan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3797" y="1412776"/>
            <a:ext cx="7475638" cy="4896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85496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dirty="0"/>
              <a:t>Anorganické a organické soli</a:t>
            </a:r>
          </a:p>
        </p:txBody>
      </p:sp>
      <p:pic>
        <p:nvPicPr>
          <p:cNvPr id="4" name="Obrázok 3" descr="Vod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340768"/>
            <a:ext cx="4752528" cy="4752528"/>
          </a:xfrm>
          <a:prstGeom prst="rect">
            <a:avLst/>
          </a:prstGeom>
        </p:spPr>
      </p:pic>
      <p:sp>
        <p:nvSpPr>
          <p:cNvPr id="5" name="Ovál 4"/>
          <p:cNvSpPr/>
          <p:nvPr/>
        </p:nvSpPr>
        <p:spPr>
          <a:xfrm>
            <a:off x="0" y="1556792"/>
            <a:ext cx="3779912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HOSPODÁRENIE S VODOU</a:t>
            </a:r>
          </a:p>
        </p:txBody>
      </p:sp>
      <p:sp>
        <p:nvSpPr>
          <p:cNvPr id="6" name="Ovál 5"/>
          <p:cNvSpPr/>
          <p:nvPr/>
        </p:nvSpPr>
        <p:spPr>
          <a:xfrm>
            <a:off x="5148064" y="2420888"/>
            <a:ext cx="377991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METABOLIZMUS</a:t>
            </a:r>
          </a:p>
        </p:txBody>
      </p:sp>
      <p:sp>
        <p:nvSpPr>
          <p:cNvPr id="7" name="Ovál 6"/>
          <p:cNvSpPr/>
          <p:nvPr/>
        </p:nvSpPr>
        <p:spPr>
          <a:xfrm>
            <a:off x="467544" y="4293096"/>
            <a:ext cx="377991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OVPLYVŇUJE PH</a:t>
            </a:r>
          </a:p>
          <a:p>
            <a:pPr algn="ctr"/>
            <a:r>
              <a:rPr lang="sk-SK" sz="2400" dirty="0"/>
              <a:t>BUNKY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636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b="1" dirty="0"/>
              <a:t>ORGANICKÉ LÁTKY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 </a:t>
            </a:r>
            <a:r>
              <a:rPr lang="sk-SK" b="1" u="sng" dirty="0"/>
              <a:t>4 –väzbový uhlík !!!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85496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/>
              <a:t>1. PROTEÍNY</a:t>
            </a:r>
          </a:p>
        </p:txBody>
      </p:sp>
      <p:pic>
        <p:nvPicPr>
          <p:cNvPr id="4" name="Zástupný symbol obsahu 3" descr="bielkovi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4327" y="1935163"/>
            <a:ext cx="6075345" cy="43894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Šípka dolu 4"/>
          <p:cNvSpPr/>
          <p:nvPr/>
        </p:nvSpPr>
        <p:spPr>
          <a:xfrm rot="18801734">
            <a:off x="899592" y="1772816"/>
            <a:ext cx="1728192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" name="Šípka doprava 5"/>
          <p:cNvSpPr/>
          <p:nvPr/>
        </p:nvSpPr>
        <p:spPr>
          <a:xfrm>
            <a:off x="0" y="3284984"/>
            <a:ext cx="3275856" cy="180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/>
              <a:t>Základ.stavebná</a:t>
            </a:r>
            <a:r>
              <a:rPr lang="sk-SK" sz="2400" dirty="0"/>
              <a:t> jednotka</a:t>
            </a:r>
          </a:p>
        </p:txBody>
      </p:sp>
      <p:pic>
        <p:nvPicPr>
          <p:cNvPr id="7" name="Obrázok 6" descr="aminokyseliny-obec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9887" y="1766887"/>
            <a:ext cx="4398417" cy="43984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Šípka dolu 2"/>
          <p:cNvSpPr/>
          <p:nvPr/>
        </p:nvSpPr>
        <p:spPr>
          <a:xfrm>
            <a:off x="4644008" y="1358978"/>
            <a:ext cx="288032" cy="1853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4216575" y="1070999"/>
            <a:ext cx="178504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/>
              <a:t>Peptidová</a:t>
            </a:r>
            <a:r>
              <a:rPr lang="sk-SK" dirty="0"/>
              <a:t> väzba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</TotalTime>
  <Words>274</Words>
  <Application>Microsoft Office PowerPoint</Application>
  <PresentationFormat>Prezentácia na obrazovke (4:3)</PresentationFormat>
  <Paragraphs>78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3" baseType="lpstr">
      <vt:lpstr>Calibri</vt:lpstr>
      <vt:lpstr>Constantia</vt:lpstr>
      <vt:lpstr>Times New Roman</vt:lpstr>
      <vt:lpstr>Wingdings 2</vt:lpstr>
      <vt:lpstr>Tok</vt:lpstr>
      <vt:lpstr>Z uvedených pojmov vytvorte pojmovú mapu!</vt:lpstr>
      <vt:lpstr>CHEMICKÉ ZLOŽENIE BUNKY</vt:lpstr>
      <vt:lpstr>Prezentácia programu PowerPoint</vt:lpstr>
      <vt:lpstr>VODA A MINERÁLNE LÁTKY</vt:lpstr>
      <vt:lpstr>Od čoho závisí obsah H2O v organizme ???</vt:lpstr>
      <vt:lpstr>Prezentácia programu PowerPoint</vt:lpstr>
      <vt:lpstr>Anorganické a organické soli</vt:lpstr>
      <vt:lpstr>ORGANICKÉ LÁTKY</vt:lpstr>
      <vt:lpstr>1. PROTEÍNY</vt:lpstr>
      <vt:lpstr>Nukleové kyseliny</vt:lpstr>
      <vt:lpstr>Prezentácia programu PowerPoint</vt:lpstr>
      <vt:lpstr>Prezentácia programu PowerPoint</vt:lpstr>
      <vt:lpstr>Prezentácia programu PowerPoint</vt:lpstr>
      <vt:lpstr>SACHARIDY</vt:lpstr>
      <vt:lpstr>Delenie:</vt:lpstr>
      <vt:lpstr>Prezentácia programu PowerPoint</vt:lpstr>
      <vt:lpstr>Prezentácia programu PowerPoint</vt:lpstr>
      <vt:lpstr>V poznámkach sa objavujú chybné informácie, nájdi ich a oprav!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CHEMICKÉ ZLOŽENIE BUNKY</dc:title>
  <dc:creator>PC</dc:creator>
  <cp:lastModifiedBy>Tomas Varga</cp:lastModifiedBy>
  <cp:revision>93</cp:revision>
  <dcterms:created xsi:type="dcterms:W3CDTF">2014-09-16T17:35:50Z</dcterms:created>
  <dcterms:modified xsi:type="dcterms:W3CDTF">2021-09-20T16:25:56Z</dcterms:modified>
</cp:coreProperties>
</file>