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1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cem.sk/documents/27/medzinarodne_merania/pisa/publikacie_a_diseminacia/1_narodne_spravy/Narodna%20_sprava_PISA_2009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C54C39-4213-4959-BC79-FC8EDA63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73768" cy="656492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1508F7-8A14-4ED7-8313-73754F75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3"/>
            <a:ext cx="10773768" cy="5174464"/>
          </a:xfrm>
        </p:spPr>
        <p:txBody>
          <a:bodyPr/>
          <a:lstStyle/>
          <a:p>
            <a:r>
              <a:rPr lang="sk-SK" dirty="0"/>
              <a:t>SOČ – stredoškolská odborná činnosť, prvá väčšia odborná práca </a:t>
            </a:r>
          </a:p>
          <a:p>
            <a:pPr marL="0" indent="0">
              <a:buNone/>
            </a:pPr>
            <a:r>
              <a:rPr lang="sk-SK" dirty="0"/>
              <a:t>              – je možné ju prezentovať na súťaži</a:t>
            </a:r>
          </a:p>
          <a:p>
            <a:pPr marL="0" indent="0">
              <a:buNone/>
            </a:pPr>
            <a:r>
              <a:rPr lang="sk-SK" dirty="0"/>
              <a:t>              – téma – ľubovoľný výber žiaka  (nie je možné svojvoľne meniť tému práce)</a:t>
            </a:r>
          </a:p>
          <a:p>
            <a:pPr marL="0" indent="0">
              <a:buNone/>
            </a:pPr>
            <a:r>
              <a:rPr lang="sk-SK" dirty="0"/>
              <a:t>                           – písať sa dá takmer o čomkoľvek, o čom sú publikované odborné</a:t>
            </a:r>
          </a:p>
          <a:p>
            <a:pPr marL="0" indent="0">
              <a:buNone/>
            </a:pPr>
            <a:r>
              <a:rPr lang="sk-SK" dirty="0"/>
              <a:t>                               informácie </a:t>
            </a:r>
          </a:p>
          <a:p>
            <a:pPr marL="0" indent="0">
              <a:buNone/>
            </a:pPr>
            <a:r>
              <a:rPr lang="sk-SK" dirty="0"/>
              <a:t>             – je náhradou 2. školskej písomnej práce, teda je povinná pre každého a je</a:t>
            </a:r>
          </a:p>
          <a:p>
            <a:pPr marL="0" indent="0">
              <a:buNone/>
            </a:pPr>
            <a:r>
              <a:rPr lang="sk-SK" dirty="0"/>
              <a:t>                súčasťou ústnej maturitnej skúšky </a:t>
            </a:r>
          </a:p>
          <a:p>
            <a:pPr marL="0" indent="0">
              <a:buNone/>
            </a:pPr>
            <a:r>
              <a:rPr lang="sk-SK" dirty="0"/>
              <a:t>             – každý žiak ju bude prezentovať pred spolužiakmi v rámci triedneho kola</a:t>
            </a:r>
          </a:p>
          <a:p>
            <a:pPr marL="0" indent="0">
              <a:buNone/>
            </a:pPr>
            <a:r>
              <a:rPr lang="sk-SK" dirty="0"/>
              <a:t>             – práca je predprípravou na vysokoškolské štúdium (semestrálne, bakalárske,</a:t>
            </a:r>
          </a:p>
          <a:p>
            <a:pPr marL="0" indent="0">
              <a:buNone/>
            </a:pPr>
            <a:r>
              <a:rPr lang="sk-SK" dirty="0"/>
              <a:t>               magisterské práce, ŠVOČ), tiež na profesionálny život (zvyšovanie</a:t>
            </a:r>
          </a:p>
          <a:p>
            <a:pPr marL="0" indent="0">
              <a:buNone/>
            </a:pPr>
            <a:r>
              <a:rPr lang="sk-SK" dirty="0"/>
              <a:t>               kvalifikácie),  odborné práce upravuje STN</a:t>
            </a:r>
          </a:p>
        </p:txBody>
      </p:sp>
    </p:spTree>
    <p:extLst>
      <p:ext uri="{BB962C8B-B14F-4D97-AF65-F5344CB8AC3E}">
        <p14:creationId xmlns:p14="http://schemas.microsoft.com/office/powerpoint/2010/main" val="41611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CEA29F-86B7-4C53-975B-DE0FA248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3B41E-8723-4301-9944-8F33ADB0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písmo: bežný text – </a:t>
            </a:r>
            <a:r>
              <a:rPr lang="sk-SK" dirty="0" err="1"/>
              <a:t>Times</a:t>
            </a:r>
            <a:r>
              <a:rPr lang="sk-SK" dirty="0"/>
              <a:t> New Roman</a:t>
            </a:r>
          </a:p>
          <a:p>
            <a:pPr marL="0" indent="0">
              <a:buNone/>
            </a:pPr>
            <a:r>
              <a:rPr lang="sk-SK" dirty="0"/>
              <a:t>               nadpisy – </a:t>
            </a:r>
            <a:r>
              <a:rPr lang="sk-SK" dirty="0" err="1"/>
              <a:t>Arial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veľkosť písma – 12 (hlavný text)</a:t>
            </a:r>
          </a:p>
          <a:p>
            <a:pPr marL="0" indent="0">
              <a:buNone/>
            </a:pPr>
            <a:r>
              <a:rPr lang="sk-SK" dirty="0"/>
              <a:t>                                       – 14 (nadpisy kapitol)</a:t>
            </a:r>
          </a:p>
          <a:p>
            <a:pPr marL="0" indent="0">
              <a:buNone/>
            </a:pPr>
            <a:r>
              <a:rPr lang="sk-SK" dirty="0"/>
              <a:t>                                       – 1,5  (hustota riadkovania)</a:t>
            </a:r>
          </a:p>
          <a:p>
            <a:pPr marL="0" indent="0">
              <a:buNone/>
            </a:pPr>
            <a:r>
              <a:rPr lang="sk-SK" dirty="0"/>
              <a:t>                                       – na zvýraznenie dôležitých častí – </a:t>
            </a:r>
            <a:r>
              <a:rPr lang="sk-SK" dirty="0" err="1"/>
              <a:t>bold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– citácia – kurzíva</a:t>
            </a:r>
          </a:p>
          <a:p>
            <a:pPr marL="0" indent="0">
              <a:buNone/>
            </a:pPr>
            <a:r>
              <a:rPr lang="sk-SK" dirty="0"/>
              <a:t>                                       – odsek –  1. riadok  v odseku odsadíme o 1 až</a:t>
            </a:r>
          </a:p>
          <a:p>
            <a:pPr marL="0" indent="0">
              <a:buNone/>
            </a:pPr>
            <a:r>
              <a:rPr lang="sk-SK" dirty="0"/>
              <a:t>                                          1,5 cm  pomocou zarážok (pravítka)</a:t>
            </a:r>
          </a:p>
          <a:p>
            <a:pPr marL="0" indent="0">
              <a:buNone/>
            </a:pPr>
            <a:r>
              <a:rPr lang="sk-SK" dirty="0"/>
              <a:t> – zarovnanie:  bežný text zarovnáme z obidvoch strán </a:t>
            </a:r>
          </a:p>
          <a:p>
            <a:pPr marL="0" indent="0">
              <a:buNone/>
            </a:pPr>
            <a:r>
              <a:rPr lang="sk-SK" dirty="0"/>
              <a:t> – nadpisy: centrujeme  v strede </a:t>
            </a:r>
            <a:r>
              <a:rPr lang="sk-SK"/>
              <a:t>alebo   vľavo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41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871FF-460A-4E37-9FEF-03377E4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6F0BEA-2263-4331-A9D5-A3105193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číslovanie  častí kapitol, podkapitol a odsekov:  kapitoly, podkapitoly</a:t>
            </a:r>
          </a:p>
          <a:p>
            <a:pPr marL="0" indent="0">
              <a:buNone/>
            </a:pPr>
            <a:r>
              <a:rPr lang="sk-SK" dirty="0"/>
              <a:t>    a odseky  sprehľadňujú text  a logicky ho usporadúvajú, uľahčujú</a:t>
            </a:r>
          </a:p>
          <a:p>
            <a:pPr marL="0" indent="0">
              <a:buNone/>
            </a:pPr>
            <a:r>
              <a:rPr lang="sk-SK" dirty="0"/>
              <a:t>    orientáciu čitateľa v texte, na číslovanie sa používajú len arabské </a:t>
            </a:r>
          </a:p>
          <a:p>
            <a:pPr marL="0" indent="0">
              <a:buNone/>
            </a:pPr>
            <a:r>
              <a:rPr lang="sk-SK" dirty="0"/>
              <a:t>    číslice, na druhej a ďalších úrovniach sa oddeľujú bodkou (1) (1.1,</a:t>
            </a:r>
          </a:p>
          <a:p>
            <a:pPr marL="0" indent="0">
              <a:buNone/>
            </a:pPr>
            <a:r>
              <a:rPr lang="sk-SK" dirty="0"/>
              <a:t>   1.2), (1.1.1)</a:t>
            </a:r>
          </a:p>
          <a:p>
            <a:pPr marL="0" indent="0">
              <a:buNone/>
            </a:pPr>
            <a:r>
              <a:rPr lang="sk-SK" dirty="0"/>
              <a:t>–   číslovanie strán – robí sa pomocou automatického vloženia čísel</a:t>
            </a:r>
          </a:p>
          <a:p>
            <a:pPr marL="0" indent="0">
              <a:buNone/>
            </a:pPr>
            <a:r>
              <a:rPr lang="sk-SK" dirty="0"/>
              <a:t>     strán, používame len arabské číslice, umiestnime v dolnej časti </a:t>
            </a:r>
          </a:p>
          <a:p>
            <a:pPr marL="0" indent="0">
              <a:buNone/>
            </a:pPr>
            <a:r>
              <a:rPr lang="sk-SK" dirty="0"/>
              <a:t>     strany, prvou číslovanou stranou je obsah (2), ale ráta sa aj titulná</a:t>
            </a:r>
          </a:p>
          <a:p>
            <a:pPr marL="0" indent="0">
              <a:buNone/>
            </a:pPr>
            <a:r>
              <a:rPr lang="sk-SK" dirty="0"/>
              <a:t>     strana, poslednou číslovanou stranou je zoznam použitej literatúry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61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1E404-3460-4E15-84DB-08477FEE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E91A6B-C0DB-4F05-BDDD-564AC65A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65023"/>
            <a:ext cx="8946541" cy="5626716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Formátovanie textu (najčastejšie typografické chyby):</a:t>
            </a:r>
          </a:p>
          <a:p>
            <a:pPr marL="0" indent="0">
              <a:buNone/>
            </a:pPr>
            <a:r>
              <a:rPr lang="sk-SK" dirty="0"/>
              <a:t>– za nadpisom sa bodka nepíše             SOČ</a:t>
            </a:r>
          </a:p>
          <a:p>
            <a:pPr marL="0" indent="0">
              <a:buNone/>
            </a:pPr>
            <a:r>
              <a:rPr lang="sk-SK" dirty="0"/>
              <a:t>– po zátvorkách/úvodzovkách a pred zátvorkami/úvodzovkami</a:t>
            </a:r>
          </a:p>
          <a:p>
            <a:pPr marL="0" indent="0">
              <a:buNone/>
            </a:pPr>
            <a:r>
              <a:rPr lang="sk-SK" dirty="0"/>
              <a:t>  sa medzery nepíšu                             (TASR)    </a:t>
            </a:r>
          </a:p>
          <a:p>
            <a:pPr marL="0" indent="0">
              <a:buNone/>
            </a:pPr>
            <a:r>
              <a:rPr lang="sk-SK" dirty="0"/>
              <a:t>– čiarku, bodku, dvojbodku výkričník, otáznik píšeme hneď po slove</a:t>
            </a:r>
          </a:p>
          <a:p>
            <a:pPr marL="0" indent="0">
              <a:buNone/>
            </a:pPr>
            <a:r>
              <a:rPr lang="sk-SK" dirty="0"/>
              <a:t>   (žiadna medzera)                              Bude nám fajn.</a:t>
            </a:r>
          </a:p>
          <a:p>
            <a:pPr marL="0" indent="0">
              <a:buNone/>
            </a:pPr>
            <a:r>
              <a:rPr lang="sk-SK" dirty="0"/>
              <a:t>– pomlčka  sa používa na oddelenie slov alebo viet, vymedzuje sa </a:t>
            </a:r>
          </a:p>
          <a:p>
            <a:pPr marL="0" indent="0">
              <a:buNone/>
            </a:pPr>
            <a:r>
              <a:rPr lang="sk-SK" dirty="0"/>
              <a:t>  medzerami                  s. 5 – 10</a:t>
            </a:r>
          </a:p>
          <a:p>
            <a:pPr marL="0" indent="0">
              <a:buNone/>
            </a:pPr>
            <a:r>
              <a:rPr lang="sk-SK" dirty="0"/>
              <a:t>– spojovník sa píše v rámci zložených slov a pri vlastných menách,</a:t>
            </a:r>
          </a:p>
          <a:p>
            <a:pPr marL="0" indent="0">
              <a:buNone/>
            </a:pPr>
            <a:r>
              <a:rPr lang="sk-SK" dirty="0"/>
              <a:t>   neoddeľuje sa medzerou       česko-slovenská</a:t>
            </a:r>
          </a:p>
          <a:p>
            <a:pPr marL="0" indent="0">
              <a:buNone/>
            </a:pP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62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39257-05AB-4B0C-BD08-CD06F9F4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B09B0D-8F4F-4149-A30F-8E3FBFC2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Citovanie a parafrázovanie v odbornej práci:</a:t>
            </a:r>
          </a:p>
          <a:p>
            <a:pPr marL="0" indent="0">
              <a:buNone/>
            </a:pP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dirty="0"/>
              <a:t>–</a:t>
            </a: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pri tvorbe práce SOČ autor pracuje s odbornou literatúrou (literatúra od</a:t>
            </a: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iných autorov)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sz="1800" dirty="0"/>
              <a:t>– dá sa to robiť dvojakým spôsobom: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a) parafrázovanie </a:t>
            </a:r>
            <a:r>
              <a:rPr lang="sk-SK" sz="1800" dirty="0"/>
              <a:t>–  je uvádzanie cudzích myšlienok vlastnými slovami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b) doslovná citácia </a:t>
            </a:r>
            <a:r>
              <a:rPr lang="sk-SK" sz="1800" dirty="0"/>
              <a:t>– cudzie myšlienky  autor prevezme v presnom znení –</a:t>
            </a:r>
          </a:p>
          <a:p>
            <a:pPr marL="0" indent="0">
              <a:buNone/>
            </a:pPr>
            <a:r>
              <a:rPr lang="sk-SK" sz="1800" dirty="0"/>
              <a:t>           cituje ich, citát je doslovný text, musí sa uvádzať v úvodzovkách spolu s</a:t>
            </a:r>
          </a:p>
          <a:p>
            <a:pPr marL="0" indent="0">
              <a:buNone/>
            </a:pPr>
            <a:r>
              <a:rPr lang="sk-SK" sz="1800" dirty="0"/>
              <a:t>           bibliografickým odkazom →↓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„Vyučovací proces (výučba) je cieľavedomý, postupný, systematicky organizovaný  proces vzájomne podmienených činností učiteľa (táto činnosť sa nazýva vyučovanie) a žiakov, študentov (táto činnosť a nazýva učenie sa), ktorý je zameraný na vzdelávanie, výchovu a všestranný rozvoj osobností žiakov, t. j. na dosiahnutie stanovených cieľov. “  (Turek, 2008, s. 19)</a:t>
            </a:r>
          </a:p>
          <a:p>
            <a:endParaRPr lang="sk-S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9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90077-A17D-4488-A1CC-916EA69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79AE97-2A09-49E2-873B-C193AB6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10161036" cy="4923182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Zoznam použitej literatúry (bibliografia)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TUREK, Ivan. 2008. </a:t>
            </a:r>
            <a:r>
              <a:rPr lang="sk-SK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Didaktika.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Bratislava :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Iura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2008. ISBN 978-80-8078-198-9                                                                                    KNIHA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HINCOVÁ, Katarína  – HÚSKOVÁ, Alexandra. 2012. 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Tvorba testov a možnosti ich využitia v predmete slovenský jazyk a literatúra.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 Bratislava : Metodicko-pedagogické centrum, 2012. ISBN 978- 80-8052-405-0             KNIHA</a:t>
            </a: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PISA. [online]. [cit.2. januára 2013].  Dostupné na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Web: </a:t>
            </a:r>
            <a:r>
              <a:rPr lang="sk-SK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http://www.nucem.sk/documents//27/medzinarodne_merania/pisa/publikacie_a_diseminacia/1_narodne_spravy/Narodna _sprava_PISA_2009.pdf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DOMUMENT NA WEBE</a:t>
            </a:r>
          </a:p>
          <a:p>
            <a:pPr marL="0" indent="0">
              <a:buNone/>
            </a:pPr>
            <a:endParaRPr lang="sk-SK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BÁLIK, Peter: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Aneta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Langerová zaspieva aj na Slovensku. In: </a:t>
            </a:r>
            <a:r>
              <a:rPr lang="sk-S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SME,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11. 2005, roč. 14, č. 262, s. 16.    </a:t>
            </a: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ČLÁNOK V ČASOPISE </a:t>
            </a:r>
          </a:p>
        </p:txBody>
      </p:sp>
    </p:spTree>
    <p:extLst>
      <p:ext uri="{BB962C8B-B14F-4D97-AF65-F5344CB8AC3E}">
        <p14:creationId xmlns:p14="http://schemas.microsoft.com/office/powerpoint/2010/main" val="1942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0A657-8DB1-45F5-8B68-C03C1BA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B418B-E1C8-4807-A5B0-B252B838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462"/>
            <a:ext cx="8946541" cy="4962938"/>
          </a:xfrm>
        </p:spPr>
        <p:txBody>
          <a:bodyPr/>
          <a:lstStyle/>
          <a:p>
            <a:r>
              <a:rPr lang="sk-SK" dirty="0"/>
              <a:t>gramatická správnosť (jazyková korektúra čistopisu)</a:t>
            </a:r>
          </a:p>
          <a:p>
            <a:r>
              <a:rPr lang="sk-SK" dirty="0"/>
              <a:t>štylistická  správnosť </a:t>
            </a:r>
          </a:p>
          <a:p>
            <a:r>
              <a:rPr lang="sk-SK" dirty="0"/>
              <a:t>formálna správnosť </a:t>
            </a:r>
          </a:p>
          <a:p>
            <a:r>
              <a:rPr lang="sk-SK" dirty="0"/>
              <a:t>autorský plurál </a:t>
            </a:r>
            <a:r>
              <a:rPr lang="sk-SK" sz="2000" dirty="0"/>
              <a:t>– </a:t>
            </a:r>
            <a:r>
              <a:rPr lang="sk-SK" dirty="0"/>
              <a:t> 1. osoba plurálu (konštatujeme, naplánovali sme, uvádzame...), hoci je autor jeden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dirty="0"/>
              <a:t>  </a:t>
            </a:r>
            <a:r>
              <a:rPr lang="sk-SK" sz="2800" b="1" dirty="0"/>
              <a:t>Termín odovzdania: 1x vytlačená zviazaná práca </a:t>
            </a:r>
          </a:p>
          <a:p>
            <a:pPr marL="0" indent="0" algn="ctr">
              <a:buNone/>
            </a:pPr>
            <a:endParaRPr lang="sk-SK" sz="2800" b="1" dirty="0"/>
          </a:p>
          <a:p>
            <a:pPr marL="0" indent="0" algn="ctr">
              <a:buNone/>
            </a:pPr>
            <a:r>
              <a:rPr lang="sk-SK" dirty="0"/>
              <a:t> </a:t>
            </a:r>
            <a:r>
              <a:rPr lang="sk-SK" sz="4400" b="1" dirty="0"/>
              <a:t>3. 2. 2021 (streda)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00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13FA2-68D2-4850-BC6C-74E0925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DEB3B-9235-4065-980D-B32F8879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10585105" cy="4949686"/>
          </a:xfrm>
        </p:spPr>
        <p:txBody>
          <a:bodyPr/>
          <a:lstStyle/>
          <a:p>
            <a:r>
              <a:rPr lang="sk-SK" dirty="0"/>
              <a:t>Práca SOČ – </a:t>
            </a:r>
            <a:r>
              <a:rPr lang="sk-SK" u="sng" dirty="0"/>
              <a:t>a) teoretická časť </a:t>
            </a:r>
            <a:r>
              <a:rPr lang="sk-SK" dirty="0"/>
              <a:t>–  nájsť si, naštudovať a spracovať</a:t>
            </a:r>
          </a:p>
          <a:p>
            <a:pPr marL="0" indent="0">
              <a:buNone/>
            </a:pPr>
            <a:r>
              <a:rPr lang="sk-SK" dirty="0"/>
              <a:t>                                 informácie, ktoré už boli k danej téme publikované </a:t>
            </a:r>
          </a:p>
          <a:p>
            <a:pPr marL="0" indent="0">
              <a:buNone/>
            </a:pPr>
            <a:r>
              <a:rPr lang="sk-SK" dirty="0"/>
              <a:t>                                 (z rôznych informačných zdrojov)</a:t>
            </a:r>
          </a:p>
          <a:p>
            <a:pPr marL="0" indent="0">
              <a:buNone/>
            </a:pPr>
            <a:r>
              <a:rPr lang="sk-SK" dirty="0"/>
              <a:t>                            </a:t>
            </a:r>
            <a:r>
              <a:rPr lang="sk-SK" u="sng" dirty="0"/>
              <a:t>b) vlastná práca </a:t>
            </a:r>
            <a:r>
              <a:rPr lang="sk-SK" dirty="0"/>
              <a:t>– VÁŠ prínos do danej problematiky, niečo nové, </a:t>
            </a:r>
          </a:p>
          <a:p>
            <a:pPr marL="0" indent="0">
              <a:buNone/>
            </a:pPr>
            <a:r>
              <a:rPr lang="sk-SK" dirty="0"/>
              <a:t>                                  čo ešte nebolo publikované – výskum v  podobe dotazníka,</a:t>
            </a:r>
          </a:p>
          <a:p>
            <a:pPr marL="0" indent="0">
              <a:buNone/>
            </a:pPr>
            <a:r>
              <a:rPr lang="sk-SK" dirty="0"/>
              <a:t>                                  ankety, pozorovania, rozhovoru...</a:t>
            </a:r>
          </a:p>
          <a:p>
            <a:pPr marL="0" indent="0" algn="ctr">
              <a:buNone/>
            </a:pPr>
            <a:r>
              <a:rPr lang="sk-SK" dirty="0"/>
              <a:t> Tému koncipovať tak, aby bolo možné realizovať vlastnú prácu.</a:t>
            </a:r>
          </a:p>
        </p:txBody>
      </p:sp>
    </p:spTree>
    <p:extLst>
      <p:ext uri="{BB962C8B-B14F-4D97-AF65-F5344CB8AC3E}">
        <p14:creationId xmlns:p14="http://schemas.microsoft.com/office/powerpoint/2010/main" val="35614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FBDE4-32DF-4037-933D-6DE03511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0"/>
            <a:ext cx="9404723" cy="22528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9A9BD1-52AE-4392-A82D-E43DCECC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1"/>
            <a:ext cx="10306810" cy="5234609"/>
          </a:xfrm>
        </p:spPr>
        <p:txBody>
          <a:bodyPr/>
          <a:lstStyle/>
          <a:p>
            <a:r>
              <a:rPr lang="sk-SK" dirty="0"/>
              <a:t>Fázy prípravy SOČ (odbornej práce):</a:t>
            </a:r>
          </a:p>
          <a:p>
            <a:pPr marL="0" indent="0">
              <a:buNone/>
            </a:pPr>
            <a:r>
              <a:rPr lang="sk-SK" dirty="0"/>
              <a:t>     – napísať odbornú prácu trvá istý čas (SOČ cca 1 mesiac)</a:t>
            </a:r>
          </a:p>
          <a:p>
            <a:pPr marL="0" indent="0">
              <a:buNone/>
            </a:pPr>
            <a:r>
              <a:rPr lang="sk-SK" dirty="0"/>
              <a:t>     – písanie práce si treba zorganizovať, časovo rozvrhnúť</a:t>
            </a:r>
          </a:p>
          <a:p>
            <a:pPr marL="0" indent="0">
              <a:buNone/>
            </a:pPr>
            <a:r>
              <a:rPr lang="sk-SK" dirty="0"/>
              <a:t>     –  </a:t>
            </a:r>
            <a:r>
              <a:rPr lang="sk-SK" u="sng" dirty="0"/>
              <a:t>1. voľba témy:  </a:t>
            </a:r>
            <a:r>
              <a:rPr lang="sk-SK" dirty="0"/>
              <a:t>Je táto problematika zaujímavá?, Je téma zvládnuteľná?, </a:t>
            </a:r>
          </a:p>
          <a:p>
            <a:pPr marL="0" indent="0">
              <a:buNone/>
            </a:pPr>
            <a:r>
              <a:rPr lang="sk-SK" dirty="0"/>
              <a:t>        Nie je  príliš náročná, obsahovo široká, technicky neuskutočniteľná? Sú</a:t>
            </a:r>
          </a:p>
          <a:p>
            <a:pPr marL="0" indent="0">
              <a:buNone/>
            </a:pPr>
            <a:r>
              <a:rPr lang="sk-SK" dirty="0"/>
              <a:t>        možnosti  uskutočniť vlastný prieskum?</a:t>
            </a:r>
          </a:p>
          <a:p>
            <a:pPr marL="0" indent="0">
              <a:buNone/>
            </a:pPr>
            <a:r>
              <a:rPr lang="sk-SK" dirty="0"/>
              <a:t>    RADA</a:t>
            </a:r>
          </a:p>
          <a:p>
            <a:pPr marL="0" indent="0">
              <a:buNone/>
            </a:pPr>
            <a:r>
              <a:rPr lang="sk-SK" dirty="0"/>
              <a:t>     – Je dobré vytvoriť  si zatiaľ len pracovný názov, uskutočniť prieskum dostupnej</a:t>
            </a:r>
          </a:p>
          <a:p>
            <a:pPr marL="0" indent="0">
              <a:buNone/>
            </a:pPr>
            <a:r>
              <a:rPr lang="sk-SK" dirty="0"/>
              <a:t>        literatúry a konzultovať výber  s vyučujúcim (školiteľom)</a:t>
            </a:r>
          </a:p>
          <a:p>
            <a:pPr marL="0" indent="0">
              <a:buNone/>
            </a:pPr>
            <a:r>
              <a:rPr lang="sk-SK" dirty="0"/>
              <a:t>     – </a:t>
            </a:r>
            <a:r>
              <a:rPr lang="sk-SK" u="sng" dirty="0"/>
              <a:t>2. informačné zdroje: </a:t>
            </a:r>
            <a:r>
              <a:rPr lang="sk-SK" dirty="0"/>
              <a:t>Je potrebné navštíviť knižnicu, požičať si knihu/y, na</a:t>
            </a:r>
          </a:p>
          <a:p>
            <a:pPr marL="0" indent="0">
              <a:buNone/>
            </a:pPr>
            <a:r>
              <a:rPr lang="sk-SK" dirty="0"/>
              <a:t>        internete hľadať elektronické dokumenty, ak treba, navštíviť múzeum, archív,</a:t>
            </a:r>
          </a:p>
          <a:p>
            <a:pPr marL="0" indent="0">
              <a:buNone/>
            </a:pPr>
            <a:r>
              <a:rPr lang="sk-SK" dirty="0"/>
              <a:t>        vedecké pracovisko za účelom získania informácií.</a:t>
            </a:r>
          </a:p>
        </p:txBody>
      </p:sp>
    </p:spTree>
    <p:extLst>
      <p:ext uri="{BB962C8B-B14F-4D97-AF65-F5344CB8AC3E}">
        <p14:creationId xmlns:p14="http://schemas.microsoft.com/office/powerpoint/2010/main" val="7202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DFFAA7-8573-4E2F-B0D2-22EEAED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BF169E-AE1A-4106-AD60-08DFA7A2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10598358" cy="5499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3. štúdium literatúry a spracovanie informácií: </a:t>
            </a:r>
            <a:r>
              <a:rPr lang="sk-SK" dirty="0"/>
              <a:t>Získané informácie z rôznych</a:t>
            </a:r>
          </a:p>
          <a:p>
            <a:pPr marL="0" indent="0">
              <a:buNone/>
            </a:pPr>
            <a:r>
              <a:rPr lang="sk-SK" dirty="0"/>
              <a:t>    informačných zdrojov spracujeme – robíme si výpisky, robíme si poznámky,</a:t>
            </a:r>
          </a:p>
          <a:p>
            <a:pPr marL="0" indent="0">
              <a:buNone/>
            </a:pPr>
            <a:r>
              <a:rPr lang="sk-SK" dirty="0"/>
              <a:t>    dopĺňame o vlastné myšlienky.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4. vlastný výskum: </a:t>
            </a:r>
            <a:r>
              <a:rPr lang="sk-SK" dirty="0"/>
              <a:t>Môže mať podobu dotazníka, ankety, pozorovania, rozhovoru..., na</a:t>
            </a:r>
          </a:p>
          <a:p>
            <a:pPr marL="0" indent="0">
              <a:buNone/>
            </a:pPr>
            <a:r>
              <a:rPr lang="sk-SK" dirty="0"/>
              <a:t>   začiatok treba stanoviť hypotézy (predpoklady), ciele výskumu,  po jeho </a:t>
            </a:r>
          </a:p>
          <a:p>
            <a:pPr marL="0" indent="0">
              <a:buNone/>
            </a:pPr>
            <a:r>
              <a:rPr lang="sk-SK" dirty="0"/>
              <a:t>   realizácii je nutné výsledky vyhodnotiť, zaznamenať  a spracovať ich aj do podoby</a:t>
            </a:r>
          </a:p>
          <a:p>
            <a:pPr marL="0" indent="0">
              <a:buNone/>
            </a:pPr>
            <a:r>
              <a:rPr lang="sk-SK" dirty="0"/>
              <a:t>   grafov, tabuliek, fotografií, vlastných ilustrácií, no a následne výsledky treba</a:t>
            </a:r>
          </a:p>
          <a:p>
            <a:pPr marL="0" indent="0">
              <a:buNone/>
            </a:pPr>
            <a:r>
              <a:rPr lang="sk-SK" dirty="0"/>
              <a:t>    interpretovať a vyvodiť závery.</a:t>
            </a:r>
          </a:p>
          <a:p>
            <a:pPr marL="0" indent="0">
              <a:buNone/>
            </a:pPr>
            <a:r>
              <a:rPr lang="sk-SK" dirty="0"/>
              <a:t> – </a:t>
            </a:r>
            <a:r>
              <a:rPr lang="sk-SK" u="sng" dirty="0"/>
              <a:t>5. tvorba práce: </a:t>
            </a:r>
            <a:r>
              <a:rPr lang="sk-SK" dirty="0"/>
              <a:t>Táto časť znamená usporiadať všetky nadobudnuté informácie</a:t>
            </a:r>
          </a:p>
          <a:p>
            <a:pPr marL="0" indent="0">
              <a:buNone/>
            </a:pPr>
            <a:r>
              <a:rPr lang="sk-SK" dirty="0"/>
              <a:t>   do obsahovo logicky usporiadaných celkov (kapitol), začleniť tiež vlastné</a:t>
            </a:r>
          </a:p>
          <a:p>
            <a:pPr marL="0" indent="0">
              <a:buNone/>
            </a:pPr>
            <a:r>
              <a:rPr lang="sk-SK" dirty="0"/>
              <a:t>   myšlienky, citovanie diel autorov, doplnenie textu ilustráciami, grafmi, tabuľkami...,</a:t>
            </a:r>
          </a:p>
          <a:p>
            <a:pPr marL="0" indent="0">
              <a:buNone/>
            </a:pPr>
            <a:r>
              <a:rPr lang="sk-SK" dirty="0"/>
              <a:t>   napísanie úvodu a záveru, vytvorenie bibliografie – zoznamu použitej literatúry, </a:t>
            </a:r>
          </a:p>
          <a:p>
            <a:pPr marL="0" indent="0">
              <a:buNone/>
            </a:pPr>
            <a:r>
              <a:rPr lang="sk-SK" dirty="0"/>
              <a:t>   príprava materiálov do prílohy, záverečná KONTROLA obsahovej a formálnej</a:t>
            </a:r>
          </a:p>
          <a:p>
            <a:pPr marL="0" indent="0">
              <a:buNone/>
            </a:pPr>
            <a:r>
              <a:rPr lang="sk-SK" dirty="0"/>
              <a:t>   stránky – korektúra pravopisu.</a:t>
            </a:r>
          </a:p>
        </p:txBody>
      </p:sp>
    </p:spTree>
    <p:extLst>
      <p:ext uri="{BB962C8B-B14F-4D97-AF65-F5344CB8AC3E}">
        <p14:creationId xmlns:p14="http://schemas.microsoft.com/office/powerpoint/2010/main" val="10502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F43FD3-A53B-4E76-8D6B-D5F0015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96FE8D-6050-41B1-99D7-C4215AB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10426079" cy="4989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6. tlač práce, väzba, odovzdanie práce v stanovenom termíne</a:t>
            </a:r>
          </a:p>
          <a:p>
            <a:pPr marL="0" indent="0">
              <a:buNone/>
            </a:pPr>
            <a:r>
              <a:rPr lang="sk-SK" dirty="0"/>
              <a:t>–</a:t>
            </a:r>
            <a:r>
              <a:rPr lang="sk-SK" u="sng" dirty="0"/>
              <a:t> 7. prezentácia práce pred spolužiakmi v rámci triedneho kola SOČ </a:t>
            </a:r>
            <a:r>
              <a:rPr lang="sk-SK" dirty="0"/>
              <a:t>(RADA – pre</a:t>
            </a:r>
          </a:p>
          <a:p>
            <a:pPr marL="0" indent="0">
              <a:buNone/>
            </a:pPr>
            <a:r>
              <a:rPr lang="sk-SK" dirty="0"/>
              <a:t>   lepšiu ústnu prezentáciu si pripraviť PowerPoint prezentáciu)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u="sng" dirty="0"/>
              <a:t>Hlavné časti odbornej práce SOČ:</a:t>
            </a:r>
          </a:p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Obal </a:t>
            </a:r>
            <a:r>
              <a:rPr lang="sk-SK" dirty="0"/>
              <a:t>– základné informácie: názov práce, meno a priezvisko autora, rok</a:t>
            </a:r>
          </a:p>
          <a:p>
            <a:pPr marL="0" indent="0">
              <a:buNone/>
            </a:pPr>
            <a:r>
              <a:rPr lang="sk-SK" dirty="0"/>
              <a:t>                 vydania práce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Titulný list </a:t>
            </a:r>
            <a:r>
              <a:rPr lang="sk-SK" dirty="0"/>
              <a:t>– základné informácie:  názov a miesto školy, názov práce, typ práce,</a:t>
            </a:r>
          </a:p>
          <a:p>
            <a:pPr marL="0" indent="0">
              <a:buNone/>
            </a:pPr>
            <a:r>
              <a:rPr lang="sk-SK" dirty="0"/>
              <a:t>                       meno a priezvisko  autora, miesto a rok publikovania </a:t>
            </a:r>
          </a:p>
          <a:p>
            <a:pPr marL="0" indent="0">
              <a:buNone/>
            </a:pPr>
            <a:r>
              <a:rPr lang="sk-SK" b="1" dirty="0"/>
              <a:t>RADA K NÁZVU PRÁCE: </a:t>
            </a:r>
            <a:r>
              <a:rPr lang="sk-SK" dirty="0"/>
              <a:t>názov má vzbudiť záujem a zároveň má jasne a stručne,</a:t>
            </a:r>
          </a:p>
          <a:p>
            <a:pPr marL="0" indent="0">
              <a:buNone/>
            </a:pPr>
            <a:r>
              <a:rPr lang="sk-SK" dirty="0"/>
              <a:t> terminologicky presne a výstižne  vyjadrovať hlavnú tému práce, nemá byť príliš</a:t>
            </a:r>
          </a:p>
          <a:p>
            <a:pPr marL="0" indent="0">
              <a:buNone/>
            </a:pPr>
            <a:r>
              <a:rPr lang="sk-SK" dirty="0"/>
              <a:t>  rozvláčny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9150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CA80D-AA4B-4DB9-B2C5-468C6B8C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867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04B7EA-519C-4851-A2AB-59FF1CF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9"/>
            <a:ext cx="9604445" cy="4976190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Obsah</a:t>
            </a:r>
            <a:r>
              <a:rPr lang="sk-SK" dirty="0"/>
              <a:t> – nasleduje v práci, píše sa na začiatku, hoci ho autor dokáže</a:t>
            </a:r>
          </a:p>
          <a:p>
            <a:pPr marL="0" indent="0">
              <a:buNone/>
            </a:pPr>
            <a:r>
              <a:rPr lang="sk-SK" dirty="0"/>
              <a:t>   napísať až vtedy, keď  má prácu definitívne urobenú, v obsahu sú </a:t>
            </a:r>
          </a:p>
          <a:p>
            <a:pPr marL="0" indent="0">
              <a:buNone/>
            </a:pPr>
            <a:r>
              <a:rPr lang="sk-SK" dirty="0"/>
              <a:t>   uvedené  názvy kapitol a podkapitol s číslami strán</a:t>
            </a:r>
          </a:p>
          <a:p>
            <a:pPr marL="0" indent="0">
              <a:buNone/>
            </a:pPr>
            <a:r>
              <a:rPr lang="sk-SK" dirty="0"/>
              <a:t>Hlavný text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Úvod</a:t>
            </a:r>
            <a:r>
              <a:rPr lang="sk-SK" dirty="0"/>
              <a:t> –  má rozsah od ½ strany až 1 stranu,  autor má zdôvodniť, prečo si</a:t>
            </a:r>
          </a:p>
          <a:p>
            <a:pPr marL="0" indent="0">
              <a:buNone/>
            </a:pPr>
            <a:r>
              <a:rPr lang="sk-SK" dirty="0"/>
              <a:t>   vybral danú tému (</a:t>
            </a:r>
            <a:r>
              <a:rPr lang="sk-SK" u="sng" dirty="0"/>
              <a:t>dôvod  spracovania</a:t>
            </a:r>
            <a:r>
              <a:rPr lang="sk-SK" dirty="0"/>
              <a:t>), </a:t>
            </a:r>
            <a:r>
              <a:rPr lang="sk-SK" u="sng" dirty="0"/>
              <a:t>cieľ</a:t>
            </a:r>
            <a:r>
              <a:rPr lang="sk-SK" dirty="0"/>
              <a:t>, ktorý práca sleduje, aké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metódy</a:t>
            </a:r>
            <a:r>
              <a:rPr lang="sk-SK" dirty="0"/>
              <a:t> autor pri písaní použil, aké ťažkosti a problémy vznikli pri písaní</a:t>
            </a:r>
          </a:p>
          <a:p>
            <a:pPr marL="0" indent="0">
              <a:buNone/>
            </a:pPr>
            <a:r>
              <a:rPr lang="sk-SK" dirty="0"/>
              <a:t>    (nedostatok literatúry,  len cudzojazyčná literatúra, neochota poskytnúť</a:t>
            </a:r>
          </a:p>
          <a:p>
            <a:pPr marL="0" indent="0">
              <a:buNone/>
            </a:pPr>
            <a:r>
              <a:rPr lang="sk-SK" dirty="0"/>
              <a:t>    informácie...), základná charakteristika jednotlivých kapitol, poďakovanie</a:t>
            </a:r>
          </a:p>
          <a:p>
            <a:pPr marL="0" indent="0">
              <a:buNone/>
            </a:pPr>
            <a:r>
              <a:rPr lang="sk-SK" dirty="0"/>
              <a:t>   tým ľuďom, ktorí autorovi pri písaní pomohli </a:t>
            </a:r>
          </a:p>
        </p:txBody>
      </p:sp>
    </p:spTree>
    <p:extLst>
      <p:ext uri="{BB962C8B-B14F-4D97-AF65-F5344CB8AC3E}">
        <p14:creationId xmlns:p14="http://schemas.microsoft.com/office/powerpoint/2010/main" val="27598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A9D4C-06E7-4D9E-BE9A-74E66C0A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61F877-1335-4526-9461-6E425B33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/>
              <a:t>– </a:t>
            </a:r>
            <a:r>
              <a:rPr lang="sk-SK" b="1" dirty="0"/>
              <a:t>Text práce </a:t>
            </a:r>
            <a:r>
              <a:rPr lang="sk-SK" dirty="0"/>
              <a:t>–  má byť členený na kapitoly, podkapitoly, odseky, nová kapitola = nová strana (pravidlo), podkapitola nezačína na novej strane, kapitoly číslujeme (1, 2, ak kapitolu členíme na podkapitoly, tak to urobíme nasledovne 1.1, 1.2,), kapitoly a podkapitoly majú názov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Záver</a:t>
            </a:r>
            <a:r>
              <a:rPr lang="sk-SK" dirty="0"/>
              <a:t> – má rozsah od ½ strany až 1 stranu, autor sa vráti k cieľu práce,</a:t>
            </a:r>
          </a:p>
          <a:p>
            <a:pPr marL="0" indent="0">
              <a:buNone/>
            </a:pPr>
            <a:r>
              <a:rPr lang="sk-SK" dirty="0"/>
              <a:t>   stručne zhrnie výsledky vlastného výskumu, možnosti využitia v praxi  </a:t>
            </a:r>
          </a:p>
          <a:p>
            <a:pPr marL="0" indent="0" algn="just">
              <a:buNone/>
            </a:pPr>
            <a:r>
              <a:rPr lang="sk-SK" dirty="0"/>
              <a:t> – </a:t>
            </a:r>
            <a:r>
              <a:rPr lang="sk-SK" b="1" dirty="0"/>
              <a:t>Zoznam použitej literatúry </a:t>
            </a:r>
            <a:r>
              <a:rPr lang="sk-SK" dirty="0"/>
              <a:t>– (bibliografia), musí obsahovať všetky</a:t>
            </a:r>
          </a:p>
          <a:p>
            <a:pPr marL="0" indent="0" algn="just">
              <a:buNone/>
            </a:pPr>
            <a:r>
              <a:rPr lang="sk-SK" dirty="0"/>
              <a:t>   dokumenty, ktoré autor v práci použil, nielen tie, ktoré priamo citoval,</a:t>
            </a:r>
          </a:p>
          <a:p>
            <a:pPr marL="0" indent="0" algn="just">
              <a:buNone/>
            </a:pPr>
            <a:r>
              <a:rPr lang="sk-SK" dirty="0"/>
              <a:t>   ale aj tie, z ktorých čerpal informácie a v texte boli použité ako</a:t>
            </a:r>
          </a:p>
          <a:p>
            <a:pPr marL="0" indent="0" algn="just">
              <a:buNone/>
            </a:pPr>
            <a:r>
              <a:rPr lang="sk-SK" dirty="0"/>
              <a:t>   parafrázy, jednotlivé položky treba zoradiť podľa abecedy, teda</a:t>
            </a:r>
          </a:p>
          <a:p>
            <a:pPr marL="0" indent="0" algn="just">
              <a:buNone/>
            </a:pPr>
            <a:r>
              <a:rPr lang="sk-SK" dirty="0"/>
              <a:t>   podľa začiatočného písmena priezviska autora publikácie, príp.</a:t>
            </a:r>
          </a:p>
          <a:p>
            <a:pPr marL="0" indent="0" algn="just">
              <a:buNone/>
            </a:pPr>
            <a:r>
              <a:rPr lang="sk-SK" dirty="0"/>
              <a:t>   podľa názvu knihy, ak nemá uvedeného autora, diela toho istého</a:t>
            </a:r>
          </a:p>
          <a:p>
            <a:pPr marL="0" indent="0" algn="just">
              <a:buNone/>
            </a:pPr>
            <a:r>
              <a:rPr lang="sk-SK" dirty="0"/>
              <a:t>   autora zoradíme podľa roku vydania</a:t>
            </a:r>
          </a:p>
        </p:txBody>
      </p:sp>
    </p:spTree>
    <p:extLst>
      <p:ext uri="{BB962C8B-B14F-4D97-AF65-F5344CB8AC3E}">
        <p14:creationId xmlns:p14="http://schemas.microsoft.com/office/powerpoint/2010/main" val="17853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4D225-98E3-4DF2-A9F7-D54CBAE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15CF64-30AF-4516-8F7C-FB4E6A89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Prílohy</a:t>
            </a:r>
            <a:r>
              <a:rPr lang="sk-SK" dirty="0"/>
              <a:t> – obsahujú doplnkový materiál  – fotografie, ilustrácie, grafy,</a:t>
            </a:r>
          </a:p>
          <a:p>
            <a:pPr marL="0" indent="0">
              <a:buNone/>
            </a:pPr>
            <a:r>
              <a:rPr lang="sk-SK" dirty="0"/>
              <a:t>   nákresy, schémy,  mapy, formulár použitého dotazníka... (treba</a:t>
            </a:r>
          </a:p>
          <a:p>
            <a:pPr marL="0" indent="0">
              <a:buNone/>
            </a:pPr>
            <a:r>
              <a:rPr lang="sk-SK" dirty="0"/>
              <a:t>   označiť prílohy, Príloha č.1...)</a:t>
            </a:r>
          </a:p>
        </p:txBody>
      </p:sp>
    </p:spTree>
    <p:extLst>
      <p:ext uri="{BB962C8B-B14F-4D97-AF65-F5344CB8AC3E}">
        <p14:creationId xmlns:p14="http://schemas.microsoft.com/office/powerpoint/2010/main" val="146301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2C1B2-5044-49F9-A143-52FBF6DF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0E376D-4AA2-44C4-8FD1-C0E76434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90" y="1219201"/>
            <a:ext cx="8946541" cy="5042452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Grafická stránka SOČ:</a:t>
            </a:r>
          </a:p>
          <a:p>
            <a:pPr marL="0" indent="0">
              <a:buNone/>
            </a:pPr>
            <a:r>
              <a:rPr lang="sk-SK" dirty="0"/>
              <a:t>     – odborné práce sa píšu na počítači (samozrejmosť)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textový editor Microsoft Word (spracovanie textu)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A4 (jednostranne)</a:t>
            </a:r>
          </a:p>
          <a:p>
            <a:pPr marL="0" indent="0">
              <a:buNone/>
            </a:pPr>
            <a:r>
              <a:rPr lang="sk-SK" dirty="0"/>
              <a:t>     – rozsah písomnej práce sa určuje podľa počtu normalizovaných</a:t>
            </a:r>
          </a:p>
          <a:p>
            <a:pPr marL="0" indent="0">
              <a:buNone/>
            </a:pPr>
            <a:r>
              <a:rPr lang="sk-SK" dirty="0"/>
              <a:t>        strán (60 úderov v riadku (vrátane medzier) x 30 riadkov = 1 strana,</a:t>
            </a:r>
          </a:p>
          <a:p>
            <a:pPr marL="0" indent="0">
              <a:buNone/>
            </a:pPr>
            <a:r>
              <a:rPr lang="sk-SK" dirty="0"/>
              <a:t>        to sa týka hlavnej časti textu – </a:t>
            </a:r>
            <a:r>
              <a:rPr lang="sk-SK" b="1" dirty="0"/>
              <a:t>úvod, jadro, záver, zoznam použitej</a:t>
            </a:r>
          </a:p>
          <a:p>
            <a:pPr marL="0" indent="0">
              <a:buNone/>
            </a:pPr>
            <a:r>
              <a:rPr lang="sk-SK" b="1" dirty="0"/>
              <a:t>        literatúry)</a:t>
            </a:r>
            <a:r>
              <a:rPr lang="sk-SK" dirty="0"/>
              <a:t>, SOČ = rozsah </a:t>
            </a:r>
            <a:r>
              <a:rPr lang="sk-SK" b="1" dirty="0"/>
              <a:t>povinne</a:t>
            </a:r>
            <a:r>
              <a:rPr lang="sk-SK" dirty="0"/>
              <a:t> </a:t>
            </a:r>
            <a:r>
              <a:rPr lang="sk-SK" b="1" dirty="0"/>
              <a:t>15 strán </a:t>
            </a:r>
            <a:r>
              <a:rPr lang="sk-SK" dirty="0"/>
              <a:t>(úvod, jadro, záver) a k</a:t>
            </a:r>
          </a:p>
          <a:p>
            <a:pPr marL="0" indent="0">
              <a:buNone/>
            </a:pPr>
            <a:r>
              <a:rPr lang="sk-SK" dirty="0"/>
              <a:t>        tomu  ďalšie strany pred úvodom a za záverom</a:t>
            </a:r>
          </a:p>
          <a:p>
            <a:pPr marL="0" indent="0">
              <a:buNone/>
            </a:pPr>
            <a:r>
              <a:rPr lang="sk-SK" dirty="0"/>
              <a:t>     – okraje strany je možné nastaviť na: </a:t>
            </a:r>
          </a:p>
          <a:p>
            <a:pPr marL="0" indent="0">
              <a:buNone/>
            </a:pPr>
            <a:r>
              <a:rPr lang="sk-SK" dirty="0"/>
              <a:t>         2,5 cm horný a dolný okraj strany </a:t>
            </a:r>
          </a:p>
          <a:p>
            <a:pPr marL="0" indent="0">
              <a:buNone/>
            </a:pPr>
            <a:r>
              <a:rPr lang="sk-SK" dirty="0"/>
              <a:t>     –  2,5 cm, príp. 3 cm vpravo a vľavo</a:t>
            </a:r>
          </a:p>
        </p:txBody>
      </p:sp>
    </p:spTree>
    <p:extLst>
      <p:ext uri="{BB962C8B-B14F-4D97-AF65-F5344CB8AC3E}">
        <p14:creationId xmlns:p14="http://schemas.microsoft.com/office/powerpoint/2010/main" val="173866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</TotalTime>
  <Words>1773</Words>
  <Application>Microsoft Office PowerPoint</Application>
  <PresentationFormat>Širokouhlá</PresentationFormat>
  <Paragraphs>162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Ión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Výklad v prácach SOČ</dc:title>
  <dc:creator>Patrícia Kurtová</dc:creator>
  <cp:lastModifiedBy>Tomas Varga</cp:lastModifiedBy>
  <cp:revision>40</cp:revision>
  <dcterms:created xsi:type="dcterms:W3CDTF">2020-09-27T14:30:50Z</dcterms:created>
  <dcterms:modified xsi:type="dcterms:W3CDTF">2022-10-24T19:19:51Z</dcterms:modified>
</cp:coreProperties>
</file>