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16.6.2021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276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16.6.2021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505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16.6.2021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2516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16.6.2021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8091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16.6.2021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4778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16.6.2021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8248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16.6.2021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3481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16.6.2021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8157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16.6.2021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464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16.6.2021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541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16.6.2021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775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16.6.2021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783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16.6.2021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337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16.6.2021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9448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16.6.2021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791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16.6.2021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49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547262E-F32E-4C59-BFF0-A44FAEC60524}" type="datetimeFigureOut">
              <a:rPr lang="sk-SK" smtClean="0"/>
              <a:pPr/>
              <a:t>16.6.2021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292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547262E-F32E-4C59-BFF0-A44FAEC60524}" type="datetimeFigureOut">
              <a:rPr lang="sk-SK" smtClean="0"/>
              <a:pPr/>
              <a:t>16.6.2021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2419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VPLYV </a:t>
            </a:r>
            <a:r>
              <a:rPr lang="sk-SK" dirty="0" err="1"/>
              <a:t>ŤAŽKýCH</a:t>
            </a:r>
            <a:r>
              <a:rPr lang="sk-SK" dirty="0"/>
              <a:t> KOVOV  NA </a:t>
            </a:r>
            <a:r>
              <a:rPr lang="sk-SK" dirty="0" err="1"/>
              <a:t>ADAPTáCIU</a:t>
            </a:r>
            <a:r>
              <a:rPr lang="sk-SK" dirty="0"/>
              <a:t> </a:t>
            </a:r>
            <a:r>
              <a:rPr lang="sk-SK" dirty="0" err="1"/>
              <a:t>LIŠAJNíKA</a:t>
            </a:r>
            <a:r>
              <a:rPr lang="sk-SK" dirty="0"/>
              <a:t> RODU PELTIGERA Z </a:t>
            </a:r>
            <a:r>
              <a:rPr lang="sk-SK" dirty="0" err="1"/>
              <a:t>OBLASTí</a:t>
            </a:r>
            <a:r>
              <a:rPr lang="sk-SK" dirty="0"/>
              <a:t> HÁLD NA SLOVENSKU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51012" y="4532242"/>
            <a:ext cx="8676222" cy="1258957"/>
          </a:xfrm>
        </p:spPr>
        <p:txBody>
          <a:bodyPr>
            <a:normAutofit/>
          </a:bodyPr>
          <a:lstStyle/>
          <a:p>
            <a:pPr algn="l"/>
            <a:r>
              <a:rPr lang="sk-SK" sz="2500" dirty="0"/>
              <a:t>Kristína Chovancová (3BCH)</a:t>
            </a:r>
          </a:p>
          <a:p>
            <a:pPr algn="l"/>
            <a:r>
              <a:rPr lang="sk-SK" sz="2500" dirty="0"/>
              <a:t>Školiteľ: RNDr. Michal </a:t>
            </a:r>
            <a:r>
              <a:rPr lang="sk-SK" sz="2500" dirty="0" err="1"/>
              <a:t>Goga</a:t>
            </a:r>
            <a:r>
              <a:rPr lang="sk-SK" sz="2500" dirty="0"/>
              <a:t>, PhD.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B08EF5B1-B699-4065-8D92-DD9029FF9F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543" y="3810001"/>
            <a:ext cx="2544832" cy="254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69E665-5E2A-4A53-8BA9-D794F598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Záver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D86B8B7-3153-41E3-B857-5FDBDF122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(fotka </a:t>
            </a:r>
            <a:r>
              <a:rPr lang="sk-SK" dirty="0" err="1"/>
              <a:t>rizínov</a:t>
            </a:r>
            <a:r>
              <a:rPr lang="sk-S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647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7537EF-C683-45F9-A7BF-42F3EE54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764696"/>
          </a:xfrm>
        </p:spPr>
        <p:txBody>
          <a:bodyPr>
            <a:normAutofit/>
          </a:bodyPr>
          <a:lstStyle/>
          <a:p>
            <a:pPr algn="ctr"/>
            <a:r>
              <a:rPr lang="sk-SK" sz="5000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19645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CD6C5-829D-4CCF-8543-1027B456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500" dirty="0"/>
              <a:t>Otázky do diskusie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59705ED-E4AA-4409-806A-D81D5F5A3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3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Na základe čoho ste si vybrali lišajníky rodu </a:t>
            </a:r>
            <a:r>
              <a:rPr lang="sk-SK" sz="30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Peltigera</a:t>
            </a:r>
            <a:r>
              <a:rPr lang="sk-SK" sz="3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 čo vás viedlo k tomu že by ste chceli robiť výskum v oblasti kumulácie ťažkých kovov</a:t>
            </a:r>
          </a:p>
          <a:p>
            <a:r>
              <a:rPr lang="sk-SK" sz="3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Skúste stručne popísať ako by ste chceli pokračovať v praktickej časti v tejto téme na diplomovej práci </a:t>
            </a:r>
          </a:p>
          <a:p>
            <a:r>
              <a:rPr lang="sk-SK" sz="3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Aké primárne a sekundárne metabolity sa nachádzajú v lišajníkoch rodu </a:t>
            </a:r>
            <a:r>
              <a:rPr lang="sk-SK" sz="30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Peltigera</a:t>
            </a:r>
            <a:r>
              <a:rPr lang="sk-SK" sz="3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? Vidíme aj nejaké ich praktické využitie ?</a:t>
            </a:r>
          </a:p>
        </p:txBody>
      </p:sp>
    </p:spTree>
    <p:extLst>
      <p:ext uri="{BB962C8B-B14F-4D97-AF65-F5344CB8AC3E}">
        <p14:creationId xmlns:p14="http://schemas.microsoft.com/office/powerpoint/2010/main" val="1200195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2A34AC-BE4D-4CC1-81B9-01D380C7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1934817"/>
          </a:xfrm>
        </p:spPr>
        <p:txBody>
          <a:bodyPr/>
          <a:lstStyle/>
          <a:p>
            <a:r>
              <a:rPr lang="sk-SK" dirty="0"/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5A21AA-F68A-41B9-BC00-96C526E33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09599"/>
            <a:ext cx="9905998" cy="5181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sk-SK" sz="25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Ked</a:t>
            </a: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som začala študovať botaniku a zaujali ma lišajníky, začala som si pomaly zisťovať aké druhy lišajníkov existujú, poznaním druhov som došla aj k lišajníku rodu </a:t>
            </a:r>
            <a:r>
              <a:rPr lang="sk-SK" sz="25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Peltigera</a:t>
            </a: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ktorý ma zaujal svojím vzhľadom a tým, že ešte nebolo o ňom zistených toľko informácií, čo je super cesta k tomu aby som to mohla zistiť ja, svoj výskum som sa  rozhodla venovať práve ťažkých kovov z princípu, že bývam v meste v ktorom kedysi dominovala ťažba ťažkých kovov a preto tu máme dostatok </a:t>
            </a:r>
            <a:r>
              <a:rPr lang="sk-SK" sz="25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háldy</a:t>
            </a: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na ktorých máme stále pozostatky týchto kovov ako je železo alebo meď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70249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BF23ED-8873-40F8-9085-CE24C74E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868644-A91C-4E35-AFA7-5E3A0A5EF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8539"/>
            <a:ext cx="9905998" cy="66194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2500" dirty="0"/>
              <a:t>2. </a:t>
            </a:r>
            <a:r>
              <a:rPr lang="sk-SK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Mojou hlavnou úlohou bude zmapovanie háld v Španej doline a Gelnici, pričom budem porovnávať toxicitu v lišajníkoch nachádzajúcich sa tam. Moje sústredenie bude zamerané na stanovovanie medi a železa v stielkach vybraných druhov rodu </a:t>
            </a:r>
            <a:r>
              <a:rPr lang="sk-SK" sz="2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Peltigera</a:t>
            </a:r>
            <a:endParaRPr lang="sk-SK" sz="25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sk-SK" sz="2500" i="1" dirty="0">
                <a:effectLst/>
                <a:latin typeface="Times New Roman" panose="02020603050405020304" pitchFamily="18" charset="0"/>
              </a:rPr>
              <a:t>Mojou ďalšou úlohou bude zistiť, či lišajníky akumulujú do stielky ťažké kovy prostredníctvom </a:t>
            </a:r>
            <a:r>
              <a:rPr lang="sk-SK" sz="2500" i="1" dirty="0" err="1">
                <a:effectLst/>
                <a:latin typeface="Times New Roman" panose="02020603050405020304" pitchFamily="18" charset="0"/>
              </a:rPr>
              <a:t>rizínov</a:t>
            </a:r>
            <a:r>
              <a:rPr lang="sk-SK" sz="2500" i="1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sk-SK" sz="2500" i="1" dirty="0">
                <a:effectLst/>
                <a:latin typeface="Times New Roman" panose="02020603050405020304" pitchFamily="18" charset="0"/>
              </a:rPr>
              <a:t>Toto tvrdenie sa budem snažiť potvrdiť alebo vyvrátiť pomocou mikroskopu SEM ( </a:t>
            </a:r>
            <a:r>
              <a:rPr lang="sk-SK" sz="2500" i="1" dirty="0" err="1">
                <a:effectLst/>
                <a:latin typeface="Times New Roman" panose="02020603050405020304" pitchFamily="18" charset="0"/>
              </a:rPr>
              <a:t>scanning</a:t>
            </a:r>
            <a:r>
              <a:rPr lang="sk-SK" sz="2500" i="1" dirty="0">
                <a:effectLst/>
                <a:latin typeface="Times New Roman" panose="02020603050405020304" pitchFamily="18" charset="0"/>
              </a:rPr>
              <a:t> </a:t>
            </a:r>
            <a:r>
              <a:rPr lang="sk-SK" sz="2500" i="1" dirty="0" err="1">
                <a:effectLst/>
                <a:latin typeface="Times New Roman" panose="02020603050405020304" pitchFamily="18" charset="0"/>
              </a:rPr>
              <a:t>elektron</a:t>
            </a:r>
            <a:r>
              <a:rPr lang="sk-SK" sz="2500" i="1" dirty="0">
                <a:effectLst/>
                <a:latin typeface="Times New Roman" panose="02020603050405020304" pitchFamily="18" charset="0"/>
              </a:rPr>
              <a:t> </a:t>
            </a:r>
            <a:r>
              <a:rPr lang="sk-SK" sz="2500" i="1" dirty="0" err="1">
                <a:effectLst/>
                <a:latin typeface="Times New Roman" panose="02020603050405020304" pitchFamily="18" charset="0"/>
              </a:rPr>
              <a:t>microscope</a:t>
            </a:r>
            <a:r>
              <a:rPr lang="sk-SK" sz="2500" i="1" dirty="0">
                <a:effectLst/>
                <a:latin typeface="Times New Roman" panose="02020603050405020304" pitchFamily="18" charset="0"/>
              </a:rPr>
              <a:t>). Tento mikroskop pracuje na princípe zaostrenia lúčov </a:t>
            </a:r>
            <a:r>
              <a:rPr lang="sk-SK" sz="2500" i="1" dirty="0" err="1">
                <a:effectLst/>
                <a:latin typeface="Times New Roman" panose="02020603050405020304" pitchFamily="18" charset="0"/>
              </a:rPr>
              <a:t>vysokoenergetických</a:t>
            </a:r>
            <a:r>
              <a:rPr lang="sk-SK" sz="2500" i="1" dirty="0">
                <a:effectLst/>
                <a:latin typeface="Times New Roman" panose="02020603050405020304" pitchFamily="18" charset="0"/>
              </a:rPr>
              <a:t> elektrónov a tie dokážu generovať povrchové signály na pevných zložkách. Pomocou tohto vieme odhaliť informácie o chemickom zložení, </a:t>
            </a:r>
            <a:r>
              <a:rPr lang="sk-SK" sz="2500" i="1" dirty="0" err="1">
                <a:effectLst/>
                <a:latin typeface="Times New Roman" panose="02020603050405020304" pitchFamily="18" charset="0"/>
              </a:rPr>
              <a:t>kryštaickej</a:t>
            </a:r>
            <a:r>
              <a:rPr lang="sk-SK" sz="2500" i="1" dirty="0">
                <a:effectLst/>
                <a:latin typeface="Times New Roman" panose="02020603050405020304" pitchFamily="18" charset="0"/>
              </a:rPr>
              <a:t> štruktúre a o materiáloch, ktoré tvoria vzorku. Vzorka pri sem analýze nestráca na objeme a tým pádom ju môžeme sledovať viackrát.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k-SK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6039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FE6FB6-C86D-47DE-ACC0-3E5649AA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059F3A7-379B-462A-B49E-5BA8D22A6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0"/>
            <a:ext cx="9905998" cy="6857999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k-SK" sz="2500" dirty="0">
                <a:latin typeface="+mj-lt"/>
              </a:rPr>
              <a:t>3. </a:t>
            </a: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 lišajníkoch rodu </a:t>
            </a:r>
            <a:r>
              <a:rPr lang="sk-SK" sz="25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Peltigera</a:t>
            </a: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sa nachádzajú primárne metabolity ako sú </a:t>
            </a:r>
            <a:r>
              <a:rPr lang="sk-SK" sz="25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karotenoidy</a:t>
            </a: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proteíny, aminokyseliny, polysacharidy a vitamíny.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Produkciou </a:t>
            </a:r>
            <a:r>
              <a:rPr lang="sk-SK" sz="25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fotobionta</a:t>
            </a: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 </a:t>
            </a:r>
            <a:r>
              <a:rPr lang="sk-SK" sz="25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mykobionta</a:t>
            </a: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sa produkujú rôzne sekundárne metabolity, ktorých je prebádaných viac ako 800 druhov. Sú to napríklad kyselina </a:t>
            </a:r>
            <a:r>
              <a:rPr lang="sk-SK" sz="25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norstiková</a:t>
            </a: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kyselina </a:t>
            </a:r>
            <a:r>
              <a:rPr lang="sk-SK" sz="25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fyzodická</a:t>
            </a: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25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atranorín</a:t>
            </a: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Sekundárne metabolity ktoré sa produkujú majú nezastupiteľnú úlohu vo farmaceutickom priemysle, predovšetkým ich </a:t>
            </a:r>
            <a:r>
              <a:rPr lang="sk-SK" sz="25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antimikrobiálna</a:t>
            </a: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antioxidačná, antivírusová, protirakovinová či protizápalová  aktivita.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 interakcii s ťažkými kovmi zohrávajú pre lišajníky dôležitú </a:t>
            </a:r>
            <a:r>
              <a:rPr lang="sk-SK" sz="25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protektívnu</a:t>
            </a: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 regulačnú úlohu. Vytvárajú s ťažkými kovmi komplexy- </a:t>
            </a:r>
            <a:r>
              <a:rPr lang="sk-SK" sz="25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cheláty</a:t>
            </a: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V lišajníkoch obsahujúcich kyseliny </a:t>
            </a:r>
            <a:r>
              <a:rPr lang="sk-SK" sz="25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norstiktovú</a:t>
            </a: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ktoré rastú na substrátoch obsahujúcich meď bola preukázaná prítomnosť </a:t>
            </a:r>
            <a:r>
              <a:rPr lang="sk-SK" sz="25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chelátových</a:t>
            </a:r>
            <a:r>
              <a:rPr lang="sk-SK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komplexov kde plnia podstatnú úlohu v obrane lišajníka pred ťažkým kovom. Ak ťažký kov prenikne do bunky symbiotickej jednotky, spustí sa obranný mechanizmus.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6355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6A434B-8ACF-43DE-9330-09E0925F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7066"/>
            <a:ext cx="9905998" cy="2006292"/>
          </a:xfrm>
        </p:spPr>
        <p:txBody>
          <a:bodyPr>
            <a:normAutofit/>
          </a:bodyPr>
          <a:lstStyle/>
          <a:p>
            <a:r>
              <a:rPr lang="sk-SK" sz="4000" dirty="0"/>
              <a:t>Úvod</a:t>
            </a:r>
          </a:p>
        </p:txBody>
      </p:sp>
      <p:pic>
        <p:nvPicPr>
          <p:cNvPr id="8" name="Zástupný objekt pre obsah 7">
            <a:extLst>
              <a:ext uri="{FF2B5EF4-FFF2-40B4-BE49-F238E27FC236}">
                <a16:creationId xmlns:a16="http://schemas.microsoft.com/office/drawing/2014/main" id="{6B1408C3-9FC7-4B7B-96D3-BBAA4F723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27" y="1720209"/>
            <a:ext cx="3477828" cy="4695068"/>
          </a:xfr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038133AA-51CE-4BD9-9718-FFDB8FD49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310" y="309769"/>
            <a:ext cx="4678846" cy="623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5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A2842B-DEF1-4ABB-82C0-E8548DD9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5000" dirty="0"/>
              <a:t>Ciele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AF0DF4B-1CBF-41DB-99BA-F1402CD3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2783"/>
            <a:ext cx="9905998" cy="4068417"/>
          </a:xfrm>
        </p:spPr>
        <p:txBody>
          <a:bodyPr>
            <a:normAutofit/>
          </a:bodyPr>
          <a:lstStyle/>
          <a:p>
            <a:r>
              <a:rPr lang="sk-SK" sz="4500" dirty="0"/>
              <a:t>porovnávanie lišajníkov rodu </a:t>
            </a:r>
            <a:r>
              <a:rPr lang="sk-SK" sz="4500" i="1" dirty="0" err="1"/>
              <a:t>Peltigera</a:t>
            </a:r>
            <a:endParaRPr lang="sk-SK" sz="4500" i="1" dirty="0"/>
          </a:p>
          <a:p>
            <a:r>
              <a:rPr lang="sk-SK" sz="4500" dirty="0"/>
              <a:t>Teoretické spracovanie</a:t>
            </a:r>
          </a:p>
          <a:p>
            <a:r>
              <a:rPr lang="sk-SK" sz="4500" dirty="0"/>
              <a:t>Mapovanie háld</a:t>
            </a:r>
          </a:p>
        </p:txBody>
      </p:sp>
    </p:spTree>
    <p:extLst>
      <p:ext uri="{BB962C8B-B14F-4D97-AF65-F5344CB8AC3E}">
        <p14:creationId xmlns:p14="http://schemas.microsoft.com/office/powerpoint/2010/main" val="191219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C77510-04A0-461F-9944-DC87C707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000" dirty="0" err="1"/>
              <a:t>Bioindikátory</a:t>
            </a:r>
            <a:endParaRPr lang="sk-SK" sz="5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73884BF-354E-4C03-9856-FA627A4B9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100" y="1765851"/>
            <a:ext cx="4795561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500" dirty="0"/>
              <a:t>Poukazujú na čistotu </a:t>
            </a:r>
          </a:p>
          <a:p>
            <a:pPr marL="0" indent="0">
              <a:buNone/>
            </a:pPr>
            <a:r>
              <a:rPr lang="sk-SK" sz="3500" dirty="0"/>
              <a:t>prostredia a ovzdušia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4BBFA9A-8D06-48BB-B09A-B14E6A749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2488">
            <a:off x="6100824" y="1599057"/>
            <a:ext cx="5503585" cy="365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3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C8573-E585-490D-98BE-CEF60E05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7E34483-CEDD-4C70-9336-FEE2A998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68" y="469710"/>
            <a:ext cx="9905998" cy="3124201"/>
          </a:xfrm>
        </p:spPr>
        <p:txBody>
          <a:bodyPr>
            <a:normAutofit/>
          </a:bodyPr>
          <a:lstStyle/>
          <a:p>
            <a:r>
              <a:rPr lang="sk-SK" sz="4500" dirty="0" err="1"/>
              <a:t>Rizíny</a:t>
            </a:r>
            <a:endParaRPr lang="sk-SK" sz="4500" dirty="0"/>
          </a:p>
        </p:txBody>
      </p:sp>
    </p:spTree>
    <p:extLst>
      <p:ext uri="{BB962C8B-B14F-4D97-AF65-F5344CB8AC3E}">
        <p14:creationId xmlns:p14="http://schemas.microsoft.com/office/powerpoint/2010/main" val="2387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3AE9E7-4C42-420F-A94B-E9A25FC8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8713"/>
          </a:xfrm>
        </p:spPr>
        <p:txBody>
          <a:bodyPr/>
          <a:lstStyle/>
          <a:p>
            <a:r>
              <a:rPr lang="sk-SK" dirty="0"/>
              <a:t>Rod </a:t>
            </a:r>
            <a:r>
              <a:rPr lang="sk-SK" i="1" dirty="0" err="1"/>
              <a:t>Peltigera</a:t>
            </a:r>
            <a:endParaRPr lang="sk-SK" i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B349BEB-0C1D-4EEA-B62D-B0DFFB03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97496"/>
            <a:ext cx="9905998" cy="5022574"/>
          </a:xfrm>
        </p:spPr>
        <p:txBody>
          <a:bodyPr>
            <a:normAutofit lnSpcReduction="10000"/>
          </a:bodyPr>
          <a:lstStyle/>
          <a:p>
            <a:r>
              <a:rPr lang="sk-SK" sz="4000" dirty="0"/>
              <a:t>Stielka</a:t>
            </a:r>
          </a:p>
          <a:p>
            <a:pPr marL="0" indent="0">
              <a:buNone/>
            </a:pPr>
            <a:endParaRPr lang="sk-SK" dirty="0"/>
          </a:p>
          <a:p>
            <a:pPr marL="0" indent="0" algn="r">
              <a:buNone/>
            </a:pPr>
            <a:endParaRPr lang="sk-SK" dirty="0"/>
          </a:p>
          <a:p>
            <a:pPr marL="0" indent="0" algn="r">
              <a:buNone/>
            </a:pPr>
            <a:endParaRPr lang="sk-SK" sz="3500" dirty="0"/>
          </a:p>
          <a:p>
            <a:pPr marL="0" indent="0" algn="r">
              <a:buNone/>
            </a:pPr>
            <a:endParaRPr lang="sk-SK" sz="3500" dirty="0"/>
          </a:p>
          <a:p>
            <a:pPr marL="0" indent="0" algn="r">
              <a:buNone/>
            </a:pPr>
            <a:endParaRPr lang="sk-SK" sz="3500" dirty="0"/>
          </a:p>
          <a:p>
            <a:pPr marL="0" indent="0" algn="r">
              <a:buNone/>
            </a:pPr>
            <a:endParaRPr lang="sk-SK" sz="3500" dirty="0"/>
          </a:p>
          <a:p>
            <a:pPr marL="0" indent="0" algn="r">
              <a:buNone/>
            </a:pPr>
            <a:r>
              <a:rPr lang="sk-SK" sz="3500" dirty="0"/>
              <a:t>Obdobie sucha                              Obdobie dažďa</a:t>
            </a:r>
          </a:p>
        </p:txBody>
      </p:sp>
    </p:spTree>
    <p:extLst>
      <p:ext uri="{BB962C8B-B14F-4D97-AF65-F5344CB8AC3E}">
        <p14:creationId xmlns:p14="http://schemas.microsoft.com/office/powerpoint/2010/main" val="135773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152C15-F8C9-4754-BBF6-33BE2F59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70" y="609600"/>
            <a:ext cx="10623341" cy="1905000"/>
          </a:xfrm>
        </p:spPr>
        <p:txBody>
          <a:bodyPr/>
          <a:lstStyle/>
          <a:p>
            <a:r>
              <a:rPr lang="sk-SK" dirty="0"/>
              <a:t>Znečistenie ťažkými kovmi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D5E7C37-D0D0-4EA2-B553-416DADDAF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500" dirty="0"/>
              <a:t>Až 16% celej plochy</a:t>
            </a:r>
          </a:p>
          <a:p>
            <a:r>
              <a:rPr lang="sk-SK" sz="3500" dirty="0"/>
              <a:t>Uchytávanie častíc</a:t>
            </a:r>
          </a:p>
          <a:p>
            <a:r>
              <a:rPr lang="sk-SK" sz="3500" dirty="0"/>
              <a:t>Oblasti znečistenia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E7D1A65-9DA8-42B2-98EE-733EFE44E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925">
            <a:off x="7984505" y="1273315"/>
            <a:ext cx="3963227" cy="528430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578DB23-0097-4608-97DC-3DE4802E5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5712">
            <a:off x="5894389" y="215327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5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8DD524-0418-49F6-BB5A-96BF6887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4" name="Zástupný objekt pre obsah 3" descr="Obrázok, na ktorom je koláč, rastlina, kus, čokoláda&#10;&#10;Automaticky generovaný popis">
            <a:extLst>
              <a:ext uri="{FF2B5EF4-FFF2-40B4-BE49-F238E27FC236}">
                <a16:creationId xmlns:a16="http://schemas.microsoft.com/office/drawing/2014/main" id="{44877C7D-1169-42B6-9DC9-4F759C88F3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503583"/>
            <a:ext cx="10149439" cy="605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5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97D6EE-6D48-4460-BE33-09CDE81A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23EBD9E9-D547-4184-8B16-C958C2E6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227443"/>
            <a:ext cx="9905998" cy="2252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000" dirty="0"/>
              <a:t>   </a:t>
            </a:r>
            <a:r>
              <a:rPr lang="sk-SK" sz="3000" dirty="0" err="1"/>
              <a:t>P.rufescens</a:t>
            </a:r>
            <a:r>
              <a:rPr lang="sk-SK" sz="3000" dirty="0"/>
              <a:t>              </a:t>
            </a:r>
            <a:r>
              <a:rPr lang="sk-SK" sz="3000" dirty="0" err="1"/>
              <a:t>P.Horizintalis</a:t>
            </a:r>
            <a:r>
              <a:rPr lang="sk-SK" sz="3000" dirty="0"/>
              <a:t>              </a:t>
            </a:r>
            <a:r>
              <a:rPr lang="sk-SK" sz="3000" dirty="0" err="1"/>
              <a:t>P.Canina</a:t>
            </a:r>
            <a:endParaRPr lang="sk-SK" sz="3000" dirty="0"/>
          </a:p>
        </p:txBody>
      </p:sp>
      <p:pic>
        <p:nvPicPr>
          <p:cNvPr id="7" name="Obrázok 6" descr="Obrázok, na ktorom je vonkajšie, trávnik, huba, drevo&#10;&#10;Automaticky generovaný popis">
            <a:extLst>
              <a:ext uri="{FF2B5EF4-FFF2-40B4-BE49-F238E27FC236}">
                <a16:creationId xmlns:a16="http://schemas.microsoft.com/office/drawing/2014/main" id="{BEAD1D74-ECC1-4953-BE18-4E80705696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903" y="1246652"/>
            <a:ext cx="3816788" cy="2807735"/>
          </a:xfrm>
          <a:prstGeom prst="rect">
            <a:avLst/>
          </a:prstGeom>
        </p:spPr>
      </p:pic>
      <p:pic>
        <p:nvPicPr>
          <p:cNvPr id="9" name="Obrázok 8" descr="Obrázok, na ktorom je vonkajšie, trávnik, skala, drevo&#10;&#10;Automaticky generovaný popis">
            <a:extLst>
              <a:ext uri="{FF2B5EF4-FFF2-40B4-BE49-F238E27FC236}">
                <a16:creationId xmlns:a16="http://schemas.microsoft.com/office/drawing/2014/main" id="{867C4F16-6754-4BCD-B3C1-02B6BFDCCAC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25616" y="1253280"/>
            <a:ext cx="3816787" cy="2807735"/>
          </a:xfrm>
          <a:prstGeom prst="rect">
            <a:avLst/>
          </a:prstGeom>
        </p:spPr>
      </p:pic>
      <p:pic>
        <p:nvPicPr>
          <p:cNvPr id="10" name="Obrázok 9" descr="Obrázok, na ktorom je obklopené&#10;&#10;Automaticky generovaný popis">
            <a:extLst>
              <a:ext uri="{FF2B5EF4-FFF2-40B4-BE49-F238E27FC236}">
                <a16:creationId xmlns:a16="http://schemas.microsoft.com/office/drawing/2014/main" id="{FB56EFAE-5CD0-4439-805F-56EC581ECE5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70319" y="1291291"/>
            <a:ext cx="3816786" cy="273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51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eťka">
  <a:themeElements>
    <a:clrScheme name="Sieťk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ieťk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ieť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TM03457485[[fn=Sieťka]]</Template>
  <TotalTime>245</TotalTime>
  <Words>528</Words>
  <Application>Microsoft Office PowerPoint</Application>
  <PresentationFormat>Širokouhlá</PresentationFormat>
  <Paragraphs>48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Sieťka</vt:lpstr>
      <vt:lpstr>VPLYV ŤAŽKýCH KOVOV  NA ADAPTáCIU LIŠAJNíKA RODU PELTIGERA Z OBLASTí HÁLD NA SLOVENSKU</vt:lpstr>
      <vt:lpstr>Úvod</vt:lpstr>
      <vt:lpstr>Ciele </vt:lpstr>
      <vt:lpstr>Bioindikátory</vt:lpstr>
      <vt:lpstr> </vt:lpstr>
      <vt:lpstr>Rod Peltigera</vt:lpstr>
      <vt:lpstr>Znečistenie ťažkými kovmi</vt:lpstr>
      <vt:lpstr> </vt:lpstr>
      <vt:lpstr> </vt:lpstr>
      <vt:lpstr>Záver</vt:lpstr>
      <vt:lpstr>Ďakujem za pozornosť</vt:lpstr>
      <vt:lpstr>Otázky do diskusie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Dominika</dc:creator>
  <cp:lastModifiedBy>Kristína Chovancová</cp:lastModifiedBy>
  <cp:revision>17</cp:revision>
  <dcterms:created xsi:type="dcterms:W3CDTF">2020-07-13T10:10:14Z</dcterms:created>
  <dcterms:modified xsi:type="dcterms:W3CDTF">2021-06-16T20:56:30Z</dcterms:modified>
</cp:coreProperties>
</file>