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240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82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08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0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39947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773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93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2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25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99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36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22.10.2021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123180"/>
          </a:xfrm>
        </p:spPr>
        <p:txBody>
          <a:bodyPr/>
          <a:lstStyle/>
          <a:p>
            <a:r>
              <a:rPr lang="sk-SK" dirty="0" smtClean="0"/>
              <a:t>Rozklad zložených čísel na prvočísla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31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Každé zložené číslo môžeme rozložiť na súčin prvočísel.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2404533"/>
            <a:ext cx="9601200" cy="3581400"/>
          </a:xfrm>
        </p:spPr>
        <p:txBody>
          <a:bodyPr/>
          <a:lstStyle/>
          <a:p>
            <a:r>
              <a:rPr lang="sk-SK" sz="3200" dirty="0" smtClean="0"/>
              <a:t>ZLOŽENÉ ČÍSLO - je číslo, ktoré má viac </a:t>
            </a:r>
            <a:r>
              <a:rPr lang="sk-SK" sz="3200" dirty="0"/>
              <a:t>ako dva samozrejmé </a:t>
            </a:r>
            <a:r>
              <a:rPr lang="sk-SK" sz="3200" dirty="0" smtClean="0"/>
              <a:t>delitele (má tri a viac deliteľov).</a:t>
            </a:r>
          </a:p>
          <a:p>
            <a:r>
              <a:rPr lang="sk-SK" sz="3200" dirty="0" smtClean="0"/>
              <a:t>SÚČIN= násobenie (činiteľ . činiteľ = súčin).</a:t>
            </a:r>
          </a:p>
          <a:p>
            <a:r>
              <a:rPr lang="sk-SK" sz="3200" dirty="0" smtClean="0"/>
              <a:t>PRVOČÍSLO - je číslo, ktoré je deliteľné 1 a samo sebou.</a:t>
            </a:r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 flipV="1">
            <a:off x="3043646" y="1267097"/>
            <a:ext cx="2991394" cy="130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1608666" y="1280160"/>
            <a:ext cx="1642536" cy="142324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1490133" y="1839748"/>
            <a:ext cx="1200816" cy="229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1608666" y="1764030"/>
            <a:ext cx="482600" cy="197971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810934" y="1811867"/>
            <a:ext cx="2225402" cy="278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1608666" y="1811867"/>
            <a:ext cx="2234536" cy="263211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1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256032"/>
            <a:ext cx="9601200" cy="1517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000" dirty="0" smtClean="0"/>
              <a:t>20 = 4 . 5 ....... Je toto rozklad čísla na  </a:t>
            </a:r>
          </a:p>
          <a:p>
            <a:pPr marL="0" indent="0">
              <a:buNone/>
            </a:pPr>
            <a:r>
              <a:rPr lang="sk-SK" sz="4000" dirty="0"/>
              <a:t> </a:t>
            </a:r>
            <a:r>
              <a:rPr lang="sk-SK" sz="4000" dirty="0" smtClean="0"/>
              <a:t>                         prvočísla?</a:t>
            </a:r>
            <a:endParaRPr lang="sk-SK" sz="4000" dirty="0"/>
          </a:p>
        </p:txBody>
      </p:sp>
      <p:sp>
        <p:nvSpPr>
          <p:cNvPr id="4" name="Zástupný objekt pre obsah 2"/>
          <p:cNvSpPr txBox="1">
            <a:spLocks/>
          </p:cNvSpPr>
          <p:nvPr/>
        </p:nvSpPr>
        <p:spPr>
          <a:xfrm>
            <a:off x="1371600" y="1773936"/>
            <a:ext cx="9601200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sk-SK" sz="4000" b="1" dirty="0" smtClean="0">
                <a:solidFill>
                  <a:srgbClr val="FF0000"/>
                </a:solidFill>
              </a:rPr>
              <a:t>NIE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5" name="Zástupný objekt pre obsah 2"/>
          <p:cNvSpPr txBox="1">
            <a:spLocks/>
          </p:cNvSpPr>
          <p:nvPr/>
        </p:nvSpPr>
        <p:spPr>
          <a:xfrm>
            <a:off x="1499616" y="2298192"/>
            <a:ext cx="1975104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dirty="0" smtClean="0"/>
              <a:t>Prečo? </a:t>
            </a:r>
            <a:endParaRPr lang="sk-SK" sz="4000" dirty="0"/>
          </a:p>
        </p:txBody>
      </p:sp>
      <p:sp>
        <p:nvSpPr>
          <p:cNvPr id="6" name="Zástupný objekt pre obsah 2"/>
          <p:cNvSpPr txBox="1">
            <a:spLocks/>
          </p:cNvSpPr>
          <p:nvPr/>
        </p:nvSpPr>
        <p:spPr>
          <a:xfrm>
            <a:off x="3858768" y="2889504"/>
            <a:ext cx="6309360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u="sng" dirty="0" smtClean="0">
                <a:solidFill>
                  <a:srgbClr val="FF0000"/>
                </a:solidFill>
              </a:rPr>
              <a:t>Lebo 4 nie je prvočíslo!!!</a:t>
            </a:r>
            <a:endParaRPr lang="sk-SK" sz="4000" u="sng" dirty="0">
              <a:solidFill>
                <a:srgbClr val="FF0000"/>
              </a:solidFill>
            </a:endParaRPr>
          </a:p>
        </p:txBody>
      </p:sp>
      <p:sp>
        <p:nvSpPr>
          <p:cNvPr id="7" name="Zástupný objekt pre obsah 2"/>
          <p:cNvSpPr txBox="1">
            <a:spLocks/>
          </p:cNvSpPr>
          <p:nvPr/>
        </p:nvSpPr>
        <p:spPr>
          <a:xfrm>
            <a:off x="1085088" y="4005072"/>
            <a:ext cx="10875264" cy="154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dirty="0"/>
              <a:t> </a:t>
            </a:r>
            <a:r>
              <a:rPr lang="sk-SK" sz="4000" dirty="0" smtClean="0"/>
              <a:t> 20 = 2 . 2 . 5........ A teraz? Je toto rozklad na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dirty="0"/>
              <a:t> </a:t>
            </a:r>
            <a:r>
              <a:rPr lang="sk-SK" sz="4000" dirty="0" smtClean="0"/>
              <a:t>                                prvočísla? </a:t>
            </a:r>
            <a:endParaRPr lang="sk-SK" sz="4000" dirty="0"/>
          </a:p>
        </p:txBody>
      </p:sp>
      <p:sp>
        <p:nvSpPr>
          <p:cNvPr id="8" name="Zástupný objekt pre obsah 2"/>
          <p:cNvSpPr txBox="1">
            <a:spLocks/>
          </p:cNvSpPr>
          <p:nvPr/>
        </p:nvSpPr>
        <p:spPr>
          <a:xfrm>
            <a:off x="1085088" y="5644896"/>
            <a:ext cx="9601200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sk-SK" sz="4000" b="1" dirty="0" smtClean="0">
                <a:solidFill>
                  <a:srgbClr val="FF0000"/>
                </a:solidFill>
              </a:rPr>
              <a:t>ÁNO, všetky činitele sú prvočísla !</a:t>
            </a:r>
            <a:endParaRPr lang="sk-SK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49808" y="438912"/>
            <a:ext cx="11442192" cy="6419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800" dirty="0" smtClean="0"/>
              <a:t>Čísla sa dajú rozložiť na súčin prvočísel rôznymi spôsobmi.</a:t>
            </a:r>
          </a:p>
          <a:p>
            <a:pPr marL="0" indent="0">
              <a:buNone/>
            </a:pPr>
            <a:r>
              <a:rPr lang="sk-SK" sz="2800" dirty="0" smtClean="0"/>
              <a:t>Pre menšie čísla používame </a:t>
            </a:r>
            <a:r>
              <a:rPr lang="sk-SK" sz="2800" b="1" dirty="0" smtClean="0">
                <a:solidFill>
                  <a:srgbClr val="FF0000"/>
                </a:solidFill>
              </a:rPr>
              <a:t>postupný </a:t>
            </a:r>
            <a:r>
              <a:rPr lang="sk-SK" sz="2800" b="1" dirty="0" smtClean="0">
                <a:solidFill>
                  <a:srgbClr val="FF0000"/>
                </a:solidFill>
              </a:rPr>
              <a:t>rozklad do </a:t>
            </a:r>
            <a:r>
              <a:rPr lang="sk-SK" sz="2800" b="1" smtClean="0">
                <a:solidFill>
                  <a:srgbClr val="FF0000"/>
                </a:solidFill>
              </a:rPr>
              <a:t>„pavúka“:</a:t>
            </a:r>
            <a:endParaRPr lang="sk-SK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10 = 2 . 5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12 = 2 . 6    = 2 . 2 . 3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         2 .  3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18 = 2 . 9    = 2 . 3 . 3</a:t>
            </a:r>
            <a:endParaRPr lang="sk-SK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           3 .  3   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15 = 3 . 5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24 = 2 . 12   = 2 . 2 . 2 . 3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          2  .  6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               2 . 3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2020824" y="488137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2361438" y="488137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2498598" y="5390388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2772918" y="5350764"/>
            <a:ext cx="22860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1929384" y="227533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2361438" y="2261616"/>
            <a:ext cx="210312" cy="288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H="1">
            <a:off x="1947672" y="330403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2361438" y="330403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347472"/>
            <a:ext cx="9601200" cy="5519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/>
              <a:t>Veľké čísla rozkladáme pomocou </a:t>
            </a:r>
            <a:r>
              <a:rPr lang="sk-SK" sz="2800" dirty="0" smtClean="0">
                <a:solidFill>
                  <a:srgbClr val="FF0000"/>
                </a:solidFill>
              </a:rPr>
              <a:t>tabuľky (kríža).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Na ľavú stranu zapisujeme výsledky po delení prvočíslami. 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Na pravú stranu zapisujeme prvočísla.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Číslo 84 rozložíme na súčin prvočísel takto: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   84     2                84 : 2 = 42 (zapíšeme vľavo)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42     2                42 : 2 = 21 (zapíšeme vľavo)                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21     3                21 : 3 = 7 (zapíšeme vľavo)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  7     7                  7 : 7 = 1 (zapíšeme vľavo)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     1                     </a:t>
            </a:r>
            <a:endParaRPr lang="sk-SK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                           </a:t>
            </a:r>
            <a:r>
              <a:rPr lang="sk-SK" sz="2800" b="1" dirty="0" smtClean="0">
                <a:solidFill>
                  <a:srgbClr val="FF0000"/>
                </a:solidFill>
              </a:rPr>
              <a:t>84 = 2 . 2 . 3 . 7</a:t>
            </a:r>
            <a:endParaRPr lang="sk-SK" sz="2800" dirty="0" smtClean="0">
              <a:solidFill>
                <a:schemeClr val="tx1"/>
              </a:solidFill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2322576" y="2615184"/>
            <a:ext cx="22690" cy="27980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>
            <a:off x="1298448" y="3070860"/>
            <a:ext cx="19473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ublina v tvare šípky doľava 11"/>
          <p:cNvSpPr/>
          <p:nvPr/>
        </p:nvSpPr>
        <p:spPr>
          <a:xfrm>
            <a:off x="2774453" y="731520"/>
            <a:ext cx="7589520" cy="4224528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 voľbe prvočísla, ktorým budeme deliť, vyžívame znaky deliteľnosti (vždy od najmenšieho prvočísla).</a:t>
            </a:r>
            <a:endParaRPr lang="sk-SK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ál 13"/>
          <p:cNvSpPr/>
          <p:nvPr/>
        </p:nvSpPr>
        <p:spPr>
          <a:xfrm>
            <a:off x="2505456" y="2395728"/>
            <a:ext cx="406738" cy="2560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" name="Rovná spojovacia šípka 18"/>
          <p:cNvCxnSpPr>
            <a:endCxn id="14" idx="6"/>
          </p:cNvCxnSpPr>
          <p:nvPr/>
        </p:nvCxnSpPr>
        <p:spPr>
          <a:xfrm flipH="1" flipV="1">
            <a:off x="2912194" y="3675888"/>
            <a:ext cx="2746671" cy="1807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Šípka doľava 21"/>
          <p:cNvSpPr/>
          <p:nvPr/>
        </p:nvSpPr>
        <p:spPr>
          <a:xfrm rot="1102883">
            <a:off x="2015635" y="4684978"/>
            <a:ext cx="3909543" cy="15911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Končíme </a:t>
            </a:r>
            <a:r>
              <a:rPr lang="sk-SK" sz="2800" smtClean="0"/>
              <a:t>vždy 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05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4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Rozlož číslo 180 na súčin prvočísel: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1700784"/>
            <a:ext cx="9601200" cy="4166616"/>
          </a:xfrm>
        </p:spPr>
        <p:txBody>
          <a:bodyPr/>
          <a:lstStyle/>
          <a:p>
            <a:endParaRPr lang="sk-SK" dirty="0" smtClean="0"/>
          </a:p>
          <a:p>
            <a:pPr marL="0" indent="0">
              <a:buNone/>
            </a:pPr>
            <a:r>
              <a:rPr lang="sk-SK" sz="2800" dirty="0" smtClean="0"/>
              <a:t>          180    2 </a:t>
            </a:r>
          </a:p>
          <a:p>
            <a:pPr marL="0" indent="0">
              <a:buNone/>
            </a:pPr>
            <a:r>
              <a:rPr lang="sk-SK" sz="2800" dirty="0" smtClean="0"/>
              <a:t>            90    2</a:t>
            </a:r>
          </a:p>
          <a:p>
            <a:pPr marL="0" indent="0">
              <a:buNone/>
            </a:pPr>
            <a:r>
              <a:rPr lang="sk-SK" sz="2800" dirty="0" smtClean="0"/>
              <a:t>            45    3                      </a:t>
            </a:r>
            <a:r>
              <a:rPr lang="sk-SK" sz="2800" b="1" dirty="0" smtClean="0">
                <a:solidFill>
                  <a:srgbClr val="FF0000"/>
                </a:solidFill>
              </a:rPr>
              <a:t>180 = 2 . 2 . 3 . 3 . 5</a:t>
            </a:r>
            <a:endParaRPr lang="sk-SK" sz="2800" dirty="0" smtClean="0"/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15    3 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5    5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1             </a:t>
            </a:r>
            <a:endParaRPr lang="sk-SK" sz="2800" dirty="0"/>
          </a:p>
        </p:txBody>
      </p:sp>
      <p:cxnSp>
        <p:nvCxnSpPr>
          <p:cNvPr id="4" name="Rovná spojnica 3"/>
          <p:cNvCxnSpPr/>
          <p:nvPr/>
        </p:nvCxnSpPr>
        <p:spPr>
          <a:xfrm>
            <a:off x="3145535" y="1938528"/>
            <a:ext cx="54865" cy="343814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/>
          <p:nvPr/>
        </p:nvCxnSpPr>
        <p:spPr>
          <a:xfrm>
            <a:off x="2262039" y="2523744"/>
            <a:ext cx="1657265" cy="320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Rozlož číslo 96 na súčin prvočísel: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1700784"/>
            <a:ext cx="9601200" cy="4791456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 marL="0" indent="0">
              <a:buNone/>
            </a:pPr>
            <a:r>
              <a:rPr lang="sk-SK" sz="2800" dirty="0" smtClean="0"/>
              <a:t>            96    2 </a:t>
            </a:r>
          </a:p>
          <a:p>
            <a:pPr marL="0" indent="0">
              <a:buNone/>
            </a:pPr>
            <a:r>
              <a:rPr lang="sk-SK" sz="2800" dirty="0" smtClean="0"/>
              <a:t>            48    2</a:t>
            </a:r>
          </a:p>
          <a:p>
            <a:pPr marL="0" indent="0">
              <a:buNone/>
            </a:pPr>
            <a:r>
              <a:rPr lang="sk-SK" sz="2800" dirty="0" smtClean="0"/>
              <a:t>            24    </a:t>
            </a:r>
            <a:r>
              <a:rPr lang="sk-SK" sz="2800" dirty="0"/>
              <a:t>2</a:t>
            </a:r>
            <a:r>
              <a:rPr lang="sk-SK" sz="2800" dirty="0" smtClean="0"/>
              <a:t>                      </a:t>
            </a:r>
            <a:r>
              <a:rPr lang="sk-SK" sz="2800" b="1" dirty="0" smtClean="0">
                <a:solidFill>
                  <a:srgbClr val="FF0000"/>
                </a:solidFill>
              </a:rPr>
              <a:t>96 = 2 . 2 . 2 . 2 . 2 . 3</a:t>
            </a:r>
            <a:endParaRPr lang="sk-SK" sz="2800" dirty="0" smtClean="0"/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12    </a:t>
            </a:r>
            <a:r>
              <a:rPr lang="sk-SK" sz="2800" dirty="0"/>
              <a:t>2</a:t>
            </a:r>
            <a:r>
              <a:rPr lang="sk-SK" sz="2800" dirty="0" smtClean="0"/>
              <a:t> 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6    </a:t>
            </a:r>
            <a:r>
              <a:rPr lang="sk-SK" sz="2800" dirty="0"/>
              <a:t>2</a:t>
            </a:r>
            <a:r>
              <a:rPr lang="sk-SK" sz="2800" dirty="0" smtClean="0"/>
              <a:t>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3    3</a:t>
            </a:r>
          </a:p>
          <a:p>
            <a:pPr marL="0" indent="0">
              <a:buNone/>
            </a:pPr>
            <a:r>
              <a:rPr lang="sk-SK" sz="2800" dirty="0" smtClean="0"/>
              <a:t>              1</a:t>
            </a:r>
            <a:endParaRPr lang="sk-SK" sz="2800" dirty="0"/>
          </a:p>
        </p:txBody>
      </p:sp>
      <p:cxnSp>
        <p:nvCxnSpPr>
          <p:cNvPr id="4" name="Rovná spojnica 3"/>
          <p:cNvCxnSpPr/>
          <p:nvPr/>
        </p:nvCxnSpPr>
        <p:spPr>
          <a:xfrm>
            <a:off x="3145535" y="1938528"/>
            <a:ext cx="36577" cy="392887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/>
          <p:nvPr/>
        </p:nvCxnSpPr>
        <p:spPr>
          <a:xfrm>
            <a:off x="2262039" y="2523744"/>
            <a:ext cx="1657265" cy="320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3611"/>
          </a:xfrm>
        </p:spPr>
        <p:txBody>
          <a:bodyPr>
            <a:normAutofit fontScale="90000"/>
          </a:bodyPr>
          <a:lstStyle/>
          <a:p>
            <a:r>
              <a:rPr lang="sk-SK" dirty="0"/>
              <a:t>Rozlož čísla na súčin prvočísel: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1371600" y="1588168"/>
            <a:ext cx="938463" cy="5053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dirty="0" smtClean="0"/>
              <a:t>36</a:t>
            </a:r>
          </a:p>
          <a:p>
            <a:pPr marL="0" indent="0">
              <a:buNone/>
            </a:pPr>
            <a:r>
              <a:rPr lang="sk-SK" sz="3200" dirty="0" smtClean="0"/>
              <a:t>42</a:t>
            </a:r>
          </a:p>
          <a:p>
            <a:pPr marL="0" indent="0">
              <a:buNone/>
            </a:pPr>
            <a:r>
              <a:rPr lang="sk-SK" sz="3200" dirty="0" smtClean="0"/>
              <a:t>56</a:t>
            </a:r>
          </a:p>
          <a:p>
            <a:pPr marL="0" indent="0">
              <a:buNone/>
            </a:pPr>
            <a:r>
              <a:rPr lang="sk-SK" sz="3200" dirty="0" smtClean="0"/>
              <a:t>64</a:t>
            </a:r>
          </a:p>
          <a:p>
            <a:pPr marL="0" indent="0">
              <a:buNone/>
            </a:pPr>
            <a:r>
              <a:rPr lang="sk-SK" sz="3200" dirty="0" smtClean="0"/>
              <a:t>120</a:t>
            </a:r>
          </a:p>
          <a:p>
            <a:pPr marL="0" indent="0">
              <a:buNone/>
            </a:pPr>
            <a:r>
              <a:rPr lang="sk-SK" sz="3200" dirty="0" smtClean="0"/>
              <a:t>200</a:t>
            </a:r>
            <a:endParaRPr lang="sk-SK" sz="3200" dirty="0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2309674" y="1588168"/>
            <a:ext cx="8663126" cy="3581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dirty="0" smtClean="0"/>
              <a:t>= </a:t>
            </a:r>
            <a:r>
              <a:rPr lang="sk-SK" sz="3200" b="1" dirty="0" smtClean="0">
                <a:solidFill>
                  <a:srgbClr val="FF0000"/>
                </a:solidFill>
              </a:rPr>
              <a:t>2 . 2 . 3 . 3</a:t>
            </a:r>
          </a:p>
          <a:p>
            <a:pPr marL="0" indent="0">
              <a:buNone/>
            </a:pPr>
            <a:r>
              <a:rPr lang="sk-SK" sz="3200" dirty="0" smtClean="0"/>
              <a:t>= </a:t>
            </a:r>
            <a:r>
              <a:rPr lang="sk-SK" sz="3200" b="1" dirty="0" smtClean="0">
                <a:solidFill>
                  <a:srgbClr val="FF0000"/>
                </a:solidFill>
              </a:rPr>
              <a:t>2 . 3 . 7</a:t>
            </a:r>
          </a:p>
          <a:p>
            <a:pPr marL="0" indent="0">
              <a:buNone/>
            </a:pPr>
            <a:r>
              <a:rPr lang="sk-SK" sz="3200" dirty="0" smtClean="0"/>
              <a:t>= </a:t>
            </a:r>
            <a:r>
              <a:rPr lang="sk-SK" sz="3200" b="1" dirty="0" smtClean="0">
                <a:solidFill>
                  <a:srgbClr val="FF0000"/>
                </a:solidFill>
              </a:rPr>
              <a:t>2 . 2 . 2 . 7</a:t>
            </a:r>
          </a:p>
          <a:p>
            <a:pPr marL="0" indent="0">
              <a:buNone/>
            </a:pPr>
            <a:r>
              <a:rPr lang="sk-SK" sz="3200" dirty="0" smtClean="0"/>
              <a:t>= </a:t>
            </a:r>
            <a:r>
              <a:rPr lang="sk-SK" sz="3200" b="1" dirty="0" smtClean="0">
                <a:solidFill>
                  <a:srgbClr val="FF0000"/>
                </a:solidFill>
              </a:rPr>
              <a:t>2 . 2 . 2 . 2 . 2 . 2</a:t>
            </a:r>
          </a:p>
          <a:p>
            <a:pPr marL="0" indent="0">
              <a:buNone/>
            </a:pPr>
            <a:r>
              <a:rPr lang="sk-SK" sz="3200" dirty="0" smtClean="0"/>
              <a:t>= </a:t>
            </a:r>
            <a:r>
              <a:rPr lang="sk-SK" sz="3200" b="1" dirty="0" smtClean="0">
                <a:solidFill>
                  <a:srgbClr val="FF0000"/>
                </a:solidFill>
              </a:rPr>
              <a:t>2 . 2 . 2 . 3 . 5</a:t>
            </a:r>
          </a:p>
          <a:p>
            <a:pPr marL="0" indent="0">
              <a:buNone/>
            </a:pPr>
            <a:r>
              <a:rPr lang="sk-SK" sz="3200" dirty="0" smtClean="0"/>
              <a:t>=  </a:t>
            </a:r>
            <a:r>
              <a:rPr lang="sk-SK" sz="3200" b="1" dirty="0" smtClean="0">
                <a:solidFill>
                  <a:srgbClr val="FF0000"/>
                </a:solidFill>
              </a:rPr>
              <a:t>2 . 2 . 2 . 5 . 5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31920" y="2869399"/>
            <a:ext cx="9601200" cy="1485900"/>
          </a:xfrm>
        </p:spPr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25" y="2424684"/>
            <a:ext cx="1609095" cy="2375331"/>
          </a:xfrm>
        </p:spPr>
      </p:pic>
      <p:sp>
        <p:nvSpPr>
          <p:cNvPr id="3" name="Obdĺžnik 2"/>
          <p:cNvSpPr/>
          <p:nvPr/>
        </p:nvSpPr>
        <p:spPr>
          <a:xfrm>
            <a:off x="1428206" y="399144"/>
            <a:ext cx="8630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i="1" dirty="0"/>
              <a:t>A ešte niečo zaujímavé:</a:t>
            </a:r>
          </a:p>
          <a:p>
            <a:r>
              <a:rPr lang="sk-SK" i="1" dirty="0" smtClean="0"/>
              <a:t>Najväčšie známe prvočíslo </a:t>
            </a:r>
            <a:r>
              <a:rPr lang="sk-SK" i="1" dirty="0"/>
              <a:t>má až 23 249 425 </a:t>
            </a:r>
            <a:r>
              <a:rPr lang="sk-SK" i="1" dirty="0" smtClean="0"/>
              <a:t>číslic. </a:t>
            </a:r>
            <a:r>
              <a:rPr lang="sk-SK" i="1" dirty="0"/>
              <a:t>Je také veľké, že na jeho vytlačenie by sa spotrebovalo deväťtisíc strán papiera.</a:t>
            </a:r>
          </a:p>
        </p:txBody>
      </p:sp>
    </p:spTree>
    <p:extLst>
      <p:ext uri="{BB962C8B-B14F-4D97-AF65-F5344CB8AC3E}">
        <p14:creationId xmlns:p14="http://schemas.microsoft.com/office/powerpoint/2010/main" val="26036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Orezanie</Template>
  <TotalTime>178</TotalTime>
  <Words>478</Words>
  <Application>Microsoft Office PowerPoint</Application>
  <PresentationFormat>Širokouhlá</PresentationFormat>
  <Paragraphs>70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Rozklad zložených čísel na prvočísla</vt:lpstr>
      <vt:lpstr>Každé zložené číslo môžeme rozložiť na súčin prvočísel.</vt:lpstr>
      <vt:lpstr>Prezentácia programu PowerPoint</vt:lpstr>
      <vt:lpstr>Prezentácia programu PowerPoint</vt:lpstr>
      <vt:lpstr>Prezentácia programu PowerPoint</vt:lpstr>
      <vt:lpstr>Rozlož číslo 180 na súčin prvočísel:</vt:lpstr>
      <vt:lpstr>Rozlož číslo 96 na súčin prvočísel:</vt:lpstr>
      <vt:lpstr>Rozlož čísla na súčin prvočísel:</vt:lpstr>
      <vt:lpstr>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Rozklad zložených čísel na prvočísla</dc:title>
  <dc:creator>Používateľ systému Windows</dc:creator>
  <cp:lastModifiedBy>ucitel</cp:lastModifiedBy>
  <cp:revision>24</cp:revision>
  <dcterms:created xsi:type="dcterms:W3CDTF">2018-10-08T19:21:53Z</dcterms:created>
  <dcterms:modified xsi:type="dcterms:W3CDTF">2021-10-22T06:09:58Z</dcterms:modified>
</cp:coreProperties>
</file>