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916115-CF62-4CDA-B587-114B1D3333AA}" type="datetimeFigureOut">
              <a:rPr lang="sk-SK" smtClean="0"/>
              <a:t>12. 10. 2017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A744F3-890B-4EA6-BB0A-DCB0425FC7C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916115-CF62-4CDA-B587-114B1D3333AA}" type="datetimeFigureOut">
              <a:rPr lang="sk-SK" smtClean="0"/>
              <a:t>12. 10. 2017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A744F3-890B-4EA6-BB0A-DCB0425FC7C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916115-CF62-4CDA-B587-114B1D3333AA}" type="datetimeFigureOut">
              <a:rPr lang="sk-SK" smtClean="0"/>
              <a:t>12. 10. 2017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A744F3-890B-4EA6-BB0A-DCB0425FC7C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916115-CF62-4CDA-B587-114B1D3333AA}" type="datetimeFigureOut">
              <a:rPr lang="sk-SK" smtClean="0"/>
              <a:t>12. 10. 2017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A744F3-890B-4EA6-BB0A-DCB0425FC7CC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916115-CF62-4CDA-B587-114B1D3333AA}" type="datetimeFigureOut">
              <a:rPr lang="sk-SK" smtClean="0"/>
              <a:t>12. 10. 2017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A744F3-890B-4EA6-BB0A-DCB0425FC7CC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916115-CF62-4CDA-B587-114B1D3333AA}" type="datetimeFigureOut">
              <a:rPr lang="sk-SK" smtClean="0"/>
              <a:t>12. 10. 2017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A744F3-890B-4EA6-BB0A-DCB0425FC7CC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916115-CF62-4CDA-B587-114B1D3333AA}" type="datetimeFigureOut">
              <a:rPr lang="sk-SK" smtClean="0"/>
              <a:t>12. 10. 2017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A744F3-890B-4EA6-BB0A-DCB0425FC7CC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916115-CF62-4CDA-B587-114B1D3333AA}" type="datetimeFigureOut">
              <a:rPr lang="sk-SK" smtClean="0"/>
              <a:t>12. 10. 2017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A744F3-890B-4EA6-BB0A-DCB0425FC7CC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916115-CF62-4CDA-B587-114B1D3333AA}" type="datetimeFigureOut">
              <a:rPr lang="sk-SK" smtClean="0"/>
              <a:t>12. 10. 2017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A744F3-890B-4EA6-BB0A-DCB0425FC7C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3916115-CF62-4CDA-B587-114B1D3333AA}" type="datetimeFigureOut">
              <a:rPr lang="sk-SK" smtClean="0"/>
              <a:t>12. 10. 2017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A744F3-890B-4EA6-BB0A-DCB0425FC7CC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916115-CF62-4CDA-B587-114B1D3333AA}" type="datetimeFigureOut">
              <a:rPr lang="sk-SK" smtClean="0"/>
              <a:t>12. 10. 2017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A744F3-890B-4EA6-BB0A-DCB0425FC7CC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3916115-CF62-4CDA-B587-114B1D3333AA}" type="datetimeFigureOut">
              <a:rPr lang="sk-SK" smtClean="0"/>
              <a:t>12. 10. 2017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5A744F3-890B-4EA6-BB0A-DCB0425FC7CC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2262113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AKO POSTUPOVAŤ PRI HĽADANÍ ZAMESTNANIA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03362" y="3068960"/>
            <a:ext cx="6400800" cy="1752600"/>
          </a:xfrm>
        </p:spPr>
        <p:txBody>
          <a:bodyPr/>
          <a:lstStyle/>
          <a:p>
            <a:r>
              <a:rPr lang="sk-SK" b="1" dirty="0" smtClean="0"/>
              <a:t>Metódy a spôsoby vyhľadávania voľných pracovných miest</a:t>
            </a:r>
            <a:endParaRPr lang="sk-SK" b="1" dirty="0"/>
          </a:p>
        </p:txBody>
      </p:sp>
      <p:pic>
        <p:nvPicPr>
          <p:cNvPr id="1026" name="Picture 2" descr="C:\Users\lenka_000\Desktop\poradenstvo\obrazok1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brigh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37112"/>
            <a:ext cx="181641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1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Pokiaľ ide o žiadosť do nového zamestnania, </a:t>
            </a:r>
            <a:r>
              <a:rPr lang="sk-SK" b="1" dirty="0" smtClean="0">
                <a:solidFill>
                  <a:srgbClr val="FF0000"/>
                </a:solidFill>
              </a:rPr>
              <a:t>Váš životopis </a:t>
            </a:r>
            <a:r>
              <a:rPr lang="sk-SK" dirty="0" smtClean="0"/>
              <a:t>môže byť vstupenkou pozvania na osobný pohovor. Ale ako napísať správne Váš životopis aby neznel ako hromada ďalších?</a:t>
            </a:r>
          </a:p>
          <a:p>
            <a:r>
              <a:rPr lang="sk-SK" dirty="0" smtClean="0"/>
              <a:t>Dať dohromady úspešný životopis je  jednoduché ak viete ako na to. Je to hlavne o prispôsobení všetkých svojich doterajších skúsenosti a zručnosti k požiadavkám pracovného miesta o ktoré sa uchádzate. </a:t>
            </a:r>
          </a:p>
          <a:p>
            <a:r>
              <a:rPr lang="sk-SK" dirty="0" smtClean="0"/>
              <a:t>Čo však v prípade, že nespĺňajú požadované kritéria?</a:t>
            </a:r>
          </a:p>
          <a:p>
            <a:pPr marL="0" indent="0">
              <a:buNone/>
            </a:pPr>
            <a:r>
              <a:rPr lang="sk-SK" dirty="0" smtClean="0"/>
              <a:t> </a:t>
            </a:r>
          </a:p>
          <a:p>
            <a:r>
              <a:rPr lang="sk-SK" dirty="0" smtClean="0"/>
              <a:t>Následné tipy Vám pomôžu začať pri vytváraní úspešného životopisu: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sz="3600" b="1" dirty="0" smtClean="0"/>
              <a:t>10  tipov ako vytvoriť nezabudnuteľný a čitateľný životopis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8333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/>
              <a:t>Neexistuje žiadny </a:t>
            </a:r>
            <a:r>
              <a:rPr lang="sk-SK" i="1" dirty="0" smtClean="0">
                <a:solidFill>
                  <a:srgbClr val="FF0000"/>
                </a:solidFill>
              </a:rPr>
              <a:t>dobrý alebo zlý spôsob </a:t>
            </a:r>
            <a:r>
              <a:rPr lang="sk-SK" dirty="0" smtClean="0"/>
              <a:t>ako napísať životopis, ale niečo majú spoločné.</a:t>
            </a:r>
          </a:p>
          <a:p>
            <a:pPr marL="0" indent="0">
              <a:buNone/>
            </a:pPr>
            <a:r>
              <a:rPr lang="sk-SK" dirty="0" smtClean="0"/>
              <a:t>Oba by mali </a:t>
            </a:r>
            <a:r>
              <a:rPr lang="sk-SK" dirty="0" err="1" smtClean="0"/>
              <a:t>zahrňať</a:t>
            </a:r>
            <a:r>
              <a:rPr lang="sk-SK" dirty="0" smtClean="0"/>
              <a:t>:</a:t>
            </a:r>
          </a:p>
          <a:p>
            <a:r>
              <a:rPr lang="sk-SK" dirty="0" smtClean="0"/>
              <a:t>Osobné a kontaktné údaje,</a:t>
            </a:r>
          </a:p>
          <a:p>
            <a:r>
              <a:rPr lang="sk-SK" dirty="0" smtClean="0"/>
              <a:t>Vzdelanie a kvalifikáciu,</a:t>
            </a:r>
          </a:p>
          <a:p>
            <a:r>
              <a:rPr lang="sk-SK" dirty="0" smtClean="0"/>
              <a:t>Priebeh pracovných skúseností,</a:t>
            </a:r>
          </a:p>
          <a:p>
            <a:r>
              <a:rPr lang="sk-SK" dirty="0" smtClean="0"/>
              <a:t>Osobná charakteristika, záujmy, referencie.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1. Základné informácie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3796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k-SK" dirty="0" smtClean="0"/>
              <a:t>Úspešný životopis by mal byť vždy starostlivo a jasne prezentovaný, vytlačený na čistý biely papier. </a:t>
            </a:r>
          </a:p>
          <a:p>
            <a:pPr marL="0" indent="0">
              <a:buNone/>
            </a:pPr>
            <a:r>
              <a:rPr lang="sk-SK" dirty="0" smtClean="0"/>
              <a:t>Rozvrhnutie by malo byť vždy dobre štruktúrované. Nikdy by nemal byť pokrčený resp. zložený. </a:t>
            </a:r>
            <a:endParaRPr lang="sk-SK" dirty="0"/>
          </a:p>
          <a:p>
            <a:pPr marL="0" indent="0" algn="just">
              <a:buNone/>
            </a:pPr>
            <a:r>
              <a:rPr lang="sk-SK" dirty="0" smtClean="0"/>
              <a:t>Vždy si pamätajte, že horná a stredná oblasť prvej stránky je časť, ktorá väčšinou najviac vzbudí pozornosť zamestnávateľa, takže sa uistite, že najdôležitejšie informácie o Vás budú v týchto miestach.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2. Prezentácia je kľúčová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9695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 smtClean="0"/>
              <a:t>Dobre napísaný životopis, je jasný, stručný a každý bod v ňom je bez zbytočného obkresľovania. Na to, aby bol Váš životopis zaujímavý, nepotrebujete veľa strán. </a:t>
            </a:r>
          </a:p>
          <a:p>
            <a:pPr marL="0" indent="0" algn="just">
              <a:buNone/>
            </a:pPr>
            <a:r>
              <a:rPr lang="sk-SK" dirty="0" smtClean="0"/>
              <a:t>Životopis je Vaša prezentácia zamestnávateľovi, ktorý ak je spokojný, dá Vám šancu na osobnom pohovore. </a:t>
            </a:r>
          </a:p>
          <a:p>
            <a:pPr marL="0" indent="0" algn="just">
              <a:buNone/>
            </a:pPr>
            <a:r>
              <a:rPr lang="sk-SK" dirty="0" smtClean="0"/>
              <a:t>Zamestnávatelia prijímajú desiatky životopisov, takže je nepravdepodobné, že by si Vášmu životopisu venovali viac než pár minút. </a:t>
            </a:r>
          </a:p>
          <a:p>
            <a:pPr marL="0" indent="0" algn="ctr">
              <a:buNone/>
            </a:pPr>
            <a:r>
              <a:rPr lang="sk-SK" b="1" dirty="0" smtClean="0">
                <a:solidFill>
                  <a:srgbClr val="FF0000"/>
                </a:solidFill>
              </a:rPr>
              <a:t>To znamená, že ich musí zaujať!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3.Nie viac ako dve stránky A4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48762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k-SK" dirty="0" smtClean="0"/>
              <a:t>Popis zamestnania je uverejnený v inzeráte, takže si prečítajte všetky podrobnosti od začiatku až do konca.</a:t>
            </a:r>
          </a:p>
          <a:p>
            <a:pPr marL="0" indent="0" algn="just">
              <a:buNone/>
            </a:pPr>
            <a:r>
              <a:rPr lang="sk-SK" dirty="0" smtClean="0"/>
              <a:t> Robte si poznámky a vyhľadajte si všetko čomu nerozumiete, napríklad oblasť pôsobenia spoločnosti a pod. , čo práca vyžaduje. </a:t>
            </a:r>
          </a:p>
          <a:p>
            <a:pPr marL="0" indent="0" algn="just">
              <a:buNone/>
            </a:pPr>
            <a:r>
              <a:rPr lang="sk-SK" dirty="0" smtClean="0">
                <a:solidFill>
                  <a:srgbClr val="FF0000"/>
                </a:solidFill>
              </a:rPr>
              <a:t>Pamätajte si, že neexistuje žiadny všeobecný životopis</a:t>
            </a:r>
            <a:r>
              <a:rPr lang="sk-SK" dirty="0" smtClean="0"/>
              <a:t>. </a:t>
            </a:r>
          </a:p>
          <a:p>
            <a:pPr marL="0" indent="0" algn="just">
              <a:buNone/>
            </a:pPr>
            <a:r>
              <a:rPr lang="sk-SK" b="1" dirty="0" smtClean="0">
                <a:solidFill>
                  <a:srgbClr val="FF0000"/>
                </a:solidFill>
              </a:rPr>
              <a:t>Prispôsobte svoj životopis na každú pracovnú pozíciu podľa požiadaviek potenciálneho zamestnávateľa.</a:t>
            </a:r>
          </a:p>
          <a:p>
            <a:pPr algn="just"/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4. Pochopiť popis práce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5861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dirty="0" smtClean="0"/>
              <a:t>V tejto časti Vášho životopisu nezabudnite spomenúť Vaše kľúčové zručnosti, ktoré by Vám pomohli vystúpiť z davu. </a:t>
            </a:r>
          </a:p>
          <a:p>
            <a:pPr marL="0" indent="0" algn="just">
              <a:buNone/>
            </a:pPr>
            <a:r>
              <a:rPr lang="sk-SK" dirty="0" smtClean="0"/>
              <a:t>Mali by napríklad zahŕňať komunikačné, počítačové  a jazykové zručnosti. </a:t>
            </a:r>
          </a:p>
          <a:p>
            <a:pPr marL="0" indent="0" algn="just">
              <a:buNone/>
            </a:pPr>
            <a:r>
              <a:rPr lang="sk-SK" dirty="0" smtClean="0"/>
              <a:t>Zručnosti môžu vyjsť napríklad aj z účasti v športovom tíme, alebo z dobrovoľníckej skupiny – všetko je dôležité.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5. Tvorba zručností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098" name="Picture 2" descr="C:\Users\lenka_000\Desktop\poradenstvo\obrazok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4767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43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sk-SK" dirty="0" smtClean="0"/>
          </a:p>
          <a:p>
            <a:pPr marL="0" indent="0" algn="just">
              <a:buNone/>
            </a:pPr>
            <a:r>
              <a:rPr lang="sk-SK" dirty="0" smtClean="0"/>
              <a:t>Táto skupina zahŕňa veci a činností, ktoré Vás zaujímajú  a venujete sa im.  </a:t>
            </a:r>
          </a:p>
          <a:p>
            <a:pPr marL="0" indent="0" algn="just">
              <a:buNone/>
            </a:pPr>
            <a:r>
              <a:rPr lang="sk-SK" dirty="0" smtClean="0"/>
              <a:t>Využite svoju vlastnú iniciatívu a popíšte napr., ako ste pracovali v tíme, alebo ako ste vytvorili študentské noviny a pod. </a:t>
            </a:r>
          </a:p>
          <a:p>
            <a:pPr marL="0" indent="0" algn="just">
              <a:buNone/>
            </a:pPr>
            <a:r>
              <a:rPr lang="sk-SK" dirty="0" smtClean="0"/>
              <a:t>Skúste zahrnúť niečo, čo ukazuje aké rôznorodé záujmy máte, nezahŕňajte však pasívne záujmy ako pozeranie TV a samostatné koníčky. </a:t>
            </a:r>
          </a:p>
          <a:p>
            <a:pPr marL="0" indent="0" algn="ctr">
              <a:buNone/>
            </a:pPr>
            <a:r>
              <a:rPr lang="sk-SK" dirty="0" smtClean="0">
                <a:solidFill>
                  <a:srgbClr val="FF0000"/>
                </a:solidFill>
              </a:rPr>
              <a:t>Vytvorte niečo, aby ste boli naozaj zaujímavý.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6. Tvorba záujmov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3223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sk-SK" dirty="0" smtClean="0"/>
              <a:t>Popíšte priebeh Vašich zamestnaní, prípadne brigád/stáží čo najzaujímavejšie. </a:t>
            </a:r>
          </a:p>
          <a:p>
            <a:pPr marL="0" indent="0" algn="just">
              <a:buNone/>
            </a:pPr>
            <a:r>
              <a:rPr lang="sk-SK" dirty="0" smtClean="0"/>
              <a:t>Akú náplň práce ste vykonávali, čo chcete dosiahnuť, čo daná pracovná pozícia obsahovala. </a:t>
            </a:r>
          </a:p>
          <a:p>
            <a:pPr marL="0" indent="0" algn="just">
              <a:buNone/>
            </a:pPr>
            <a:r>
              <a:rPr lang="sk-SK" dirty="0" smtClean="0"/>
              <a:t>Každá pracovná pozícia Vám niečo dala. </a:t>
            </a:r>
          </a:p>
          <a:p>
            <a:pPr marL="0" indent="0" algn="just">
              <a:buNone/>
            </a:pPr>
            <a:r>
              <a:rPr lang="sk-SK" dirty="0" smtClean="0"/>
              <a:t>Využite to a spomeňte to pri tvorbe tejto sekcie životopisu.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smtClean="0"/>
              <a:t>7. Tvorba skúseností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1026" name="Picture 2" descr="C:\Users\lenka_000\Desktop\obrazky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519613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454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k-SK" dirty="0" smtClean="0"/>
              <a:t>Referencie by mali byť od niekoho, kto Vás zamestnával v minulosti a môže ručiť za Vaše zručnosti a skúsenosti. </a:t>
            </a:r>
          </a:p>
          <a:p>
            <a:pPr marL="0" indent="0" algn="ctr">
              <a:buNone/>
            </a:pPr>
            <a:r>
              <a:rPr lang="sk-SK" dirty="0" smtClean="0"/>
              <a:t>Ak ste ešte neboli zamestnaný skúste použiť svojho učiteľa/profesora.</a:t>
            </a:r>
          </a:p>
          <a:p>
            <a:pPr algn="ctr"/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8. Referencie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7516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ka_000\Desktop\obrazky\image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60032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/>
              <a:t>Je dôležité, aby ste svoj životopis pravidelne aktualizovali a pridávali nové zručnosti a skúsenosti. </a:t>
            </a:r>
          </a:p>
          <a:p>
            <a:pPr marL="0" indent="0">
              <a:buNone/>
            </a:pPr>
            <a:r>
              <a:rPr lang="sk-SK" dirty="0" smtClean="0"/>
              <a:t>Napríklad ak ste práve dokončili nejaký nový projekt, uistite sa, že ho budete mať v životopise.</a:t>
            </a:r>
          </a:p>
          <a:p>
            <a:pPr marL="0" indent="0">
              <a:buNone/>
            </a:pPr>
            <a:r>
              <a:rPr lang="sk-SK" dirty="0" smtClean="0"/>
              <a:t> Zamestnávatelia sú vždy naklonení kandidátovi, ktorý robí niečo navyše na podporu svojej vlastnej schopnosti, skúsenosti.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smtClean="0"/>
              <a:t>9. Udržujte Váš životopis aktualizovaný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8071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9046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b="1" dirty="0">
                <a:solidFill>
                  <a:srgbClr val="FF0000"/>
                </a:solidFill>
              </a:rPr>
              <a:t>Správny postup </a:t>
            </a:r>
            <a:r>
              <a:rPr lang="sk-SK" dirty="0"/>
              <a:t>pri hľadaní zamestnania a vyvarovanie sa častých chýb, ktoré sa</a:t>
            </a:r>
          </a:p>
          <a:p>
            <a:pPr marL="0" indent="0" algn="ctr">
              <a:buNone/>
            </a:pPr>
            <a:r>
              <a:rPr lang="sk-SK" dirty="0"/>
              <a:t>v tomto procese z neznalostí bežne vyskytujú, zvyšujú šance záujemcu získať zamestnanie.</a:t>
            </a:r>
          </a:p>
          <a:p>
            <a:pPr marL="0" indent="0" algn="just">
              <a:buNone/>
            </a:pPr>
            <a:r>
              <a:rPr lang="sk-SK" dirty="0"/>
              <a:t>Vysoká miera nezamestnanosti a niekoľko ďalších dôležitých faktorov zvyšujú na </a:t>
            </a:r>
            <a:r>
              <a:rPr lang="sk-SK" dirty="0" smtClean="0"/>
              <a:t>Slovensku </a:t>
            </a:r>
            <a:r>
              <a:rPr lang="sk-SK" dirty="0"/>
              <a:t> </a:t>
            </a:r>
            <a:r>
              <a:rPr lang="sk-SK" dirty="0" smtClean="0"/>
              <a:t>konkurenčný </a:t>
            </a:r>
            <a:r>
              <a:rPr lang="sk-SK" dirty="0"/>
              <a:t>boj medzi uchádzačmi o voľné pracovné miesta. Najmä pri stredných a </a:t>
            </a:r>
            <a:r>
              <a:rPr lang="sk-SK" dirty="0" smtClean="0"/>
              <a:t>vyšších špecializovaných </a:t>
            </a:r>
            <a:r>
              <a:rPr lang="sk-SK" dirty="0"/>
              <a:t>pozíciách závisí výsledok výberového konania veľmi výrazne nielen </a:t>
            </a:r>
            <a:r>
              <a:rPr lang="sk-SK" dirty="0" smtClean="0"/>
              <a:t>od odborných </a:t>
            </a:r>
            <a:r>
              <a:rPr lang="sk-SK" dirty="0"/>
              <a:t>a osobnostných predpokladov kandidáta, ale </a:t>
            </a:r>
            <a:r>
              <a:rPr lang="sk-SK" dirty="0">
                <a:solidFill>
                  <a:srgbClr val="FF0000"/>
                </a:solidFill>
              </a:rPr>
              <a:t>aj od toho, ako zvládne celý </a:t>
            </a:r>
            <a:r>
              <a:rPr lang="sk-SK" dirty="0" smtClean="0">
                <a:solidFill>
                  <a:srgbClr val="FF0000"/>
                </a:solidFill>
              </a:rPr>
              <a:t>proces uchádzania </a:t>
            </a:r>
            <a:r>
              <a:rPr lang="sk-SK" dirty="0">
                <a:solidFill>
                  <a:srgbClr val="FF0000"/>
                </a:solidFill>
              </a:rPr>
              <a:t>sa o prácu</a:t>
            </a:r>
            <a:r>
              <a:rPr lang="sk-SK" dirty="0" smtClean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782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enka_000\Desktop\poradenstvo\obrazok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947" y="4701963"/>
            <a:ext cx="2736304" cy="21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sk-SK" dirty="0" smtClean="0"/>
              <a:t>V prípade, že máte problém s tvorbou životopisu kontaktujte poradcov v poradenských, personálnych  centrách, poradcov </a:t>
            </a:r>
            <a:r>
              <a:rPr lang="sk-SK" dirty="0" err="1" smtClean="0"/>
              <a:t>ÚPSVaR</a:t>
            </a:r>
            <a:r>
              <a:rPr lang="sk-SK" dirty="0" smtClean="0"/>
              <a:t>, využite internetové poradenstvo, </a:t>
            </a:r>
          </a:p>
          <a:p>
            <a:pPr marL="0" indent="0" algn="just">
              <a:buNone/>
            </a:pPr>
            <a:r>
              <a:rPr lang="sk-SK" dirty="0" smtClean="0"/>
              <a:t>Je to efektívnejšie ako poslať nekvalitný, nezaujímavý životopis a čakať pozvanie zamestnávateľa, ktoré nepríde...</a:t>
            </a:r>
            <a:endParaRPr lang="sk-SK" dirty="0"/>
          </a:p>
          <a:p>
            <a:pPr marL="0" indent="0" algn="just"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10.Kontaktujte poradcov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2803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741987"/>
          </a:xfrm>
        </p:spPr>
        <p:txBody>
          <a:bodyPr>
            <a:normAutofit fontScale="77500" lnSpcReduction="20000"/>
          </a:bodyPr>
          <a:lstStyle/>
          <a:p>
            <a:pPr latinLnBrk="1"/>
            <a:r>
              <a:rPr lang="sk-SK" b="1" dirty="0"/>
              <a:t>Osobné údaje:</a:t>
            </a:r>
            <a:endParaRPr lang="sk-SK" sz="1800" dirty="0"/>
          </a:p>
          <a:p>
            <a:pPr marL="0" indent="0" latinLnBrk="1">
              <a:buNone/>
            </a:pPr>
            <a:r>
              <a:rPr lang="sk-SK" dirty="0"/>
              <a:t>Priezvisko, </a:t>
            </a:r>
            <a:r>
              <a:rPr lang="sk-SK" dirty="0" smtClean="0"/>
              <a:t>Meno</a:t>
            </a:r>
            <a:r>
              <a:rPr lang="sk-SK" dirty="0"/>
              <a:t>:	</a:t>
            </a:r>
            <a:r>
              <a:rPr lang="sk-SK" dirty="0" smtClean="0"/>
              <a:t>              </a:t>
            </a:r>
            <a:r>
              <a:rPr lang="sk-SK" b="1" dirty="0" err="1" smtClean="0"/>
              <a:t>Fantomas</a:t>
            </a:r>
            <a:r>
              <a:rPr lang="sk-SK" b="1" dirty="0" smtClean="0"/>
              <a:t> </a:t>
            </a:r>
          </a:p>
          <a:p>
            <a:pPr marL="0" indent="0" latinLnBrk="1">
              <a:buNone/>
            </a:pPr>
            <a:r>
              <a:rPr lang="sk-SK" dirty="0" smtClean="0"/>
              <a:t>Adresa </a:t>
            </a:r>
            <a:r>
              <a:rPr lang="sk-SK" dirty="0"/>
              <a:t>trvalého pobytu:	</a:t>
            </a:r>
            <a:r>
              <a:rPr lang="sk-SK" dirty="0" smtClean="0"/>
              <a:t>Paríž </a:t>
            </a:r>
            <a:r>
              <a:rPr lang="sk-SK" dirty="0"/>
              <a:t>332, 055 </a:t>
            </a:r>
            <a:r>
              <a:rPr lang="sk-SK" dirty="0" smtClean="0"/>
              <a:t>62- </a:t>
            </a:r>
            <a:r>
              <a:rPr lang="sk-SK" dirty="0"/>
              <a:t>(Košický Kraj)</a:t>
            </a:r>
            <a:endParaRPr lang="sk-SK" sz="2000" dirty="0"/>
          </a:p>
          <a:p>
            <a:pPr marL="0" indent="0" latinLnBrk="1">
              <a:buNone/>
            </a:pPr>
            <a:r>
              <a:rPr lang="sk-SK" dirty="0"/>
              <a:t>Tel. číslo	</a:t>
            </a:r>
            <a:r>
              <a:rPr lang="sk-SK" dirty="0" smtClean="0"/>
              <a:t>                      +422900 01010101</a:t>
            </a:r>
            <a:endParaRPr lang="sk-SK" sz="2000" dirty="0"/>
          </a:p>
          <a:p>
            <a:pPr marL="0" indent="0" latinLnBrk="1">
              <a:buNone/>
            </a:pPr>
            <a:r>
              <a:rPr lang="sk-SK" dirty="0"/>
              <a:t>E – mail:			</a:t>
            </a:r>
            <a:r>
              <a:rPr lang="sk-SK" dirty="0" err="1" smtClean="0"/>
              <a:t>fantomas@gmail.com</a:t>
            </a:r>
            <a:endParaRPr lang="sk-SK" sz="2000" dirty="0"/>
          </a:p>
          <a:p>
            <a:pPr marL="0" indent="0" latinLnBrk="1">
              <a:buNone/>
            </a:pPr>
            <a:r>
              <a:rPr lang="sk-SK" dirty="0"/>
              <a:t>Dátum narodenia:			</a:t>
            </a:r>
            <a:r>
              <a:rPr lang="sk-SK" dirty="0" smtClean="0"/>
              <a:t>01.01.1900</a:t>
            </a:r>
            <a:endParaRPr lang="sk-SK" sz="2000" dirty="0"/>
          </a:p>
          <a:p>
            <a:pPr marL="0" indent="0" latinLnBrk="1">
              <a:buNone/>
            </a:pPr>
            <a:r>
              <a:rPr lang="sk-SK" dirty="0"/>
              <a:t>Národnosť:				slovenská</a:t>
            </a:r>
            <a:endParaRPr lang="sk-SK" sz="2000" dirty="0"/>
          </a:p>
          <a:p>
            <a:pPr marL="0" indent="0" latinLnBrk="1">
              <a:buNone/>
            </a:pPr>
            <a:r>
              <a:rPr lang="sk-SK" dirty="0"/>
              <a:t>Rodinný stav:				slobodný</a:t>
            </a:r>
            <a:endParaRPr lang="sk-SK" sz="2000" dirty="0"/>
          </a:p>
          <a:p>
            <a:pPr latinLnBrk="1"/>
            <a:r>
              <a:rPr lang="sk-SK" b="1" dirty="0"/>
              <a:t>Vzdelanie:</a:t>
            </a:r>
            <a:endParaRPr lang="sk-SK" sz="1800" dirty="0"/>
          </a:p>
          <a:p>
            <a:pPr marL="0" indent="0" latinLnBrk="1">
              <a:buNone/>
            </a:pPr>
            <a:r>
              <a:rPr lang="sk-SK" dirty="0"/>
              <a:t>20.9.2010 – </a:t>
            </a:r>
            <a:r>
              <a:rPr lang="sk-SK" dirty="0" smtClean="0"/>
              <a:t>31.8.2015</a:t>
            </a:r>
            <a:r>
              <a:rPr lang="sk-SK" dirty="0"/>
              <a:t>	Technická Univerzita Zvolen</a:t>
            </a:r>
            <a:endParaRPr lang="sk-SK" sz="2000" dirty="0"/>
          </a:p>
          <a:p>
            <a:pPr marL="0" indent="0" latinLnBrk="1">
              <a:buNone/>
            </a:pPr>
            <a:r>
              <a:rPr lang="sk-SK" dirty="0"/>
              <a:t>	</a:t>
            </a:r>
            <a:r>
              <a:rPr lang="sk-SK" dirty="0" smtClean="0"/>
              <a:t>                                 Odbor</a:t>
            </a:r>
            <a:r>
              <a:rPr lang="sk-SK" dirty="0"/>
              <a:t>: Priemyselne Inžinierstvo</a:t>
            </a:r>
            <a:endParaRPr lang="sk-SK" sz="2000" dirty="0"/>
          </a:p>
          <a:p>
            <a:pPr marL="0" indent="0" latinLnBrk="1">
              <a:buNone/>
            </a:pPr>
            <a:r>
              <a:rPr lang="sk-SK" dirty="0"/>
              <a:t>1.9.2006 –   20.5.2010	Gymnázium Gelnica</a:t>
            </a:r>
            <a:endParaRPr lang="sk-SK" sz="2000" dirty="0"/>
          </a:p>
          <a:p>
            <a:pPr marL="0" indent="0" latinLnBrk="1">
              <a:buNone/>
            </a:pPr>
            <a:r>
              <a:rPr lang="sk-SK" dirty="0"/>
              <a:t>1.9.1997 -   30.6.2006	Základná škola Prakovce</a:t>
            </a:r>
            <a:endParaRPr lang="sk-SK" sz="2000" dirty="0"/>
          </a:p>
          <a:p>
            <a:pPr marL="3657600" lvl="8" indent="0">
              <a:buNone/>
            </a:pP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Životopis – vzor </a:t>
            </a:r>
            <a:endParaRPr lang="sk-SK" dirty="0"/>
          </a:p>
        </p:txBody>
      </p:sp>
      <p:pic>
        <p:nvPicPr>
          <p:cNvPr id="1026" name="Picture 2" descr="C:\Users\lenka_000\Desktop\fanto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802" y="188640"/>
            <a:ext cx="1684421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93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0000" lnSpcReduction="20000"/>
          </a:bodyPr>
          <a:lstStyle/>
          <a:p>
            <a:pPr latinLnBrk="1"/>
            <a:r>
              <a:rPr lang="sk-SK" b="1" dirty="0"/>
              <a:t>Prax:</a:t>
            </a:r>
            <a:endParaRPr lang="sk-SK" dirty="0"/>
          </a:p>
          <a:p>
            <a:pPr marL="0" indent="0" latinLnBrk="1">
              <a:buNone/>
            </a:pPr>
            <a:r>
              <a:rPr lang="sk-SK" b="1" dirty="0" smtClean="0"/>
              <a:t>01.09.2016 </a:t>
            </a:r>
            <a:r>
              <a:rPr lang="sk-SK" b="1" dirty="0"/>
              <a:t>– trvá	</a:t>
            </a:r>
            <a:r>
              <a:rPr lang="sk-SK" sz="2300" b="1" dirty="0" smtClean="0"/>
              <a:t>      Úrad </a:t>
            </a:r>
            <a:r>
              <a:rPr lang="sk-SK" sz="2300" b="1" dirty="0"/>
              <a:t>práce sociálnych vecí a rodiny Gelnica </a:t>
            </a:r>
            <a:endParaRPr lang="sk-SK" sz="2300" dirty="0" smtClean="0"/>
          </a:p>
          <a:p>
            <a:pPr marL="0" indent="0" latinLnBrk="1">
              <a:buNone/>
            </a:pPr>
            <a:r>
              <a:rPr lang="sk-SK" b="1" dirty="0"/>
              <a:t> </a:t>
            </a:r>
            <a:r>
              <a:rPr lang="sk-SK" b="1" dirty="0" smtClean="0"/>
              <a:t>                                        evidovaný </a:t>
            </a:r>
            <a:r>
              <a:rPr lang="sk-SK" b="1" dirty="0"/>
              <a:t>uchádzač o zamestnanie</a:t>
            </a:r>
            <a:endParaRPr lang="sk-SK" dirty="0"/>
          </a:p>
          <a:p>
            <a:pPr marL="0" indent="0" latinLnBrk="1">
              <a:buNone/>
            </a:pPr>
            <a:endParaRPr lang="sk-SK" dirty="0" smtClean="0"/>
          </a:p>
          <a:p>
            <a:pPr marL="0" indent="0" latinLnBrk="1">
              <a:buNone/>
            </a:pPr>
            <a:r>
              <a:rPr lang="sk-SK" dirty="0" smtClean="0"/>
              <a:t>18.6.2012 </a:t>
            </a:r>
            <a:r>
              <a:rPr lang="sk-SK" dirty="0"/>
              <a:t>– </a:t>
            </a:r>
            <a:r>
              <a:rPr lang="sk-SK" dirty="0" smtClean="0"/>
              <a:t>13.10.2014    </a:t>
            </a:r>
            <a:r>
              <a:rPr lang="sk-SK" b="1" dirty="0" err="1" smtClean="0"/>
              <a:t>Palifor</a:t>
            </a:r>
            <a:r>
              <a:rPr lang="sk-SK" b="1" dirty="0" smtClean="0"/>
              <a:t> s.r.o., Bratislava</a:t>
            </a:r>
            <a:endParaRPr lang="sk-SK" dirty="0"/>
          </a:p>
          <a:p>
            <a:pPr marL="0" indent="0" latinLnBrk="1">
              <a:buNone/>
            </a:pPr>
            <a:r>
              <a:rPr lang="sk-SK" dirty="0"/>
              <a:t>                                          </a:t>
            </a:r>
            <a:r>
              <a:rPr lang="sk-SK" dirty="0" err="1" smtClean="0"/>
              <a:t>manager</a:t>
            </a:r>
            <a:r>
              <a:rPr lang="sk-SK" dirty="0" smtClean="0"/>
              <a:t> výkupu</a:t>
            </a:r>
            <a:endParaRPr lang="sk-SK" dirty="0"/>
          </a:p>
          <a:p>
            <a:pPr marL="0" indent="0" latinLnBrk="1">
              <a:buNone/>
            </a:pPr>
            <a:r>
              <a:rPr lang="sk-SK" b="1" dirty="0"/>
              <a:t>                                           </a:t>
            </a:r>
            <a:endParaRPr lang="sk-SK" dirty="0"/>
          </a:p>
          <a:p>
            <a:pPr marL="0" indent="0" latinLnBrk="1">
              <a:buNone/>
            </a:pPr>
            <a:r>
              <a:rPr lang="sk-SK" dirty="0"/>
              <a:t>11.7.2011 – 10.8.2011	</a:t>
            </a:r>
            <a:r>
              <a:rPr lang="sk-SK" dirty="0" smtClean="0"/>
              <a:t>      </a:t>
            </a:r>
            <a:r>
              <a:rPr lang="sk-SK" b="1" dirty="0" smtClean="0"/>
              <a:t>IKEA </a:t>
            </a:r>
            <a:r>
              <a:rPr lang="sk-SK" b="1" dirty="0"/>
              <a:t>SK, Bratislava</a:t>
            </a:r>
            <a:r>
              <a:rPr lang="sk-SK" dirty="0"/>
              <a:t> </a:t>
            </a:r>
          </a:p>
          <a:p>
            <a:pPr marL="0" indent="0" latinLnBrk="1">
              <a:buNone/>
            </a:pPr>
            <a:r>
              <a:rPr lang="sk-SK" dirty="0"/>
              <a:t>                                          </a:t>
            </a:r>
            <a:r>
              <a:rPr lang="sk-SK" dirty="0" smtClean="0"/>
              <a:t> </a:t>
            </a:r>
            <a:r>
              <a:rPr lang="sk-SK" dirty="0"/>
              <a:t>skladník, pomocne práce v sklade - </a:t>
            </a:r>
            <a:r>
              <a:rPr lang="sk-SK" sz="2000" dirty="0" err="1"/>
              <a:t>DoVP</a:t>
            </a:r>
            <a:endParaRPr lang="sk-SK" sz="2000" dirty="0"/>
          </a:p>
          <a:p>
            <a:pPr marL="0" indent="0" latinLnBrk="1">
              <a:buNone/>
            </a:pPr>
            <a:r>
              <a:rPr lang="sk-SK" dirty="0"/>
              <a:t>4.7.2011 – 13.7.2011	</a:t>
            </a:r>
            <a:r>
              <a:rPr lang="sk-SK" dirty="0" smtClean="0"/>
              <a:t>      </a:t>
            </a:r>
            <a:r>
              <a:rPr lang="sk-SK" b="1" dirty="0" err="1" smtClean="0"/>
              <a:t>Cargo</a:t>
            </a:r>
            <a:r>
              <a:rPr lang="sk-SK" b="1" dirty="0" smtClean="0"/>
              <a:t> </a:t>
            </a:r>
            <a:r>
              <a:rPr lang="sk-SK" b="1" dirty="0"/>
              <a:t>Partner a.s. Bratislava</a:t>
            </a:r>
            <a:r>
              <a:rPr lang="sk-SK" dirty="0"/>
              <a:t> </a:t>
            </a:r>
            <a:r>
              <a:rPr lang="sk-SK" dirty="0" smtClean="0"/>
              <a:t>– </a:t>
            </a:r>
            <a:r>
              <a:rPr lang="sk-SK" dirty="0" err="1" smtClean="0"/>
              <a:t>DoVP</a:t>
            </a:r>
            <a:endParaRPr lang="sk-SK" dirty="0" smtClean="0"/>
          </a:p>
          <a:p>
            <a:pPr marL="0" indent="0" latinLnBrk="1">
              <a:buNone/>
            </a:pPr>
            <a:endParaRPr lang="sk-SK" dirty="0"/>
          </a:p>
          <a:p>
            <a:pPr latinLnBrk="1"/>
            <a:r>
              <a:rPr lang="sk-SK" b="1" dirty="0"/>
              <a:t>Ďalšie vzdelanie:</a:t>
            </a:r>
            <a:endParaRPr lang="sk-SK" dirty="0"/>
          </a:p>
          <a:p>
            <a:pPr marL="0" indent="0" latinLnBrk="1">
              <a:buNone/>
            </a:pPr>
            <a:r>
              <a:rPr lang="sk-SK" dirty="0"/>
              <a:t>1.9.2015 - trvá</a:t>
            </a:r>
            <a:r>
              <a:rPr lang="sk-SK" b="1" dirty="0"/>
              <a:t>		</a:t>
            </a:r>
            <a:r>
              <a:rPr lang="sk-SK" b="1" dirty="0" smtClean="0"/>
              <a:t>      Stredná </a:t>
            </a:r>
            <a:r>
              <a:rPr lang="sk-SK" b="1" dirty="0"/>
              <a:t>odborná škola </a:t>
            </a:r>
            <a:r>
              <a:rPr lang="sk-SK" sz="1700" b="1" dirty="0" err="1" smtClean="0"/>
              <a:t>Prakovce,odbor</a:t>
            </a:r>
            <a:r>
              <a:rPr lang="sk-SK" sz="1700" b="1" dirty="0" smtClean="0"/>
              <a:t> nástrojár                                                        </a:t>
            </a:r>
          </a:p>
          <a:p>
            <a:pPr marL="0" indent="0" latinLnBrk="1">
              <a:buNone/>
            </a:pPr>
            <a:r>
              <a:rPr lang="sk-SK" sz="2600" b="1" dirty="0"/>
              <a:t> </a:t>
            </a:r>
            <a:r>
              <a:rPr lang="sk-SK" sz="2600" b="1" dirty="0" smtClean="0"/>
              <a:t>                                           </a:t>
            </a:r>
            <a:r>
              <a:rPr lang="sk-SK" dirty="0" smtClean="0"/>
              <a:t>(</a:t>
            </a:r>
            <a:r>
              <a:rPr lang="sk-SK" dirty="0"/>
              <a:t>externá forma štúdia)</a:t>
            </a:r>
            <a:r>
              <a:rPr lang="sk-SK" b="1" dirty="0"/>
              <a:t>		</a:t>
            </a:r>
            <a:endParaRPr lang="sk-SK" dirty="0"/>
          </a:p>
          <a:p>
            <a:pPr marL="0" indent="0" latinLnBrk="1">
              <a:buNone/>
            </a:pPr>
            <a:r>
              <a:rPr lang="sk-SK" dirty="0" smtClean="0"/>
              <a:t>17.8.2015-25.9.2015         </a:t>
            </a:r>
            <a:r>
              <a:rPr lang="sk-SK" b="1" dirty="0" smtClean="0"/>
              <a:t>Operátor </a:t>
            </a:r>
            <a:r>
              <a:rPr lang="sk-SK" b="1" dirty="0"/>
              <a:t>CNC strojov</a:t>
            </a:r>
            <a:r>
              <a:rPr lang="sk-SK" dirty="0"/>
              <a:t> </a:t>
            </a:r>
            <a:endParaRPr lang="sk-SK" dirty="0" smtClean="0"/>
          </a:p>
          <a:p>
            <a:pPr marL="0" indent="0" latinLnBrk="1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     (</a:t>
            </a:r>
            <a:r>
              <a:rPr lang="sk-SK" dirty="0"/>
              <a:t>kurz ukončený </a:t>
            </a:r>
            <a:r>
              <a:rPr lang="sk-SK" dirty="0" smtClean="0"/>
              <a:t>osvedčením</a:t>
            </a:r>
            <a:r>
              <a:rPr lang="sk-SK" dirty="0"/>
              <a:t>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63591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>
            <a:normAutofit fontScale="32500" lnSpcReduction="20000"/>
          </a:bodyPr>
          <a:lstStyle/>
          <a:p>
            <a:pPr latinLnBrk="1"/>
            <a:r>
              <a:rPr lang="sk-SK" sz="5000" b="1" dirty="0"/>
              <a:t>Jazykové znalosti:			Úroveň</a:t>
            </a:r>
            <a:endParaRPr lang="sk-SK" sz="5000" dirty="0"/>
          </a:p>
          <a:p>
            <a:pPr marL="0" indent="0" latinLnBrk="1">
              <a:buNone/>
            </a:pPr>
            <a:r>
              <a:rPr lang="sk-SK" sz="4500" dirty="0"/>
              <a:t>Anglický jazyk			</a:t>
            </a:r>
            <a:r>
              <a:rPr lang="sk-SK" sz="4500" dirty="0" smtClean="0"/>
              <a:t>       </a:t>
            </a:r>
            <a:r>
              <a:rPr lang="sk-SK" sz="4500" dirty="0" err="1" smtClean="0"/>
              <a:t>pokročilý-maturita</a:t>
            </a:r>
            <a:endParaRPr lang="sk-SK" sz="4500" dirty="0"/>
          </a:p>
          <a:p>
            <a:pPr marL="0" indent="0" latinLnBrk="1">
              <a:buNone/>
            </a:pPr>
            <a:r>
              <a:rPr lang="sk-SK" sz="4500" dirty="0"/>
              <a:t>Nemecký jazyk			</a:t>
            </a:r>
            <a:r>
              <a:rPr lang="sk-SK" sz="4500" dirty="0" smtClean="0"/>
              <a:t>              základy</a:t>
            </a:r>
            <a:endParaRPr lang="sk-SK" sz="4500" dirty="0"/>
          </a:p>
          <a:p>
            <a:pPr latinLnBrk="1"/>
            <a:r>
              <a:rPr lang="sk-SK" sz="4500" b="1" dirty="0"/>
              <a:t>Počítačové znalosti		</a:t>
            </a:r>
            <a:r>
              <a:rPr lang="sk-SK" sz="4500" b="1" dirty="0" smtClean="0"/>
              <a:t>              Úroveň</a:t>
            </a:r>
            <a:endParaRPr lang="sk-SK" sz="4500" dirty="0"/>
          </a:p>
          <a:p>
            <a:pPr marL="0" indent="0" latinLnBrk="1">
              <a:buNone/>
            </a:pPr>
            <a:r>
              <a:rPr lang="sk-SK" sz="4500" dirty="0"/>
              <a:t>Používanie MS Windows                     </a:t>
            </a:r>
            <a:r>
              <a:rPr lang="sk-SK" sz="4500" dirty="0" smtClean="0"/>
              <a:t>               </a:t>
            </a:r>
            <a:r>
              <a:rPr lang="sk-SK" sz="4500" dirty="0"/>
              <a:t>pokročilý</a:t>
            </a:r>
          </a:p>
          <a:p>
            <a:pPr marL="0" indent="0" latinLnBrk="1">
              <a:buNone/>
            </a:pPr>
            <a:r>
              <a:rPr lang="sk-SK" sz="4500" dirty="0"/>
              <a:t>MS Office(Word, Excel,                    </a:t>
            </a:r>
          </a:p>
          <a:p>
            <a:pPr marL="0" indent="0" latinLnBrk="1">
              <a:buNone/>
            </a:pPr>
            <a:r>
              <a:rPr lang="sk-SK" sz="4500" dirty="0"/>
              <a:t>Outlook, </a:t>
            </a:r>
            <a:r>
              <a:rPr lang="sk-SK" sz="4500" dirty="0" err="1"/>
              <a:t>Power</a:t>
            </a:r>
            <a:r>
              <a:rPr lang="sk-SK" sz="4500" dirty="0"/>
              <a:t> point)		</a:t>
            </a:r>
            <a:r>
              <a:rPr lang="sk-SK" sz="4500" dirty="0" smtClean="0"/>
              <a:t>            </a:t>
            </a:r>
            <a:r>
              <a:rPr lang="sk-SK" sz="4500" dirty="0"/>
              <a:t>pokročilý</a:t>
            </a:r>
          </a:p>
          <a:p>
            <a:pPr marL="0" indent="0" latinLnBrk="1">
              <a:buNone/>
            </a:pPr>
            <a:r>
              <a:rPr lang="sk-SK" sz="4500" dirty="0"/>
              <a:t>Internet (e-mail, </a:t>
            </a:r>
            <a:r>
              <a:rPr lang="sk-SK" sz="4500" dirty="0" err="1"/>
              <a:t>www</a:t>
            </a:r>
            <a:r>
              <a:rPr lang="sk-SK" sz="4500" dirty="0"/>
              <a:t>)		</a:t>
            </a:r>
            <a:r>
              <a:rPr lang="sk-SK" sz="4500" dirty="0" smtClean="0"/>
              <a:t>            pokročilý </a:t>
            </a:r>
            <a:endParaRPr lang="sk-SK" sz="4500" dirty="0"/>
          </a:p>
          <a:p>
            <a:pPr marL="0" indent="0" latinLnBrk="1">
              <a:buNone/>
            </a:pPr>
            <a:r>
              <a:rPr lang="sk-SK" sz="4500" dirty="0"/>
              <a:t>C++			</a:t>
            </a:r>
            <a:r>
              <a:rPr lang="sk-SK" sz="4500" dirty="0" smtClean="0"/>
              <a:t>                           začiatočník</a:t>
            </a:r>
          </a:p>
          <a:p>
            <a:pPr marL="0" indent="0" latinLnBrk="1">
              <a:buNone/>
            </a:pPr>
            <a:endParaRPr lang="sk-SK" sz="4500" dirty="0"/>
          </a:p>
          <a:p>
            <a:pPr latinLnBrk="1"/>
            <a:r>
              <a:rPr lang="sk-SK" sz="4500" b="1" dirty="0"/>
              <a:t>Vodičský preukaz                                </a:t>
            </a:r>
            <a:r>
              <a:rPr lang="sk-SK" sz="4500" dirty="0"/>
              <a:t> A,B,C,T – aktívny vodič </a:t>
            </a:r>
            <a:endParaRPr lang="sk-SK" sz="4500" dirty="0" smtClean="0"/>
          </a:p>
          <a:p>
            <a:pPr marL="109728" indent="0" latinLnBrk="1">
              <a:buNone/>
            </a:pPr>
            <a:r>
              <a:rPr lang="sk-SK" sz="4500" dirty="0"/>
              <a:t> </a:t>
            </a:r>
            <a:r>
              <a:rPr lang="sk-SK" sz="4500" dirty="0" smtClean="0"/>
              <a:t>                                                             Od 1.10.2015 </a:t>
            </a:r>
            <a:r>
              <a:rPr lang="sk-SK" sz="4500" dirty="0"/>
              <a:t>nástup na kurz – rozšírenie </a:t>
            </a:r>
            <a:endParaRPr lang="sk-SK" sz="4500" dirty="0" smtClean="0"/>
          </a:p>
          <a:p>
            <a:pPr marL="109728" indent="0" latinLnBrk="1">
              <a:buNone/>
            </a:pPr>
            <a:r>
              <a:rPr lang="sk-SK" sz="4500" dirty="0"/>
              <a:t> </a:t>
            </a:r>
            <a:r>
              <a:rPr lang="sk-SK" sz="4500" dirty="0" smtClean="0"/>
              <a:t>                                                              vodičského oprávnenia </a:t>
            </a:r>
            <a:r>
              <a:rPr lang="sk-SK" sz="4500" dirty="0"/>
              <a:t>o skupinu </a:t>
            </a:r>
            <a:r>
              <a:rPr lang="sk-SK" sz="4500" dirty="0" smtClean="0"/>
              <a:t>E</a:t>
            </a:r>
          </a:p>
          <a:p>
            <a:pPr marL="0" indent="0" latinLnBrk="1">
              <a:buNone/>
            </a:pPr>
            <a:endParaRPr lang="sk-SK" sz="4500" dirty="0"/>
          </a:p>
          <a:p>
            <a:pPr marL="0" indent="0" latinLnBrk="1">
              <a:buNone/>
            </a:pPr>
            <a:r>
              <a:rPr lang="sk-SK" sz="4500" b="1" dirty="0"/>
              <a:t>Vlastnosti a záujmy:</a:t>
            </a:r>
            <a:r>
              <a:rPr lang="sk-SK" sz="4500" dirty="0"/>
              <a:t>	</a:t>
            </a:r>
            <a:r>
              <a:rPr lang="sk-SK" sz="4500" dirty="0" smtClean="0"/>
              <a:t> </a:t>
            </a:r>
            <a:r>
              <a:rPr lang="sk-SK" sz="4300" dirty="0" smtClean="0"/>
              <a:t>Zodpovednosť</a:t>
            </a:r>
            <a:r>
              <a:rPr lang="sk-SK" sz="4300" dirty="0"/>
              <a:t>, samostatnosť, flexibilita, bezúhonnosť</a:t>
            </a:r>
            <a:r>
              <a:rPr lang="sk-SK" sz="4300" dirty="0" smtClean="0"/>
              <a:t>,</a:t>
            </a:r>
            <a:r>
              <a:rPr lang="sk-SK" sz="4300" b="1" dirty="0" smtClean="0"/>
              <a:t>              </a:t>
            </a:r>
          </a:p>
          <a:p>
            <a:pPr marL="0" indent="0" latinLnBrk="1">
              <a:buNone/>
            </a:pPr>
            <a:r>
              <a:rPr lang="sk-SK" sz="4300" b="1" dirty="0"/>
              <a:t> </a:t>
            </a:r>
            <a:r>
              <a:rPr lang="sk-SK" sz="4300" b="1" dirty="0" smtClean="0"/>
              <a:t>                                                 r</a:t>
            </a:r>
            <a:r>
              <a:rPr lang="sk-SK" sz="4300" dirty="0" smtClean="0"/>
              <a:t>eprezentatívnosť</a:t>
            </a:r>
            <a:r>
              <a:rPr lang="sk-SK" sz="4300" dirty="0"/>
              <a:t>,  komunikatívnosť, </a:t>
            </a:r>
            <a:r>
              <a:rPr lang="sk-SK" sz="4300" dirty="0" smtClean="0"/>
              <a:t>prijemné vystupovanie  </a:t>
            </a:r>
          </a:p>
          <a:p>
            <a:pPr marL="0" indent="0" latinLnBrk="1">
              <a:buNone/>
            </a:pPr>
            <a:r>
              <a:rPr lang="sk-SK" sz="4300" dirty="0"/>
              <a:t> </a:t>
            </a:r>
            <a:r>
              <a:rPr lang="sk-SK" sz="4300" dirty="0" smtClean="0"/>
              <a:t>                                                  odolnosť </a:t>
            </a:r>
            <a:r>
              <a:rPr lang="sk-SK" sz="4300" dirty="0"/>
              <a:t>voči stresu. </a:t>
            </a:r>
            <a:r>
              <a:rPr lang="sk-SK" sz="4300" b="1" dirty="0" smtClean="0"/>
              <a:t> </a:t>
            </a:r>
          </a:p>
          <a:p>
            <a:pPr marL="0" indent="0" latinLnBrk="1">
              <a:buNone/>
            </a:pPr>
            <a:r>
              <a:rPr lang="sk-SK" sz="4500" dirty="0" smtClean="0"/>
              <a:t>                                               </a:t>
            </a:r>
            <a:r>
              <a:rPr lang="sk-SK" sz="4500" dirty="0" err="1" smtClean="0"/>
              <a:t>Fitness</a:t>
            </a:r>
            <a:r>
              <a:rPr lang="sk-SK" sz="4500" dirty="0" smtClean="0"/>
              <a:t>–kulturistika</a:t>
            </a:r>
            <a:r>
              <a:rPr lang="sk-SK" sz="4500" dirty="0"/>
              <a:t>, futbal, cestovanie, technologické </a:t>
            </a:r>
            <a:r>
              <a:rPr lang="sk-SK" sz="4500" dirty="0" smtClean="0"/>
              <a:t> </a:t>
            </a:r>
          </a:p>
          <a:p>
            <a:pPr marL="0" indent="0" latinLnBrk="1">
              <a:buNone/>
            </a:pPr>
            <a:r>
              <a:rPr lang="sk-SK" sz="4500" dirty="0"/>
              <a:t> </a:t>
            </a:r>
            <a:r>
              <a:rPr lang="sk-SK" sz="4500" dirty="0" smtClean="0"/>
              <a:t>                                              novinky</a:t>
            </a:r>
            <a:r>
              <a:rPr lang="sk-SK" sz="4500" dirty="0"/>
              <a:t>,  </a:t>
            </a:r>
            <a:r>
              <a:rPr lang="sk-SK" sz="4500" dirty="0" smtClean="0"/>
              <a:t> </a:t>
            </a:r>
            <a:r>
              <a:rPr lang="sk-SK" sz="4500" dirty="0"/>
              <a:t>šport   práca s PC,  vášeň pre automobilový </a:t>
            </a:r>
            <a:r>
              <a:rPr lang="sk-SK" sz="4500" dirty="0" smtClean="0"/>
              <a:t>                         </a:t>
            </a:r>
          </a:p>
          <a:p>
            <a:pPr marL="0" indent="0" latinLnBrk="1">
              <a:buNone/>
            </a:pPr>
            <a:r>
              <a:rPr lang="sk-SK" sz="4500" dirty="0"/>
              <a:t> </a:t>
            </a:r>
            <a:r>
              <a:rPr lang="sk-SK" sz="4500" dirty="0" smtClean="0"/>
              <a:t>                                              priemysel</a:t>
            </a:r>
            <a:endParaRPr lang="sk-SK" sz="4500" dirty="0"/>
          </a:p>
          <a:p>
            <a:pPr marL="0" indent="0" latinLnBrk="1">
              <a:buNone/>
            </a:pPr>
            <a:endParaRPr lang="sk-SK" sz="4500" dirty="0"/>
          </a:p>
          <a:p>
            <a:pPr marL="0" indent="0" latinLnBrk="1">
              <a:buNone/>
            </a:pPr>
            <a:r>
              <a:rPr lang="en-US" sz="4500" dirty="0" err="1"/>
              <a:t>Údaje</a:t>
            </a:r>
            <a:r>
              <a:rPr lang="en-US" sz="4500" dirty="0"/>
              <a:t> </a:t>
            </a:r>
            <a:r>
              <a:rPr lang="en-US" sz="4500" dirty="0" err="1"/>
              <a:t>uvedené</a:t>
            </a:r>
            <a:r>
              <a:rPr lang="en-US" sz="4500" dirty="0"/>
              <a:t> v </a:t>
            </a:r>
            <a:r>
              <a:rPr lang="en-US" sz="4500" dirty="0" err="1"/>
              <a:t>životopise</a:t>
            </a:r>
            <a:r>
              <a:rPr lang="en-US" sz="4500" dirty="0"/>
              <a:t> </a:t>
            </a:r>
            <a:r>
              <a:rPr lang="en-US" sz="4500" dirty="0" err="1"/>
              <a:t>sú</a:t>
            </a:r>
            <a:r>
              <a:rPr lang="en-US" sz="4500" dirty="0"/>
              <a:t> </a:t>
            </a:r>
            <a:r>
              <a:rPr lang="en-US" sz="4500" dirty="0" err="1"/>
              <a:t>úplné</a:t>
            </a:r>
            <a:r>
              <a:rPr lang="en-US" sz="4500" dirty="0"/>
              <a:t> a </a:t>
            </a:r>
            <a:r>
              <a:rPr lang="en-US" sz="4500" dirty="0" err="1"/>
              <a:t>pravdivé</a:t>
            </a:r>
            <a:r>
              <a:rPr lang="en-US" sz="4500" dirty="0"/>
              <a:t>. </a:t>
            </a:r>
            <a:r>
              <a:rPr lang="en-US" sz="4500" dirty="0" err="1"/>
              <a:t>Som</a:t>
            </a:r>
            <a:r>
              <a:rPr lang="en-US" sz="4500" dirty="0"/>
              <a:t> </a:t>
            </a:r>
            <a:r>
              <a:rPr lang="en-US" sz="4500" dirty="0" err="1"/>
              <a:t>si</a:t>
            </a:r>
            <a:r>
              <a:rPr lang="en-US" sz="4500" dirty="0"/>
              <a:t> </a:t>
            </a:r>
            <a:r>
              <a:rPr lang="en-US" sz="4500" dirty="0" err="1"/>
              <a:t>vedomý</a:t>
            </a:r>
            <a:r>
              <a:rPr lang="en-US" sz="4500" dirty="0"/>
              <a:t> (á) </a:t>
            </a:r>
            <a:r>
              <a:rPr lang="en-US" sz="4500" dirty="0" err="1"/>
              <a:t>následkov</a:t>
            </a:r>
            <a:r>
              <a:rPr lang="en-US" sz="4500" dirty="0"/>
              <a:t> </a:t>
            </a:r>
            <a:r>
              <a:rPr lang="en-US" sz="4500" dirty="0" err="1"/>
              <a:t>vyplývajúcich</a:t>
            </a:r>
            <a:r>
              <a:rPr lang="en-US" sz="4500" dirty="0"/>
              <a:t> z </a:t>
            </a:r>
            <a:r>
              <a:rPr lang="en-US" sz="4500" dirty="0" err="1"/>
              <a:t>poskytnutia</a:t>
            </a:r>
            <a:r>
              <a:rPr lang="en-US" sz="4500" dirty="0"/>
              <a:t> </a:t>
            </a:r>
            <a:r>
              <a:rPr lang="en-US" sz="4500" dirty="0" err="1"/>
              <a:t>nepravdivých</a:t>
            </a:r>
            <a:r>
              <a:rPr lang="en-US" sz="4500" dirty="0"/>
              <a:t> </a:t>
            </a:r>
            <a:r>
              <a:rPr lang="en-US" sz="4500" dirty="0" err="1"/>
              <a:t>údajov</a:t>
            </a:r>
            <a:r>
              <a:rPr lang="en-US" sz="4500" dirty="0"/>
              <a:t> </a:t>
            </a:r>
            <a:r>
              <a:rPr lang="en-US" sz="4500" dirty="0" err="1"/>
              <a:t>alebo</a:t>
            </a:r>
            <a:r>
              <a:rPr lang="en-US" sz="4500" dirty="0"/>
              <a:t> </a:t>
            </a:r>
            <a:r>
              <a:rPr lang="en-US" sz="4500" dirty="0" err="1"/>
              <a:t>zo</a:t>
            </a:r>
            <a:r>
              <a:rPr lang="en-US" sz="4500" dirty="0"/>
              <a:t> </a:t>
            </a:r>
            <a:r>
              <a:rPr lang="en-US" sz="4500" dirty="0" err="1"/>
              <a:t>zatajenia</a:t>
            </a:r>
            <a:r>
              <a:rPr lang="en-US" sz="4500" dirty="0"/>
              <a:t> </a:t>
            </a:r>
            <a:r>
              <a:rPr lang="en-US" sz="4500" dirty="0" err="1"/>
              <a:t>dôležitých</a:t>
            </a:r>
            <a:r>
              <a:rPr lang="en-US" sz="4500" dirty="0"/>
              <a:t> okolností.</a:t>
            </a:r>
            <a:r>
              <a:rPr lang="en-US" sz="4500" baseline="30000" dirty="0"/>
              <a:t>1</a:t>
            </a:r>
            <a:r>
              <a:rPr lang="en-US" sz="4500" dirty="0"/>
              <a:t>)</a:t>
            </a:r>
            <a:endParaRPr lang="sk-SK" sz="4500" dirty="0"/>
          </a:p>
          <a:p>
            <a:pPr marL="0" indent="0" latinLnBrk="1">
              <a:buNone/>
            </a:pPr>
            <a:r>
              <a:rPr lang="sk-SK" sz="4500" dirty="0"/>
              <a:t> </a:t>
            </a:r>
          </a:p>
          <a:p>
            <a:pPr marL="0" indent="0" latinLnBrk="1">
              <a:buNone/>
            </a:pPr>
            <a:endParaRPr lang="sk-SK" sz="4500" dirty="0"/>
          </a:p>
          <a:p>
            <a:pPr latinLnBrk="1"/>
            <a:r>
              <a:rPr lang="sk-SK" sz="4200" dirty="0"/>
              <a:t>V Prakovciach, </a:t>
            </a:r>
            <a:r>
              <a:rPr lang="sk-SK" sz="4200" dirty="0" smtClean="0"/>
              <a:t>01.10.2016                                        ....................................................</a:t>
            </a:r>
            <a:endParaRPr lang="sk-SK" sz="4200" dirty="0"/>
          </a:p>
        </p:txBody>
      </p:sp>
    </p:spTree>
    <p:extLst>
      <p:ext uri="{BB962C8B-B14F-4D97-AF65-F5344CB8AC3E}">
        <p14:creationId xmlns:p14="http://schemas.microsoft.com/office/powerpoint/2010/main" val="416347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Z hľadiska dostupnosti pracovných ponúk je možné rozlíšiť dva typy trhu práce:</a:t>
            </a:r>
          </a:p>
          <a:p>
            <a:pPr marL="0" lvl="0" indent="0">
              <a:buNone/>
            </a:pPr>
            <a:r>
              <a:rPr lang="sk-SK" u="sng" dirty="0">
                <a:solidFill>
                  <a:srgbClr val="FF0000"/>
                </a:solidFill>
              </a:rPr>
              <a:t>Zjavný trh práce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/>
              <a:t>– patria sem všetky ponuky zamestnania, ktoré sú publikované a teda nejakým spôsobom potenciálne prístupné všetkým záujemcom.</a:t>
            </a:r>
          </a:p>
          <a:p>
            <a:pPr marL="0" lvl="0" indent="0">
              <a:buNone/>
            </a:pPr>
            <a:r>
              <a:rPr lang="sk-SK" u="sng" dirty="0">
                <a:solidFill>
                  <a:srgbClr val="FF0000"/>
                </a:solidFill>
              </a:rPr>
              <a:t>Skrytý trh práce</a:t>
            </a:r>
            <a:r>
              <a:rPr lang="sk-SK" dirty="0"/>
              <a:t> – ponuky zamestnania, ktoré nie sú publikované a nie sú dostupné všetkým.</a:t>
            </a:r>
          </a:p>
          <a:p>
            <a:pPr marL="0" indent="0">
              <a:buNone/>
            </a:pPr>
            <a:r>
              <a:rPr lang="sk-SK" dirty="0"/>
              <a:t>Výskumy ukazujú, že približne 60-70% pracovných ponúk sa nachádza na skrytom trhu práce – nikdy nie sú publikované. Pravdepodobne najdôležitejším dôvodom je, že zamestnávateľ potrebuje mať dôveru, že nájde spoľahlivého človeka a preto namiesto inzerátov volí skôr osobné odporúčania. Zároveň sú s publikovaním ponuky práce spojené náklady (čas, peniaze, energia). 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cap="all" dirty="0" smtClean="0"/>
              <a:t> </a:t>
            </a:r>
            <a:r>
              <a:rPr lang="sk-SK" b="1" cap="all" dirty="0">
                <a:solidFill>
                  <a:srgbClr val="FF0000"/>
                </a:solidFill>
              </a:rPr>
              <a:t>ZJAVNÝ A SKRYTÝ TRH PRÁCE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5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dirty="0"/>
              <a:t>Paradoxom je, že ankety medzi uchádzačmi o zamestnanie zisťujú, že </a:t>
            </a:r>
            <a:r>
              <a:rPr lang="sk-SK" b="1" dirty="0"/>
              <a:t>60-70% uchádzačov si hľadá zamestnanie výlučne na otvorenom (zjavnom) trhu práce</a:t>
            </a:r>
            <a:r>
              <a:rPr lang="sk-SK" dirty="0"/>
              <a:t>. </a:t>
            </a:r>
            <a:endParaRPr lang="sk-SK" dirty="0" smtClean="0"/>
          </a:p>
          <a:p>
            <a:pPr marL="0" indent="0" algn="ctr">
              <a:buNone/>
            </a:pPr>
            <a:r>
              <a:rPr lang="sk-SK" dirty="0" smtClean="0"/>
              <a:t>Využívanie </a:t>
            </a:r>
            <a:r>
              <a:rPr lang="sk-SK" dirty="0"/>
              <a:t>potenciálu skrytého trhu práce nesie v sebe teda dve kombinované výhody: nielen že je na ňom potenciálne viac pracovných ponúk, ale zaujíma sa oň aj menej uchádzačov (menšia konkurencia).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 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21088"/>
            <a:ext cx="5544616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3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sk-SK" u="sng" dirty="0" smtClean="0"/>
              <a:t>Celkom </a:t>
            </a:r>
            <a:r>
              <a:rPr lang="sk-SK" u="sng" dirty="0"/>
              <a:t>na začiatku je dôležité nájsť si potenciálneho zamestnávateľa</a:t>
            </a:r>
            <a:r>
              <a:rPr lang="sk-SK" dirty="0"/>
              <a:t>, ktorý by </a:t>
            </a:r>
            <a:r>
              <a:rPr lang="sk-SK" dirty="0" smtClean="0"/>
              <a:t>mohol prichádzať </a:t>
            </a:r>
            <a:r>
              <a:rPr lang="sk-SK" dirty="0"/>
              <a:t>do úvahy, ktorý má voľné pracovné miesta a ktorý by mohol mať záujem </a:t>
            </a:r>
            <a:r>
              <a:rPr lang="sk-SK" dirty="0" smtClean="0"/>
              <a:t>o využitie </a:t>
            </a:r>
            <a:r>
              <a:rPr lang="sk-SK" dirty="0"/>
              <a:t>vašich odborných a osobnostných schopností.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>
                <a:solidFill>
                  <a:srgbClr val="0070C0"/>
                </a:solidFill>
              </a:rPr>
              <a:t>Tu </a:t>
            </a:r>
            <a:r>
              <a:rPr lang="sk-SK" dirty="0">
                <a:solidFill>
                  <a:srgbClr val="0070C0"/>
                </a:solidFill>
              </a:rPr>
              <a:t>je možné použiť dva </a:t>
            </a:r>
            <a:r>
              <a:rPr lang="sk-SK" dirty="0" smtClean="0">
                <a:solidFill>
                  <a:srgbClr val="0070C0"/>
                </a:solidFill>
              </a:rPr>
              <a:t>základné </a:t>
            </a:r>
            <a:r>
              <a:rPr lang="pl-PL" dirty="0" smtClean="0">
                <a:solidFill>
                  <a:srgbClr val="0070C0"/>
                </a:solidFill>
              </a:rPr>
              <a:t>spôsoby </a:t>
            </a:r>
            <a:r>
              <a:rPr lang="pl-PL" dirty="0">
                <a:solidFill>
                  <a:srgbClr val="0070C0"/>
                </a:solidFill>
              </a:rPr>
              <a:t>uchádzania sa o zamestnanie:</a:t>
            </a:r>
          </a:p>
          <a:p>
            <a:pPr marL="0" indent="0">
              <a:buNone/>
            </a:pPr>
            <a:r>
              <a:rPr lang="sk-SK" b="1" dirty="0">
                <a:solidFill>
                  <a:srgbClr val="FF0000"/>
                </a:solidFill>
              </a:rPr>
              <a:t>a) </a:t>
            </a:r>
            <a:r>
              <a:rPr lang="sk-SK" b="1" i="1" dirty="0">
                <a:solidFill>
                  <a:srgbClr val="FF0000"/>
                </a:solidFill>
              </a:rPr>
              <a:t>prejavenie záujmu o inzerované voľné pracovné miesto- </a:t>
            </a:r>
            <a:r>
              <a:rPr lang="sk-SK" dirty="0"/>
              <a:t>najlepšie osobným, </a:t>
            </a:r>
            <a:r>
              <a:rPr lang="sk-SK" dirty="0" smtClean="0"/>
              <a:t>prípadne písomným </a:t>
            </a:r>
            <a:r>
              <a:rPr lang="sk-SK" dirty="0"/>
              <a:t>kontaktom,</a:t>
            </a:r>
          </a:p>
          <a:p>
            <a:pPr marL="0" indent="0">
              <a:buNone/>
            </a:pPr>
            <a:r>
              <a:rPr lang="sk-SK" b="1" dirty="0">
                <a:solidFill>
                  <a:srgbClr val="FF0000"/>
                </a:solidFill>
              </a:rPr>
              <a:t>b) </a:t>
            </a:r>
            <a:r>
              <a:rPr lang="sk-SK" b="1" i="1" dirty="0">
                <a:solidFill>
                  <a:srgbClr val="FF0000"/>
                </a:solidFill>
              </a:rPr>
              <a:t>tzv. slepé uchádzani</a:t>
            </a:r>
            <a:r>
              <a:rPr lang="sk-SK" b="1" dirty="0">
                <a:solidFill>
                  <a:srgbClr val="FF0000"/>
                </a:solidFill>
              </a:rPr>
              <a:t>e </a:t>
            </a:r>
            <a:r>
              <a:rPr lang="sk-SK" dirty="0"/>
              <a:t>- zaslanie žiadosti a ostatných materiálov bez toho, aby </a:t>
            </a:r>
            <a:r>
              <a:rPr lang="sk-SK" dirty="0" smtClean="0"/>
              <a:t>bolo vopred </a:t>
            </a:r>
            <a:r>
              <a:rPr lang="sk-SK" dirty="0"/>
              <a:t>zrejmé , či daná firma v súčasnosti hľadá nových ľudí alebo </a:t>
            </a:r>
            <a:r>
              <a:rPr lang="sk-SK" dirty="0" smtClean="0"/>
              <a:t>nie. Nemožno </a:t>
            </a:r>
            <a:r>
              <a:rPr lang="sk-SK" dirty="0"/>
              <a:t>jednoznačne určiť, ktorý spôsob je lepší – všetko závisí od </a:t>
            </a:r>
            <a:r>
              <a:rPr lang="sk-SK" dirty="0" smtClean="0"/>
              <a:t>Vášho profesionálneho</a:t>
            </a:r>
            <a:r>
              <a:rPr lang="sk-SK" dirty="0"/>
              <a:t>, premysleného a dôsledného postupu pri ich uplatňovaní.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Postup úspešného hľadania </a:t>
            </a:r>
            <a:r>
              <a:rPr lang="sk-SK" b="1" dirty="0" smtClean="0">
                <a:solidFill>
                  <a:srgbClr val="FF0000"/>
                </a:solidFill>
              </a:rPr>
              <a:t>práce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69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>
                <a:solidFill>
                  <a:srgbClr val="FF0000"/>
                </a:solidFill>
              </a:rPr>
              <a:t>Po vytypovaní vhodného zamestnávateľa nasleduje ďalšia nemenej dôležitá fáza </a:t>
            </a:r>
            <a:r>
              <a:rPr lang="sk-SK" dirty="0" smtClean="0">
                <a:solidFill>
                  <a:srgbClr val="FF0000"/>
                </a:solidFill>
              </a:rPr>
              <a:t>tohto procesu </a:t>
            </a:r>
            <a:r>
              <a:rPr lang="sk-SK" dirty="0">
                <a:solidFill>
                  <a:srgbClr val="FF0000"/>
                </a:solidFill>
              </a:rPr>
              <a:t>- </a:t>
            </a:r>
            <a:r>
              <a:rPr lang="sk-SK" b="1" i="1" dirty="0">
                <a:solidFill>
                  <a:srgbClr val="FF0000"/>
                </a:solidFill>
              </a:rPr>
              <a:t>príprava vyčerpávajúcich a </a:t>
            </a:r>
            <a:r>
              <a:rPr lang="sk-SK" b="1" i="1" dirty="0" smtClean="0">
                <a:solidFill>
                  <a:srgbClr val="FF0000"/>
                </a:solidFill>
              </a:rPr>
              <a:t>reprezentatívnych </a:t>
            </a:r>
            <a:r>
              <a:rPr lang="sk-SK" b="1" i="1" dirty="0">
                <a:solidFill>
                  <a:srgbClr val="FF0000"/>
                </a:solidFill>
              </a:rPr>
              <a:t>podkladových </a:t>
            </a:r>
            <a:r>
              <a:rPr lang="sk-SK" b="1" i="1" dirty="0" smtClean="0">
                <a:solidFill>
                  <a:srgbClr val="FF0000"/>
                </a:solidFill>
              </a:rPr>
              <a:t>materiálov a to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sk-SK" dirty="0" smtClean="0"/>
              <a:t> </a:t>
            </a:r>
            <a:r>
              <a:rPr lang="sk-SK" dirty="0"/>
              <a:t>žiadosť,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sk-SK" dirty="0" smtClean="0"/>
              <a:t> </a:t>
            </a:r>
            <a:r>
              <a:rPr lang="sk-SK" dirty="0"/>
              <a:t>životopis</a:t>
            </a:r>
            <a:r>
              <a:rPr lang="sk-SK" dirty="0" smtClean="0"/>
              <a:t>,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  motivačný  list</a:t>
            </a:r>
          </a:p>
          <a:p>
            <a:pPr marL="109728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              </a:t>
            </a:r>
            <a:endParaRPr lang="sk-SK" dirty="0"/>
          </a:p>
        </p:txBody>
      </p:sp>
      <p:pic>
        <p:nvPicPr>
          <p:cNvPr id="5122" name="Picture 2" descr="C:\Users\lenka_000\Desktop\obrazky\image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4908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8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Umožňuje mať kontakty na jednom „mieste“</a:t>
            </a:r>
          </a:p>
          <a:p>
            <a:r>
              <a:rPr lang="sk-SK" dirty="0" smtClean="0"/>
              <a:t>Poskytuje uchádzačovi </a:t>
            </a:r>
            <a:r>
              <a:rPr lang="sk-SK" dirty="0"/>
              <a:t>o zamestnanie spôsob monitorovania vlastných aktivít v oblasti hľadania </a:t>
            </a:r>
            <a:r>
              <a:rPr lang="sk-SK" dirty="0" smtClean="0"/>
              <a:t>zamestnania.</a:t>
            </a:r>
          </a:p>
          <a:p>
            <a:r>
              <a:rPr lang="sk-SK" dirty="0" smtClean="0"/>
              <a:t>Zaznamenávanie si kontaktov, času kontaktovania zamestnávateľa</a:t>
            </a:r>
          </a:p>
          <a:p>
            <a:r>
              <a:rPr lang="sk-SK" dirty="0" smtClean="0"/>
              <a:t>Umožňuje  vracať sa k jednotlivým kontaktom</a:t>
            </a:r>
          </a:p>
          <a:p>
            <a:r>
              <a:rPr lang="sk-SK" dirty="0" smtClean="0"/>
              <a:t>Pomáha udržiavať </a:t>
            </a:r>
            <a:r>
              <a:rPr lang="sk-SK" dirty="0"/>
              <a:t>písomný záznam o vlastných aktivitách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Denník hľadania práce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0836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ľka 1"/>
          <p:cNvGraphicFramePr>
            <a:graphicFrameLocks noGrp="1"/>
          </p:cNvGraphicFramePr>
          <p:nvPr/>
        </p:nvGraphicFramePr>
        <p:xfrm>
          <a:off x="457200" y="1646599"/>
          <a:ext cx="8229601" cy="4230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4478"/>
                <a:gridCol w="1618345"/>
                <a:gridCol w="1371412"/>
                <a:gridCol w="1371412"/>
                <a:gridCol w="1371977"/>
                <a:gridCol w="1371977"/>
              </a:tblGrid>
              <a:tr h="32999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Firma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Kontakt (meno, telefón, email...)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Dátum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Aktivita (telefonát, mail, osobné stretnutie)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Výsledok (odpoveď, bez odozvy)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Ďalšie aktivity s kontaktom (pripomienka, ...)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 anchor="ctr"/>
                </a:tc>
              </a:tr>
              <a:tr h="429449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</a:tr>
              <a:tr h="429449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</a:tr>
              <a:tr h="429449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</a:tr>
              <a:tr h="429449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</a:tr>
              <a:tr h="429449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</a:tr>
              <a:tr h="429449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</a:tr>
              <a:tr h="429449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</a:tr>
              <a:tr h="429449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</a:tr>
              <a:tr h="429449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>
                          <a:effectLst/>
                        </a:rPr>
                        <a:t> </a:t>
                      </a:r>
                      <a:endParaRPr lang="sk-SK" sz="8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sk-SK" sz="800" dirty="0">
                          <a:effectLst/>
                        </a:rPr>
                        <a:t> </a:t>
                      </a:r>
                      <a:endParaRPr lang="sk-SK" sz="800" b="1" dirty="0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81369" marR="81369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1574792"/>
            <a:ext cx="5641288" cy="600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ja-JP" sz="1400" b="0" i="0" u="none" strike="noStrike" cap="none" normalizeH="0" baseline="0" dirty="0" smtClean="0">
                <a:ln>
                  <a:noFill/>
                </a:ln>
                <a:solidFill>
                  <a:srgbClr val="1F4E79"/>
                </a:solidFill>
                <a:effectLst/>
                <a:latin typeface="Arial Black" pitchFamily="34" charset="0"/>
                <a:ea typeface="Times New Roman" pitchFamily="18" charset="0"/>
                <a:cs typeface="Times New Roman" pitchFamily="18" charset="0"/>
              </a:rPr>
              <a:t>A3: DENNÍK HĽADANIA PRÁCE</a:t>
            </a:r>
            <a:endParaRPr kumimoji="0" lang="sk-SK" altLang="ja-JP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ja-JP" sz="1000" b="1" i="0" u="none" strike="noStrike" cap="none" normalizeH="0" baseline="0" dirty="0" smtClean="0">
                <a:ln>
                  <a:noFill/>
                </a:ln>
                <a:solidFill>
                  <a:srgbClr val="1F4E79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Meno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:.....................................		</a:t>
            </a:r>
            <a:r>
              <a:rPr kumimoji="0" lang="sk-SK" altLang="ja-JP" sz="1000" b="1" i="0" u="none" strike="noStrike" cap="none" normalizeH="0" baseline="0" dirty="0" smtClean="0">
                <a:ln>
                  <a:noFill/>
                </a:ln>
                <a:solidFill>
                  <a:srgbClr val="1F4E79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Obdobie od: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......./......./.........  </a:t>
            </a:r>
            <a:r>
              <a:rPr kumimoji="0" lang="sk-SK" altLang="ja-JP" sz="1000" b="1" i="0" u="none" strike="noStrike" cap="none" normalizeH="0" baseline="0" dirty="0" smtClean="0">
                <a:ln>
                  <a:noFill/>
                </a:ln>
                <a:solidFill>
                  <a:srgbClr val="1F4E79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do: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......./......./.........</a:t>
            </a:r>
            <a:endParaRPr kumimoji="0" lang="sk-SK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6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enka_000\Desktop\obrazky\14949869-3d-people-man-person-presenting-a-blank-paper-Concept-of-message--Stock-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387985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Písomné uchádzanie sa o zamestnanie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TROJKOMBINÁCIA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235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</TotalTime>
  <Words>546</Words>
  <Application>Microsoft Office PowerPoint</Application>
  <PresentationFormat>Prezentácia na obrazovke (4:3)</PresentationFormat>
  <Paragraphs>203</Paragraphs>
  <Slides>23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4" baseType="lpstr">
      <vt:lpstr>Hala</vt:lpstr>
      <vt:lpstr>AKO POSTUPOVAŤ PRI HĽADANÍ ZAMESTNANIA</vt:lpstr>
      <vt:lpstr>Prezentácia programu PowerPoint</vt:lpstr>
      <vt:lpstr> ZJAVNÝ A SKRYTÝ TRH PRÁCE</vt:lpstr>
      <vt:lpstr>Prezentácia programu PowerPoint</vt:lpstr>
      <vt:lpstr>Postup úspešného hľadania práce</vt:lpstr>
      <vt:lpstr>Prezentácia programu PowerPoint</vt:lpstr>
      <vt:lpstr>Denník hľadania práce</vt:lpstr>
      <vt:lpstr>Prezentácia programu PowerPoint</vt:lpstr>
      <vt:lpstr>Písomné uchádzanie sa o zamestnanie</vt:lpstr>
      <vt:lpstr> 10  tipov ako vytvoriť nezabudnuteľný a čitateľný životopis </vt:lpstr>
      <vt:lpstr>1. Základné informácie</vt:lpstr>
      <vt:lpstr>2. Prezentácia je kľúčová</vt:lpstr>
      <vt:lpstr>3.Nie viac ako dve stránky A4 </vt:lpstr>
      <vt:lpstr>4. Pochopiť popis práce </vt:lpstr>
      <vt:lpstr>5. Tvorba zručností </vt:lpstr>
      <vt:lpstr>6. Tvorba záujmov </vt:lpstr>
      <vt:lpstr> 7. Tvorba skúseností </vt:lpstr>
      <vt:lpstr>8. Referencie </vt:lpstr>
      <vt:lpstr> 9. Udržujte Váš životopis aktualizovaný </vt:lpstr>
      <vt:lpstr>10.Kontaktujte poradcov</vt:lpstr>
      <vt:lpstr>Životopis – vzor 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AKO POSTUPOVAŤ PRI HĽADANÍ ZAMESTNANIA</dc:title>
  <dc:creator>CL</dc:creator>
  <cp:lastModifiedBy>CL</cp:lastModifiedBy>
  <cp:revision>1</cp:revision>
  <dcterms:created xsi:type="dcterms:W3CDTF">2017-10-12T12:22:35Z</dcterms:created>
  <dcterms:modified xsi:type="dcterms:W3CDTF">2017-10-12T12:24:28Z</dcterms:modified>
</cp:coreProperties>
</file>