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7"/>
  </p:notesMasterIdLst>
  <p:sldIdLst>
    <p:sldId id="256" r:id="rId3"/>
    <p:sldId id="310" r:id="rId4"/>
    <p:sldId id="320" r:id="rId5"/>
    <p:sldId id="318" r:id="rId6"/>
    <p:sldId id="319" r:id="rId7"/>
    <p:sldId id="317" r:id="rId8"/>
    <p:sldId id="323" r:id="rId9"/>
    <p:sldId id="311" r:id="rId10"/>
    <p:sldId id="326" r:id="rId11"/>
    <p:sldId id="324" r:id="rId12"/>
    <p:sldId id="325" r:id="rId13"/>
    <p:sldId id="321" r:id="rId14"/>
    <p:sldId id="295" r:id="rId15"/>
    <p:sldId id="32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261"/>
    <a:srgbClr val="009F3C"/>
    <a:srgbClr val="F58D01"/>
    <a:srgbClr val="E8402E"/>
    <a:srgbClr val="990000"/>
    <a:srgbClr val="464543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80830" autoAdjust="0"/>
  </p:normalViewPr>
  <p:slideViewPr>
    <p:cSldViewPr>
      <p:cViewPr varScale="1">
        <p:scale>
          <a:sx n="82" d="100"/>
          <a:sy n="82" d="100"/>
        </p:scale>
        <p:origin x="9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64C56-DAEA-4A0F-AB7D-C572F5FA9BF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64AFBCBF-048C-49A3-B0D6-54FA96EEC66A}">
      <dgm:prSet phldrT="[Text]" custT="1"/>
      <dgm:spPr>
        <a:solidFill>
          <a:srgbClr val="F58D01"/>
        </a:solidFill>
      </dgm:spPr>
      <dgm:t>
        <a:bodyPr/>
        <a:lstStyle/>
        <a:p>
          <a:r>
            <a:rPr lang="sk-SK" sz="2400" b="1" dirty="0">
              <a:solidFill>
                <a:srgbClr val="002060"/>
              </a:solidFill>
            </a:rPr>
            <a:t>lepšie porozumieť vlastnej </a:t>
          </a:r>
          <a:r>
            <a:rPr lang="sk-SK" sz="2400" b="1" dirty="0" err="1">
              <a:solidFill>
                <a:srgbClr val="002060"/>
              </a:solidFill>
            </a:rPr>
            <a:t>kariérovej</a:t>
          </a:r>
          <a:r>
            <a:rPr lang="sk-SK" sz="2400" b="1" dirty="0">
              <a:solidFill>
                <a:srgbClr val="002060"/>
              </a:solidFill>
            </a:rPr>
            <a:t> dráhe</a:t>
          </a:r>
          <a:endParaRPr lang="sk-SK" sz="2400" b="1" dirty="0"/>
        </a:p>
      </dgm:t>
    </dgm:pt>
    <dgm:pt modelId="{E1523A58-C061-422F-9858-E0828D1DF268}" type="parTrans" cxnId="{0CAFBB8F-363B-472D-B1E1-0F8294C87BFC}">
      <dgm:prSet/>
      <dgm:spPr/>
      <dgm:t>
        <a:bodyPr/>
        <a:lstStyle/>
        <a:p>
          <a:endParaRPr lang="sk-SK"/>
        </a:p>
      </dgm:t>
    </dgm:pt>
    <dgm:pt modelId="{2474887F-A93E-4E8F-A9BD-291A7286E60E}" type="sibTrans" cxnId="{0CAFBB8F-363B-472D-B1E1-0F8294C87BFC}">
      <dgm:prSet/>
      <dgm:spPr/>
      <dgm:t>
        <a:bodyPr/>
        <a:lstStyle/>
        <a:p>
          <a:endParaRPr lang="sk-SK"/>
        </a:p>
      </dgm:t>
    </dgm:pt>
    <dgm:pt modelId="{8D17DD5C-7175-4328-AC73-14DB085CF717}">
      <dgm:prSet phldrT="[Text]" custT="1"/>
      <dgm:spPr>
        <a:solidFill>
          <a:srgbClr val="7030A0"/>
        </a:solidFill>
      </dgm:spPr>
      <dgm:t>
        <a:bodyPr/>
        <a:lstStyle/>
        <a:p>
          <a:r>
            <a:rPr lang="sk-SK" sz="2000" b="1" dirty="0">
              <a:solidFill>
                <a:srgbClr val="FFFF00"/>
              </a:solidFill>
            </a:rPr>
            <a:t>vytvoriť, založiť alebo doplniť vlastné kompetenčné portfólio</a:t>
          </a:r>
        </a:p>
      </dgm:t>
    </dgm:pt>
    <dgm:pt modelId="{57B8001E-E7A4-4A10-A2CB-7FF7C7E625F5}" type="parTrans" cxnId="{D8A09430-D6EF-4781-9D26-BB34A2737998}">
      <dgm:prSet/>
      <dgm:spPr/>
      <dgm:t>
        <a:bodyPr/>
        <a:lstStyle/>
        <a:p>
          <a:endParaRPr lang="sk-SK"/>
        </a:p>
      </dgm:t>
    </dgm:pt>
    <dgm:pt modelId="{7FBEDB63-5076-48B2-AA96-6633096FBD36}" type="sibTrans" cxnId="{D8A09430-D6EF-4781-9D26-BB34A2737998}">
      <dgm:prSet/>
      <dgm:spPr/>
      <dgm:t>
        <a:bodyPr/>
        <a:lstStyle/>
        <a:p>
          <a:endParaRPr lang="sk-SK"/>
        </a:p>
      </dgm:t>
    </dgm:pt>
    <dgm:pt modelId="{393DF945-A407-40EA-AD32-9AA35F93C752}">
      <dgm:prSet phldrT="[Text]" custT="1"/>
      <dgm:spPr>
        <a:solidFill>
          <a:srgbClr val="FFC000"/>
        </a:solidFill>
      </dgm:spPr>
      <dgm:t>
        <a:bodyPr/>
        <a:lstStyle/>
        <a:p>
          <a:r>
            <a:rPr lang="sk-SK" sz="2400" b="1" dirty="0">
              <a:solidFill>
                <a:srgbClr val="002060"/>
              </a:solidFill>
            </a:rPr>
            <a:t>určiť vlastné hodnoty, motivácie a záujmy</a:t>
          </a:r>
          <a:endParaRPr lang="sk-SK" sz="2400" b="1" dirty="0"/>
        </a:p>
      </dgm:t>
    </dgm:pt>
    <dgm:pt modelId="{E7029B6F-1AB7-48B5-849C-B5C61C49167C}" type="parTrans" cxnId="{48D06DC8-ECA0-46CC-9A7D-03907CD33F99}">
      <dgm:prSet/>
      <dgm:spPr/>
      <dgm:t>
        <a:bodyPr/>
        <a:lstStyle/>
        <a:p>
          <a:endParaRPr lang="sk-SK"/>
        </a:p>
      </dgm:t>
    </dgm:pt>
    <dgm:pt modelId="{AA13F734-19E6-4480-B4C3-6A32D4C6BB95}" type="sibTrans" cxnId="{48D06DC8-ECA0-46CC-9A7D-03907CD33F99}">
      <dgm:prSet/>
      <dgm:spPr/>
      <dgm:t>
        <a:bodyPr/>
        <a:lstStyle/>
        <a:p>
          <a:endParaRPr lang="sk-SK"/>
        </a:p>
      </dgm:t>
    </dgm:pt>
    <dgm:pt modelId="{265A586F-A633-4DDF-903F-0850BB3078C6}">
      <dgm:prSet phldrT="[Text]" custT="1"/>
      <dgm:spPr>
        <a:solidFill>
          <a:srgbClr val="00B0F0"/>
        </a:solidFill>
      </dgm:spPr>
      <dgm:t>
        <a:bodyPr/>
        <a:lstStyle/>
        <a:p>
          <a:r>
            <a:rPr lang="sk-SK" sz="2400" b="1" dirty="0">
              <a:solidFill>
                <a:srgbClr val="FFFF00"/>
              </a:solidFill>
            </a:rPr>
            <a:t>zvýšiť vlastnú samostatnosť </a:t>
          </a:r>
        </a:p>
      </dgm:t>
    </dgm:pt>
    <dgm:pt modelId="{D2A52268-363C-4C6F-92F1-0B835C4B8BE9}" type="parTrans" cxnId="{33414D3A-6EB3-4A98-933B-80579FDC30DA}">
      <dgm:prSet/>
      <dgm:spPr/>
      <dgm:t>
        <a:bodyPr/>
        <a:lstStyle/>
        <a:p>
          <a:endParaRPr lang="sk-SK"/>
        </a:p>
      </dgm:t>
    </dgm:pt>
    <dgm:pt modelId="{BEC83024-2BBD-41F4-8802-1C08905657C1}" type="sibTrans" cxnId="{33414D3A-6EB3-4A98-933B-80579FDC30DA}">
      <dgm:prSet/>
      <dgm:spPr/>
      <dgm:t>
        <a:bodyPr/>
        <a:lstStyle/>
        <a:p>
          <a:endParaRPr lang="sk-SK"/>
        </a:p>
      </dgm:t>
    </dgm:pt>
    <dgm:pt modelId="{046450AA-9229-407F-A719-731938AE0BD4}">
      <dgm:prSet phldrT="[Text]" custT="1"/>
      <dgm:spPr>
        <a:solidFill>
          <a:srgbClr val="E8402E"/>
        </a:solidFill>
      </dgm:spPr>
      <dgm:t>
        <a:bodyPr/>
        <a:lstStyle/>
        <a:p>
          <a:r>
            <a:rPr lang="sk-SK" sz="2400" dirty="0">
              <a:solidFill>
                <a:srgbClr val="0B3261"/>
              </a:solidFill>
            </a:rPr>
            <a:t>rozvíjať zručnosti pre riadenie vlastnej kariéry</a:t>
          </a:r>
        </a:p>
      </dgm:t>
    </dgm:pt>
    <dgm:pt modelId="{F274D9A0-2794-447D-B4BF-E3E44255A939}" type="parTrans" cxnId="{901DF4F8-3EF6-49FE-934F-23754BD2624C}">
      <dgm:prSet/>
      <dgm:spPr/>
      <dgm:t>
        <a:bodyPr/>
        <a:lstStyle/>
        <a:p>
          <a:endParaRPr lang="sk-SK"/>
        </a:p>
      </dgm:t>
    </dgm:pt>
    <dgm:pt modelId="{1F3FC941-0F2E-483E-AD37-C0FC438E8A8D}" type="sibTrans" cxnId="{901DF4F8-3EF6-49FE-934F-23754BD2624C}">
      <dgm:prSet/>
      <dgm:spPr/>
      <dgm:t>
        <a:bodyPr/>
        <a:lstStyle/>
        <a:p>
          <a:endParaRPr lang="sk-SK"/>
        </a:p>
      </dgm:t>
    </dgm:pt>
    <dgm:pt modelId="{BCF1AF4E-0792-4ACD-81A4-76AC407D8C6E}">
      <dgm:prSet custT="1"/>
      <dgm:spPr>
        <a:solidFill>
          <a:srgbClr val="92D050"/>
        </a:solidFill>
      </dgm:spPr>
      <dgm:t>
        <a:bodyPr/>
        <a:lstStyle/>
        <a:p>
          <a:r>
            <a:rPr lang="sk-SK" sz="2400" b="1" dirty="0">
              <a:solidFill>
                <a:srgbClr val="002060"/>
              </a:solidFill>
            </a:rPr>
            <a:t>poznať vlastné profesijné predpoklady</a:t>
          </a:r>
          <a:endParaRPr lang="sk-SK" sz="2400" b="1" dirty="0"/>
        </a:p>
      </dgm:t>
    </dgm:pt>
    <dgm:pt modelId="{66215BC7-C1FB-4616-9A52-4A4152DAD1A9}" type="parTrans" cxnId="{7E71ED17-428F-46A4-9D1F-3A49C91B08EF}">
      <dgm:prSet/>
      <dgm:spPr/>
      <dgm:t>
        <a:bodyPr/>
        <a:lstStyle/>
        <a:p>
          <a:endParaRPr lang="sk-SK"/>
        </a:p>
      </dgm:t>
    </dgm:pt>
    <dgm:pt modelId="{CDB5A95B-F195-4FE5-BF30-3543A03BA353}" type="sibTrans" cxnId="{7E71ED17-428F-46A4-9D1F-3A49C91B08EF}">
      <dgm:prSet/>
      <dgm:spPr/>
      <dgm:t>
        <a:bodyPr/>
        <a:lstStyle/>
        <a:p>
          <a:endParaRPr lang="sk-SK"/>
        </a:p>
      </dgm:t>
    </dgm:pt>
    <dgm:pt modelId="{2E08C0B9-4DCF-4571-999F-B6F9245F76BC}" type="pres">
      <dgm:prSet presAssocID="{0CA64C56-DAEA-4A0F-AB7D-C572F5FA9BF6}" presName="cycle" presStyleCnt="0">
        <dgm:presLayoutVars>
          <dgm:dir/>
          <dgm:resizeHandles val="exact"/>
        </dgm:presLayoutVars>
      </dgm:prSet>
      <dgm:spPr/>
    </dgm:pt>
    <dgm:pt modelId="{4F923E8F-1EEB-4B13-AE45-8FDF82F662AD}" type="pres">
      <dgm:prSet presAssocID="{64AFBCBF-048C-49A3-B0D6-54FA96EEC66A}" presName="node" presStyleLbl="node1" presStyleIdx="0" presStyleCnt="6" custScaleX="309139" custScaleY="111722">
        <dgm:presLayoutVars>
          <dgm:bulletEnabled val="1"/>
        </dgm:presLayoutVars>
      </dgm:prSet>
      <dgm:spPr/>
    </dgm:pt>
    <dgm:pt modelId="{876EF2F3-49E2-4DBF-B527-1CAA7B527F74}" type="pres">
      <dgm:prSet presAssocID="{64AFBCBF-048C-49A3-B0D6-54FA96EEC66A}" presName="spNode" presStyleCnt="0"/>
      <dgm:spPr/>
    </dgm:pt>
    <dgm:pt modelId="{70B35A54-DE7E-4D64-A185-ECAEA4FF52BE}" type="pres">
      <dgm:prSet presAssocID="{2474887F-A93E-4E8F-A9BD-291A7286E60E}" presName="sibTrans" presStyleLbl="sibTrans1D1" presStyleIdx="0" presStyleCnt="6"/>
      <dgm:spPr/>
    </dgm:pt>
    <dgm:pt modelId="{74D34FDC-03F7-40B1-AB11-7A070B4D3B12}" type="pres">
      <dgm:prSet presAssocID="{8D17DD5C-7175-4328-AC73-14DB085CF717}" presName="node" presStyleLbl="node1" presStyleIdx="1" presStyleCnt="6" custScaleX="247375" custScaleY="139139" custRadScaleRad="93625" custRadScaleInc="33398">
        <dgm:presLayoutVars>
          <dgm:bulletEnabled val="1"/>
        </dgm:presLayoutVars>
      </dgm:prSet>
      <dgm:spPr/>
    </dgm:pt>
    <dgm:pt modelId="{5FCFF5DA-79E5-4D8D-87B2-F584B01EA65C}" type="pres">
      <dgm:prSet presAssocID="{8D17DD5C-7175-4328-AC73-14DB085CF717}" presName="spNode" presStyleCnt="0"/>
      <dgm:spPr/>
    </dgm:pt>
    <dgm:pt modelId="{988A02E6-963F-4349-8D86-0A9B2C82F10D}" type="pres">
      <dgm:prSet presAssocID="{7FBEDB63-5076-48B2-AA96-6633096FBD36}" presName="sibTrans" presStyleLbl="sibTrans1D1" presStyleIdx="1" presStyleCnt="6"/>
      <dgm:spPr/>
    </dgm:pt>
    <dgm:pt modelId="{EFFA8BB7-2D0E-4EB5-883B-34408BA8AD7F}" type="pres">
      <dgm:prSet presAssocID="{BCF1AF4E-0792-4ACD-81A4-76AC407D8C6E}" presName="node" presStyleLbl="node1" presStyleIdx="2" presStyleCnt="6" custScaleX="249990" custScaleY="129389" custRadScaleRad="93395" custRadScaleInc="-40955">
        <dgm:presLayoutVars>
          <dgm:bulletEnabled val="1"/>
        </dgm:presLayoutVars>
      </dgm:prSet>
      <dgm:spPr/>
    </dgm:pt>
    <dgm:pt modelId="{19EA49B8-992C-4C07-B73F-F36578F8D354}" type="pres">
      <dgm:prSet presAssocID="{BCF1AF4E-0792-4ACD-81A4-76AC407D8C6E}" presName="spNode" presStyleCnt="0"/>
      <dgm:spPr/>
    </dgm:pt>
    <dgm:pt modelId="{49BC0F67-4DF1-4A0F-AE17-A071122D950B}" type="pres">
      <dgm:prSet presAssocID="{CDB5A95B-F195-4FE5-BF30-3543A03BA353}" presName="sibTrans" presStyleLbl="sibTrans1D1" presStyleIdx="2" presStyleCnt="6"/>
      <dgm:spPr/>
    </dgm:pt>
    <dgm:pt modelId="{D1C4493D-62A2-4628-952F-53E78F410E86}" type="pres">
      <dgm:prSet presAssocID="{393DF945-A407-40EA-AD32-9AA35F93C752}" presName="node" presStyleLbl="node1" presStyleIdx="3" presStyleCnt="6" custScaleX="308509" custScaleY="125513">
        <dgm:presLayoutVars>
          <dgm:bulletEnabled val="1"/>
        </dgm:presLayoutVars>
      </dgm:prSet>
      <dgm:spPr/>
    </dgm:pt>
    <dgm:pt modelId="{B1CAC4C0-8D8F-458A-ABF6-23582823B9A2}" type="pres">
      <dgm:prSet presAssocID="{393DF945-A407-40EA-AD32-9AA35F93C752}" presName="spNode" presStyleCnt="0"/>
      <dgm:spPr/>
    </dgm:pt>
    <dgm:pt modelId="{1BDF623A-3B30-4741-AE9F-08C6837D75F6}" type="pres">
      <dgm:prSet presAssocID="{AA13F734-19E6-4480-B4C3-6A32D4C6BB95}" presName="sibTrans" presStyleLbl="sibTrans1D1" presStyleIdx="3" presStyleCnt="6"/>
      <dgm:spPr/>
    </dgm:pt>
    <dgm:pt modelId="{AECB0757-8B88-4743-AD0E-4EBD01BF399E}" type="pres">
      <dgm:prSet presAssocID="{265A586F-A633-4DDF-903F-0850BB3078C6}" presName="node" presStyleLbl="node1" presStyleIdx="4" presStyleCnt="6" custScaleX="266659" custScaleY="129389" custRadScaleRad="96418" custRadScaleInc="44541">
        <dgm:presLayoutVars>
          <dgm:bulletEnabled val="1"/>
        </dgm:presLayoutVars>
      </dgm:prSet>
      <dgm:spPr/>
    </dgm:pt>
    <dgm:pt modelId="{9E0F09E9-0047-49B8-95E9-5267316B5F0B}" type="pres">
      <dgm:prSet presAssocID="{265A586F-A633-4DDF-903F-0850BB3078C6}" presName="spNode" presStyleCnt="0"/>
      <dgm:spPr/>
    </dgm:pt>
    <dgm:pt modelId="{F134B6BB-6F8F-4610-B37E-6E0B315E5118}" type="pres">
      <dgm:prSet presAssocID="{BEC83024-2BBD-41F4-8802-1C08905657C1}" presName="sibTrans" presStyleLbl="sibTrans1D1" presStyleIdx="4" presStyleCnt="6"/>
      <dgm:spPr/>
    </dgm:pt>
    <dgm:pt modelId="{9066EEDD-43ED-407F-A013-65A91A046EDF}" type="pres">
      <dgm:prSet presAssocID="{046450AA-9229-407F-A719-731938AE0BD4}" presName="node" presStyleLbl="node1" presStyleIdx="5" presStyleCnt="6" custScaleX="264922" custScaleY="139139" custRadScaleRad="94763" custRadScaleInc="-34879">
        <dgm:presLayoutVars>
          <dgm:bulletEnabled val="1"/>
        </dgm:presLayoutVars>
      </dgm:prSet>
      <dgm:spPr/>
    </dgm:pt>
    <dgm:pt modelId="{AB2BC78D-2393-4E0A-BA64-54CB1EF9BE15}" type="pres">
      <dgm:prSet presAssocID="{046450AA-9229-407F-A719-731938AE0BD4}" presName="spNode" presStyleCnt="0"/>
      <dgm:spPr/>
    </dgm:pt>
    <dgm:pt modelId="{A5465733-7D6F-4768-B38C-C3CD8E1492CF}" type="pres">
      <dgm:prSet presAssocID="{1F3FC941-0F2E-483E-AD37-C0FC438E8A8D}" presName="sibTrans" presStyleLbl="sibTrans1D1" presStyleIdx="5" presStyleCnt="6"/>
      <dgm:spPr/>
    </dgm:pt>
  </dgm:ptLst>
  <dgm:cxnLst>
    <dgm:cxn modelId="{7F509C15-EA45-47D0-9BD6-70C48FCA78B2}" type="presOf" srcId="{1F3FC941-0F2E-483E-AD37-C0FC438E8A8D}" destId="{A5465733-7D6F-4768-B38C-C3CD8E1492CF}" srcOrd="0" destOrd="0" presId="urn:microsoft.com/office/officeart/2005/8/layout/cycle6"/>
    <dgm:cxn modelId="{7E71ED17-428F-46A4-9D1F-3A49C91B08EF}" srcId="{0CA64C56-DAEA-4A0F-AB7D-C572F5FA9BF6}" destId="{BCF1AF4E-0792-4ACD-81A4-76AC407D8C6E}" srcOrd="2" destOrd="0" parTransId="{66215BC7-C1FB-4616-9A52-4A4152DAD1A9}" sibTransId="{CDB5A95B-F195-4FE5-BF30-3543A03BA353}"/>
    <dgm:cxn modelId="{D8A09430-D6EF-4781-9D26-BB34A2737998}" srcId="{0CA64C56-DAEA-4A0F-AB7D-C572F5FA9BF6}" destId="{8D17DD5C-7175-4328-AC73-14DB085CF717}" srcOrd="1" destOrd="0" parTransId="{57B8001E-E7A4-4A10-A2CB-7FF7C7E625F5}" sibTransId="{7FBEDB63-5076-48B2-AA96-6633096FBD36}"/>
    <dgm:cxn modelId="{07F71637-C81B-43FA-A23C-88C0BCFD8FC4}" type="presOf" srcId="{8D17DD5C-7175-4328-AC73-14DB085CF717}" destId="{74D34FDC-03F7-40B1-AB11-7A070B4D3B12}" srcOrd="0" destOrd="0" presId="urn:microsoft.com/office/officeart/2005/8/layout/cycle6"/>
    <dgm:cxn modelId="{33414D3A-6EB3-4A98-933B-80579FDC30DA}" srcId="{0CA64C56-DAEA-4A0F-AB7D-C572F5FA9BF6}" destId="{265A586F-A633-4DDF-903F-0850BB3078C6}" srcOrd="4" destOrd="0" parTransId="{D2A52268-363C-4C6F-92F1-0B835C4B8BE9}" sibTransId="{BEC83024-2BBD-41F4-8802-1C08905657C1}"/>
    <dgm:cxn modelId="{C0BB6563-5917-4C23-A7B8-A79072DB5DAE}" type="presOf" srcId="{046450AA-9229-407F-A719-731938AE0BD4}" destId="{9066EEDD-43ED-407F-A013-65A91A046EDF}" srcOrd="0" destOrd="0" presId="urn:microsoft.com/office/officeart/2005/8/layout/cycle6"/>
    <dgm:cxn modelId="{8266C447-6D54-4769-885F-894D2268C52C}" type="presOf" srcId="{393DF945-A407-40EA-AD32-9AA35F93C752}" destId="{D1C4493D-62A2-4628-952F-53E78F410E86}" srcOrd="0" destOrd="0" presId="urn:microsoft.com/office/officeart/2005/8/layout/cycle6"/>
    <dgm:cxn modelId="{76FF134A-122E-4E95-9125-8332EFEE9345}" type="presOf" srcId="{7FBEDB63-5076-48B2-AA96-6633096FBD36}" destId="{988A02E6-963F-4349-8D86-0A9B2C82F10D}" srcOrd="0" destOrd="0" presId="urn:microsoft.com/office/officeart/2005/8/layout/cycle6"/>
    <dgm:cxn modelId="{07D11479-8FFC-4254-BD14-07D27652D76E}" type="presOf" srcId="{AA13F734-19E6-4480-B4C3-6A32D4C6BB95}" destId="{1BDF623A-3B30-4741-AE9F-08C6837D75F6}" srcOrd="0" destOrd="0" presId="urn:microsoft.com/office/officeart/2005/8/layout/cycle6"/>
    <dgm:cxn modelId="{3165887A-89F1-4F0C-A3EB-0FBF36606FB4}" type="presOf" srcId="{2474887F-A93E-4E8F-A9BD-291A7286E60E}" destId="{70B35A54-DE7E-4D64-A185-ECAEA4FF52BE}" srcOrd="0" destOrd="0" presId="urn:microsoft.com/office/officeart/2005/8/layout/cycle6"/>
    <dgm:cxn modelId="{0CAFBB8F-363B-472D-B1E1-0F8294C87BFC}" srcId="{0CA64C56-DAEA-4A0F-AB7D-C572F5FA9BF6}" destId="{64AFBCBF-048C-49A3-B0D6-54FA96EEC66A}" srcOrd="0" destOrd="0" parTransId="{E1523A58-C061-422F-9858-E0828D1DF268}" sibTransId="{2474887F-A93E-4E8F-A9BD-291A7286E60E}"/>
    <dgm:cxn modelId="{35271392-ED32-461F-A3C2-DE9C6D18AD7F}" type="presOf" srcId="{265A586F-A633-4DDF-903F-0850BB3078C6}" destId="{AECB0757-8B88-4743-AD0E-4EBD01BF399E}" srcOrd="0" destOrd="0" presId="urn:microsoft.com/office/officeart/2005/8/layout/cycle6"/>
    <dgm:cxn modelId="{124C5F94-A639-4828-89AC-B3BF482F0613}" type="presOf" srcId="{0CA64C56-DAEA-4A0F-AB7D-C572F5FA9BF6}" destId="{2E08C0B9-4DCF-4571-999F-B6F9245F76BC}" srcOrd="0" destOrd="0" presId="urn:microsoft.com/office/officeart/2005/8/layout/cycle6"/>
    <dgm:cxn modelId="{C594FF9E-25C6-420F-AA7F-1EC49700D6C1}" type="presOf" srcId="{CDB5A95B-F195-4FE5-BF30-3543A03BA353}" destId="{49BC0F67-4DF1-4A0F-AE17-A071122D950B}" srcOrd="0" destOrd="0" presId="urn:microsoft.com/office/officeart/2005/8/layout/cycle6"/>
    <dgm:cxn modelId="{48D06DC8-ECA0-46CC-9A7D-03907CD33F99}" srcId="{0CA64C56-DAEA-4A0F-AB7D-C572F5FA9BF6}" destId="{393DF945-A407-40EA-AD32-9AA35F93C752}" srcOrd="3" destOrd="0" parTransId="{E7029B6F-1AB7-48B5-849C-B5C61C49167C}" sibTransId="{AA13F734-19E6-4480-B4C3-6A32D4C6BB95}"/>
    <dgm:cxn modelId="{459A1ED0-FB69-4096-9090-C9040F846F5D}" type="presOf" srcId="{64AFBCBF-048C-49A3-B0D6-54FA96EEC66A}" destId="{4F923E8F-1EEB-4B13-AE45-8FDF82F662AD}" srcOrd="0" destOrd="0" presId="urn:microsoft.com/office/officeart/2005/8/layout/cycle6"/>
    <dgm:cxn modelId="{660793DF-8E02-4F2A-8CE6-D9FD83BE1227}" type="presOf" srcId="{BCF1AF4E-0792-4ACD-81A4-76AC407D8C6E}" destId="{EFFA8BB7-2D0E-4EB5-883B-34408BA8AD7F}" srcOrd="0" destOrd="0" presId="urn:microsoft.com/office/officeart/2005/8/layout/cycle6"/>
    <dgm:cxn modelId="{728843F4-888F-473B-A047-A8862A21DFC6}" type="presOf" srcId="{BEC83024-2BBD-41F4-8802-1C08905657C1}" destId="{F134B6BB-6F8F-4610-B37E-6E0B315E5118}" srcOrd="0" destOrd="0" presId="urn:microsoft.com/office/officeart/2005/8/layout/cycle6"/>
    <dgm:cxn modelId="{901DF4F8-3EF6-49FE-934F-23754BD2624C}" srcId="{0CA64C56-DAEA-4A0F-AB7D-C572F5FA9BF6}" destId="{046450AA-9229-407F-A719-731938AE0BD4}" srcOrd="5" destOrd="0" parTransId="{F274D9A0-2794-447D-B4BF-E3E44255A939}" sibTransId="{1F3FC941-0F2E-483E-AD37-C0FC438E8A8D}"/>
    <dgm:cxn modelId="{539950B6-93CF-4AC7-9CAA-EE147BB5AA7C}" type="presParOf" srcId="{2E08C0B9-4DCF-4571-999F-B6F9245F76BC}" destId="{4F923E8F-1EEB-4B13-AE45-8FDF82F662AD}" srcOrd="0" destOrd="0" presId="urn:microsoft.com/office/officeart/2005/8/layout/cycle6"/>
    <dgm:cxn modelId="{F7217DC3-7706-4B74-99B2-70AFEF3B4AAC}" type="presParOf" srcId="{2E08C0B9-4DCF-4571-999F-B6F9245F76BC}" destId="{876EF2F3-49E2-4DBF-B527-1CAA7B527F74}" srcOrd="1" destOrd="0" presId="urn:microsoft.com/office/officeart/2005/8/layout/cycle6"/>
    <dgm:cxn modelId="{22C4A711-1A0F-4BBD-94C0-74C823B2BB2D}" type="presParOf" srcId="{2E08C0B9-4DCF-4571-999F-B6F9245F76BC}" destId="{70B35A54-DE7E-4D64-A185-ECAEA4FF52BE}" srcOrd="2" destOrd="0" presId="urn:microsoft.com/office/officeart/2005/8/layout/cycle6"/>
    <dgm:cxn modelId="{905E6AC4-07AB-4CFA-9CCF-8B52CBFA464A}" type="presParOf" srcId="{2E08C0B9-4DCF-4571-999F-B6F9245F76BC}" destId="{74D34FDC-03F7-40B1-AB11-7A070B4D3B12}" srcOrd="3" destOrd="0" presId="urn:microsoft.com/office/officeart/2005/8/layout/cycle6"/>
    <dgm:cxn modelId="{D28E6499-B202-468B-B4F8-707CCB26DE9E}" type="presParOf" srcId="{2E08C0B9-4DCF-4571-999F-B6F9245F76BC}" destId="{5FCFF5DA-79E5-4D8D-87B2-F584B01EA65C}" srcOrd="4" destOrd="0" presId="urn:microsoft.com/office/officeart/2005/8/layout/cycle6"/>
    <dgm:cxn modelId="{C7ECF5D7-EBCA-433D-9909-4D20522EF4CD}" type="presParOf" srcId="{2E08C0B9-4DCF-4571-999F-B6F9245F76BC}" destId="{988A02E6-963F-4349-8D86-0A9B2C82F10D}" srcOrd="5" destOrd="0" presId="urn:microsoft.com/office/officeart/2005/8/layout/cycle6"/>
    <dgm:cxn modelId="{836B2390-B9C4-4BBD-8B73-8409E8F944AB}" type="presParOf" srcId="{2E08C0B9-4DCF-4571-999F-B6F9245F76BC}" destId="{EFFA8BB7-2D0E-4EB5-883B-34408BA8AD7F}" srcOrd="6" destOrd="0" presId="urn:microsoft.com/office/officeart/2005/8/layout/cycle6"/>
    <dgm:cxn modelId="{1AFA5A09-9C40-424B-83A5-4A1DB1533135}" type="presParOf" srcId="{2E08C0B9-4DCF-4571-999F-B6F9245F76BC}" destId="{19EA49B8-992C-4C07-B73F-F36578F8D354}" srcOrd="7" destOrd="0" presId="urn:microsoft.com/office/officeart/2005/8/layout/cycle6"/>
    <dgm:cxn modelId="{39E7788F-3C3A-4AA3-A421-9C831974A84D}" type="presParOf" srcId="{2E08C0B9-4DCF-4571-999F-B6F9245F76BC}" destId="{49BC0F67-4DF1-4A0F-AE17-A071122D950B}" srcOrd="8" destOrd="0" presId="urn:microsoft.com/office/officeart/2005/8/layout/cycle6"/>
    <dgm:cxn modelId="{F0EF3FD1-7EB7-4E42-82A6-957C83D88D21}" type="presParOf" srcId="{2E08C0B9-4DCF-4571-999F-B6F9245F76BC}" destId="{D1C4493D-62A2-4628-952F-53E78F410E86}" srcOrd="9" destOrd="0" presId="urn:microsoft.com/office/officeart/2005/8/layout/cycle6"/>
    <dgm:cxn modelId="{08AF2CA0-E763-405E-9940-0861F5B86DC6}" type="presParOf" srcId="{2E08C0B9-4DCF-4571-999F-B6F9245F76BC}" destId="{B1CAC4C0-8D8F-458A-ABF6-23582823B9A2}" srcOrd="10" destOrd="0" presId="urn:microsoft.com/office/officeart/2005/8/layout/cycle6"/>
    <dgm:cxn modelId="{323A988B-46D7-45FC-9FDA-6987FEB60D20}" type="presParOf" srcId="{2E08C0B9-4DCF-4571-999F-B6F9245F76BC}" destId="{1BDF623A-3B30-4741-AE9F-08C6837D75F6}" srcOrd="11" destOrd="0" presId="urn:microsoft.com/office/officeart/2005/8/layout/cycle6"/>
    <dgm:cxn modelId="{462F3658-BCA7-419F-AC46-28D1EDB4CB5A}" type="presParOf" srcId="{2E08C0B9-4DCF-4571-999F-B6F9245F76BC}" destId="{AECB0757-8B88-4743-AD0E-4EBD01BF399E}" srcOrd="12" destOrd="0" presId="urn:microsoft.com/office/officeart/2005/8/layout/cycle6"/>
    <dgm:cxn modelId="{E58D68E2-EC25-49F5-8AD5-B2356CCCB2D4}" type="presParOf" srcId="{2E08C0B9-4DCF-4571-999F-B6F9245F76BC}" destId="{9E0F09E9-0047-49B8-95E9-5267316B5F0B}" srcOrd="13" destOrd="0" presId="urn:microsoft.com/office/officeart/2005/8/layout/cycle6"/>
    <dgm:cxn modelId="{57594188-A774-4395-AEE1-E1FA4957BDDF}" type="presParOf" srcId="{2E08C0B9-4DCF-4571-999F-B6F9245F76BC}" destId="{F134B6BB-6F8F-4610-B37E-6E0B315E5118}" srcOrd="14" destOrd="0" presId="urn:microsoft.com/office/officeart/2005/8/layout/cycle6"/>
    <dgm:cxn modelId="{B04CE6D7-22E9-4BC0-8393-E3CA3D4D5661}" type="presParOf" srcId="{2E08C0B9-4DCF-4571-999F-B6F9245F76BC}" destId="{9066EEDD-43ED-407F-A013-65A91A046EDF}" srcOrd="15" destOrd="0" presId="urn:microsoft.com/office/officeart/2005/8/layout/cycle6"/>
    <dgm:cxn modelId="{A5D1B31B-A344-4D25-B55F-ECE5AC2676F1}" type="presParOf" srcId="{2E08C0B9-4DCF-4571-999F-B6F9245F76BC}" destId="{AB2BC78D-2393-4E0A-BA64-54CB1EF9BE15}" srcOrd="16" destOrd="0" presId="urn:microsoft.com/office/officeart/2005/8/layout/cycle6"/>
    <dgm:cxn modelId="{DC884A63-14CA-4B21-9A62-8517B7A1AF36}" type="presParOf" srcId="{2E08C0B9-4DCF-4571-999F-B6F9245F76BC}" destId="{A5465733-7D6F-4768-B38C-C3CD8E1492CF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5C6022-4749-4E63-8438-81DDF8CF78DE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799911EE-547A-4E5E-917F-1AFE54771886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sk-SK" sz="2000" b="1" dirty="0"/>
            <a:t>Úvodná fáza</a:t>
          </a:r>
          <a:endParaRPr lang="en-US" sz="2000" b="1" dirty="0"/>
        </a:p>
      </dgm:t>
    </dgm:pt>
    <dgm:pt modelId="{D1CC0000-63B9-4776-8A58-605E2133462A}" type="parTrans" cxnId="{5B3E22F1-C9B4-4068-8858-077C55C364CA}">
      <dgm:prSet/>
      <dgm:spPr/>
      <dgm:t>
        <a:bodyPr/>
        <a:lstStyle/>
        <a:p>
          <a:endParaRPr lang="en-US"/>
        </a:p>
      </dgm:t>
    </dgm:pt>
    <dgm:pt modelId="{DAFD64FE-7338-4FD1-B473-44897BB9E70A}" type="sibTrans" cxnId="{5B3E22F1-C9B4-4068-8858-077C55C364CA}">
      <dgm:prSet/>
      <dgm:spPr/>
      <dgm:t>
        <a:bodyPr/>
        <a:lstStyle/>
        <a:p>
          <a:endParaRPr lang="en-US"/>
        </a:p>
      </dgm:t>
    </dgm:pt>
    <dgm:pt modelId="{BF712D33-E25B-450F-9887-72D658E6B514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sk-SK" sz="2000" b="1" dirty="0"/>
            <a:t>Fáza zberu informácií</a:t>
          </a:r>
          <a:endParaRPr lang="en-US" sz="2000" b="1" dirty="0"/>
        </a:p>
      </dgm:t>
    </dgm:pt>
    <dgm:pt modelId="{EC3091E1-8B57-4E0C-9A3A-DAE4F9F5094B}" type="parTrans" cxnId="{17F9C78B-B129-4315-8F7A-9353786CDB2B}">
      <dgm:prSet/>
      <dgm:spPr/>
      <dgm:t>
        <a:bodyPr/>
        <a:lstStyle/>
        <a:p>
          <a:endParaRPr lang="en-US"/>
        </a:p>
      </dgm:t>
    </dgm:pt>
    <dgm:pt modelId="{6CD3B2F8-714F-4A56-AFA9-E160667CE35C}" type="sibTrans" cxnId="{17F9C78B-B129-4315-8F7A-9353786CDB2B}">
      <dgm:prSet/>
      <dgm:spPr/>
      <dgm:t>
        <a:bodyPr/>
        <a:lstStyle/>
        <a:p>
          <a:endParaRPr lang="en-US"/>
        </a:p>
      </dgm:t>
    </dgm:pt>
    <dgm:pt modelId="{5195876B-5AC4-48D0-97A0-23CF61ECC317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sk-SK" sz="2000" b="1" dirty="0"/>
            <a:t>Záverečná fáza</a:t>
          </a:r>
          <a:endParaRPr lang="en-US" sz="2000" b="1" dirty="0"/>
        </a:p>
      </dgm:t>
    </dgm:pt>
    <dgm:pt modelId="{5A2FD0D1-D842-4D1F-BE76-4EA5B42D32BB}" type="parTrans" cxnId="{085236C9-189E-476A-9A1E-492E3167021C}">
      <dgm:prSet/>
      <dgm:spPr/>
      <dgm:t>
        <a:bodyPr/>
        <a:lstStyle/>
        <a:p>
          <a:endParaRPr lang="en-US"/>
        </a:p>
      </dgm:t>
    </dgm:pt>
    <dgm:pt modelId="{7EE83F54-FD8D-40B5-923A-BEC1A25AD457}" type="sibTrans" cxnId="{085236C9-189E-476A-9A1E-492E3167021C}">
      <dgm:prSet/>
      <dgm:spPr/>
      <dgm:t>
        <a:bodyPr/>
        <a:lstStyle/>
        <a:p>
          <a:endParaRPr lang="en-US"/>
        </a:p>
      </dgm:t>
    </dgm:pt>
    <dgm:pt modelId="{5E04319B-72A6-46D0-81A2-F54EA24AEC33}" type="pres">
      <dgm:prSet presAssocID="{005C6022-4749-4E63-8438-81DDF8CF78DE}" presName="Name0" presStyleCnt="0">
        <dgm:presLayoutVars>
          <dgm:dir/>
          <dgm:animLvl val="lvl"/>
          <dgm:resizeHandles val="exact"/>
        </dgm:presLayoutVars>
      </dgm:prSet>
      <dgm:spPr/>
    </dgm:pt>
    <dgm:pt modelId="{9EEB99C4-B7A0-4125-985F-57E2C8ED9329}" type="pres">
      <dgm:prSet presAssocID="{799911EE-547A-4E5E-917F-1AFE54771886}" presName="parTxOnly" presStyleLbl="node1" presStyleIdx="0" presStyleCnt="3" custLinFactNeighborX="8035" custLinFactNeighborY="6250">
        <dgm:presLayoutVars>
          <dgm:chMax val="0"/>
          <dgm:chPref val="0"/>
          <dgm:bulletEnabled val="1"/>
        </dgm:presLayoutVars>
      </dgm:prSet>
      <dgm:spPr/>
    </dgm:pt>
    <dgm:pt modelId="{6BE89EDF-B9AA-4989-A577-80955D280ECB}" type="pres">
      <dgm:prSet presAssocID="{DAFD64FE-7338-4FD1-B473-44897BB9E70A}" presName="parTxOnlySpace" presStyleCnt="0"/>
      <dgm:spPr/>
    </dgm:pt>
    <dgm:pt modelId="{53ECF009-FE31-45D1-8439-DFBD4F078200}" type="pres">
      <dgm:prSet presAssocID="{BF712D33-E25B-450F-9887-72D658E6B51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B64E106-C5A3-4383-A2B1-D5C157BAD4FC}" type="pres">
      <dgm:prSet presAssocID="{6CD3B2F8-714F-4A56-AFA9-E160667CE35C}" presName="parTxOnlySpace" presStyleCnt="0"/>
      <dgm:spPr/>
    </dgm:pt>
    <dgm:pt modelId="{16CA10A9-7B3A-46DA-957B-E8F2E65C7E1B}" type="pres">
      <dgm:prSet presAssocID="{5195876B-5AC4-48D0-97A0-23CF61ECC31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15B2F2F-148B-48C9-9194-A6CE1106D7AD}" type="presOf" srcId="{799911EE-547A-4E5E-917F-1AFE54771886}" destId="{9EEB99C4-B7A0-4125-985F-57E2C8ED9329}" srcOrd="0" destOrd="0" presId="urn:microsoft.com/office/officeart/2005/8/layout/chevron1"/>
    <dgm:cxn modelId="{587DE363-BFA2-4751-8C92-6700816B1D43}" type="presOf" srcId="{BF712D33-E25B-450F-9887-72D658E6B514}" destId="{53ECF009-FE31-45D1-8439-DFBD4F078200}" srcOrd="0" destOrd="0" presId="urn:microsoft.com/office/officeart/2005/8/layout/chevron1"/>
    <dgm:cxn modelId="{C3EEFE4C-435F-46EA-8B42-E34526245B26}" type="presOf" srcId="{5195876B-5AC4-48D0-97A0-23CF61ECC317}" destId="{16CA10A9-7B3A-46DA-957B-E8F2E65C7E1B}" srcOrd="0" destOrd="0" presId="urn:microsoft.com/office/officeart/2005/8/layout/chevron1"/>
    <dgm:cxn modelId="{A5CE7F88-882E-4E35-9857-13FC6081A66C}" type="presOf" srcId="{005C6022-4749-4E63-8438-81DDF8CF78DE}" destId="{5E04319B-72A6-46D0-81A2-F54EA24AEC33}" srcOrd="0" destOrd="0" presId="urn:microsoft.com/office/officeart/2005/8/layout/chevron1"/>
    <dgm:cxn modelId="{17F9C78B-B129-4315-8F7A-9353786CDB2B}" srcId="{005C6022-4749-4E63-8438-81DDF8CF78DE}" destId="{BF712D33-E25B-450F-9887-72D658E6B514}" srcOrd="1" destOrd="0" parTransId="{EC3091E1-8B57-4E0C-9A3A-DAE4F9F5094B}" sibTransId="{6CD3B2F8-714F-4A56-AFA9-E160667CE35C}"/>
    <dgm:cxn modelId="{085236C9-189E-476A-9A1E-492E3167021C}" srcId="{005C6022-4749-4E63-8438-81DDF8CF78DE}" destId="{5195876B-5AC4-48D0-97A0-23CF61ECC317}" srcOrd="2" destOrd="0" parTransId="{5A2FD0D1-D842-4D1F-BE76-4EA5B42D32BB}" sibTransId="{7EE83F54-FD8D-40B5-923A-BEC1A25AD457}"/>
    <dgm:cxn modelId="{5B3E22F1-C9B4-4068-8858-077C55C364CA}" srcId="{005C6022-4749-4E63-8438-81DDF8CF78DE}" destId="{799911EE-547A-4E5E-917F-1AFE54771886}" srcOrd="0" destOrd="0" parTransId="{D1CC0000-63B9-4776-8A58-605E2133462A}" sibTransId="{DAFD64FE-7338-4FD1-B473-44897BB9E70A}"/>
    <dgm:cxn modelId="{704A2579-81E8-4D70-8C57-18AB37A6B6F8}" type="presParOf" srcId="{5E04319B-72A6-46D0-81A2-F54EA24AEC33}" destId="{9EEB99C4-B7A0-4125-985F-57E2C8ED9329}" srcOrd="0" destOrd="0" presId="urn:microsoft.com/office/officeart/2005/8/layout/chevron1"/>
    <dgm:cxn modelId="{85942838-A6C5-449A-ADBF-8904B96C39F5}" type="presParOf" srcId="{5E04319B-72A6-46D0-81A2-F54EA24AEC33}" destId="{6BE89EDF-B9AA-4989-A577-80955D280ECB}" srcOrd="1" destOrd="0" presId="urn:microsoft.com/office/officeart/2005/8/layout/chevron1"/>
    <dgm:cxn modelId="{00B24F20-99B2-40A7-8CBE-3636FDC5598F}" type="presParOf" srcId="{5E04319B-72A6-46D0-81A2-F54EA24AEC33}" destId="{53ECF009-FE31-45D1-8439-DFBD4F078200}" srcOrd="2" destOrd="0" presId="urn:microsoft.com/office/officeart/2005/8/layout/chevron1"/>
    <dgm:cxn modelId="{BA69B70D-88E7-4C28-816A-FA47EF783F4A}" type="presParOf" srcId="{5E04319B-72A6-46D0-81A2-F54EA24AEC33}" destId="{6B64E106-C5A3-4383-A2B1-D5C157BAD4FC}" srcOrd="3" destOrd="0" presId="urn:microsoft.com/office/officeart/2005/8/layout/chevron1"/>
    <dgm:cxn modelId="{47C291DA-04E3-48C2-BD82-FD22871C072B}" type="presParOf" srcId="{5E04319B-72A6-46D0-81A2-F54EA24AEC33}" destId="{16CA10A9-7B3A-46DA-957B-E8F2E65C7E1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23E8F-1EEB-4B13-AE45-8FDF82F662AD}">
      <dsp:nvSpPr>
        <dsp:cNvPr id="0" name=""/>
        <dsp:cNvSpPr/>
      </dsp:nvSpPr>
      <dsp:spPr>
        <a:xfrm>
          <a:off x="2056244" y="-84035"/>
          <a:ext cx="4431933" cy="1041097"/>
        </a:xfrm>
        <a:prstGeom prst="roundRect">
          <a:avLst/>
        </a:prstGeom>
        <a:solidFill>
          <a:srgbClr val="F58D01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b="1" kern="1200" dirty="0">
              <a:solidFill>
                <a:srgbClr val="002060"/>
              </a:solidFill>
            </a:rPr>
            <a:t>lepšie porozumieť vlastnej </a:t>
          </a:r>
          <a:r>
            <a:rPr lang="sk-SK" sz="2400" b="1" kern="1200" dirty="0" err="1">
              <a:solidFill>
                <a:srgbClr val="002060"/>
              </a:solidFill>
            </a:rPr>
            <a:t>kariérovej</a:t>
          </a:r>
          <a:r>
            <a:rPr lang="sk-SK" sz="2400" b="1" kern="1200" dirty="0">
              <a:solidFill>
                <a:srgbClr val="002060"/>
              </a:solidFill>
            </a:rPr>
            <a:t> dráhe</a:t>
          </a:r>
          <a:endParaRPr lang="sk-SK" sz="2400" b="1" kern="1200" dirty="0"/>
        </a:p>
      </dsp:txBody>
      <dsp:txXfrm>
        <a:off x="2107066" y="-33213"/>
        <a:ext cx="4330289" cy="939453"/>
      </dsp:txXfrm>
    </dsp:sp>
    <dsp:sp modelId="{70B35A54-DE7E-4D64-A185-ECAEA4FF52BE}">
      <dsp:nvSpPr>
        <dsp:cNvPr id="0" name=""/>
        <dsp:cNvSpPr/>
      </dsp:nvSpPr>
      <dsp:spPr>
        <a:xfrm>
          <a:off x="1640637" y="633630"/>
          <a:ext cx="4391309" cy="4391309"/>
        </a:xfrm>
        <a:custGeom>
          <a:avLst/>
          <a:gdLst/>
          <a:ahLst/>
          <a:cxnLst/>
          <a:rect l="0" t="0" r="0" b="0"/>
          <a:pathLst>
            <a:path>
              <a:moveTo>
                <a:pt x="3345759" y="325318"/>
              </a:moveTo>
              <a:arcTo wR="2195654" hR="2195654" stAng="18095289" swAng="5540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34FDC-03F7-40B1-AB11-7A070B4D3B12}">
      <dsp:nvSpPr>
        <dsp:cNvPr id="0" name=""/>
        <dsp:cNvSpPr/>
      </dsp:nvSpPr>
      <dsp:spPr>
        <a:xfrm>
          <a:off x="4386724" y="1170086"/>
          <a:ext cx="3546461" cy="1296587"/>
        </a:xfrm>
        <a:prstGeom prst="roundRect">
          <a:avLst/>
        </a:prstGeom>
        <a:solidFill>
          <a:srgbClr val="7030A0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 dirty="0">
              <a:solidFill>
                <a:srgbClr val="FFFF00"/>
              </a:solidFill>
            </a:rPr>
            <a:t>vytvoriť, založiť alebo doplniť vlastné kompetenčné portfólio</a:t>
          </a:r>
        </a:p>
      </dsp:txBody>
      <dsp:txXfrm>
        <a:off x="4450018" y="1233380"/>
        <a:ext cx="3419873" cy="1169999"/>
      </dsp:txXfrm>
    </dsp:sp>
    <dsp:sp modelId="{988A02E6-963F-4349-8D86-0A9B2C82F10D}">
      <dsp:nvSpPr>
        <dsp:cNvPr id="0" name=""/>
        <dsp:cNvSpPr/>
      </dsp:nvSpPr>
      <dsp:spPr>
        <a:xfrm>
          <a:off x="1933855" y="402557"/>
          <a:ext cx="4391309" cy="4391309"/>
        </a:xfrm>
        <a:custGeom>
          <a:avLst/>
          <a:gdLst/>
          <a:ahLst/>
          <a:cxnLst/>
          <a:rect l="0" t="0" r="0" b="0"/>
          <a:pathLst>
            <a:path>
              <a:moveTo>
                <a:pt x="4387557" y="2067355"/>
              </a:moveTo>
              <a:arcTo wR="2195654" hR="2195654" stAng="21399007" swAng="4983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A8BB7-2D0E-4EB5-883B-34408BA8AD7F}">
      <dsp:nvSpPr>
        <dsp:cNvPr id="0" name=""/>
        <dsp:cNvSpPr/>
      </dsp:nvSpPr>
      <dsp:spPr>
        <a:xfrm>
          <a:off x="4384098" y="2791140"/>
          <a:ext cx="3583951" cy="1205730"/>
        </a:xfrm>
        <a:prstGeom prst="roundRect">
          <a:avLst/>
        </a:prstGeom>
        <a:solidFill>
          <a:srgbClr val="92D050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b="1" kern="1200" dirty="0">
              <a:solidFill>
                <a:srgbClr val="002060"/>
              </a:solidFill>
            </a:rPr>
            <a:t>poznať vlastné profesijné predpoklady</a:t>
          </a:r>
          <a:endParaRPr lang="sk-SK" sz="2400" b="1" kern="1200" dirty="0"/>
        </a:p>
      </dsp:txBody>
      <dsp:txXfrm>
        <a:off x="4442957" y="2849999"/>
        <a:ext cx="3466233" cy="1088012"/>
      </dsp:txXfrm>
    </dsp:sp>
    <dsp:sp modelId="{49BC0F67-4DF1-4A0F-AE17-A071122D950B}">
      <dsp:nvSpPr>
        <dsp:cNvPr id="0" name=""/>
        <dsp:cNvSpPr/>
      </dsp:nvSpPr>
      <dsp:spPr>
        <a:xfrm>
          <a:off x="1701363" y="178016"/>
          <a:ext cx="4391309" cy="4391309"/>
        </a:xfrm>
        <a:custGeom>
          <a:avLst/>
          <a:gdLst/>
          <a:ahLst/>
          <a:cxnLst/>
          <a:rect l="0" t="0" r="0" b="0"/>
          <a:pathLst>
            <a:path>
              <a:moveTo>
                <a:pt x="3671181" y="3821606"/>
              </a:moveTo>
              <a:arcTo wR="2195654" hR="2195654" stAng="2866604" swAng="62874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4493D-62A2-4628-952F-53E78F410E86}">
      <dsp:nvSpPr>
        <dsp:cNvPr id="0" name=""/>
        <dsp:cNvSpPr/>
      </dsp:nvSpPr>
      <dsp:spPr>
        <a:xfrm>
          <a:off x="2060760" y="4243016"/>
          <a:ext cx="4422901" cy="1169611"/>
        </a:xfrm>
        <a:prstGeom prst="roundRect">
          <a:avLst/>
        </a:prstGeom>
        <a:solidFill>
          <a:srgbClr val="FFC000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b="1" kern="1200" dirty="0">
              <a:solidFill>
                <a:srgbClr val="002060"/>
              </a:solidFill>
            </a:rPr>
            <a:t>určiť vlastné hodnoty, motivácie a záujmy</a:t>
          </a:r>
          <a:endParaRPr lang="sk-SK" sz="2400" b="1" kern="1200" dirty="0"/>
        </a:p>
      </dsp:txBody>
      <dsp:txXfrm>
        <a:off x="2117856" y="4300112"/>
        <a:ext cx="4308709" cy="1055419"/>
      </dsp:txXfrm>
    </dsp:sp>
    <dsp:sp modelId="{1BDF623A-3B30-4741-AE9F-08C6837D75F6}">
      <dsp:nvSpPr>
        <dsp:cNvPr id="0" name=""/>
        <dsp:cNvSpPr/>
      </dsp:nvSpPr>
      <dsp:spPr>
        <a:xfrm>
          <a:off x="2385371" y="155546"/>
          <a:ext cx="4391309" cy="4391309"/>
        </a:xfrm>
        <a:custGeom>
          <a:avLst/>
          <a:gdLst/>
          <a:ahLst/>
          <a:cxnLst/>
          <a:rect l="0" t="0" r="0" b="0"/>
          <a:pathLst>
            <a:path>
              <a:moveTo>
                <a:pt x="1077625" y="4085339"/>
              </a:moveTo>
              <a:arcTo wR="2195654" hR="2195654" stAng="7236636" swAng="6439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B0757-8B88-4743-AD0E-4EBD01BF399E}">
      <dsp:nvSpPr>
        <dsp:cNvPr id="0" name=""/>
        <dsp:cNvSpPr/>
      </dsp:nvSpPr>
      <dsp:spPr>
        <a:xfrm>
          <a:off x="385571" y="2791135"/>
          <a:ext cx="3822924" cy="1205730"/>
        </a:xfrm>
        <a:prstGeom prst="roundRect">
          <a:avLst/>
        </a:prstGeom>
        <a:solidFill>
          <a:srgbClr val="00B0F0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b="1" kern="1200" dirty="0">
              <a:solidFill>
                <a:srgbClr val="FFFF00"/>
              </a:solidFill>
            </a:rPr>
            <a:t>zvýšiť vlastnú samostatnosť </a:t>
          </a:r>
        </a:p>
      </dsp:txBody>
      <dsp:txXfrm>
        <a:off x="444430" y="2849994"/>
        <a:ext cx="3705206" cy="1088012"/>
      </dsp:txXfrm>
    </dsp:sp>
    <dsp:sp modelId="{F134B6BB-6F8F-4610-B37E-6E0B315E5118}">
      <dsp:nvSpPr>
        <dsp:cNvPr id="0" name=""/>
        <dsp:cNvSpPr/>
      </dsp:nvSpPr>
      <dsp:spPr>
        <a:xfrm>
          <a:off x="2159515" y="681018"/>
          <a:ext cx="4391309" cy="4391309"/>
        </a:xfrm>
        <a:custGeom>
          <a:avLst/>
          <a:gdLst/>
          <a:ahLst/>
          <a:cxnLst/>
          <a:rect l="0" t="0" r="0" b="0"/>
          <a:pathLst>
            <a:path>
              <a:moveTo>
                <a:pt x="1796" y="2106853"/>
              </a:moveTo>
              <a:arcTo wR="2195654" hR="2195654" stAng="10939073" swAng="5015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6EEDD-43ED-407F-A013-65A91A046EDF}">
      <dsp:nvSpPr>
        <dsp:cNvPr id="0" name=""/>
        <dsp:cNvSpPr/>
      </dsp:nvSpPr>
      <dsp:spPr>
        <a:xfrm>
          <a:off x="458278" y="1170083"/>
          <a:ext cx="3798021" cy="1296587"/>
        </a:xfrm>
        <a:prstGeom prst="roundRect">
          <a:avLst/>
        </a:prstGeom>
        <a:solidFill>
          <a:srgbClr val="E8402E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>
              <a:solidFill>
                <a:srgbClr val="0B3261"/>
              </a:solidFill>
            </a:rPr>
            <a:t>rozvíjať zručnosti pre riadenie vlastnej kariéry</a:t>
          </a:r>
        </a:p>
      </dsp:txBody>
      <dsp:txXfrm>
        <a:off x="521572" y="1233377"/>
        <a:ext cx="3671433" cy="1169999"/>
      </dsp:txXfrm>
    </dsp:sp>
    <dsp:sp modelId="{A5465733-7D6F-4768-B38C-C3CD8E1492CF}">
      <dsp:nvSpPr>
        <dsp:cNvPr id="0" name=""/>
        <dsp:cNvSpPr/>
      </dsp:nvSpPr>
      <dsp:spPr>
        <a:xfrm>
          <a:off x="2488026" y="642262"/>
          <a:ext cx="4391309" cy="4391309"/>
        </a:xfrm>
        <a:custGeom>
          <a:avLst/>
          <a:gdLst/>
          <a:ahLst/>
          <a:cxnLst/>
          <a:rect l="0" t="0" r="0" b="0"/>
          <a:pathLst>
            <a:path>
              <a:moveTo>
                <a:pt x="770405" y="525455"/>
              </a:moveTo>
              <a:arcTo wR="2195654" hR="2195654" stAng="13771470" swAng="55922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99C4-B7A0-4125-985F-57E2C8ED9329}">
      <dsp:nvSpPr>
        <dsp:cNvPr id="0" name=""/>
        <dsp:cNvSpPr/>
      </dsp:nvSpPr>
      <dsp:spPr>
        <a:xfrm>
          <a:off x="25372" y="0"/>
          <a:ext cx="2865021" cy="576064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 dirty="0"/>
            <a:t>Úvodná fáza</a:t>
          </a:r>
          <a:endParaRPr lang="en-US" sz="2000" b="1" kern="1200" dirty="0"/>
        </a:p>
      </dsp:txBody>
      <dsp:txXfrm>
        <a:off x="313404" y="0"/>
        <a:ext cx="2288957" cy="576064"/>
      </dsp:txXfrm>
    </dsp:sp>
    <dsp:sp modelId="{53ECF009-FE31-45D1-8439-DFBD4F078200}">
      <dsp:nvSpPr>
        <dsp:cNvPr id="0" name=""/>
        <dsp:cNvSpPr/>
      </dsp:nvSpPr>
      <dsp:spPr>
        <a:xfrm>
          <a:off x="2580871" y="0"/>
          <a:ext cx="2865021" cy="576064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 dirty="0"/>
            <a:t>Fáza zberu informácií</a:t>
          </a:r>
          <a:endParaRPr lang="en-US" sz="2000" b="1" kern="1200" dirty="0"/>
        </a:p>
      </dsp:txBody>
      <dsp:txXfrm>
        <a:off x="2868903" y="0"/>
        <a:ext cx="2288957" cy="576064"/>
      </dsp:txXfrm>
    </dsp:sp>
    <dsp:sp modelId="{16CA10A9-7B3A-46DA-957B-E8F2E65C7E1B}">
      <dsp:nvSpPr>
        <dsp:cNvPr id="0" name=""/>
        <dsp:cNvSpPr/>
      </dsp:nvSpPr>
      <dsp:spPr>
        <a:xfrm>
          <a:off x="5159390" y="0"/>
          <a:ext cx="2865021" cy="576064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000" b="1" kern="1200" dirty="0"/>
            <a:t>Záverečná fáza</a:t>
          </a:r>
          <a:endParaRPr lang="en-US" sz="2000" b="1" kern="1200" dirty="0"/>
        </a:p>
      </dsp:txBody>
      <dsp:txXfrm>
        <a:off x="5447422" y="0"/>
        <a:ext cx="2288957" cy="576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0E78E-BD01-4212-9D60-153C93257F4E}" type="datetimeFigureOut">
              <a:rPr lang="en-GB" smtClean="0"/>
              <a:pPr/>
              <a:t>23/04/2017</a:t>
            </a:fld>
            <a:endParaRPr lang="en-GB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D62ED-1D63-4F05-8641-8B20E6BDA6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D62ED-1D63-4F05-8641-8B20E6BDA6B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672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/>
              <a:t>Nechať v krátkosti kolovať záverečné správy, aby účastníci pochopili, k čomu sa potrebujeme dopracovať. Vysvetliť, že záverečná správa je výsledkom spoločnej práce poradcu a klienta, vypĺňa sa priebežne v celom procese, jej časti si môže vypĺňať aj klient sám (najmä analýzu trhu práce, vykonané aktivity počas bilancie atď.)</a:t>
            </a:r>
          </a:p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08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k-SK" baseline="0" dirty="0"/>
              <a:t>Takto môže vyzerať priebeh BK, toto je proces, ktorým sa dopracujeme k záverečnej správe.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125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/>
              <a:t>Rozdeliť do trojíc a každej trojici dať 2 výrazy z dokumentu „slovník poradcu – aktivita“ – napísať zrozumiteľnú definíciu pojmov (poskytnúť dokument „slovník poradcu“)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0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/>
              <a:t>Veľmi rýchlo uviesť históriu</a:t>
            </a:r>
          </a:p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38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/>
              <a:t>Nie je to zázračný liek na zamestnanosť</a:t>
            </a:r>
          </a:p>
          <a:p>
            <a:pPr marL="0" indent="0">
              <a:buFontTx/>
              <a:buNone/>
            </a:pPr>
            <a:r>
              <a:rPr lang="sk-SK" baseline="0" dirty="0"/>
              <a:t>Nejde tu o okamžité vyriešenie nezamestnanosti, rýchle riešenia, ale skôr o naštartovanie človeka a jeho nasmerovanie na dobrý smer. Aby bol let dlhý a úspešný, aj rozbehová dráha musí byť poriadna.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2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/>
              <a:t>Nie je pre všetkých, nie je primárne nástroj na zvyšovanie motivácie dlhodobo nezamestnaných a </a:t>
            </a:r>
            <a:r>
              <a:rPr lang="sk-SK" baseline="0" dirty="0" err="1"/>
              <a:t>nezamestnateľných</a:t>
            </a:r>
            <a:r>
              <a:rPr lang="sk-SK" baseline="0" dirty="0"/>
              <a:t>, hoci môže pomôcť aj tu. Bilancia kompetencií je pre tých, ktorí o ňu majú záujem – účasť by vždy mala byť dobrovoľná – musíme ju klientovi „predať“ (dôležitosť prvého informačného stretnutia).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37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/>
              <a:t>Nie je to štandardizovaný sled krokov a metód, ktorý keď vyplníte, vypadne vám ideálne povolanie.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1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D62ED-1D63-4F05-8641-8B20E6BDA6B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11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08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D62ED-1D63-4F05-8641-8B20E6BDA6B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68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8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9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4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/>
              <a:t>Cliquez sur l'icône pour ajouter une image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7500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81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2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4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 dirty="0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72" y="6294437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5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07504" y="6388737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/>
              <a:t>Your company name</a:t>
            </a:r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7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3" y="2996952"/>
            <a:ext cx="8712055" cy="1440160"/>
          </a:xfrm>
          <a:solidFill>
            <a:schemeClr val="tx1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sk-SK" b="1" dirty="0">
                <a:solidFill>
                  <a:schemeClr val="bg1"/>
                </a:solidFill>
              </a:rPr>
            </a:br>
            <a:r>
              <a:rPr lang="sk-SK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Úvod </a:t>
            </a:r>
            <a:br>
              <a:rPr lang="sk-SK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sk-SK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bilancie kompetencií</a:t>
            </a:r>
            <a:br>
              <a:rPr lang="sk-SK" b="1" dirty="0">
                <a:solidFill>
                  <a:schemeClr val="bg1"/>
                </a:solidFill>
              </a:rPr>
            </a:b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719124" y="5115043"/>
            <a:ext cx="7128792" cy="715278"/>
          </a:xfr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3568" y="5157192"/>
            <a:ext cx="7772400" cy="6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2400" b="1" dirty="0">
                <a:solidFill>
                  <a:srgbClr val="FF0000"/>
                </a:solidFill>
              </a:rPr>
              <a:t>Vzdelávanie odborných poradcov </a:t>
            </a:r>
            <a:r>
              <a:rPr lang="sk-SK" sz="2400" b="1" dirty="0" err="1">
                <a:solidFill>
                  <a:srgbClr val="FF0000"/>
                </a:solidFill>
              </a:rPr>
              <a:t>UPSVaR</a:t>
            </a:r>
            <a:endParaRPr lang="en-GB" sz="2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79513" y="5795394"/>
            <a:ext cx="87120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65" y="6263059"/>
            <a:ext cx="2724150" cy="50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24" y="601980"/>
            <a:ext cx="5394971" cy="147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16632"/>
            <a:ext cx="8712968" cy="648072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Nástroje bilancie kompetencií</a:t>
            </a:r>
            <a:endParaRPr kumimoji="0" lang="en-GB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0" y="1052736"/>
            <a:ext cx="9109520" cy="590931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M"/>
            </a:pPr>
            <a:r>
              <a:rPr lang="sk-SK" sz="2800" b="1" dirty="0">
                <a:solidFill>
                  <a:srgbClr val="002060"/>
                </a:solidFill>
              </a:rPr>
              <a:t>individuálne rozhovory</a:t>
            </a:r>
            <a:r>
              <a:rPr lang="sk-SK" sz="2800" b="1" dirty="0">
                <a:solidFill>
                  <a:srgbClr val="002060"/>
                </a:solidFill>
                <a:sym typeface="Wingdings"/>
              </a:rPr>
              <a:t>  </a:t>
            </a:r>
            <a:endParaRPr lang="sk-SK" sz="2000" dirty="0">
              <a:solidFill>
                <a:srgbClr val="002060"/>
              </a:solidFill>
              <a:sym typeface="Wingdings"/>
            </a:endParaRPr>
          </a:p>
          <a:p>
            <a:pPr algn="ctr"/>
            <a:r>
              <a:rPr lang="sk-SK" sz="2000" i="1" dirty="0">
                <a:solidFill>
                  <a:srgbClr val="002060"/>
                </a:solidFill>
                <a:sym typeface="Wingdings"/>
              </a:rPr>
              <a:t>v každej fáze, individualizovaný prístup, budovanie partnerského vzťahu, pracovné spojenectvo</a:t>
            </a:r>
            <a:br>
              <a:rPr lang="sk-SK" sz="2000" i="1" dirty="0">
                <a:solidFill>
                  <a:srgbClr val="002060"/>
                </a:solidFill>
                <a:sym typeface="Wingdings"/>
              </a:rPr>
            </a:br>
            <a:endParaRPr lang="sk-SK" sz="2000" i="1" dirty="0">
              <a:solidFill>
                <a:srgbClr val="002060"/>
              </a:solidFill>
              <a:sym typeface="Wingdings"/>
            </a:endParaRPr>
          </a:p>
          <a:p>
            <a:pPr algn="ctr"/>
            <a:r>
              <a:rPr lang="sk-SK" sz="3200" b="1" dirty="0">
                <a:solidFill>
                  <a:srgbClr val="F58D01"/>
                </a:solidFill>
                <a:sym typeface="Wingdings"/>
              </a:rPr>
              <a:t> </a:t>
            </a:r>
            <a:r>
              <a:rPr lang="sk-SK" sz="3200" b="1" dirty="0">
                <a:solidFill>
                  <a:srgbClr val="F58D01"/>
                </a:solidFill>
              </a:rPr>
              <a:t>skupinové aktivity </a:t>
            </a:r>
            <a:r>
              <a:rPr lang="sk-SK" sz="3200" b="1" dirty="0">
                <a:solidFill>
                  <a:srgbClr val="F58D01"/>
                </a:solidFill>
                <a:sym typeface="Wingdings"/>
              </a:rPr>
              <a:t></a:t>
            </a:r>
            <a:br>
              <a:rPr lang="sk-SK" sz="3200" b="1" dirty="0">
                <a:solidFill>
                  <a:srgbClr val="F58D01"/>
                </a:solidFill>
                <a:sym typeface="Wingdings"/>
              </a:rPr>
            </a:br>
            <a:r>
              <a:rPr lang="sk-SK" sz="2000" b="1" i="1" dirty="0">
                <a:solidFill>
                  <a:srgbClr val="F58D01"/>
                </a:solidFill>
                <a:sym typeface="Wingdings"/>
              </a:rPr>
              <a:t>skupinová dynamika, náhľad ostatných účastníkov</a:t>
            </a:r>
          </a:p>
          <a:p>
            <a:pPr algn="ctr"/>
            <a:br>
              <a:rPr lang="sk-SK" sz="2000" i="1" dirty="0">
                <a:solidFill>
                  <a:srgbClr val="002060"/>
                </a:solidFill>
                <a:sym typeface="Wingdings"/>
              </a:rPr>
            </a:br>
            <a:r>
              <a:rPr lang="sk-SK" sz="4000" b="1" dirty="0">
                <a:solidFill>
                  <a:srgbClr val="009F3C"/>
                </a:solidFill>
                <a:sym typeface="Wingdings"/>
              </a:rPr>
              <a:t></a:t>
            </a:r>
            <a:r>
              <a:rPr lang="sk-SK" sz="3200" b="1" dirty="0">
                <a:solidFill>
                  <a:srgbClr val="009F3C"/>
                </a:solidFill>
                <a:sym typeface="Wingdings"/>
              </a:rPr>
              <a:t> </a:t>
            </a:r>
            <a:r>
              <a:rPr lang="sk-SK" sz="2800" b="1" dirty="0">
                <a:solidFill>
                  <a:srgbClr val="009F3C"/>
                </a:solidFill>
              </a:rPr>
              <a:t>subjektívne hodnotiace metódy </a:t>
            </a:r>
            <a:r>
              <a:rPr lang="sk-SK" sz="4400" b="1" dirty="0">
                <a:solidFill>
                  <a:srgbClr val="009F3C"/>
                </a:solidFill>
                <a:sym typeface="Wingdings"/>
              </a:rPr>
              <a:t></a:t>
            </a:r>
            <a:br>
              <a:rPr lang="sk-SK" sz="3200" b="1" dirty="0">
                <a:solidFill>
                  <a:srgbClr val="009F3C"/>
                </a:solidFill>
                <a:sym typeface="Wingdings"/>
              </a:rPr>
            </a:br>
            <a:r>
              <a:rPr lang="sk-SK" sz="2000" b="1" i="1" dirty="0">
                <a:solidFill>
                  <a:srgbClr val="009F3C"/>
                </a:solidFill>
                <a:sym typeface="Wingdings"/>
              </a:rPr>
              <a:t>neštandardizované dotazníky, aktivity, tabuľky</a:t>
            </a:r>
            <a:br>
              <a:rPr lang="sk-SK" sz="2000" b="1" i="1" dirty="0">
                <a:solidFill>
                  <a:srgbClr val="009F3C"/>
                </a:solidFill>
                <a:sym typeface="Wingdings"/>
              </a:rPr>
            </a:br>
            <a:r>
              <a:rPr lang="sk-SK" sz="2000" b="1" i="1" dirty="0">
                <a:solidFill>
                  <a:srgbClr val="009F3C"/>
                </a:solidFill>
                <a:sym typeface="Wingdings"/>
              </a:rPr>
              <a:t>klient je aktívny, rozumie, čo robí a lepšie chápe seba samého, prepája výsledky s konkrétnymi skúsenosťami, vidí zmysel aktivity, výsledky sú priamo prepojené s odpoveďou klienta</a:t>
            </a:r>
          </a:p>
          <a:p>
            <a:pPr algn="ctr"/>
            <a:r>
              <a:rPr lang="sk-SK" sz="4000" b="1" dirty="0">
                <a:solidFill>
                  <a:srgbClr val="C00000"/>
                </a:solidFill>
                <a:sym typeface="Wingdings"/>
              </a:rPr>
              <a:t></a:t>
            </a:r>
            <a:r>
              <a:rPr lang="sk-SK" sz="2800" b="1" dirty="0">
                <a:solidFill>
                  <a:srgbClr val="C00000"/>
                </a:solidFill>
                <a:sym typeface="Wingdings"/>
              </a:rPr>
              <a:t> </a:t>
            </a:r>
            <a:r>
              <a:rPr lang="sk-SK" sz="2800" b="1" dirty="0">
                <a:solidFill>
                  <a:srgbClr val="C00000"/>
                </a:solidFill>
              </a:rPr>
              <a:t>objektívne hodnotiace metódy </a:t>
            </a:r>
            <a:r>
              <a:rPr lang="sk-SK" sz="4000" b="1" dirty="0">
                <a:solidFill>
                  <a:srgbClr val="C00000"/>
                </a:solidFill>
                <a:sym typeface="Wingdings"/>
              </a:rPr>
              <a:t></a:t>
            </a:r>
            <a:br>
              <a:rPr lang="sk-SK" sz="2800" b="1" dirty="0">
                <a:solidFill>
                  <a:srgbClr val="002060"/>
                </a:solidFill>
              </a:rPr>
            </a:br>
            <a:r>
              <a:rPr lang="sk-SK" sz="2000" i="1" dirty="0">
                <a:solidFill>
                  <a:srgbClr val="C00000"/>
                </a:solidFill>
              </a:rPr>
              <a:t>štandardizované psychologické testy</a:t>
            </a:r>
            <a:br>
              <a:rPr lang="sk-SK" sz="2000" i="1" dirty="0">
                <a:solidFill>
                  <a:srgbClr val="C00000"/>
                </a:solidFill>
              </a:rPr>
            </a:br>
            <a:r>
              <a:rPr lang="sk-SK" sz="2000" i="1" dirty="0">
                <a:solidFill>
                  <a:srgbClr val="C00000"/>
                </a:solidFill>
              </a:rPr>
              <a:t>klient sa môže porovnávať s ostatnými, výsledky sú objektívne</a:t>
            </a:r>
            <a:endParaRPr lang="sk-SK" sz="2000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95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196752"/>
            <a:ext cx="79928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b="1" dirty="0">
                <a:solidFill>
                  <a:srgbClr val="009F3C"/>
                </a:solidFill>
              </a:rPr>
              <a:t>Aké sú Vaše skúsenosti </a:t>
            </a:r>
          </a:p>
          <a:p>
            <a:pPr algn="ctr"/>
            <a:r>
              <a:rPr lang="sk-SK" sz="3200" b="1" dirty="0">
                <a:solidFill>
                  <a:srgbClr val="009F3C"/>
                </a:solidFill>
              </a:rPr>
              <a:t>pri používaní </a:t>
            </a:r>
          </a:p>
          <a:p>
            <a:pPr algn="ctr"/>
            <a:r>
              <a:rPr lang="sk-SK" sz="3200" b="1" dirty="0">
                <a:solidFill>
                  <a:srgbClr val="009F3C"/>
                </a:solidFill>
              </a:rPr>
              <a:t>subjektívnych a objektívnych hodnotiacich metód</a:t>
            </a:r>
          </a:p>
          <a:p>
            <a:pPr algn="ctr"/>
            <a:r>
              <a:rPr lang="sk-SK" sz="3200" b="1" dirty="0">
                <a:solidFill>
                  <a:srgbClr val="009F3C"/>
                </a:solidFill>
              </a:rPr>
              <a:t>?</a:t>
            </a:r>
          </a:p>
          <a:p>
            <a:pPr algn="ctr"/>
            <a:endParaRPr lang="sk-SK" sz="3200" b="1" dirty="0">
              <a:solidFill>
                <a:srgbClr val="009F3C"/>
              </a:solidFill>
            </a:endParaRPr>
          </a:p>
          <a:p>
            <a:pPr algn="ctr"/>
            <a:endParaRPr lang="sk-SK" sz="3200" b="1" dirty="0">
              <a:solidFill>
                <a:srgbClr val="009F3C"/>
              </a:solidFill>
            </a:endParaRPr>
          </a:p>
          <a:p>
            <a:pPr algn="ctr"/>
            <a:r>
              <a:rPr lang="sk-SK" sz="3200" b="1" dirty="0">
                <a:solidFill>
                  <a:srgbClr val="009F3C"/>
                </a:solidFill>
              </a:rPr>
              <a:t>Pozorovali ste nejaké výhody </a:t>
            </a:r>
          </a:p>
          <a:p>
            <a:pPr algn="ctr"/>
            <a:r>
              <a:rPr lang="sk-SK" sz="3200" b="1" dirty="0">
                <a:solidFill>
                  <a:srgbClr val="009F3C"/>
                </a:solidFill>
              </a:rPr>
              <a:t>a nevýhody oboch prístupov </a:t>
            </a:r>
          </a:p>
          <a:p>
            <a:pPr algn="ctr"/>
            <a:r>
              <a:rPr lang="sk-SK" sz="3200" b="1" dirty="0">
                <a:solidFill>
                  <a:srgbClr val="009F3C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65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5516" y="30179"/>
            <a:ext cx="8712968" cy="590509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Výstupy</a:t>
            </a:r>
            <a:r>
              <a:rPr kumimoji="0" lang="sk-SK" sz="3600" b="1" i="1" u="none" strike="noStrike" kern="120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k-SK" sz="3600" b="1" i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bilancie kompetencií</a:t>
            </a:r>
            <a:endParaRPr kumimoji="0" lang="en-GB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107" y="781790"/>
            <a:ext cx="9144000" cy="609397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k-SK" sz="2800" b="1" dirty="0">
                <a:solidFill>
                  <a:srgbClr val="0B3261"/>
                </a:solidFill>
              </a:rPr>
              <a:t>Portfólio kompetencií</a:t>
            </a:r>
          </a:p>
          <a:p>
            <a:pPr algn="ctr"/>
            <a:endParaRPr lang="sk-SK" sz="2000" b="1" dirty="0">
              <a:solidFill>
                <a:srgbClr val="0B3261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0B3261"/>
                </a:solidFill>
              </a:rPr>
              <a:t>fakty týkajúce sa profesijného a osobného života spojené s analýzou a hodnotením skúseností;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sk-SK" sz="2000" b="1" dirty="0">
              <a:solidFill>
                <a:srgbClr val="0B3261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dirty="0">
                <a:solidFill>
                  <a:srgbClr val="0B3261"/>
                </a:solidFill>
              </a:rPr>
              <a:t>priamy výsledok je kompletnejšie poznanie seba samého;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0B3261"/>
                </a:solidFill>
              </a:rPr>
              <a:t>nepriamy výsledok pozitívnejší sebaobraz;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sk-SK" sz="2000" b="1" dirty="0">
              <a:solidFill>
                <a:srgbClr val="0B3261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dirty="0">
                <a:solidFill>
                  <a:srgbClr val="0B3261"/>
                </a:solidFill>
              </a:rPr>
              <a:t>„živý“ zdrojový materiál sebapoznania, pri príprave životopisu, na výberové konanie...</a:t>
            </a:r>
          </a:p>
          <a:p>
            <a:pPr algn="ctr"/>
            <a:endParaRPr lang="sk-SK" sz="2000" b="1" dirty="0">
              <a:solidFill>
                <a:srgbClr val="0B3261"/>
              </a:solidFill>
            </a:endParaRPr>
          </a:p>
          <a:p>
            <a:pPr algn="ctr"/>
            <a:r>
              <a:rPr lang="sk-SK" sz="2800" b="1" dirty="0">
                <a:solidFill>
                  <a:srgbClr val="C00000"/>
                </a:solidFill>
              </a:rPr>
              <a:t>Záverečná správa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dirty="0">
                <a:solidFill>
                  <a:srgbClr val="C00000"/>
                </a:solidFill>
              </a:rPr>
              <a:t>je výsledkom spoločnej práce poradcu a klienta priebežne v celom procese, jej časti si môže vypĺňať aj klient sám (analýzu trhu práce, vykonané aktivity počas bilancie)</a:t>
            </a:r>
          </a:p>
          <a:p>
            <a:pPr algn="ctr"/>
            <a:endParaRPr lang="sk-SK" sz="2000" dirty="0">
              <a:solidFill>
                <a:srgbClr val="C00000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C00000"/>
                </a:solidFill>
              </a:rPr>
              <a:t>obsahuje informácie týkajúce sa kariérového cieľa,</a:t>
            </a:r>
            <a:br>
              <a:rPr lang="sk-SK" sz="2000" dirty="0">
                <a:solidFill>
                  <a:srgbClr val="C00000"/>
                </a:solidFill>
              </a:rPr>
            </a:br>
            <a:r>
              <a:rPr lang="sk-SK" sz="2000" dirty="0">
                <a:solidFill>
                  <a:srgbClr val="C00000"/>
                </a:solidFill>
              </a:rPr>
              <a:t>( </a:t>
            </a:r>
            <a:r>
              <a:rPr lang="sk-SK" sz="2000" b="1" dirty="0">
                <a:solidFill>
                  <a:srgbClr val="C00000"/>
                </a:solidFill>
              </a:rPr>
              <a:t>okolnosti bilancie, nadobudnuté vedomosti, zručnosti a osobnostné predpoklady</a:t>
            </a:r>
            <a:r>
              <a:rPr lang="sk-SK" sz="2000" dirty="0">
                <a:solidFill>
                  <a:srgbClr val="C00000"/>
                </a:solidFill>
              </a:rPr>
              <a:t>, </a:t>
            </a:r>
            <a:r>
              <a:rPr lang="sk-SK" sz="2000" b="1" dirty="0">
                <a:solidFill>
                  <a:srgbClr val="C00000"/>
                </a:solidFill>
              </a:rPr>
              <a:t>analýza trhu práce, akčný plán)</a:t>
            </a:r>
          </a:p>
        </p:txBody>
      </p:sp>
    </p:spTree>
    <p:extLst>
      <p:ext uri="{BB962C8B-B14F-4D97-AF65-F5344CB8AC3E}">
        <p14:creationId xmlns:p14="http://schemas.microsoft.com/office/powerpoint/2010/main" val="85720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70783205"/>
              </p:ext>
            </p:extLst>
          </p:nvPr>
        </p:nvGraphicFramePr>
        <p:xfrm>
          <a:off x="539552" y="1304764"/>
          <a:ext cx="802676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539552" y="1916832"/>
            <a:ext cx="2520280" cy="22322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1400" b="1" u="sng" dirty="0">
                <a:solidFill>
                  <a:srgbClr val="C00000"/>
                </a:solidFill>
              </a:rPr>
              <a:t>Ciele</a:t>
            </a:r>
            <a:r>
              <a:rPr lang="sk-SK" sz="1400" b="1" dirty="0">
                <a:solidFill>
                  <a:srgbClr val="C0000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sk-SK" sz="1400" b="1" dirty="0">
                <a:solidFill>
                  <a:srgbClr val="C00000"/>
                </a:solidFill>
              </a:rPr>
              <a:t>Informovať klienta o cieľoch a priebehu</a:t>
            </a:r>
          </a:p>
          <a:p>
            <a:pPr marL="285750" indent="-285750">
              <a:buFontTx/>
              <a:buChar char="-"/>
            </a:pPr>
            <a:r>
              <a:rPr lang="sk-SK" sz="1400" b="1" dirty="0">
                <a:solidFill>
                  <a:srgbClr val="C00000"/>
                </a:solidFill>
              </a:rPr>
              <a:t>Vytvoriť atmosféru dôvery a otvorenosti</a:t>
            </a:r>
          </a:p>
          <a:p>
            <a:pPr marL="285750" indent="-285750">
              <a:buFontTx/>
              <a:buChar char="-"/>
            </a:pPr>
            <a:r>
              <a:rPr lang="sk-SK" sz="1400" b="1" dirty="0">
                <a:solidFill>
                  <a:srgbClr val="C00000"/>
                </a:solidFill>
              </a:rPr>
              <a:t>Overiť motiváciu klienta</a:t>
            </a:r>
          </a:p>
          <a:p>
            <a:pPr marL="285750" indent="-285750">
              <a:buFontTx/>
              <a:buChar char="-"/>
            </a:pPr>
            <a:r>
              <a:rPr lang="sk-SK" sz="1400" b="1" dirty="0">
                <a:solidFill>
                  <a:srgbClr val="C00000"/>
                </a:solidFill>
              </a:rPr>
              <a:t>Analyzovať požiadavky a očakávania klienta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54748" y="1916832"/>
            <a:ext cx="2520280" cy="22322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1400" b="1" u="sng" dirty="0">
                <a:solidFill>
                  <a:srgbClr val="C00000"/>
                </a:solidFill>
              </a:rPr>
              <a:t>Ciele</a:t>
            </a:r>
            <a:r>
              <a:rPr lang="sk-SK" sz="1400" b="1" dirty="0">
                <a:solidFill>
                  <a:srgbClr val="C0000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sk-SK" sz="1400" b="1" dirty="0">
                <a:solidFill>
                  <a:srgbClr val="C00000"/>
                </a:solidFill>
              </a:rPr>
              <a:t>Analýza pracovných skúseností klienta</a:t>
            </a:r>
          </a:p>
          <a:p>
            <a:pPr marL="285750" indent="-285750">
              <a:buFontTx/>
              <a:buChar char="-"/>
            </a:pPr>
            <a:r>
              <a:rPr lang="sk-SK" sz="1400" b="1" dirty="0">
                <a:solidFill>
                  <a:srgbClr val="C00000"/>
                </a:solidFill>
              </a:rPr>
              <a:t>Analýza profilu klienta</a:t>
            </a:r>
          </a:p>
          <a:p>
            <a:pPr marL="285750" indent="-285750">
              <a:buFontTx/>
              <a:buChar char="-"/>
            </a:pPr>
            <a:r>
              <a:rPr lang="sk-SK" sz="1400" b="1" dirty="0">
                <a:solidFill>
                  <a:srgbClr val="C00000"/>
                </a:solidFill>
              </a:rPr>
              <a:t>Vypracovanie hypotéz profesijnej orientácie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5951" y="1916832"/>
            <a:ext cx="2520280" cy="22322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1600" b="1" u="sng" dirty="0">
                <a:solidFill>
                  <a:srgbClr val="C00000"/>
                </a:solidFill>
              </a:rPr>
              <a:t>Ciele</a:t>
            </a:r>
            <a:r>
              <a:rPr lang="sk-SK" sz="1600" b="1" dirty="0">
                <a:solidFill>
                  <a:srgbClr val="C0000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sk-SK" sz="1600" b="1" dirty="0">
                <a:solidFill>
                  <a:srgbClr val="C00000"/>
                </a:solidFill>
              </a:rPr>
              <a:t>Overovanie hypotéz v teréne</a:t>
            </a:r>
          </a:p>
          <a:p>
            <a:pPr marL="285750" indent="-285750">
              <a:buFontTx/>
              <a:buChar char="-"/>
            </a:pPr>
            <a:r>
              <a:rPr lang="sk-SK" sz="1600" b="1" dirty="0">
                <a:solidFill>
                  <a:srgbClr val="C00000"/>
                </a:solidFill>
              </a:rPr>
              <a:t>Vypracovanie akčného plánu</a:t>
            </a:r>
          </a:p>
          <a:p>
            <a:pPr marL="285750" indent="-285750">
              <a:buFontTx/>
              <a:buChar char="-"/>
            </a:pPr>
            <a:r>
              <a:rPr lang="sk-SK" sz="1600" b="1" dirty="0">
                <a:solidFill>
                  <a:srgbClr val="C00000"/>
                </a:solidFill>
              </a:rPr>
              <a:t>Vypracovanie a odovzdanie záverečnej správy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9552" y="4221088"/>
            <a:ext cx="2520280" cy="2448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1200" u="sng" dirty="0">
              <a:solidFill>
                <a:schemeClr val="tx1">
                  <a:lumMod val="50000"/>
                </a:schemeClr>
              </a:solidFill>
            </a:endParaRPr>
          </a:p>
          <a:p>
            <a:endParaRPr lang="sk-SK" sz="1200" u="sng" dirty="0">
              <a:solidFill>
                <a:schemeClr val="tx1">
                  <a:lumMod val="50000"/>
                </a:schemeClr>
              </a:solidFill>
            </a:endParaRPr>
          </a:p>
          <a:p>
            <a:endParaRPr lang="sk-SK" sz="1200" u="sng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sk-SK" sz="1400" b="1" u="sng" dirty="0">
                <a:solidFill>
                  <a:srgbClr val="0B3261"/>
                </a:solidFill>
              </a:rPr>
              <a:t>Priebeh (príklad)</a:t>
            </a:r>
            <a:r>
              <a:rPr lang="sk-SK" sz="1400" b="1" dirty="0">
                <a:solidFill>
                  <a:srgbClr val="0B3261"/>
                </a:solidFill>
              </a:rPr>
              <a:t>:</a:t>
            </a:r>
          </a:p>
          <a:p>
            <a:endParaRPr lang="sk-SK" sz="1400" b="1" dirty="0">
              <a:solidFill>
                <a:srgbClr val="0B326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sk-SK" sz="1400" b="1" dirty="0">
                <a:solidFill>
                  <a:srgbClr val="0B3261"/>
                </a:solidFill>
              </a:rPr>
              <a:t>Informačné stretnutie: predstavenie BK  </a:t>
            </a:r>
            <a:r>
              <a:rPr lang="sk-SK" sz="1400" b="1" i="1" dirty="0">
                <a:solidFill>
                  <a:srgbClr val="0B3261"/>
                </a:solidFill>
              </a:rPr>
              <a:t>(aspoň 1 hodina)</a:t>
            </a:r>
          </a:p>
          <a:p>
            <a:pPr marL="342900" indent="-342900">
              <a:buFont typeface="+mj-lt"/>
              <a:buAutoNum type="arabicPeriod"/>
            </a:pPr>
            <a:endParaRPr lang="sk-SK" sz="1400" b="1" i="1" dirty="0">
              <a:solidFill>
                <a:srgbClr val="0B3261"/>
              </a:solidFill>
            </a:endParaRPr>
          </a:p>
          <a:p>
            <a:pPr marL="285750" indent="-285750">
              <a:buFontTx/>
              <a:buChar char="-"/>
            </a:pPr>
            <a:r>
              <a:rPr lang="sk-SK" sz="1400" b="1" i="1" dirty="0">
                <a:solidFill>
                  <a:srgbClr val="0B3261"/>
                </a:solidFill>
              </a:rPr>
              <a:t>Rozhodnutie</a:t>
            </a:r>
          </a:p>
          <a:p>
            <a:pPr marL="285750" indent="-285750">
              <a:buFontTx/>
              <a:buChar char="-"/>
            </a:pPr>
            <a:endParaRPr lang="sk-SK" sz="1400" b="1" u="sng" dirty="0">
              <a:solidFill>
                <a:srgbClr val="0B326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sk-SK" sz="1400" b="1" dirty="0">
                <a:solidFill>
                  <a:srgbClr val="0B3261"/>
                </a:solidFill>
              </a:rPr>
              <a:t>Úvodný rozhovor </a:t>
            </a:r>
            <a:r>
              <a:rPr lang="sk-SK" sz="1400" b="1" i="1" dirty="0">
                <a:solidFill>
                  <a:srgbClr val="0B3261"/>
                </a:solidFill>
              </a:rPr>
              <a:t>(1h)</a:t>
            </a:r>
          </a:p>
          <a:p>
            <a:pPr marL="342900" indent="-342900">
              <a:buFont typeface="+mj-lt"/>
              <a:buAutoNum type="arabicPeriod" startAt="2"/>
            </a:pPr>
            <a:endParaRPr lang="sk-SK" sz="1400" b="1" dirty="0">
              <a:solidFill>
                <a:srgbClr val="0B326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sk-SK" sz="1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54748" y="4149080"/>
            <a:ext cx="2520280" cy="2520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1200" b="1" u="sng" dirty="0">
              <a:solidFill>
                <a:srgbClr val="0B3261"/>
              </a:solidFill>
            </a:endParaRPr>
          </a:p>
          <a:p>
            <a:r>
              <a:rPr lang="sk-SK" sz="1200" b="1" u="sng" dirty="0">
                <a:solidFill>
                  <a:srgbClr val="0B3261"/>
                </a:solidFill>
              </a:rPr>
              <a:t>Priebeh (príklad)</a:t>
            </a:r>
            <a:r>
              <a:rPr lang="sk-SK" sz="1200" b="1" dirty="0">
                <a:solidFill>
                  <a:srgbClr val="0B3261"/>
                </a:solidFill>
              </a:rPr>
              <a:t>:</a:t>
            </a:r>
          </a:p>
          <a:p>
            <a:pPr marL="342900" indent="-342900">
              <a:buFont typeface="+mj-lt"/>
              <a:buAutoNum type="arabicPeriod" startAt="3"/>
            </a:pPr>
            <a:endParaRPr lang="sk-SK" sz="1200" b="1" dirty="0">
              <a:solidFill>
                <a:srgbClr val="0B3261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sk-SK" sz="1200" b="1" dirty="0">
                <a:solidFill>
                  <a:srgbClr val="0B3261"/>
                </a:solidFill>
              </a:rPr>
              <a:t>Vytvorenie komp. portfólia (</a:t>
            </a:r>
            <a:r>
              <a:rPr lang="sk-SK" sz="1200" b="1" i="1" dirty="0">
                <a:solidFill>
                  <a:srgbClr val="0B3261"/>
                </a:solidFill>
              </a:rPr>
              <a:t>možné v skupine – 2h)</a:t>
            </a:r>
          </a:p>
          <a:p>
            <a:pPr marL="342900" indent="-342900">
              <a:buFont typeface="+mj-lt"/>
              <a:buAutoNum type="arabicPeriod" startAt="3"/>
            </a:pPr>
            <a:endParaRPr lang="sk-SK" sz="1200" b="1" dirty="0">
              <a:solidFill>
                <a:srgbClr val="0B3261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sk-SK" sz="1200" b="1" dirty="0">
                <a:solidFill>
                  <a:srgbClr val="0B3261"/>
                </a:solidFill>
              </a:rPr>
              <a:t>Analýza kompetencií, vyplnenie „kvietku“... (</a:t>
            </a:r>
            <a:r>
              <a:rPr lang="sk-SK" sz="1200" b="1" i="1" dirty="0">
                <a:solidFill>
                  <a:srgbClr val="0B3261"/>
                </a:solidFill>
              </a:rPr>
              <a:t>1h rozhovor</a:t>
            </a:r>
            <a:r>
              <a:rPr lang="sk-SK" sz="1200" b="1" dirty="0">
                <a:solidFill>
                  <a:srgbClr val="0B3261"/>
                </a:solidFill>
              </a:rPr>
              <a:t>)</a:t>
            </a:r>
          </a:p>
          <a:p>
            <a:endParaRPr lang="sk-SK" sz="1200" b="1" dirty="0">
              <a:solidFill>
                <a:srgbClr val="0B3261"/>
              </a:solidFill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sk-SK" sz="1200" b="1" dirty="0">
                <a:solidFill>
                  <a:srgbClr val="0B3261"/>
                </a:solidFill>
              </a:rPr>
              <a:t>Zhrnutie, hľadanie vhodných kar. cieľov </a:t>
            </a:r>
            <a:r>
              <a:rPr lang="sk-SK" sz="1200" b="1" i="1" dirty="0">
                <a:solidFill>
                  <a:srgbClr val="0B3261"/>
                </a:solidFill>
              </a:rPr>
              <a:t>(1h rozhovor)</a:t>
            </a:r>
            <a:endParaRPr lang="sk-SK" sz="1200" b="1" dirty="0">
              <a:solidFill>
                <a:srgbClr val="0B3261"/>
              </a:solidFill>
            </a:endParaRPr>
          </a:p>
          <a:p>
            <a:endParaRPr lang="en-US" sz="1200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45951" y="4221088"/>
            <a:ext cx="2520280" cy="2448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1200" u="sng" dirty="0">
              <a:solidFill>
                <a:schemeClr val="tx1">
                  <a:lumMod val="50000"/>
                </a:schemeClr>
              </a:solidFill>
            </a:endParaRPr>
          </a:p>
          <a:p>
            <a:endParaRPr lang="sk-SK" sz="1400" b="1" u="sng" dirty="0">
              <a:solidFill>
                <a:srgbClr val="0B3261"/>
              </a:solidFill>
            </a:endParaRPr>
          </a:p>
          <a:p>
            <a:endParaRPr lang="sk-SK" sz="1400" b="1" u="sng" dirty="0">
              <a:solidFill>
                <a:srgbClr val="0B3261"/>
              </a:solidFill>
            </a:endParaRPr>
          </a:p>
          <a:p>
            <a:r>
              <a:rPr lang="sk-SK" sz="1400" b="1" u="sng" dirty="0">
                <a:solidFill>
                  <a:srgbClr val="0B3261"/>
                </a:solidFill>
              </a:rPr>
              <a:t>Priebeh (priebeh)</a:t>
            </a:r>
            <a:r>
              <a:rPr lang="sk-SK" sz="1400" b="1" dirty="0">
                <a:solidFill>
                  <a:srgbClr val="0B3261"/>
                </a:solidFill>
              </a:rPr>
              <a:t>:</a:t>
            </a:r>
          </a:p>
          <a:p>
            <a:endParaRPr lang="sk-SK" sz="1400" b="1" dirty="0">
              <a:solidFill>
                <a:srgbClr val="0B3261"/>
              </a:solidFill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sk-SK" sz="1400" b="1" dirty="0">
                <a:solidFill>
                  <a:srgbClr val="0B3261"/>
                </a:solidFill>
              </a:rPr>
              <a:t>Overovanie, konkretizovanie a monitoring (</a:t>
            </a:r>
            <a:r>
              <a:rPr lang="sk-SK" sz="1400" b="1" i="1" dirty="0">
                <a:solidFill>
                  <a:srgbClr val="0B3261"/>
                </a:solidFill>
              </a:rPr>
              <a:t>1-2 rozhovory podľa potreby</a:t>
            </a:r>
            <a:r>
              <a:rPr lang="sk-SK" sz="1400" b="1" dirty="0">
                <a:solidFill>
                  <a:srgbClr val="0B3261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6"/>
            </a:pPr>
            <a:endParaRPr lang="sk-SK" sz="1400" b="1" i="1" dirty="0">
              <a:solidFill>
                <a:srgbClr val="0B3261"/>
              </a:solidFill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sk-SK" sz="1400" b="1" dirty="0">
                <a:solidFill>
                  <a:srgbClr val="0B3261"/>
                </a:solidFill>
              </a:rPr>
              <a:t>Záverečný rozhovor </a:t>
            </a:r>
            <a:r>
              <a:rPr lang="sk-SK" sz="1400" b="1" i="1" dirty="0">
                <a:solidFill>
                  <a:srgbClr val="0B3261"/>
                </a:solidFill>
              </a:rPr>
              <a:t>(1h)</a:t>
            </a:r>
          </a:p>
          <a:p>
            <a:pPr marL="342900" indent="-342900">
              <a:buFont typeface="+mj-lt"/>
              <a:buAutoNum type="arabicPeriod" startAt="6"/>
            </a:pPr>
            <a:endParaRPr lang="sk-SK" sz="1400" b="1" dirty="0">
              <a:solidFill>
                <a:srgbClr val="0B3261"/>
              </a:solidFill>
            </a:endParaRPr>
          </a:p>
          <a:p>
            <a:pPr marL="342900" indent="-342900">
              <a:buFont typeface="+mj-lt"/>
              <a:buAutoNum type="arabicPeriod" startAt="6"/>
            </a:pPr>
            <a:endParaRPr lang="sk-SK" sz="1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6"/>
            </a:pPr>
            <a:endParaRPr lang="sk-SK" sz="12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6"/>
            </a:pP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Možný priebeh bilancie</a:t>
            </a:r>
            <a:r>
              <a:rPr kumimoji="0" lang="sk-SK" sz="3600" b="1" i="1" u="none" strike="noStrike" kern="120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kompetencií</a:t>
            </a:r>
            <a:endParaRPr kumimoji="0" lang="en-GB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27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51520" y="127947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sk-SK" sz="3600" b="1" i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záver...</a:t>
            </a:r>
            <a:endParaRPr kumimoji="0" lang="en-GB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98525"/>
            <a:ext cx="9071384" cy="480131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endParaRPr lang="sk-SK" sz="3600" dirty="0">
              <a:solidFill>
                <a:srgbClr val="F58D01"/>
              </a:solidFill>
            </a:endParaRPr>
          </a:p>
          <a:p>
            <a:pPr algn="ctr"/>
            <a:r>
              <a:rPr lang="sk-SK" sz="3600" i="1" dirty="0">
                <a:solidFill>
                  <a:srgbClr val="F58D01"/>
                </a:solidFill>
              </a:rPr>
              <a:t>bzzz</a:t>
            </a:r>
            <a:br>
              <a:rPr lang="sk-SK" sz="3600" i="1" dirty="0">
                <a:solidFill>
                  <a:srgbClr val="002060"/>
                </a:solidFill>
              </a:rPr>
            </a:br>
            <a:br>
              <a:rPr lang="sk-SK" sz="3600" dirty="0">
                <a:solidFill>
                  <a:srgbClr val="002060"/>
                </a:solidFill>
              </a:rPr>
            </a:br>
            <a:r>
              <a:rPr lang="sk-SK" sz="3200" dirty="0">
                <a:solidFill>
                  <a:srgbClr val="009F3C"/>
                </a:solidFill>
              </a:rPr>
              <a:t>práca na definíciách, </a:t>
            </a:r>
            <a:br>
              <a:rPr lang="sk-SK" sz="3200" dirty="0">
                <a:solidFill>
                  <a:srgbClr val="009F3C"/>
                </a:solidFill>
              </a:rPr>
            </a:br>
            <a:r>
              <a:rPr lang="sk-SK" sz="3200" dirty="0">
                <a:solidFill>
                  <a:srgbClr val="009F3C"/>
                </a:solidFill>
              </a:rPr>
              <a:t>ako zrozumiteľne vysvetliť svojim UoZ, </a:t>
            </a:r>
            <a:br>
              <a:rPr lang="sk-SK" sz="3200" dirty="0">
                <a:solidFill>
                  <a:srgbClr val="009F3C"/>
                </a:solidFill>
              </a:rPr>
            </a:br>
            <a:r>
              <a:rPr lang="sk-SK" sz="3200" dirty="0">
                <a:solidFill>
                  <a:srgbClr val="009F3C"/>
                </a:solidFill>
              </a:rPr>
              <a:t>čo jednotlivé odborné pojmy znamenajú</a:t>
            </a:r>
            <a:br>
              <a:rPr lang="sk-SK" sz="3200" dirty="0">
                <a:solidFill>
                  <a:srgbClr val="002060"/>
                </a:solidFill>
              </a:rPr>
            </a:br>
            <a:br>
              <a:rPr lang="sk-SK" sz="3600" dirty="0"/>
            </a:br>
            <a:r>
              <a:rPr lang="sk-SK" sz="3600" dirty="0">
                <a:solidFill>
                  <a:srgbClr val="C00000"/>
                </a:solidFill>
              </a:rPr>
              <a:t>bzzz</a:t>
            </a:r>
            <a:br>
              <a:rPr lang="sk-SK" sz="3600" dirty="0">
                <a:solidFill>
                  <a:srgbClr val="C00000"/>
                </a:solidFill>
              </a:rPr>
            </a:br>
            <a:endParaRPr lang="sk-SK" sz="3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7824" y="6140784"/>
            <a:ext cx="4176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rgbClr val="C00000"/>
                </a:solidFill>
              </a:rPr>
              <a:t>vďaka za usilovnú prácu     </a:t>
            </a:r>
            <a:r>
              <a:rPr lang="sk-SK" sz="4000" b="1" dirty="0">
                <a:solidFill>
                  <a:srgbClr val="C00000"/>
                </a:solidFill>
                <a:sym typeface="Wingdings"/>
              </a:rPr>
              <a:t>1*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950673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Rozvoj bilancie kompetencií</a:t>
            </a:r>
            <a:endParaRPr kumimoji="0" lang="en-GB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9144000" cy="584775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k-SK" sz="2000" b="1" dirty="0">
                <a:solidFill>
                  <a:srgbClr val="002060"/>
                </a:solidFill>
              </a:rPr>
              <a:t>1986</a:t>
            </a:r>
            <a:r>
              <a:rPr lang="sk-SK" sz="2000" dirty="0">
                <a:solidFill>
                  <a:srgbClr val="002060"/>
                </a:solidFill>
              </a:rPr>
              <a:t> – začínajú sa pokusy  bilancie odborných a osobných kompetencií</a:t>
            </a:r>
            <a:br>
              <a:rPr lang="sk-SK" sz="2000" dirty="0">
                <a:solidFill>
                  <a:srgbClr val="002060"/>
                </a:solidFill>
              </a:rPr>
            </a:br>
            <a:br>
              <a:rPr lang="sk-SK" sz="2000" dirty="0">
                <a:solidFill>
                  <a:srgbClr val="002060"/>
                </a:solidFill>
              </a:rPr>
            </a:br>
            <a:r>
              <a:rPr lang="sk-SK" sz="2000" b="1" dirty="0">
                <a:solidFill>
                  <a:srgbClr val="002060"/>
                </a:solidFill>
              </a:rPr>
              <a:t>1989</a:t>
            </a:r>
            <a:r>
              <a:rPr lang="sk-SK" sz="2000" dirty="0">
                <a:solidFill>
                  <a:srgbClr val="002060"/>
                </a:solidFill>
              </a:rPr>
              <a:t> – vytvorila sa verejná sieť Centier bilancie kompetencií (CIBC)</a:t>
            </a:r>
            <a:br>
              <a:rPr lang="sk-SK" sz="2000" dirty="0">
                <a:solidFill>
                  <a:srgbClr val="002060"/>
                </a:solidFill>
              </a:rPr>
            </a:br>
            <a:br>
              <a:rPr lang="sk-SK" sz="2000" dirty="0">
                <a:solidFill>
                  <a:srgbClr val="002060"/>
                </a:solidFill>
              </a:rPr>
            </a:br>
            <a:r>
              <a:rPr lang="sk-SK" sz="2000" b="1" dirty="0">
                <a:solidFill>
                  <a:srgbClr val="002060"/>
                </a:solidFill>
              </a:rPr>
              <a:t>1991</a:t>
            </a:r>
            <a:r>
              <a:rPr lang="sk-SK" sz="2000" dirty="0">
                <a:solidFill>
                  <a:srgbClr val="002060"/>
                </a:solidFill>
              </a:rPr>
              <a:t> – bol prijatý zákon, ktorý definuje zákonné právo každého</a:t>
            </a:r>
          </a:p>
          <a:p>
            <a:pPr algn="ctr"/>
            <a:r>
              <a:rPr lang="sk-SK" sz="2000" dirty="0">
                <a:solidFill>
                  <a:srgbClr val="002060"/>
                </a:solidFill>
              </a:rPr>
              <a:t>              občana na bilanciu kompetencií, a tiež stanovuje a upravuje ciele, priebeh a metódy bilancie </a:t>
            </a:r>
            <a:br>
              <a:rPr lang="sk-SK" sz="2000" dirty="0">
                <a:solidFill>
                  <a:srgbClr val="002060"/>
                </a:solidFill>
              </a:rPr>
            </a:br>
            <a:r>
              <a:rPr lang="sk-SK" sz="2000" b="1" dirty="0">
                <a:solidFill>
                  <a:srgbClr val="002060"/>
                </a:solidFill>
              </a:rPr>
              <a:t>*</a:t>
            </a:r>
            <a:br>
              <a:rPr lang="sk-SK" sz="2000" dirty="0">
                <a:solidFill>
                  <a:srgbClr val="002060"/>
                </a:solidFill>
              </a:rPr>
            </a:br>
            <a:r>
              <a:rPr lang="sk-SK" sz="2000" b="1" dirty="0">
                <a:solidFill>
                  <a:srgbClr val="002060"/>
                </a:solidFill>
              </a:rPr>
              <a:t>1995</a:t>
            </a:r>
            <a:r>
              <a:rPr lang="sk-SK" sz="2000" dirty="0">
                <a:solidFill>
                  <a:srgbClr val="002060"/>
                </a:solidFill>
              </a:rPr>
              <a:t> – </a:t>
            </a:r>
            <a:r>
              <a:rPr lang="sk-SK" sz="2000" b="1" dirty="0">
                <a:solidFill>
                  <a:srgbClr val="002060"/>
                </a:solidFill>
              </a:rPr>
              <a:t>realizujú sa prvé projekty metodologického prenosu bilancie kompetencií do iných krajín Európy</a:t>
            </a:r>
            <a:br>
              <a:rPr lang="sk-SK" sz="2000" b="1" dirty="0">
                <a:solidFill>
                  <a:srgbClr val="002060"/>
                </a:solidFill>
              </a:rPr>
            </a:br>
            <a:br>
              <a:rPr lang="sk-SK" sz="2000" b="1" dirty="0">
                <a:solidFill>
                  <a:srgbClr val="002060"/>
                </a:solidFill>
              </a:rPr>
            </a:br>
            <a:r>
              <a:rPr lang="sk-SK" sz="2000" b="1" dirty="0">
                <a:solidFill>
                  <a:srgbClr val="002060"/>
                </a:solidFill>
              </a:rPr>
              <a:t>2000 – boli vytvorené spoločné európske štandardy kvality pre bilanciu kompetencií</a:t>
            </a:r>
            <a:br>
              <a:rPr lang="sk-SK" sz="2000" b="1" dirty="0">
                <a:solidFill>
                  <a:srgbClr val="002060"/>
                </a:solidFill>
              </a:rPr>
            </a:br>
            <a:r>
              <a:rPr lang="sk-SK" sz="2000" b="1" dirty="0">
                <a:solidFill>
                  <a:srgbClr val="002060"/>
                </a:solidFill>
              </a:rPr>
              <a:t>*</a:t>
            </a:r>
            <a:br>
              <a:rPr lang="sk-SK" sz="2000" dirty="0">
                <a:solidFill>
                  <a:srgbClr val="002060"/>
                </a:solidFill>
              </a:rPr>
            </a:br>
            <a:r>
              <a:rPr lang="sk-SK" sz="2000" b="1" dirty="0">
                <a:solidFill>
                  <a:srgbClr val="C00000"/>
                </a:solidFill>
              </a:rPr>
              <a:t>2005 </a:t>
            </a:r>
            <a:r>
              <a:rPr lang="sk-SK" sz="2000" dirty="0">
                <a:solidFill>
                  <a:srgbClr val="C00000"/>
                </a:solidFill>
              </a:rPr>
              <a:t>– vznikla  Európska federácia centier kariérového poradenstva</a:t>
            </a:r>
          </a:p>
          <a:p>
            <a:pPr algn="ctr"/>
            <a:r>
              <a:rPr lang="sk-SK" sz="2000" dirty="0">
                <a:solidFill>
                  <a:srgbClr val="C00000"/>
                </a:solidFill>
              </a:rPr>
              <a:t>          a bilancie kompetencií (FECBOP, ktorej členom je aj SR)</a:t>
            </a:r>
            <a:br>
              <a:rPr lang="sk-SK" sz="2000" dirty="0">
                <a:solidFill>
                  <a:srgbClr val="C00000"/>
                </a:solidFill>
              </a:rPr>
            </a:br>
            <a:br>
              <a:rPr lang="sk-SK" sz="2000" dirty="0">
                <a:solidFill>
                  <a:srgbClr val="002060"/>
                </a:solidFill>
              </a:rPr>
            </a:br>
            <a:endParaRPr lang="sk-SK" sz="2000" b="1" dirty="0">
              <a:solidFill>
                <a:srgbClr val="0B32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648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i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Čo je bilancia kompetencií ?</a:t>
            </a:r>
            <a:endParaRPr kumimoji="0" lang="en-GB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290" name="Picture 2" descr="http://images.clipartpanda.com/question-Question-Mark-Clip-Art-16.jpe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246" y="234888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7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7544" y="188640"/>
            <a:ext cx="8208912" cy="2016224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sk-SK" sz="32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zázračný liek na zamestnanosť</a:t>
            </a:r>
          </a:p>
          <a:p>
            <a:pPr lvl="0">
              <a:defRPr/>
            </a:pPr>
            <a:endParaRPr lang="sk-SK" sz="3200" b="1" i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sk-SK" sz="32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rýchle riešenie na okamžité vyriešenie nezamestnanosti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4" name="Picture 2" descr="https://assets-production-webvanta-com.s3-us-west-2.amazonaws.com/000000/16/70/original/Cartoons/m_101028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688632" cy="412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2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32656"/>
            <a:ext cx="4860032" cy="60486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sk-SK" sz="3200" b="1" i="1" dirty="0">
                <a:solidFill>
                  <a:srgbClr val="009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 všetkých</a:t>
            </a:r>
          </a:p>
          <a:p>
            <a:pPr algn="ctr"/>
            <a:endParaRPr lang="sk-SK" sz="3200" b="1" i="1" dirty="0">
              <a:solidFill>
                <a:srgbClr val="009F3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sk-SK" sz="3200" b="1" i="1" dirty="0">
                <a:solidFill>
                  <a:srgbClr val="009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nástroj </a:t>
            </a:r>
          </a:p>
          <a:p>
            <a:pPr algn="ctr"/>
            <a:r>
              <a:rPr lang="sk-SK" sz="3200" b="1" i="1" dirty="0">
                <a:solidFill>
                  <a:srgbClr val="009F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zvyšovanie motivácie dlhodobo nezamestnaných, nezamestnateľných  a všetkých znevýhodnených na trhu práce</a:t>
            </a:r>
          </a:p>
        </p:txBody>
      </p:sp>
      <p:pic>
        <p:nvPicPr>
          <p:cNvPr id="2050" name="Picture 2" descr="http://cdn2.funnycorner.net/funny-pictures/5478/Motivation-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6" b="8021"/>
          <a:stretch/>
        </p:blipFill>
        <p:spPr bwMode="auto">
          <a:xfrm>
            <a:off x="4860032" y="332656"/>
            <a:ext cx="4176464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9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499992" y="188639"/>
            <a:ext cx="4536504" cy="6480721"/>
          </a:xfrm>
          <a:prstGeom prst="rect">
            <a:avLst/>
          </a:prstGeom>
          <a:solidFill>
            <a:srgbClr val="F58D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571500" lvl="0" indent="-571500">
              <a:buFont typeface="Wingdings" panose="05000000000000000000" pitchFamily="2" charset="2"/>
              <a:buChar char="Ø"/>
              <a:defRPr/>
            </a:pPr>
            <a:endParaRPr lang="sk-SK" sz="3600" b="1" i="1" dirty="0">
              <a:solidFill>
                <a:srgbClr val="0B326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lvl="0" indent="-571500">
              <a:buFont typeface="Wingdings" panose="05000000000000000000" pitchFamily="2" charset="2"/>
              <a:buChar char="Ø"/>
              <a:defRPr/>
            </a:pPr>
            <a:r>
              <a:rPr lang="sk-SK" sz="3600" i="1" dirty="0">
                <a:solidFill>
                  <a:srgbClr val="0B326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štandardizovaný</a:t>
            </a:r>
            <a:r>
              <a:rPr lang="sk-SK" sz="3600" b="1" i="1" dirty="0">
                <a:solidFill>
                  <a:srgbClr val="0B326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sled krokov a metód, ktorý keď vyplníte, vypadne vám ideálne povolanie </a:t>
            </a:r>
            <a:br>
              <a:rPr lang="sk-SK" sz="3600" b="1" i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GB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 descr="http://www.filmoveplagaty.sk/images/content/clanky/2011/12/jachyme_hod_ho_do_stroje/jachyme_hod_ho_do_stroje_program_1_b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4104456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8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clker.com/cliparts/6/S/W/2/g/t/transparent-red-no-circle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946"/>
            <a:ext cx="6120680" cy="58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74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Definícia bilancie kompetencií</a:t>
            </a:r>
            <a:endParaRPr kumimoji="0" lang="en-GB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8568952" cy="523220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sk-SK" sz="2000" b="1" dirty="0">
                <a:solidFill>
                  <a:srgbClr val="F58D01"/>
                </a:solidFill>
              </a:rPr>
              <a:t>súbor základných princípov a štandardov kvality pre poskytovanie kariérového poradenstva</a:t>
            </a:r>
          </a:p>
          <a:p>
            <a:pPr algn="ctr"/>
            <a:r>
              <a:rPr lang="sk-SK" sz="2000" b="1" dirty="0">
                <a:solidFill>
                  <a:srgbClr val="F58D01"/>
                </a:solidFill>
              </a:rPr>
              <a:t>*</a:t>
            </a:r>
          </a:p>
          <a:p>
            <a:pPr algn="ctr"/>
            <a:r>
              <a:rPr lang="sk-SK" sz="2000" dirty="0">
                <a:solidFill>
                  <a:srgbClr val="0B3261"/>
                </a:solidFill>
              </a:rPr>
              <a:t>prístup založený na dobrovoľnosti a aktivite účastníka </a:t>
            </a:r>
          </a:p>
          <a:p>
            <a:pPr algn="ctr"/>
            <a:r>
              <a:rPr lang="sk-SK" sz="2000" dirty="0">
                <a:solidFill>
                  <a:srgbClr val="0B3261"/>
                </a:solidFill>
              </a:rPr>
              <a:t>*</a:t>
            </a:r>
          </a:p>
          <a:p>
            <a:pPr algn="ctr"/>
            <a:r>
              <a:rPr lang="sk-SK" sz="2000" b="1" dirty="0">
                <a:solidFill>
                  <a:srgbClr val="0B3261"/>
                </a:solidFill>
              </a:rPr>
              <a:t>poradensko - vzdelávací proces vedie ku komplexnému rozvoju osoby</a:t>
            </a:r>
          </a:p>
          <a:p>
            <a:pPr algn="ctr"/>
            <a:r>
              <a:rPr lang="sk-SK" sz="2000" b="1" dirty="0">
                <a:solidFill>
                  <a:srgbClr val="0B3261"/>
                </a:solidFill>
              </a:rPr>
              <a:t>*</a:t>
            </a:r>
          </a:p>
          <a:p>
            <a:pPr algn="ctr"/>
            <a:r>
              <a:rPr lang="sk-SK" sz="2000" b="1" dirty="0">
                <a:solidFill>
                  <a:srgbClr val="009F3C"/>
                </a:solidFill>
              </a:rPr>
              <a:t>využíva zhodnotenie kompetencií nadobudnutých vo formálnom, neformálnom a informálnom kontexte, ako aj predpokladov a motivácií vzhľadom na profesijné, ekonomické a sociálne prostredie</a:t>
            </a:r>
            <a:br>
              <a:rPr lang="sk-SK" sz="2000" dirty="0">
                <a:solidFill>
                  <a:srgbClr val="002060"/>
                </a:solidFill>
              </a:rPr>
            </a:br>
            <a:r>
              <a:rPr lang="sk-SK" sz="2000" b="1" dirty="0">
                <a:solidFill>
                  <a:srgbClr val="009F3C"/>
                </a:solidFill>
              </a:rPr>
              <a:t> * </a:t>
            </a:r>
          </a:p>
          <a:p>
            <a:pPr algn="ctr"/>
            <a:br>
              <a:rPr lang="sk-SK" sz="2000" dirty="0">
                <a:solidFill>
                  <a:srgbClr val="002060"/>
                </a:solidFill>
              </a:rPr>
            </a:br>
            <a:r>
              <a:rPr lang="sk-SK" sz="2000" b="1" dirty="0">
                <a:solidFill>
                  <a:srgbClr val="C00000"/>
                </a:solidFill>
              </a:rPr>
              <a:t>...zamyslieť sa, s pomocou odborníka, ktorý neradí, nájsť svoje najlepšie kompetencie a definovať svoje kariérové ciele!</a:t>
            </a:r>
          </a:p>
        </p:txBody>
      </p:sp>
    </p:spTree>
    <p:extLst>
      <p:ext uri="{BB962C8B-B14F-4D97-AF65-F5344CB8AC3E}">
        <p14:creationId xmlns:p14="http://schemas.microsoft.com/office/powerpoint/2010/main" val="501178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95536" y="260648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b="1" i="1" dirty="0">
                <a:solidFill>
                  <a:srgbClr val="0B3261"/>
                </a:solidFill>
              </a:rPr>
              <a:t>bilancia kompetencií UMOŽŇUJE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51700331"/>
              </p:ext>
            </p:extLst>
          </p:nvPr>
        </p:nvGraphicFramePr>
        <p:xfrm>
          <a:off x="394157" y="1340768"/>
          <a:ext cx="842493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12757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9721</TotalTime>
  <Words>653</Words>
  <Application>Microsoft Office PowerPoint</Application>
  <PresentationFormat>On-screen Show (4:3)</PresentationFormat>
  <Paragraphs>131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Verdana</vt:lpstr>
      <vt:lpstr>Wingdings</vt:lpstr>
      <vt:lpstr>Wingdings 2</vt:lpstr>
      <vt:lpstr>Office Theme</vt:lpstr>
      <vt:lpstr>Aspect</vt:lpstr>
      <vt:lpstr> Úvod  do bilancie kompetencií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SAINT-GOBAIN 1.7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Pocitac</cp:lastModifiedBy>
  <cp:revision>154</cp:revision>
  <dcterms:created xsi:type="dcterms:W3CDTF">2013-06-03T12:57:42Z</dcterms:created>
  <dcterms:modified xsi:type="dcterms:W3CDTF">2017-04-23T14:13:46Z</dcterms:modified>
</cp:coreProperties>
</file>