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76" r:id="rId1"/>
  </p:sldMasterIdLst>
  <p:notesMasterIdLst>
    <p:notesMasterId r:id="rId9"/>
  </p:notesMasterIdLst>
  <p:handoutMasterIdLst>
    <p:handoutMasterId r:id="rId10"/>
  </p:handoutMasterIdLst>
  <p:sldIdLst>
    <p:sldId id="366" r:id="rId2"/>
    <p:sldId id="446" r:id="rId3"/>
    <p:sldId id="447" r:id="rId4"/>
    <p:sldId id="448" r:id="rId5"/>
    <p:sldId id="449" r:id="rId6"/>
    <p:sldId id="450" r:id="rId7"/>
    <p:sldId id="452" r:id="rId8"/>
  </p:sldIdLst>
  <p:sldSz cx="9144000" cy="6858000" type="screen4x3"/>
  <p:notesSz cx="6797675" cy="99314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6949" autoAdjust="0"/>
  </p:normalViewPr>
  <p:slideViewPr>
    <p:cSldViewPr>
      <p:cViewPr>
        <p:scale>
          <a:sx n="80" d="100"/>
          <a:sy n="80" d="100"/>
        </p:scale>
        <p:origin x="-251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954" y="-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181" cy="46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513" tIns="46757" rIns="93513" bIns="46757" numCol="1" anchor="ctr" anchorCtr="0" compatLnSpc="1">
            <a:prstTxWarp prst="textNoShape">
              <a:avLst/>
            </a:prstTxWarp>
          </a:bodyPr>
          <a:lstStyle>
            <a:lvl1pPr defTabSz="929178">
              <a:defRPr sz="1200">
                <a:latin typeface="Times New Roman" pitchFamily="18" charset="-18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556" y="0"/>
            <a:ext cx="2877693" cy="46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513" tIns="46757" rIns="93513" bIns="46757" numCol="1" anchor="ctr" anchorCtr="0" compatLnSpc="1">
            <a:prstTxWarp prst="textNoShape">
              <a:avLst/>
            </a:prstTxWarp>
          </a:bodyPr>
          <a:lstStyle>
            <a:lvl1pPr algn="r" defTabSz="929178">
              <a:defRPr sz="1200">
                <a:latin typeface="Times New Roman" pitchFamily="18" charset="-18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6883"/>
            <a:ext cx="2955181" cy="54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513" tIns="46757" rIns="93513" bIns="46757" numCol="1" anchor="b" anchorCtr="0" compatLnSpc="1">
            <a:prstTxWarp prst="textNoShape">
              <a:avLst/>
            </a:prstTxWarp>
          </a:bodyPr>
          <a:lstStyle>
            <a:lvl1pPr defTabSz="929178">
              <a:defRPr sz="1200">
                <a:latin typeface="Times New Roman" pitchFamily="18" charset="-18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556" y="9416883"/>
            <a:ext cx="2877693" cy="54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513" tIns="46757" rIns="93513" bIns="46757" numCol="1" anchor="b" anchorCtr="0" compatLnSpc="1">
            <a:prstTxWarp prst="textNoShape">
              <a:avLst/>
            </a:prstTxWarp>
          </a:bodyPr>
          <a:lstStyle>
            <a:lvl1pPr algn="r" defTabSz="929178">
              <a:defRPr sz="1200">
                <a:latin typeface="Times New Roman" pitchFamily="18" charset="-18"/>
              </a:defRPr>
            </a:lvl1pPr>
          </a:lstStyle>
          <a:p>
            <a:pPr>
              <a:defRPr/>
            </a:pPr>
            <a:fld id="{C8AFA49A-4E2A-4712-AF2A-2BB1A929AFD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52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65" cy="496031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>
                <a:latin typeface="Times New Roman" pitchFamily="18" charset="-18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50092" y="0"/>
            <a:ext cx="2946065" cy="496031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>
                <a:latin typeface="Times New Roman" pitchFamily="18" charset="-18"/>
              </a:defRPr>
            </a:lvl1pPr>
          </a:lstStyle>
          <a:p>
            <a:pPr>
              <a:defRPr/>
            </a:pPr>
            <a:fld id="{25FEE545-EE18-42D4-BC4B-7C18A6EE0403}" type="datetimeFigureOut">
              <a:rPr lang="sk-SK"/>
              <a:pPr>
                <a:defRPr/>
              </a:pPr>
              <a:t>28. 12. 2016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79160" y="4716914"/>
            <a:ext cx="5439355" cy="4468899"/>
          </a:xfrm>
          <a:prstGeom prst="rect">
            <a:avLst/>
          </a:prstGeom>
        </p:spPr>
        <p:txBody>
          <a:bodyPr vert="horz" lIns="88230" tIns="44115" rIns="88230" bIns="44115" rtlCol="0"/>
          <a:lstStyle/>
          <a:p>
            <a:pPr lvl="0"/>
            <a:r>
              <a:rPr lang="sk-SK" noProof="0" smtClean="0"/>
              <a:t>Upravte štýl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433829"/>
            <a:ext cx="2946065" cy="496031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>
                <a:latin typeface="Times New Roman" pitchFamily="18" charset="-18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50092" y="9433829"/>
            <a:ext cx="2946065" cy="496031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>
                <a:latin typeface="Times New Roman" pitchFamily="18" charset="-18"/>
              </a:defRPr>
            </a:lvl1pPr>
          </a:lstStyle>
          <a:p>
            <a:pPr>
              <a:defRPr/>
            </a:pPr>
            <a:fld id="{88C23775-4D8E-4A4D-8E24-F79A19F7BAF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0068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V tejto úvodnej prezentácii si povieme o čom bude tento kurz, aká</a:t>
            </a:r>
            <a:r>
              <a:rPr lang="sk-SK" baseline="0" dirty="0" smtClean="0"/>
              <a:t> bude metóda práce.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C23775-4D8E-4A4D-8E24-F79A19F7BAF2}" type="slidenum">
              <a:rPr lang="sk-SK" smtClean="0"/>
              <a:pPr>
                <a:defRPr/>
              </a:pPr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898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Čo tu vidíte?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C23775-4D8E-4A4D-8E24-F79A19F7BAF2}" type="slidenum">
              <a:rPr lang="sk-SK" smtClean="0"/>
              <a:pPr>
                <a:defRPr/>
              </a:pPr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647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Čo tu vidíte?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Školská</a:t>
            </a:r>
            <a:r>
              <a:rPr lang="sk-SK" baseline="0" dirty="0" smtClean="0"/>
              <a:t> jednosmerná komunikácia, prednáška. Nikto nedáva pozor. Takto to nebude.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C23775-4D8E-4A4D-8E24-F79A19F7BAF2}" type="slidenum">
              <a:rPr lang="sk-SK" smtClean="0"/>
              <a:pPr>
                <a:defRPr/>
              </a:pPr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3207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Čo tu vidíte?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Ľudia majú možnosť niečo si vyskúšať. Aj</a:t>
            </a:r>
            <a:r>
              <a:rPr lang="sk-SK" baseline="0" dirty="0" smtClean="0"/>
              <a:t> na našom kurze to tak bude.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C23775-4D8E-4A4D-8E24-F79A19F7BAF2}" type="slidenum">
              <a:rPr lang="sk-SK" smtClean="0"/>
              <a:pPr>
                <a:defRPr/>
              </a:pPr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4436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Čo tu vidíte? Jeden tréner a futbalisti.</a:t>
            </a:r>
            <a:r>
              <a:rPr lang="sk-SK" baseline="0" dirty="0" smtClean="0"/>
              <a:t> Naša rola je byť trénerom, ktorí to tu koordinujú tak, aby sme sa spoločne čo najviac naučili.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C23775-4D8E-4A4D-8E24-F79A19F7BAF2}" type="slidenum">
              <a:rPr lang="sk-SK" smtClean="0"/>
              <a:pPr>
                <a:defRPr/>
              </a:pPr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129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39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48168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04173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66" y="203200"/>
            <a:ext cx="7286676" cy="43971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lnSpc>
                <a:spcPct val="150000"/>
              </a:lnSpc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610747"/>
      </p:ext>
    </p:extLst>
  </p:cSld>
  <p:clrMapOvr>
    <a:masterClrMapping/>
  </p:clrMapOvr>
  <p:transition>
    <p:cover dir="r"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cs-CZ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14625" y="6245225"/>
            <a:ext cx="3786188" cy="476250"/>
          </a:xfrm>
          <a:prstGeom prst="rect">
            <a:avLst/>
          </a:prstGeom>
        </p:spPr>
        <p:txBody>
          <a:bodyPr/>
          <a:lstStyle>
            <a:lvl1pPr eaLnBrk="1" hangingPunct="1">
              <a:defRPr u="none"/>
            </a:lvl1pPr>
          </a:lstStyle>
          <a:p>
            <a:pPr>
              <a:defRPr/>
            </a:pPr>
            <a:r>
              <a:rPr lang="sk-SK">
                <a:solidFill>
                  <a:prstClr val="black"/>
                </a:solidFill>
                <a:cs typeface="Arial" panose="020B0604020202020204" pitchFamily="34" charset="0"/>
              </a:rPr>
              <a:t>B.K.S. Úspech, s.r.o. Spoločnosť poradcov a konzultantov</a:t>
            </a:r>
          </a:p>
          <a:p>
            <a:pPr>
              <a:defRPr/>
            </a:pPr>
            <a:r>
              <a:rPr lang="sk-SK">
                <a:solidFill>
                  <a:prstClr val="black"/>
                </a:solidFill>
                <a:cs typeface="Arial" panose="020B0604020202020204" pitchFamily="34" charset="0"/>
              </a:rPr>
              <a:t>www.bksuspech.sk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F6BE963-28F4-4F13-A6A5-03E05686ADB5}" type="slidenum">
              <a:rPr lang="cs-CZ">
                <a:solidFill>
                  <a:prstClr val="black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cs-CZ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09580"/>
      </p:ext>
    </p:extLst>
  </p:cSld>
  <p:clrMapOvr>
    <a:masterClrMapping/>
  </p:clrMapOvr>
  <p:transition>
    <p:cover dir="r"/>
  </p:transition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9"/>
          <p:cNvSpPr/>
          <p:nvPr userDrawn="1"/>
        </p:nvSpPr>
        <p:spPr>
          <a:xfrm>
            <a:off x="-9525" y="6054725"/>
            <a:ext cx="2249488" cy="7112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10"/>
          <p:cNvSpPr/>
          <p:nvPr userDrawn="1"/>
        </p:nvSpPr>
        <p:spPr>
          <a:xfrm>
            <a:off x="2359025" y="6045200"/>
            <a:ext cx="6784975" cy="711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2285984" y="2928934"/>
            <a:ext cx="6477000" cy="685792"/>
          </a:xfrm>
        </p:spPr>
        <p:txBody>
          <a:bodyPr anchor="b"/>
          <a:lstStyle>
            <a:lvl1pPr>
              <a:defRPr b="1" cap="all" baseline="0">
                <a:solidFill>
                  <a:srgbClr val="C00000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8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hangingPunct="1">
              <a:defRPr sz="2000" b="1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cs-CZ" dirty="0" smtClean="0">
                <a:cs typeface="Arial" panose="020B0604020202020204" pitchFamily="34" charset="0"/>
              </a:rPr>
              <a:t>23.-25.6.2014</a:t>
            </a:r>
            <a:endParaRPr lang="cs-CZ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65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365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188" y="142875"/>
            <a:ext cx="72866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dirty="0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styly předlohy textu.</a:t>
            </a:r>
          </a:p>
          <a:p>
            <a:pPr lvl="1"/>
            <a:r>
              <a:rPr lang="cs-CZ" altLang="sk-SK" smtClean="0"/>
              <a:t>Druhá úroveň</a:t>
            </a:r>
          </a:p>
          <a:p>
            <a:pPr lvl="2"/>
            <a:r>
              <a:rPr lang="cs-CZ" altLang="sk-SK" smtClean="0"/>
              <a:t>Třetí úroveň</a:t>
            </a:r>
          </a:p>
          <a:p>
            <a:pPr lvl="3"/>
            <a:r>
              <a:rPr lang="cs-CZ" altLang="sk-SK" smtClean="0"/>
              <a:t>Čtvrtá úroveň</a:t>
            </a:r>
          </a:p>
          <a:p>
            <a:pPr lvl="4"/>
            <a:r>
              <a:rPr lang="cs-CZ" altLang="sk-SK" smtClean="0"/>
              <a:t>Pátá úroveň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0" y="765175"/>
            <a:ext cx="2808288" cy="0"/>
          </a:xfrm>
          <a:prstGeom prst="line">
            <a:avLst/>
          </a:prstGeom>
          <a:noFill/>
          <a:ln w="76200">
            <a:solidFill>
              <a:srgbClr val="464A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2786063" y="765175"/>
            <a:ext cx="6335712" cy="0"/>
          </a:xfrm>
          <a:prstGeom prst="line">
            <a:avLst/>
          </a:prstGeom>
          <a:noFill/>
          <a:ln w="76200">
            <a:solidFill>
              <a:srgbClr val="464A95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6335713" y="6165850"/>
            <a:ext cx="2808287" cy="0"/>
          </a:xfrm>
          <a:prstGeom prst="line">
            <a:avLst/>
          </a:prstGeom>
          <a:noFill/>
          <a:ln w="76200">
            <a:solidFill>
              <a:srgbClr val="464A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031" name="Line 11"/>
          <p:cNvSpPr>
            <a:spLocks noChangeShapeType="1"/>
          </p:cNvSpPr>
          <p:nvPr userDrawn="1"/>
        </p:nvSpPr>
        <p:spPr bwMode="auto">
          <a:xfrm>
            <a:off x="93663" y="6165850"/>
            <a:ext cx="6335712" cy="0"/>
          </a:xfrm>
          <a:prstGeom prst="line">
            <a:avLst/>
          </a:prstGeom>
          <a:noFill/>
          <a:ln w="76200">
            <a:solidFill>
              <a:srgbClr val="464A95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2" name="Obrázok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8176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7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</p:sldLayoutIdLst>
  <p:transition>
    <p:cover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♣"/>
        <a:defRPr sz="28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♣"/>
        <a:defRPr sz="24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♣"/>
        <a:defRPr sz="20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♣"/>
        <a:defRPr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♣"/>
        <a:defRPr>
          <a:solidFill>
            <a:srgbClr val="0000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ovéPole 3"/>
          <p:cNvSpPr txBox="1">
            <a:spLocks noChangeArrowheads="1"/>
          </p:cNvSpPr>
          <p:nvPr/>
        </p:nvSpPr>
        <p:spPr bwMode="auto">
          <a:xfrm>
            <a:off x="3814763" y="6143625"/>
            <a:ext cx="24449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♣"/>
              <a:defRPr sz="2800">
                <a:solidFill>
                  <a:srgbClr val="000066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♣"/>
              <a:defRPr sz="2400">
                <a:solidFill>
                  <a:srgbClr val="000066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♣"/>
              <a:defRPr sz="2000">
                <a:solidFill>
                  <a:srgbClr val="000066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DÁTUM KONANIA</a:t>
            </a:r>
            <a:endParaRPr lang="cs-CZ" altLang="sk-SK" sz="2400" b="1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171" name="TextovéPole 4"/>
          <p:cNvSpPr txBox="1">
            <a:spLocks noChangeArrowheads="1"/>
          </p:cNvSpPr>
          <p:nvPr/>
        </p:nvSpPr>
        <p:spPr bwMode="auto">
          <a:xfrm>
            <a:off x="395536" y="6151449"/>
            <a:ext cx="11786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♣"/>
              <a:defRPr sz="2800">
                <a:solidFill>
                  <a:srgbClr val="000066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♣"/>
              <a:defRPr sz="2400">
                <a:solidFill>
                  <a:srgbClr val="000066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♣"/>
              <a:defRPr sz="2000">
                <a:solidFill>
                  <a:srgbClr val="000066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MIESTO</a:t>
            </a:r>
            <a:endParaRPr lang="cs-CZ" altLang="sk-SK" sz="2400" b="1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0" y="2708275"/>
            <a:ext cx="9144000" cy="32416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sk-SK">
              <a:solidFill>
                <a:prstClr val="white"/>
              </a:solidFill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506776"/>
            <a:ext cx="7620000" cy="322648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sk-SK" dirty="0" smtClean="0">
                <a:solidFill>
                  <a:schemeClr val="tx2"/>
                </a:solidFill>
              </a:rPr>
              <a:t/>
            </a:r>
            <a:br>
              <a:rPr lang="sk-SK" dirty="0" smtClean="0">
                <a:solidFill>
                  <a:schemeClr val="tx2"/>
                </a:solidFill>
              </a:rPr>
            </a:br>
            <a:r>
              <a:rPr lang="sk-SK" dirty="0">
                <a:solidFill>
                  <a:schemeClr val="tx2"/>
                </a:solidFill>
              </a:rPr>
              <a:t/>
            </a:r>
            <a:br>
              <a:rPr lang="sk-SK" dirty="0">
                <a:solidFill>
                  <a:schemeClr val="tx2"/>
                </a:solidFill>
              </a:rPr>
            </a:br>
            <a:r>
              <a:rPr lang="sk-SK" dirty="0" smtClean="0">
                <a:solidFill>
                  <a:schemeClr val="tx2"/>
                </a:solidFill>
              </a:rPr>
              <a:t/>
            </a:r>
            <a:br>
              <a:rPr lang="sk-SK" dirty="0" smtClean="0">
                <a:solidFill>
                  <a:schemeClr val="tx2"/>
                </a:solidFill>
              </a:rPr>
            </a:br>
            <a:r>
              <a:rPr lang="sk-SK" sz="3200" dirty="0" smtClean="0">
                <a:solidFill>
                  <a:schemeClr val="tx2"/>
                </a:solidFill>
              </a:rPr>
              <a:t/>
            </a:r>
            <a:br>
              <a:rPr lang="sk-SK" sz="3200" dirty="0" smtClean="0">
                <a:solidFill>
                  <a:schemeClr val="tx2"/>
                </a:solidFill>
              </a:rPr>
            </a:br>
            <a:r>
              <a:rPr lang="sk-SK" sz="3200" dirty="0">
                <a:solidFill>
                  <a:schemeClr val="tx2"/>
                </a:solidFill>
              </a:rPr>
              <a:t/>
            </a:r>
            <a:br>
              <a:rPr lang="sk-SK" sz="3200" dirty="0">
                <a:solidFill>
                  <a:schemeClr val="tx2"/>
                </a:solidFill>
              </a:rPr>
            </a:br>
            <a:r>
              <a:rPr lang="sk-SK" sz="2000" dirty="0" smtClean="0">
                <a:solidFill>
                  <a:schemeClr val="bg1"/>
                </a:solidFill>
                <a:cs typeface="Calibri" pitchFamily="34" charset="0"/>
              </a:rPr>
              <a:t>Vzdelávací </a:t>
            </a:r>
            <a:r>
              <a:rPr lang="sk-SK" sz="2000" dirty="0">
                <a:solidFill>
                  <a:schemeClr val="bg1"/>
                </a:solidFill>
                <a:cs typeface="Calibri" pitchFamily="34" charset="0"/>
              </a:rPr>
              <a:t>kurz </a:t>
            </a:r>
            <a:r>
              <a:rPr lang="sk-SK" sz="2000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br>
              <a:rPr lang="sk-SK" sz="2000" dirty="0" smtClean="0">
                <a:solidFill>
                  <a:schemeClr val="bg1"/>
                </a:solidFill>
                <a:cs typeface="Calibri" pitchFamily="34" charset="0"/>
              </a:rPr>
            </a:br>
            <a:r>
              <a:rPr lang="sk-SK" sz="2000" dirty="0" smtClean="0">
                <a:solidFill>
                  <a:schemeClr val="bg1"/>
                </a:solidFill>
                <a:cs typeface="Calibri" pitchFamily="34" charset="0"/>
              </a:rPr>
              <a:t/>
            </a:r>
            <a:br>
              <a:rPr lang="sk-SK" sz="2000" dirty="0" smtClean="0">
                <a:solidFill>
                  <a:schemeClr val="bg1"/>
                </a:solidFill>
                <a:cs typeface="Calibri" pitchFamily="34" charset="0"/>
              </a:rPr>
            </a:br>
            <a:r>
              <a:rPr lang="sk-SK" sz="2000" dirty="0" smtClean="0">
                <a:solidFill>
                  <a:schemeClr val="bg1"/>
                </a:solidFill>
                <a:cs typeface="Calibri" pitchFamily="34" charset="0"/>
              </a:rPr>
              <a:t>pre  odborných poradcov ÚPSVaR</a:t>
            </a:r>
            <a:r>
              <a:rPr lang="sk-SK" sz="2000" dirty="0">
                <a:solidFill>
                  <a:schemeClr val="tx2"/>
                </a:solidFill>
              </a:rPr>
              <a:t/>
            </a:r>
            <a:br>
              <a:rPr lang="sk-SK" sz="2000" dirty="0">
                <a:solidFill>
                  <a:schemeClr val="tx2"/>
                </a:solidFill>
              </a:rPr>
            </a:br>
            <a:endParaRPr lang="sk-SK" sz="2000" dirty="0">
              <a:solidFill>
                <a:schemeClr val="tx2"/>
              </a:solidFill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933843"/>
            <a:ext cx="5394960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8661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\\S4000\rado_c\Mercuri\PICTS\Scany\dozorna_rada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2736"/>
            <a:ext cx="6602412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160851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\\S4000\rado_c\Mercuri\PICTS\Scany\skola_nuda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33500"/>
            <a:ext cx="6840537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45305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\\S4000\rado_c\Mercuri\PICTS\Scany\skola_hrou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89050"/>
            <a:ext cx="6985000" cy="44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84132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\\S4000\rado_c\Mercuri\PICTS\Scany\MI_trener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71625"/>
            <a:ext cx="70104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95513" y="3573463"/>
            <a:ext cx="863600" cy="21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795085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203200"/>
            <a:ext cx="6735763" cy="4397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sk-SK" dirty="0"/>
              <a:t>VÝSKUM HARVARDSKEJ UNIVERZITY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908050"/>
            <a:ext cx="7916862" cy="48958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b="1" u="sng" smtClean="0"/>
              <a:t>Slovné vnemy: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smtClean="0"/>
              <a:t>100 % bolo to, čo chcel rečník povedať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smtClean="0"/>
              <a:t>Asi 80% povedal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smtClean="0"/>
              <a:t>Asi 60% poslucháči počuli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smtClean="0"/>
              <a:t>Asi 40% si pamätali po 3 hodinách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smtClean="0"/>
              <a:t>Asi 15% si pamätali po 3 dňoch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smtClean="0"/>
              <a:t>Asi 0-15% si pamätali po 3 mesiacoch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b="1" u="sng" smtClean="0"/>
              <a:t>Slovné + vizuálne vnemy:</a:t>
            </a:r>
            <a:endParaRPr lang="sk-SK" altLang="sk-SK" sz="1600" b="1" smtClean="0"/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smtClean="0"/>
              <a:t>Asi 60% si pamätali po 3 dňoch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smtClean="0"/>
              <a:t>Asi 40-50% si pamätali po 3 mesiacoch</a:t>
            </a:r>
            <a:endParaRPr lang="sk-SK" altLang="sk-SK" sz="1600" u="sng" smtClean="0"/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b="1" u="sng" smtClean="0"/>
              <a:t>Slovné + vizuálne vnemy + poznámky:</a:t>
            </a:r>
            <a:endParaRPr lang="sk-SK" altLang="sk-SK" sz="1600" b="1" smtClean="0"/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smtClean="0"/>
              <a:t>Asi 80% si pamätali po 3 dňoch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smtClean="0"/>
              <a:t>Asi 60-70% si pamätali po 3 mesiacoch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732588" y="2276475"/>
          <a:ext cx="1524000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Clip" r:id="rId3" imgW="3208338" imgH="3778250" progId="">
                  <p:embed/>
                </p:oleObj>
              </mc:Choice>
              <mc:Fallback>
                <p:oleObj name="Clip" r:id="rId3" imgW="3208338" imgH="377825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276475"/>
                        <a:ext cx="1524000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9579988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NIXON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412875"/>
            <a:ext cx="6948487" cy="4929188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sk-SK" b="1" smtClean="0"/>
              <a:t>Viem, že ste presvedčení,</a:t>
            </a:r>
          </a:p>
          <a:p>
            <a:pPr>
              <a:buFont typeface="Monotype Sorts"/>
              <a:buNone/>
            </a:pPr>
            <a:r>
              <a:rPr lang="en-US" altLang="sk-SK" b="1" smtClean="0"/>
              <a:t>že rozumiete tomu, čo si myslíte,</a:t>
            </a:r>
          </a:p>
          <a:p>
            <a:pPr>
              <a:buFont typeface="Monotype Sorts"/>
              <a:buNone/>
            </a:pPr>
            <a:r>
              <a:rPr lang="en-US" altLang="sk-SK" b="1" smtClean="0"/>
              <a:t>že som povedal, ale nie som si istý,</a:t>
            </a:r>
          </a:p>
          <a:p>
            <a:pPr>
              <a:buFont typeface="Monotype Sorts"/>
              <a:buNone/>
            </a:pPr>
            <a:r>
              <a:rPr lang="en-US" altLang="sk-SK" b="1" smtClean="0"/>
              <a:t>či si uvedomujete, že to, čo ste počuli,</a:t>
            </a:r>
          </a:p>
          <a:p>
            <a:pPr>
              <a:buFont typeface="Monotype Sorts"/>
              <a:buNone/>
            </a:pPr>
            <a:r>
              <a:rPr lang="en-US" altLang="sk-SK" b="1" smtClean="0"/>
              <a:t>nie je to, čo som myslel. </a:t>
            </a:r>
          </a:p>
        </p:txBody>
      </p:sp>
      <p:graphicFrame>
        <p:nvGraphicFramePr>
          <p:cNvPr id="37892" name="Object 5"/>
          <p:cNvGraphicFramePr>
            <a:graphicFrameLocks noChangeAspect="1"/>
          </p:cNvGraphicFramePr>
          <p:nvPr/>
        </p:nvGraphicFramePr>
        <p:xfrm>
          <a:off x="6815138" y="1589088"/>
          <a:ext cx="1933575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Clip" r:id="rId3" imgW="3236976" imgH="3359506" progId="MS_ClipArt_Gallery.2">
                  <p:embed/>
                </p:oleObj>
              </mc:Choice>
              <mc:Fallback>
                <p:oleObj name="Clip" r:id="rId3" imgW="3236976" imgH="335950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8" y="1589088"/>
                        <a:ext cx="1933575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2911092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ks_p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8841</TotalTime>
  <Words>231</Words>
  <Application>Microsoft Office PowerPoint</Application>
  <PresentationFormat>Prezentácia na obrazovke (4:3)</PresentationFormat>
  <Paragraphs>35</Paragraphs>
  <Slides>7</Slides>
  <Notes>5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9" baseType="lpstr">
      <vt:lpstr>bks_pps</vt:lpstr>
      <vt:lpstr>Clip</vt:lpstr>
      <vt:lpstr>     Vzdelávací kurz    pre  odborných poradcov ÚPSVaR </vt:lpstr>
      <vt:lpstr>Prezentácia programu PowerPoint</vt:lpstr>
      <vt:lpstr>Prezentácia programu PowerPoint</vt:lpstr>
      <vt:lpstr>Prezentácia programu PowerPoint</vt:lpstr>
      <vt:lpstr>Prezentácia programu PowerPoint</vt:lpstr>
      <vt:lpstr>VÝSKUM HARVARDSKEJ UNIVERZITY</vt:lpstr>
      <vt:lpstr>NIXON</vt:lpstr>
    </vt:vector>
  </TitlesOfParts>
  <Company>privat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 práca SO ZAMESTNANCAMI NA OHROZENýCH PRACOVNýCH MIESTACH  v ZSSK CARGO PRE ROK 2013</dc:title>
  <dc:creator>Anton</dc:creator>
  <cp:lastModifiedBy>Šprlák Tomáš</cp:lastModifiedBy>
  <cp:revision>210</cp:revision>
  <cp:lastPrinted>2013-10-25T07:43:12Z</cp:lastPrinted>
  <dcterms:created xsi:type="dcterms:W3CDTF">2013-09-24T13:47:02Z</dcterms:created>
  <dcterms:modified xsi:type="dcterms:W3CDTF">2016-12-28T12:56:58Z</dcterms:modified>
</cp:coreProperties>
</file>