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2"/>
  </p:notesMasterIdLst>
  <p:sldIdLst>
    <p:sldId id="308" r:id="rId3"/>
    <p:sldId id="286" r:id="rId4"/>
    <p:sldId id="288" r:id="rId5"/>
    <p:sldId id="284" r:id="rId6"/>
    <p:sldId id="321" r:id="rId7"/>
    <p:sldId id="290" r:id="rId8"/>
    <p:sldId id="289" r:id="rId9"/>
    <p:sldId id="355" r:id="rId10"/>
    <p:sldId id="356" r:id="rId11"/>
    <p:sldId id="305" r:id="rId12"/>
    <p:sldId id="353" r:id="rId13"/>
    <p:sldId id="337" r:id="rId14"/>
    <p:sldId id="345" r:id="rId15"/>
    <p:sldId id="346" r:id="rId16"/>
    <p:sldId id="352" r:id="rId17"/>
    <p:sldId id="347" r:id="rId18"/>
    <p:sldId id="348" r:id="rId19"/>
    <p:sldId id="349" r:id="rId20"/>
    <p:sldId id="342" r:id="rId21"/>
    <p:sldId id="350" r:id="rId22"/>
    <p:sldId id="343" r:id="rId23"/>
    <p:sldId id="344" r:id="rId24"/>
    <p:sldId id="351" r:id="rId25"/>
    <p:sldId id="336" r:id="rId26"/>
    <p:sldId id="338" r:id="rId27"/>
    <p:sldId id="357" r:id="rId28"/>
    <p:sldId id="354" r:id="rId29"/>
    <p:sldId id="334" r:id="rId30"/>
    <p:sldId id="33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87C"/>
    <a:srgbClr val="0B3261"/>
    <a:srgbClr val="464543"/>
    <a:srgbClr val="990000"/>
    <a:srgbClr val="E8402E"/>
    <a:srgbClr val="009F3C"/>
    <a:srgbClr val="F58D01"/>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71707" autoAdjust="0"/>
  </p:normalViewPr>
  <p:slideViewPr>
    <p:cSldViewPr>
      <p:cViewPr>
        <p:scale>
          <a:sx n="75" d="100"/>
          <a:sy n="75" d="100"/>
        </p:scale>
        <p:origin x="-2190" y="-2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43DE35-165A-4CBD-8486-5DC70C0C1A0C}" type="doc">
      <dgm:prSet loTypeId="urn:microsoft.com/office/officeart/2005/8/layout/pyramid2" loCatId="pyramid" qsTypeId="urn:microsoft.com/office/officeart/2005/8/quickstyle/simple1" qsCatId="simple" csTypeId="urn:microsoft.com/office/officeart/2005/8/colors/accent3_3" csCatId="accent3" phldr="1"/>
      <dgm:spPr/>
    </dgm:pt>
    <dgm:pt modelId="{AAA84FF8-B2DF-4578-A521-8E78907BB1D3}">
      <dgm:prSet phldrT="[Text]"/>
      <dgm:spPr/>
      <dgm:t>
        <a:bodyPr/>
        <a:lstStyle/>
        <a:p>
          <a:r>
            <a:rPr lang="sk-SK" b="1" i="1" dirty="0" smtClean="0"/>
            <a:t>Nástroj dlhodobého poradenstva</a:t>
          </a:r>
          <a:endParaRPr lang="en-GB" dirty="0"/>
        </a:p>
      </dgm:t>
    </dgm:pt>
    <dgm:pt modelId="{63A9C65D-C2D1-437D-94B2-62F02E2830BF}" type="parTrans" cxnId="{C57A4DFA-55BC-430F-B24E-964A0580B8B3}">
      <dgm:prSet/>
      <dgm:spPr/>
      <dgm:t>
        <a:bodyPr/>
        <a:lstStyle/>
        <a:p>
          <a:endParaRPr lang="en-GB"/>
        </a:p>
      </dgm:t>
    </dgm:pt>
    <dgm:pt modelId="{5498F6E8-3BAD-476A-927D-B5CBFCC49DE5}" type="sibTrans" cxnId="{C57A4DFA-55BC-430F-B24E-964A0580B8B3}">
      <dgm:prSet/>
      <dgm:spPr/>
      <dgm:t>
        <a:bodyPr/>
        <a:lstStyle/>
        <a:p>
          <a:endParaRPr lang="en-GB"/>
        </a:p>
      </dgm:t>
    </dgm:pt>
    <dgm:pt modelId="{77645054-DE0D-4469-AC3B-29196AFA5AC4}">
      <dgm:prSet/>
      <dgm:spPr/>
      <dgm:t>
        <a:bodyPr/>
        <a:lstStyle/>
        <a:p>
          <a:r>
            <a:rPr lang="sk-SK" b="1" i="1" dirty="0" smtClean="0"/>
            <a:t>Kariérna pamäť</a:t>
          </a:r>
        </a:p>
      </dgm:t>
    </dgm:pt>
    <dgm:pt modelId="{959CD60E-3E09-46D2-AA3A-DE172E085156}" type="parTrans" cxnId="{D8FE56D3-A268-4BBA-B232-A89D4AB2A8B5}">
      <dgm:prSet/>
      <dgm:spPr/>
      <dgm:t>
        <a:bodyPr/>
        <a:lstStyle/>
        <a:p>
          <a:endParaRPr lang="en-GB"/>
        </a:p>
      </dgm:t>
    </dgm:pt>
    <dgm:pt modelId="{793727A7-D1CF-4A63-B59F-552552BC364C}" type="sibTrans" cxnId="{D8FE56D3-A268-4BBA-B232-A89D4AB2A8B5}">
      <dgm:prSet/>
      <dgm:spPr/>
      <dgm:t>
        <a:bodyPr/>
        <a:lstStyle/>
        <a:p>
          <a:endParaRPr lang="en-GB"/>
        </a:p>
      </dgm:t>
    </dgm:pt>
    <dgm:pt modelId="{5FCB603D-40BC-4EF8-A3EA-0471B35AC79D}">
      <dgm:prSet/>
      <dgm:spPr/>
      <dgm:t>
        <a:bodyPr/>
        <a:lstStyle/>
        <a:p>
          <a:r>
            <a:rPr lang="sk-SK" b="1" i="1" dirty="0" smtClean="0"/>
            <a:t>Valorizácia skúseností</a:t>
          </a:r>
        </a:p>
      </dgm:t>
    </dgm:pt>
    <dgm:pt modelId="{FF63AC13-9E9B-47B5-834C-F7CCEEE145E4}" type="parTrans" cxnId="{8E10B16F-F1ED-48C9-8963-A6996714A830}">
      <dgm:prSet/>
      <dgm:spPr/>
      <dgm:t>
        <a:bodyPr/>
        <a:lstStyle/>
        <a:p>
          <a:endParaRPr lang="en-GB"/>
        </a:p>
      </dgm:t>
    </dgm:pt>
    <dgm:pt modelId="{E03A7A12-295B-4E0B-8D8E-13B72262C1EE}" type="sibTrans" cxnId="{8E10B16F-F1ED-48C9-8963-A6996714A830}">
      <dgm:prSet/>
      <dgm:spPr/>
      <dgm:t>
        <a:bodyPr/>
        <a:lstStyle/>
        <a:p>
          <a:endParaRPr lang="en-GB"/>
        </a:p>
      </dgm:t>
    </dgm:pt>
    <dgm:pt modelId="{54CDE987-3DC0-4F62-B25E-3D0878BE8E28}">
      <dgm:prSet/>
      <dgm:spPr/>
      <dgm:t>
        <a:bodyPr/>
        <a:lstStyle/>
        <a:p>
          <a:r>
            <a:rPr lang="sk-SK" b="1" i="1" dirty="0" smtClean="0"/>
            <a:t>Aktívna účasť klienta</a:t>
          </a:r>
        </a:p>
      </dgm:t>
    </dgm:pt>
    <dgm:pt modelId="{FC027DC0-1DFA-4070-BF23-9619E66B21F7}" type="parTrans" cxnId="{CA83E6B6-1A47-49A6-9CC7-7BA925002E70}">
      <dgm:prSet/>
      <dgm:spPr/>
      <dgm:t>
        <a:bodyPr/>
        <a:lstStyle/>
        <a:p>
          <a:endParaRPr lang="en-GB"/>
        </a:p>
      </dgm:t>
    </dgm:pt>
    <dgm:pt modelId="{0AFC1E9A-15B2-44B6-925A-0D56308F80F7}" type="sibTrans" cxnId="{CA83E6B6-1A47-49A6-9CC7-7BA925002E70}">
      <dgm:prSet/>
      <dgm:spPr/>
      <dgm:t>
        <a:bodyPr/>
        <a:lstStyle/>
        <a:p>
          <a:endParaRPr lang="en-GB"/>
        </a:p>
      </dgm:t>
    </dgm:pt>
    <dgm:pt modelId="{9F698AB7-D9A7-4D08-AD3B-561AF69E2A05}">
      <dgm:prSet/>
      <dgm:spPr/>
      <dgm:t>
        <a:bodyPr/>
        <a:lstStyle/>
        <a:p>
          <a:r>
            <a:rPr lang="sk-SK" b="1" i="1" dirty="0" smtClean="0"/>
            <a:t>Nástroj komunikácie a predávania sa na TP</a:t>
          </a:r>
          <a:endParaRPr lang="en-GB" dirty="0" smtClean="0"/>
        </a:p>
      </dgm:t>
    </dgm:pt>
    <dgm:pt modelId="{26BD3257-0D44-4CA2-A95E-D4DF01A39C62}" type="parTrans" cxnId="{E5494636-0072-47A1-9DFD-034970ADB62A}">
      <dgm:prSet/>
      <dgm:spPr/>
      <dgm:t>
        <a:bodyPr/>
        <a:lstStyle/>
        <a:p>
          <a:endParaRPr lang="en-GB"/>
        </a:p>
      </dgm:t>
    </dgm:pt>
    <dgm:pt modelId="{1D08AE5D-5859-458F-B2EA-2A240299A600}" type="sibTrans" cxnId="{E5494636-0072-47A1-9DFD-034970ADB62A}">
      <dgm:prSet/>
      <dgm:spPr/>
      <dgm:t>
        <a:bodyPr/>
        <a:lstStyle/>
        <a:p>
          <a:endParaRPr lang="en-GB"/>
        </a:p>
      </dgm:t>
    </dgm:pt>
    <dgm:pt modelId="{2A42B657-B5C2-4D8E-99A7-85862FFB925D}" type="pres">
      <dgm:prSet presAssocID="{2543DE35-165A-4CBD-8486-5DC70C0C1A0C}" presName="compositeShape" presStyleCnt="0">
        <dgm:presLayoutVars>
          <dgm:dir/>
          <dgm:resizeHandles/>
        </dgm:presLayoutVars>
      </dgm:prSet>
      <dgm:spPr/>
    </dgm:pt>
    <dgm:pt modelId="{E627F21C-9782-4CA5-ADFE-7604D98C7A4F}" type="pres">
      <dgm:prSet presAssocID="{2543DE35-165A-4CBD-8486-5DC70C0C1A0C}" presName="pyramid" presStyleLbl="node1" presStyleIdx="0" presStyleCnt="1"/>
      <dgm:spPr/>
    </dgm:pt>
    <dgm:pt modelId="{CFC716A5-1086-4ED4-9FF9-19DAA90E13DA}" type="pres">
      <dgm:prSet presAssocID="{2543DE35-165A-4CBD-8486-5DC70C0C1A0C}" presName="theList" presStyleCnt="0"/>
      <dgm:spPr/>
    </dgm:pt>
    <dgm:pt modelId="{888B1D17-52B0-413C-85EC-44E378131DC0}" type="pres">
      <dgm:prSet presAssocID="{AAA84FF8-B2DF-4578-A521-8E78907BB1D3}" presName="aNode" presStyleLbl="fgAcc1" presStyleIdx="0" presStyleCnt="5">
        <dgm:presLayoutVars>
          <dgm:bulletEnabled val="1"/>
        </dgm:presLayoutVars>
      </dgm:prSet>
      <dgm:spPr/>
      <dgm:t>
        <a:bodyPr/>
        <a:lstStyle/>
        <a:p>
          <a:endParaRPr lang="en-GB"/>
        </a:p>
      </dgm:t>
    </dgm:pt>
    <dgm:pt modelId="{AD4B191B-DB5D-43CA-9752-832A1FA78EFD}" type="pres">
      <dgm:prSet presAssocID="{AAA84FF8-B2DF-4578-A521-8E78907BB1D3}" presName="aSpace" presStyleCnt="0"/>
      <dgm:spPr/>
    </dgm:pt>
    <dgm:pt modelId="{C522CE5D-2135-41D2-8FCC-EF7143F069EF}" type="pres">
      <dgm:prSet presAssocID="{77645054-DE0D-4469-AC3B-29196AFA5AC4}" presName="aNode" presStyleLbl="fgAcc1" presStyleIdx="1" presStyleCnt="5">
        <dgm:presLayoutVars>
          <dgm:bulletEnabled val="1"/>
        </dgm:presLayoutVars>
      </dgm:prSet>
      <dgm:spPr/>
      <dgm:t>
        <a:bodyPr/>
        <a:lstStyle/>
        <a:p>
          <a:endParaRPr lang="en-GB"/>
        </a:p>
      </dgm:t>
    </dgm:pt>
    <dgm:pt modelId="{844F6699-10D8-41A2-A3EE-C8B767F34768}" type="pres">
      <dgm:prSet presAssocID="{77645054-DE0D-4469-AC3B-29196AFA5AC4}" presName="aSpace" presStyleCnt="0"/>
      <dgm:spPr/>
    </dgm:pt>
    <dgm:pt modelId="{71C59A24-C232-4CE6-8B12-7C783201E3AB}" type="pres">
      <dgm:prSet presAssocID="{5FCB603D-40BC-4EF8-A3EA-0471B35AC79D}" presName="aNode" presStyleLbl="fgAcc1" presStyleIdx="2" presStyleCnt="5">
        <dgm:presLayoutVars>
          <dgm:bulletEnabled val="1"/>
        </dgm:presLayoutVars>
      </dgm:prSet>
      <dgm:spPr/>
      <dgm:t>
        <a:bodyPr/>
        <a:lstStyle/>
        <a:p>
          <a:endParaRPr lang="en-GB"/>
        </a:p>
      </dgm:t>
    </dgm:pt>
    <dgm:pt modelId="{7270C4F4-3C8E-4FB0-A0C0-ACA0C6DAE153}" type="pres">
      <dgm:prSet presAssocID="{5FCB603D-40BC-4EF8-A3EA-0471B35AC79D}" presName="aSpace" presStyleCnt="0"/>
      <dgm:spPr/>
    </dgm:pt>
    <dgm:pt modelId="{A295EB06-AD8F-47B9-A8DD-5EC089661CA5}" type="pres">
      <dgm:prSet presAssocID="{54CDE987-3DC0-4F62-B25E-3D0878BE8E28}" presName="aNode" presStyleLbl="fgAcc1" presStyleIdx="3" presStyleCnt="5">
        <dgm:presLayoutVars>
          <dgm:bulletEnabled val="1"/>
        </dgm:presLayoutVars>
      </dgm:prSet>
      <dgm:spPr/>
      <dgm:t>
        <a:bodyPr/>
        <a:lstStyle/>
        <a:p>
          <a:endParaRPr lang="en-GB"/>
        </a:p>
      </dgm:t>
    </dgm:pt>
    <dgm:pt modelId="{B1E21EE2-210F-4301-945C-86F7CFD8F41E}" type="pres">
      <dgm:prSet presAssocID="{54CDE987-3DC0-4F62-B25E-3D0878BE8E28}" presName="aSpace" presStyleCnt="0"/>
      <dgm:spPr/>
    </dgm:pt>
    <dgm:pt modelId="{48239EE9-D04E-4089-840C-6B92389D65F3}" type="pres">
      <dgm:prSet presAssocID="{9F698AB7-D9A7-4D08-AD3B-561AF69E2A05}" presName="aNode" presStyleLbl="fgAcc1" presStyleIdx="4" presStyleCnt="5">
        <dgm:presLayoutVars>
          <dgm:bulletEnabled val="1"/>
        </dgm:presLayoutVars>
      </dgm:prSet>
      <dgm:spPr/>
      <dgm:t>
        <a:bodyPr/>
        <a:lstStyle/>
        <a:p>
          <a:endParaRPr lang="en-GB"/>
        </a:p>
      </dgm:t>
    </dgm:pt>
    <dgm:pt modelId="{0A9591F1-037B-433D-96E4-D5E3696B0B84}" type="pres">
      <dgm:prSet presAssocID="{9F698AB7-D9A7-4D08-AD3B-561AF69E2A05}" presName="aSpace" presStyleCnt="0"/>
      <dgm:spPr/>
    </dgm:pt>
  </dgm:ptLst>
  <dgm:cxnLst>
    <dgm:cxn modelId="{CA83E6B6-1A47-49A6-9CC7-7BA925002E70}" srcId="{2543DE35-165A-4CBD-8486-5DC70C0C1A0C}" destId="{54CDE987-3DC0-4F62-B25E-3D0878BE8E28}" srcOrd="3" destOrd="0" parTransId="{FC027DC0-1DFA-4070-BF23-9619E66B21F7}" sibTransId="{0AFC1E9A-15B2-44B6-925A-0D56308F80F7}"/>
    <dgm:cxn modelId="{E5494636-0072-47A1-9DFD-034970ADB62A}" srcId="{2543DE35-165A-4CBD-8486-5DC70C0C1A0C}" destId="{9F698AB7-D9A7-4D08-AD3B-561AF69E2A05}" srcOrd="4" destOrd="0" parTransId="{26BD3257-0D44-4CA2-A95E-D4DF01A39C62}" sibTransId="{1D08AE5D-5859-458F-B2EA-2A240299A600}"/>
    <dgm:cxn modelId="{E7C57FA2-9DA3-4A9B-B5ED-1D2D5C4EE014}" type="presOf" srcId="{2543DE35-165A-4CBD-8486-5DC70C0C1A0C}" destId="{2A42B657-B5C2-4D8E-99A7-85862FFB925D}" srcOrd="0" destOrd="0" presId="urn:microsoft.com/office/officeart/2005/8/layout/pyramid2"/>
    <dgm:cxn modelId="{FDEA4E33-3B37-4D8B-8DBC-8D2728169BFC}" type="presOf" srcId="{5FCB603D-40BC-4EF8-A3EA-0471B35AC79D}" destId="{71C59A24-C232-4CE6-8B12-7C783201E3AB}" srcOrd="0" destOrd="0" presId="urn:microsoft.com/office/officeart/2005/8/layout/pyramid2"/>
    <dgm:cxn modelId="{D8FE56D3-A268-4BBA-B232-A89D4AB2A8B5}" srcId="{2543DE35-165A-4CBD-8486-5DC70C0C1A0C}" destId="{77645054-DE0D-4469-AC3B-29196AFA5AC4}" srcOrd="1" destOrd="0" parTransId="{959CD60E-3E09-46D2-AA3A-DE172E085156}" sibTransId="{793727A7-D1CF-4A63-B59F-552552BC364C}"/>
    <dgm:cxn modelId="{8E10B16F-F1ED-48C9-8963-A6996714A830}" srcId="{2543DE35-165A-4CBD-8486-5DC70C0C1A0C}" destId="{5FCB603D-40BC-4EF8-A3EA-0471B35AC79D}" srcOrd="2" destOrd="0" parTransId="{FF63AC13-9E9B-47B5-834C-F7CCEEE145E4}" sibTransId="{E03A7A12-295B-4E0B-8D8E-13B72262C1EE}"/>
    <dgm:cxn modelId="{6F6AA8DE-8FD9-4F66-B407-F5BB9229B9A8}" type="presOf" srcId="{9F698AB7-D9A7-4D08-AD3B-561AF69E2A05}" destId="{48239EE9-D04E-4089-840C-6B92389D65F3}" srcOrd="0" destOrd="0" presId="urn:microsoft.com/office/officeart/2005/8/layout/pyramid2"/>
    <dgm:cxn modelId="{F7EB9955-0F95-4E2E-99F7-42E2C250DF7C}" type="presOf" srcId="{77645054-DE0D-4469-AC3B-29196AFA5AC4}" destId="{C522CE5D-2135-41D2-8FCC-EF7143F069EF}" srcOrd="0" destOrd="0" presId="urn:microsoft.com/office/officeart/2005/8/layout/pyramid2"/>
    <dgm:cxn modelId="{77D34D53-006B-4418-A2A6-EAB580B8D5B7}" type="presOf" srcId="{54CDE987-3DC0-4F62-B25E-3D0878BE8E28}" destId="{A295EB06-AD8F-47B9-A8DD-5EC089661CA5}" srcOrd="0" destOrd="0" presId="urn:microsoft.com/office/officeart/2005/8/layout/pyramid2"/>
    <dgm:cxn modelId="{24F97EE4-9419-428A-B383-566EFBDF52A1}" type="presOf" srcId="{AAA84FF8-B2DF-4578-A521-8E78907BB1D3}" destId="{888B1D17-52B0-413C-85EC-44E378131DC0}" srcOrd="0" destOrd="0" presId="urn:microsoft.com/office/officeart/2005/8/layout/pyramid2"/>
    <dgm:cxn modelId="{C57A4DFA-55BC-430F-B24E-964A0580B8B3}" srcId="{2543DE35-165A-4CBD-8486-5DC70C0C1A0C}" destId="{AAA84FF8-B2DF-4578-A521-8E78907BB1D3}" srcOrd="0" destOrd="0" parTransId="{63A9C65D-C2D1-437D-94B2-62F02E2830BF}" sibTransId="{5498F6E8-3BAD-476A-927D-B5CBFCC49DE5}"/>
    <dgm:cxn modelId="{4807BB2B-15DC-4E9A-B9EC-F72D53A85763}" type="presParOf" srcId="{2A42B657-B5C2-4D8E-99A7-85862FFB925D}" destId="{E627F21C-9782-4CA5-ADFE-7604D98C7A4F}" srcOrd="0" destOrd="0" presId="urn:microsoft.com/office/officeart/2005/8/layout/pyramid2"/>
    <dgm:cxn modelId="{8C70AD0C-C069-4826-9A83-9DA6A60D5515}" type="presParOf" srcId="{2A42B657-B5C2-4D8E-99A7-85862FFB925D}" destId="{CFC716A5-1086-4ED4-9FF9-19DAA90E13DA}" srcOrd="1" destOrd="0" presId="urn:microsoft.com/office/officeart/2005/8/layout/pyramid2"/>
    <dgm:cxn modelId="{A7911482-98DF-4959-A0B3-D490AFE661C3}" type="presParOf" srcId="{CFC716A5-1086-4ED4-9FF9-19DAA90E13DA}" destId="{888B1D17-52B0-413C-85EC-44E378131DC0}" srcOrd="0" destOrd="0" presId="urn:microsoft.com/office/officeart/2005/8/layout/pyramid2"/>
    <dgm:cxn modelId="{300D1CCE-753E-4BA8-A205-E72B6A105BE2}" type="presParOf" srcId="{CFC716A5-1086-4ED4-9FF9-19DAA90E13DA}" destId="{AD4B191B-DB5D-43CA-9752-832A1FA78EFD}" srcOrd="1" destOrd="0" presId="urn:microsoft.com/office/officeart/2005/8/layout/pyramid2"/>
    <dgm:cxn modelId="{E3E2C6E4-1A1D-4067-A69E-87810771C3D2}" type="presParOf" srcId="{CFC716A5-1086-4ED4-9FF9-19DAA90E13DA}" destId="{C522CE5D-2135-41D2-8FCC-EF7143F069EF}" srcOrd="2" destOrd="0" presId="urn:microsoft.com/office/officeart/2005/8/layout/pyramid2"/>
    <dgm:cxn modelId="{9322BB74-5201-4CD3-9D51-3EB413C5B70A}" type="presParOf" srcId="{CFC716A5-1086-4ED4-9FF9-19DAA90E13DA}" destId="{844F6699-10D8-41A2-A3EE-C8B767F34768}" srcOrd="3" destOrd="0" presId="urn:microsoft.com/office/officeart/2005/8/layout/pyramid2"/>
    <dgm:cxn modelId="{824FD96C-00E9-497B-864C-E292CDE25BB5}" type="presParOf" srcId="{CFC716A5-1086-4ED4-9FF9-19DAA90E13DA}" destId="{71C59A24-C232-4CE6-8B12-7C783201E3AB}" srcOrd="4" destOrd="0" presId="urn:microsoft.com/office/officeart/2005/8/layout/pyramid2"/>
    <dgm:cxn modelId="{3C5DCC57-3C08-408C-A6A9-CBD937B77685}" type="presParOf" srcId="{CFC716A5-1086-4ED4-9FF9-19DAA90E13DA}" destId="{7270C4F4-3C8E-4FB0-A0C0-ACA0C6DAE153}" srcOrd="5" destOrd="0" presId="urn:microsoft.com/office/officeart/2005/8/layout/pyramid2"/>
    <dgm:cxn modelId="{6EAE110A-E2B3-4389-A267-D5304B354763}" type="presParOf" srcId="{CFC716A5-1086-4ED4-9FF9-19DAA90E13DA}" destId="{A295EB06-AD8F-47B9-A8DD-5EC089661CA5}" srcOrd="6" destOrd="0" presId="urn:microsoft.com/office/officeart/2005/8/layout/pyramid2"/>
    <dgm:cxn modelId="{D01A4F3A-4933-4A5B-A363-651EE5AD8467}" type="presParOf" srcId="{CFC716A5-1086-4ED4-9FF9-19DAA90E13DA}" destId="{B1E21EE2-210F-4301-945C-86F7CFD8F41E}" srcOrd="7" destOrd="0" presId="urn:microsoft.com/office/officeart/2005/8/layout/pyramid2"/>
    <dgm:cxn modelId="{0B72537C-847A-4696-AFC6-BE278354CD57}" type="presParOf" srcId="{CFC716A5-1086-4ED4-9FF9-19DAA90E13DA}" destId="{48239EE9-D04E-4089-840C-6B92389D65F3}" srcOrd="8" destOrd="0" presId="urn:microsoft.com/office/officeart/2005/8/layout/pyramid2"/>
    <dgm:cxn modelId="{8B340287-327E-4D81-9397-8F0DC62DE21E}" type="presParOf" srcId="{CFC716A5-1086-4ED4-9FF9-19DAA90E13DA}" destId="{0A9591F1-037B-433D-96E4-D5E3696B0B84}"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15088-F457-423D-AD56-2A827D41EF7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6A24583-52D3-4151-B5A2-F2E2B560128B}">
      <dgm:prSet phldrT="[Text]" custT="1"/>
      <dgm:spPr>
        <a:xfrm>
          <a:off x="6126539" y="71"/>
          <a:ext cx="2728989" cy="2728989"/>
        </a:xfrm>
        <a:noFill/>
        <a:ln w="38100" cap="flat" cmpd="sng" algn="ctr">
          <a:solidFill>
            <a:srgbClr val="5B9BD5">
              <a:lumMod val="75000"/>
            </a:srgbClr>
          </a:solidFill>
          <a:prstDash val="solid"/>
          <a:miter lim="800000"/>
        </a:ln>
        <a:effectLst/>
      </dgm:spPr>
      <dgm:t>
        <a:bodyPr/>
        <a:lstStyle/>
        <a:p>
          <a:pPr algn="ctr"/>
          <a:r>
            <a:rPr lang="sk-SK" sz="1200" b="1" dirty="0">
              <a:solidFill>
                <a:srgbClr val="5B9BD5">
                  <a:lumMod val="50000"/>
                </a:srgbClr>
              </a:solidFill>
              <a:latin typeface="Calibri" panose="020F0502020204030204"/>
              <a:ea typeface="+mn-ea"/>
              <a:cs typeface="+mn-cs"/>
            </a:rPr>
            <a:t>5. Za takýchto podmienok:</a:t>
          </a:r>
        </a:p>
        <a:p>
          <a:pPr algn="ctr"/>
          <a:endParaRPr lang="sk-SK" sz="1200" b="1" dirty="0">
            <a:solidFill>
              <a:srgbClr val="5B9BD5">
                <a:lumMod val="50000"/>
              </a:srgbClr>
            </a:solidFill>
            <a:latin typeface="Calibri" panose="020F0502020204030204"/>
            <a:ea typeface="+mn-ea"/>
            <a:cs typeface="+mn-cs"/>
          </a:endParaRPr>
        </a:p>
        <a:p>
          <a:pPr algn="l"/>
          <a:r>
            <a:rPr lang="sk-SK" sz="1400" b="1" dirty="0">
              <a:solidFill>
                <a:srgbClr val="5B9BD5">
                  <a:lumMod val="50000"/>
                </a:srgbClr>
              </a:solidFill>
              <a:latin typeface="Calibri" panose="020F0502020204030204"/>
              <a:ea typeface="+mn-ea"/>
              <a:cs typeface="+mn-cs"/>
            </a:rPr>
            <a:t>-</a:t>
          </a:r>
        </a:p>
        <a:p>
          <a:pPr algn="l"/>
          <a:r>
            <a:rPr lang="sk-SK" sz="1400" b="1" dirty="0">
              <a:solidFill>
                <a:srgbClr val="5B9BD5">
                  <a:lumMod val="50000"/>
                </a:srgbClr>
              </a:solidFill>
              <a:latin typeface="Calibri" panose="020F0502020204030204"/>
              <a:ea typeface="+mn-ea"/>
              <a:cs typeface="+mn-cs"/>
            </a:rPr>
            <a:t>-</a:t>
          </a:r>
        </a:p>
        <a:p>
          <a:pPr algn="l"/>
          <a:r>
            <a:rPr lang="sk-SK" sz="1400" b="1" dirty="0">
              <a:solidFill>
                <a:srgbClr val="5B9BD5">
                  <a:lumMod val="50000"/>
                </a:srgbClr>
              </a:solidFill>
              <a:latin typeface="Calibri" panose="020F0502020204030204"/>
              <a:ea typeface="+mn-ea"/>
              <a:cs typeface="+mn-cs"/>
            </a:rPr>
            <a:t>-</a:t>
          </a:r>
        </a:p>
        <a:p>
          <a:pPr algn="l"/>
          <a:r>
            <a:rPr lang="sk-SK" sz="1400" b="1" dirty="0">
              <a:solidFill>
                <a:srgbClr val="5B9BD5">
                  <a:lumMod val="50000"/>
                </a:srgbClr>
              </a:solidFill>
              <a:latin typeface="Calibri" panose="020F0502020204030204"/>
              <a:ea typeface="+mn-ea"/>
              <a:cs typeface="+mn-cs"/>
            </a:rPr>
            <a:t>-</a:t>
          </a:r>
        </a:p>
        <a:p>
          <a:pPr algn="l"/>
          <a:r>
            <a:rPr lang="sk-SK" sz="1400" b="1" dirty="0">
              <a:solidFill>
                <a:srgbClr val="5B9BD5">
                  <a:lumMod val="50000"/>
                </a:srgbClr>
              </a:solidFill>
              <a:latin typeface="Calibri" panose="020F0502020204030204"/>
              <a:ea typeface="+mn-ea"/>
              <a:cs typeface="+mn-cs"/>
            </a:rPr>
            <a:t>-</a:t>
          </a:r>
        </a:p>
        <a:p>
          <a:pPr algn="ctr"/>
          <a:endParaRPr lang="sk-SK" sz="1400" b="1" dirty="0">
            <a:solidFill>
              <a:srgbClr val="5B9BD5">
                <a:lumMod val="50000"/>
              </a:srgbClr>
            </a:solidFill>
            <a:latin typeface="Calibri" panose="020F0502020204030204"/>
            <a:ea typeface="+mn-ea"/>
            <a:cs typeface="+mn-cs"/>
          </a:endParaRPr>
        </a:p>
      </dgm:t>
    </dgm:pt>
    <dgm:pt modelId="{3B614468-5170-40A6-A64C-CD888DEB4F03}" type="parTrans" cxnId="{59C179BF-EFFF-44E8-AED2-407CA006DBDF}">
      <dgm:prSet/>
      <dgm:spPr/>
      <dgm:t>
        <a:bodyPr/>
        <a:lstStyle/>
        <a:p>
          <a:endParaRPr lang="en-US"/>
        </a:p>
      </dgm:t>
    </dgm:pt>
    <dgm:pt modelId="{866322E8-2D54-4215-A518-332A2AA2BD46}" type="sibTrans" cxnId="{59C179BF-EFFF-44E8-AED2-407CA006DBDF}">
      <dgm:prSet/>
      <dgm:spPr>
        <a:xfrm rot="5400016">
          <a:off x="7283435" y="2791236"/>
          <a:ext cx="415183"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778FD025-FD95-4181-83C1-FE059E75F470}">
      <dgm:prSet phldrT="[Text]" custT="1"/>
      <dgm:spPr>
        <a:xfrm>
          <a:off x="2740234" y="1277804"/>
          <a:ext cx="3389620" cy="3389620"/>
        </a:xfrm>
        <a:noFill/>
        <a:ln w="38100" cap="flat" cmpd="sng" algn="ctr">
          <a:solidFill>
            <a:srgbClr val="5B9BD5">
              <a:lumMod val="75000"/>
            </a:srgbClr>
          </a:solidFill>
          <a:prstDash val="solid"/>
          <a:miter lim="800000"/>
        </a:ln>
        <a:effectLst/>
      </dgm:spPr>
      <dgm:t>
        <a:bodyPr/>
        <a:lstStyle/>
        <a:p>
          <a:pPr algn="ctr"/>
          <a:r>
            <a:rPr lang="sk-SK" sz="1200" b="1" dirty="0">
              <a:solidFill>
                <a:srgbClr val="5B9BD5">
                  <a:lumMod val="50000"/>
                </a:srgbClr>
              </a:solidFill>
              <a:latin typeface="Calibri" panose="020F0502020204030204"/>
              <a:ea typeface="+mn-ea"/>
              <a:cs typeface="+mn-cs"/>
            </a:rPr>
            <a:t>3. Môžem v ňom použiť tieto zručnosti:</a:t>
          </a:r>
        </a:p>
        <a:p>
          <a:pPr algn="l"/>
          <a:r>
            <a:rPr lang="sk-SK" sz="1400" b="0" dirty="0">
              <a:solidFill>
                <a:srgbClr val="5B9BD5">
                  <a:lumMod val="50000"/>
                </a:srgbClr>
              </a:solidFill>
              <a:latin typeface="Calibri" panose="020F0502020204030204"/>
              <a:ea typeface="+mn-ea"/>
              <a:cs typeface="+mn-cs"/>
            </a:rPr>
            <a:t>1.</a:t>
          </a:r>
        </a:p>
        <a:p>
          <a:pPr algn="l"/>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a:t>
          </a:r>
        </a:p>
        <a:p>
          <a:pPr algn="l"/>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a:t>
          </a:r>
        </a:p>
        <a:p>
          <a:pPr algn="l"/>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4.</a:t>
          </a:r>
        </a:p>
        <a:p>
          <a:pPr algn="l"/>
          <a:endParaRPr lang="sk-SK" sz="6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5.</a:t>
          </a:r>
        </a:p>
        <a:p>
          <a:pPr algn="l"/>
          <a:endParaRPr lang="en-US" sz="1400" b="1" dirty="0">
            <a:solidFill>
              <a:srgbClr val="5B9BD5">
                <a:lumMod val="50000"/>
              </a:srgbClr>
            </a:solidFill>
            <a:latin typeface="Calibri" panose="020F0502020204030204"/>
            <a:ea typeface="+mn-ea"/>
            <a:cs typeface="+mn-cs"/>
          </a:endParaRPr>
        </a:p>
      </dgm:t>
    </dgm:pt>
    <dgm:pt modelId="{462161ED-25AF-4B36-9C5B-25D956DAB2FF}" type="parTrans" cxnId="{FA4DBEC7-18C2-49E1-9EC1-CF9331C415D2}">
      <dgm:prSet/>
      <dgm:spPr/>
      <dgm:t>
        <a:bodyPr/>
        <a:lstStyle/>
        <a:p>
          <a:endParaRPr lang="en-US"/>
        </a:p>
      </dgm:t>
    </dgm:pt>
    <dgm:pt modelId="{C88C7B2E-A63F-4037-936D-57209E45CD07}" type="sibTrans" cxnId="{FA4DBEC7-18C2-49E1-9EC1-CF9331C415D2}">
      <dgm:prSet/>
      <dgm:spPr>
        <a:xfrm rot="8886139">
          <a:off x="2923522" y="4162118"/>
          <a:ext cx="289348"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9691FD34-20B7-48DC-A04E-CD14CA86347A}">
      <dgm:prSet phldrT="[Text]" custT="1"/>
      <dgm:spPr>
        <a:xfrm>
          <a:off x="9721" y="3513145"/>
          <a:ext cx="2728989" cy="2728989"/>
        </a:xfrm>
        <a:noFill/>
        <a:ln w="38100" cap="flat" cmpd="sng" algn="ctr">
          <a:solidFill>
            <a:srgbClr val="5B9BD5">
              <a:lumMod val="75000"/>
            </a:srgbClr>
          </a:solidFill>
          <a:prstDash val="solid"/>
          <a:miter lim="800000"/>
        </a:ln>
        <a:effectLst/>
      </dgm:spPr>
      <dgm:t>
        <a:bodyPr/>
        <a:lstStyle/>
        <a:p>
          <a:pPr algn="ctr"/>
          <a:r>
            <a:rPr lang="sk-SK" sz="1200" b="1" dirty="0">
              <a:solidFill>
                <a:srgbClr val="5B9BD5">
                  <a:lumMod val="50000"/>
                </a:srgbClr>
              </a:solidFill>
              <a:latin typeface="Calibri" panose="020F0502020204030204"/>
              <a:ea typeface="+mn-ea"/>
              <a:cs typeface="+mn-cs"/>
            </a:rPr>
            <a:t>2. Umožňuje naplno využiť moje kvality:</a:t>
          </a:r>
        </a:p>
        <a:p>
          <a:pPr algn="ctr"/>
          <a:endParaRPr lang="sk-SK" sz="1200" b="1"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1.</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4.</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5.</a:t>
          </a:r>
          <a:endParaRPr lang="sk-SK" sz="1400" b="1" dirty="0">
            <a:solidFill>
              <a:srgbClr val="5B9BD5">
                <a:lumMod val="50000"/>
              </a:srgbClr>
            </a:solidFill>
            <a:latin typeface="Calibri" panose="020F0502020204030204"/>
            <a:ea typeface="+mn-ea"/>
            <a:cs typeface="+mn-cs"/>
          </a:endParaRPr>
        </a:p>
        <a:p>
          <a:pPr algn="ctr"/>
          <a:endParaRPr lang="en-US" sz="1400" b="1" dirty="0">
            <a:solidFill>
              <a:srgbClr val="5B9BD5">
                <a:lumMod val="50000"/>
              </a:srgbClr>
            </a:solidFill>
            <a:latin typeface="Calibri" panose="020F0502020204030204"/>
            <a:ea typeface="+mn-ea"/>
            <a:cs typeface="+mn-cs"/>
          </a:endParaRPr>
        </a:p>
      </dgm:t>
    </dgm:pt>
    <dgm:pt modelId="{9FA7F73C-45D9-43B3-AC2A-6F00616FDD55}" type="parTrans" cxnId="{093B8FC6-8960-4069-93B9-7B5FD7321230}">
      <dgm:prSet/>
      <dgm:spPr/>
      <dgm:t>
        <a:bodyPr/>
        <a:lstStyle/>
        <a:p>
          <a:endParaRPr lang="en-US"/>
        </a:p>
      </dgm:t>
    </dgm:pt>
    <dgm:pt modelId="{CE5CC1DB-3EAD-467D-B50B-A156B67AE077}" type="sibTrans" cxnId="{093B8FC6-8960-4069-93B9-7B5FD7321230}">
      <dgm:prSet/>
      <dgm:spPr>
        <a:xfrm rot="16199984">
          <a:off x="1166425" y="2815108"/>
          <a:ext cx="415565"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98CD985-8990-43BE-9633-9C375AE52974}">
      <dgm:prSet phldrT="[Text]" custT="1"/>
      <dgm:spPr>
        <a:xfrm>
          <a:off x="9705" y="71"/>
          <a:ext cx="2728989" cy="2728989"/>
        </a:xfrm>
        <a:noFill/>
        <a:ln w="38100" cap="flat" cmpd="sng" algn="ctr">
          <a:solidFill>
            <a:srgbClr val="5B9BD5">
              <a:lumMod val="75000"/>
            </a:srgbClr>
          </a:solidFill>
          <a:prstDash val="solid"/>
          <a:miter lim="800000"/>
        </a:ln>
        <a:effectLst/>
      </dgm:spPr>
      <dgm:t>
        <a:bodyPr/>
        <a:lstStyle/>
        <a:p>
          <a:pPr algn="ctr"/>
          <a:r>
            <a:rPr lang="sk-SK" sz="1200" b="1" dirty="0">
              <a:solidFill>
                <a:srgbClr val="5B9BD5">
                  <a:lumMod val="50000"/>
                </a:srgbClr>
              </a:solidFill>
              <a:latin typeface="Calibri" panose="020F0502020204030204"/>
              <a:ea typeface="+mn-ea"/>
              <a:cs typeface="+mn-cs"/>
            </a:rPr>
            <a:t>1. Je v súlade s týmito hodnotami:</a:t>
          </a:r>
        </a:p>
        <a:p>
          <a:pPr algn="ctr"/>
          <a:r>
            <a:rPr lang="sk-SK" sz="1200" b="1" dirty="0">
              <a:solidFill>
                <a:srgbClr val="5B9BD5">
                  <a:lumMod val="50000"/>
                </a:srgbClr>
              </a:solidFill>
              <a:latin typeface="Calibri" panose="020F0502020204030204"/>
              <a:ea typeface="+mn-ea"/>
              <a:cs typeface="+mn-cs"/>
            </a:rPr>
            <a:t> </a:t>
          </a:r>
        </a:p>
        <a:p>
          <a:pPr algn="l"/>
          <a:r>
            <a:rPr lang="sk-SK" sz="1400" b="0" dirty="0">
              <a:solidFill>
                <a:srgbClr val="5B9BD5">
                  <a:lumMod val="50000"/>
                </a:srgbClr>
              </a:solidFill>
              <a:latin typeface="Calibri" panose="020F0502020204030204"/>
              <a:ea typeface="+mn-ea"/>
              <a:cs typeface="+mn-cs"/>
            </a:rPr>
            <a:t>1.</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4.</a:t>
          </a:r>
        </a:p>
        <a:p>
          <a:pPr algn="l"/>
          <a:endParaRPr lang="sk-SK" sz="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5.</a:t>
          </a:r>
          <a:endParaRPr lang="sk-SK" sz="1400" b="1" dirty="0">
            <a:solidFill>
              <a:srgbClr val="5B9BD5">
                <a:lumMod val="50000"/>
              </a:srgbClr>
            </a:solidFill>
            <a:latin typeface="Calibri" panose="020F0502020204030204"/>
            <a:ea typeface="+mn-ea"/>
            <a:cs typeface="+mn-cs"/>
          </a:endParaRPr>
        </a:p>
      </dgm:t>
    </dgm:pt>
    <dgm:pt modelId="{F02593F2-BF04-47E3-B0D9-6C1F9BC1F0FE}" type="parTrans" cxnId="{1CD5C44A-2F3F-48EB-9354-CEE1E2C9D098}">
      <dgm:prSet/>
      <dgm:spPr/>
      <dgm:t>
        <a:bodyPr/>
        <a:lstStyle/>
        <a:p>
          <a:endParaRPr lang="en-US"/>
        </a:p>
      </dgm:t>
    </dgm:pt>
    <dgm:pt modelId="{41174750-8AF0-4730-B0A0-1A77A48502A1}" type="sibTrans" cxnId="{1CD5C44A-2F3F-48EB-9354-CEE1E2C9D098}">
      <dgm:prSet/>
      <dgm:spPr>
        <a:xfrm>
          <a:off x="3497900" y="549077"/>
          <a:ext cx="1795557" cy="635511"/>
        </a:xfrm>
        <a:solidFill>
          <a:sysClr val="window" lastClr="FFFFFF"/>
        </a:solidFill>
        <a:ln>
          <a:noFill/>
        </a:ln>
        <a:effectLst/>
      </dgm:spPr>
      <dgm:t>
        <a:bodyPr/>
        <a:lstStyle/>
        <a:p>
          <a:pPr algn="ctr"/>
          <a:r>
            <a:rPr lang="sk-SK" dirty="0" smtClean="0">
              <a:solidFill>
                <a:schemeClr val="tx1"/>
              </a:solidFill>
              <a:latin typeface="Calibri" panose="020F0502020204030204"/>
              <a:ea typeface="+mn-ea"/>
              <a:cs typeface="+mn-cs"/>
            </a:rPr>
            <a:t>„</a:t>
          </a:r>
          <a:r>
            <a:rPr lang="sk-SK" dirty="0" err="1" smtClean="0">
              <a:solidFill>
                <a:schemeClr val="tx1"/>
              </a:solidFill>
              <a:latin typeface="Calibri" panose="020F0502020204030204"/>
              <a:ea typeface="+mn-ea"/>
              <a:cs typeface="+mn-cs"/>
            </a:rPr>
            <a:t>Kariérový</a:t>
          </a:r>
          <a:r>
            <a:rPr lang="sk-SK" dirty="0" smtClean="0">
              <a:solidFill>
                <a:schemeClr val="tx1"/>
              </a:solidFill>
              <a:latin typeface="Calibri" panose="020F0502020204030204"/>
              <a:ea typeface="+mn-ea"/>
              <a:cs typeface="+mn-cs"/>
            </a:rPr>
            <a:t> kvietok“</a:t>
          </a:r>
          <a:endParaRPr lang="en-US" dirty="0">
            <a:solidFill>
              <a:schemeClr val="tx1"/>
            </a:solidFill>
            <a:latin typeface="Calibri" panose="020F0502020204030204"/>
            <a:ea typeface="+mn-ea"/>
            <a:cs typeface="+mn-cs"/>
          </a:endParaRPr>
        </a:p>
      </dgm:t>
    </dgm:pt>
    <dgm:pt modelId="{F162FC08-FBA5-40F5-AC13-85C5194A1D47}">
      <dgm:prSet phldrT="[Text]" custT="1"/>
      <dgm:spPr>
        <a:xfrm>
          <a:off x="6126523" y="3512425"/>
          <a:ext cx="2728989" cy="2728989"/>
        </a:xfrm>
        <a:noFill/>
        <a:ln w="38100" cap="flat" cmpd="sng" algn="ctr">
          <a:solidFill>
            <a:srgbClr val="5B9BD5">
              <a:lumMod val="75000"/>
            </a:srgbClr>
          </a:solidFill>
          <a:prstDash val="solid"/>
          <a:miter lim="800000"/>
        </a:ln>
        <a:effectLst/>
      </dgm:spPr>
      <dgm:t>
        <a:bodyPr/>
        <a:lstStyle/>
        <a:p>
          <a:pPr algn="ctr"/>
          <a:r>
            <a:rPr lang="sk-SK" sz="1200" b="1" dirty="0">
              <a:solidFill>
                <a:srgbClr val="5B9BD5">
                  <a:lumMod val="50000"/>
                </a:srgbClr>
              </a:solidFill>
              <a:latin typeface="Calibri" panose="020F0502020204030204"/>
              <a:ea typeface="+mn-ea"/>
              <a:cs typeface="+mn-cs"/>
            </a:rPr>
            <a:t>4. Prebieha v takomto prostredí:</a:t>
          </a:r>
        </a:p>
        <a:p>
          <a:pPr algn="l"/>
          <a:r>
            <a:rPr lang="sk-SK" sz="1400" b="0" dirty="0">
              <a:solidFill>
                <a:srgbClr val="5B9BD5">
                  <a:lumMod val="50000"/>
                </a:srgbClr>
              </a:solidFill>
              <a:latin typeface="Calibri" panose="020F0502020204030204"/>
              <a:ea typeface="+mn-ea"/>
              <a:cs typeface="+mn-cs"/>
            </a:rPr>
            <a:t>1.</a:t>
          </a:r>
        </a:p>
        <a:p>
          <a:pPr algn="l"/>
          <a:endParaRPr lang="sk-SK" sz="1400" b="0" dirty="0">
            <a:solidFill>
              <a:srgbClr val="5B9BD5">
                <a:lumMod val="50000"/>
              </a:srgbClr>
            </a:solidFill>
            <a:latin typeface="Calibri" panose="020F0502020204030204"/>
            <a:ea typeface="+mn-ea"/>
            <a:cs typeface="+mn-cs"/>
          </a:endParaRPr>
        </a:p>
        <a:p>
          <a:pPr algn="l"/>
          <a:endParaRPr lang="sk-SK" sz="1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2.</a:t>
          </a:r>
        </a:p>
        <a:p>
          <a:pPr algn="l"/>
          <a:endParaRPr lang="sk-SK" sz="1400" b="0" dirty="0">
            <a:solidFill>
              <a:srgbClr val="5B9BD5">
                <a:lumMod val="50000"/>
              </a:srgbClr>
            </a:solidFill>
            <a:latin typeface="Calibri" panose="020F0502020204030204"/>
            <a:ea typeface="+mn-ea"/>
            <a:cs typeface="+mn-cs"/>
          </a:endParaRPr>
        </a:p>
        <a:p>
          <a:pPr algn="l"/>
          <a:endParaRPr lang="sk-SK" sz="1400" b="0" dirty="0">
            <a:solidFill>
              <a:srgbClr val="5B9BD5">
                <a:lumMod val="50000"/>
              </a:srgbClr>
            </a:solidFill>
            <a:latin typeface="Calibri" panose="020F0502020204030204"/>
            <a:ea typeface="+mn-ea"/>
            <a:cs typeface="+mn-cs"/>
          </a:endParaRPr>
        </a:p>
        <a:p>
          <a:pPr algn="l"/>
          <a:r>
            <a:rPr lang="sk-SK" sz="1400" b="0" dirty="0">
              <a:solidFill>
                <a:srgbClr val="5B9BD5">
                  <a:lumMod val="50000"/>
                </a:srgbClr>
              </a:solidFill>
              <a:latin typeface="Calibri" panose="020F0502020204030204"/>
              <a:ea typeface="+mn-ea"/>
              <a:cs typeface="+mn-cs"/>
            </a:rPr>
            <a:t>3.</a:t>
          </a:r>
          <a:endParaRPr lang="en-US" sz="1400" b="0" dirty="0">
            <a:solidFill>
              <a:srgbClr val="5B9BD5">
                <a:lumMod val="50000"/>
              </a:srgbClr>
            </a:solidFill>
            <a:latin typeface="Calibri" panose="020F0502020204030204"/>
            <a:ea typeface="+mn-ea"/>
            <a:cs typeface="+mn-cs"/>
          </a:endParaRPr>
        </a:p>
      </dgm:t>
    </dgm:pt>
    <dgm:pt modelId="{5071EB5B-9E2D-4603-ABBA-704F7F830631}" type="sibTrans" cxnId="{55C1B796-54F4-4A16-8A82-634B8EDA5C5E}">
      <dgm:prSet/>
      <dgm:spPr>
        <a:xfrm rot="12715726">
          <a:off x="5701589" y="4073096"/>
          <a:ext cx="286962" cy="635511"/>
        </a:xfr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EB6DB715-0BDC-412B-8F75-D63C51D9D328}" type="parTrans" cxnId="{55C1B796-54F4-4A16-8A82-634B8EDA5C5E}">
      <dgm:prSet/>
      <dgm:spPr/>
      <dgm:t>
        <a:bodyPr/>
        <a:lstStyle/>
        <a:p>
          <a:endParaRPr lang="en-US"/>
        </a:p>
      </dgm:t>
    </dgm:pt>
    <dgm:pt modelId="{6319DEFA-2832-451B-8985-819FD319825D}" type="pres">
      <dgm:prSet presAssocID="{4BD15088-F457-423D-AD56-2A827D41EF7D}" presName="cycle" presStyleCnt="0">
        <dgm:presLayoutVars>
          <dgm:dir/>
          <dgm:resizeHandles val="exact"/>
        </dgm:presLayoutVars>
      </dgm:prSet>
      <dgm:spPr/>
      <dgm:t>
        <a:bodyPr/>
        <a:lstStyle/>
        <a:p>
          <a:endParaRPr lang="en-US"/>
        </a:p>
      </dgm:t>
    </dgm:pt>
    <dgm:pt modelId="{EC8EBCA6-1B6F-4565-AD88-5EE47FF1FF29}" type="pres">
      <dgm:prSet presAssocID="{06A24583-52D3-4151-B5A2-F2E2B560128B}" presName="node" presStyleLbl="node1" presStyleIdx="0" presStyleCnt="5" custScaleX="144928" custScaleY="144928" custRadScaleRad="147833" custRadScaleInc="164532">
        <dgm:presLayoutVars>
          <dgm:bulletEnabled val="1"/>
        </dgm:presLayoutVars>
      </dgm:prSet>
      <dgm:spPr>
        <a:prstGeom prst="roundRect">
          <a:avLst/>
        </a:prstGeom>
      </dgm:spPr>
      <dgm:t>
        <a:bodyPr/>
        <a:lstStyle/>
        <a:p>
          <a:endParaRPr lang="en-US"/>
        </a:p>
      </dgm:t>
    </dgm:pt>
    <dgm:pt modelId="{0CCB91C3-3D3E-411F-AF68-E4B52C6CE5D5}" type="pres">
      <dgm:prSet presAssocID="{866322E8-2D54-4215-A518-332A2AA2BD46}" presName="sibTrans" presStyleLbl="sibTrans2D1" presStyleIdx="0" presStyleCnt="5" custAng="10815813"/>
      <dgm:spPr>
        <a:prstGeom prst="rightArrow">
          <a:avLst>
            <a:gd name="adj1" fmla="val 60000"/>
            <a:gd name="adj2" fmla="val 50000"/>
          </a:avLst>
        </a:prstGeom>
      </dgm:spPr>
      <dgm:t>
        <a:bodyPr/>
        <a:lstStyle/>
        <a:p>
          <a:endParaRPr lang="en-US"/>
        </a:p>
      </dgm:t>
    </dgm:pt>
    <dgm:pt modelId="{0AEFED2B-C5FE-44D4-B1D2-69747AC2CC40}" type="pres">
      <dgm:prSet presAssocID="{866322E8-2D54-4215-A518-332A2AA2BD46}" presName="connectorText" presStyleLbl="sibTrans2D1" presStyleIdx="0" presStyleCnt="5"/>
      <dgm:spPr/>
      <dgm:t>
        <a:bodyPr/>
        <a:lstStyle/>
        <a:p>
          <a:endParaRPr lang="en-US"/>
        </a:p>
      </dgm:t>
    </dgm:pt>
    <dgm:pt modelId="{DB0776F4-E7E6-4EDF-B1B7-C4E88126472B}" type="pres">
      <dgm:prSet presAssocID="{F162FC08-FBA5-40F5-AC13-85C5194A1D47}" presName="node" presStyleLbl="node1" presStyleIdx="1" presStyleCnt="5" custScaleX="144928" custScaleY="144928" custRadScaleRad="143597" custRadScaleInc="125660">
        <dgm:presLayoutVars>
          <dgm:bulletEnabled val="1"/>
        </dgm:presLayoutVars>
      </dgm:prSet>
      <dgm:spPr>
        <a:prstGeom prst="roundRect">
          <a:avLst/>
        </a:prstGeom>
      </dgm:spPr>
      <dgm:t>
        <a:bodyPr/>
        <a:lstStyle/>
        <a:p>
          <a:endParaRPr lang="en-US"/>
        </a:p>
      </dgm:t>
    </dgm:pt>
    <dgm:pt modelId="{2B995C36-B50A-4877-8E2F-CFFD98B11C91}" type="pres">
      <dgm:prSet presAssocID="{5071EB5B-9E2D-4603-ABBA-704F7F830631}" presName="sibTrans" presStyleLbl="sibTrans2D1" presStyleIdx="1" presStyleCnt="5" custAng="11184720" custLinFactNeighborX="-92355" custLinFactNeighborY="58920"/>
      <dgm:spPr>
        <a:prstGeom prst="rightArrow">
          <a:avLst>
            <a:gd name="adj1" fmla="val 60000"/>
            <a:gd name="adj2" fmla="val 50000"/>
          </a:avLst>
        </a:prstGeom>
      </dgm:spPr>
      <dgm:t>
        <a:bodyPr/>
        <a:lstStyle/>
        <a:p>
          <a:endParaRPr lang="en-US"/>
        </a:p>
      </dgm:t>
    </dgm:pt>
    <dgm:pt modelId="{09538396-E63C-4FA6-B023-4E42EC406BE1}" type="pres">
      <dgm:prSet presAssocID="{5071EB5B-9E2D-4603-ABBA-704F7F830631}" presName="connectorText" presStyleLbl="sibTrans2D1" presStyleIdx="1" presStyleCnt="5"/>
      <dgm:spPr/>
      <dgm:t>
        <a:bodyPr/>
        <a:lstStyle/>
        <a:p>
          <a:endParaRPr lang="en-US"/>
        </a:p>
      </dgm:t>
    </dgm:pt>
    <dgm:pt modelId="{70477D10-F3D1-4ECF-80EA-213B48478D1C}" type="pres">
      <dgm:prSet presAssocID="{778FD025-FD95-4181-83C1-FE059E75F470}" presName="node" presStyleLbl="node1" presStyleIdx="2" presStyleCnt="5" custScaleX="180012" custScaleY="180012" custRadScaleRad="8841" custRadScaleInc="-398185">
        <dgm:presLayoutVars>
          <dgm:bulletEnabled val="1"/>
        </dgm:presLayoutVars>
      </dgm:prSet>
      <dgm:spPr>
        <a:prstGeom prst="ellipse">
          <a:avLst/>
        </a:prstGeom>
      </dgm:spPr>
      <dgm:t>
        <a:bodyPr/>
        <a:lstStyle/>
        <a:p>
          <a:endParaRPr lang="en-US"/>
        </a:p>
      </dgm:t>
    </dgm:pt>
    <dgm:pt modelId="{21B14806-736B-463B-B2D4-F13CAC6FB317}" type="pres">
      <dgm:prSet presAssocID="{C88C7B2E-A63F-4037-936D-57209E45CD07}" presName="sibTrans" presStyleLbl="sibTrans2D1" presStyleIdx="2" presStyleCnt="5" custAng="21509257" custFlipVert="1" custFlipHor="1" custScaleX="124262" custScaleY="118339" custLinFactX="33793" custLinFactNeighborX="100000" custLinFactNeighborY="79344"/>
      <dgm:spPr>
        <a:prstGeom prst="rightArrow">
          <a:avLst>
            <a:gd name="adj1" fmla="val 60000"/>
            <a:gd name="adj2" fmla="val 50000"/>
          </a:avLst>
        </a:prstGeom>
      </dgm:spPr>
      <dgm:t>
        <a:bodyPr/>
        <a:lstStyle/>
        <a:p>
          <a:endParaRPr lang="en-US"/>
        </a:p>
      </dgm:t>
    </dgm:pt>
    <dgm:pt modelId="{7719274B-9C47-46B3-BC29-CB89D5BA941F}" type="pres">
      <dgm:prSet presAssocID="{C88C7B2E-A63F-4037-936D-57209E45CD07}" presName="connectorText" presStyleLbl="sibTrans2D1" presStyleIdx="2" presStyleCnt="5"/>
      <dgm:spPr/>
      <dgm:t>
        <a:bodyPr/>
        <a:lstStyle/>
        <a:p>
          <a:endParaRPr lang="en-US"/>
        </a:p>
      </dgm:t>
    </dgm:pt>
    <dgm:pt modelId="{BA58273A-9494-40AC-8A2B-5B66DCE9F649}" type="pres">
      <dgm:prSet presAssocID="{9691FD34-20B7-48DC-A04E-CD14CA86347A}" presName="node" presStyleLbl="node1" presStyleIdx="3" presStyleCnt="5" custScaleX="144928" custScaleY="144928" custRadScaleRad="141844" custRadScaleInc="74970">
        <dgm:presLayoutVars>
          <dgm:bulletEnabled val="1"/>
        </dgm:presLayoutVars>
      </dgm:prSet>
      <dgm:spPr>
        <a:prstGeom prst="roundRect">
          <a:avLst/>
        </a:prstGeom>
      </dgm:spPr>
      <dgm:t>
        <a:bodyPr/>
        <a:lstStyle/>
        <a:p>
          <a:endParaRPr lang="en-US"/>
        </a:p>
      </dgm:t>
    </dgm:pt>
    <dgm:pt modelId="{1FC209C0-7053-4B08-B1D8-7622210CCE42}" type="pres">
      <dgm:prSet presAssocID="{CE5CC1DB-3EAD-467D-B50B-A156B67AE077}" presName="sibTrans" presStyleLbl="sibTrans2D1" presStyleIdx="3" presStyleCnt="5" custAng="10816019"/>
      <dgm:spPr>
        <a:prstGeom prst="rightArrow">
          <a:avLst>
            <a:gd name="adj1" fmla="val 60000"/>
            <a:gd name="adj2" fmla="val 50000"/>
          </a:avLst>
        </a:prstGeom>
      </dgm:spPr>
      <dgm:t>
        <a:bodyPr/>
        <a:lstStyle/>
        <a:p>
          <a:endParaRPr lang="en-US"/>
        </a:p>
      </dgm:t>
    </dgm:pt>
    <dgm:pt modelId="{4D348DD3-2A7C-40CE-9FAC-91C7B14F05A8}" type="pres">
      <dgm:prSet presAssocID="{CE5CC1DB-3EAD-467D-B50B-A156B67AE077}" presName="connectorText" presStyleLbl="sibTrans2D1" presStyleIdx="3" presStyleCnt="5"/>
      <dgm:spPr/>
      <dgm:t>
        <a:bodyPr/>
        <a:lstStyle/>
        <a:p>
          <a:endParaRPr lang="en-US"/>
        </a:p>
      </dgm:t>
    </dgm:pt>
    <dgm:pt modelId="{4B22F10A-912D-4958-A030-8FE62C92D7F6}" type="pres">
      <dgm:prSet presAssocID="{298CD985-8990-43BE-9633-9C375AE52974}" presName="node" presStyleLbl="node1" presStyleIdx="4" presStyleCnt="5" custScaleX="144928" custScaleY="144928" custRadScaleRad="147833" custRadScaleInc="35468">
        <dgm:presLayoutVars>
          <dgm:bulletEnabled val="1"/>
        </dgm:presLayoutVars>
      </dgm:prSet>
      <dgm:spPr>
        <a:prstGeom prst="roundRect">
          <a:avLst/>
        </a:prstGeom>
      </dgm:spPr>
      <dgm:t>
        <a:bodyPr/>
        <a:lstStyle/>
        <a:p>
          <a:endParaRPr lang="en-US"/>
        </a:p>
      </dgm:t>
    </dgm:pt>
    <dgm:pt modelId="{E8062D88-F444-4F5D-AB92-FF16AFD0771F}" type="pres">
      <dgm:prSet presAssocID="{41174750-8AF0-4730-B0A0-1A77A48502A1}" presName="sibTrans" presStyleLbl="sibTrans2D1" presStyleIdx="4" presStyleCnt="5" custScaleX="183374" custLinFactNeighborX="773" custLinFactNeighborY="-78320"/>
      <dgm:spPr>
        <a:prstGeom prst="rightArrow">
          <a:avLst>
            <a:gd name="adj1" fmla="val 60000"/>
            <a:gd name="adj2" fmla="val 50000"/>
          </a:avLst>
        </a:prstGeom>
      </dgm:spPr>
      <dgm:t>
        <a:bodyPr/>
        <a:lstStyle/>
        <a:p>
          <a:endParaRPr lang="en-US"/>
        </a:p>
      </dgm:t>
    </dgm:pt>
    <dgm:pt modelId="{BB9DA9E8-866F-4DC5-BFCF-F3B4106E806F}" type="pres">
      <dgm:prSet presAssocID="{41174750-8AF0-4730-B0A0-1A77A48502A1}" presName="connectorText" presStyleLbl="sibTrans2D1" presStyleIdx="4" presStyleCnt="5"/>
      <dgm:spPr/>
      <dgm:t>
        <a:bodyPr/>
        <a:lstStyle/>
        <a:p>
          <a:endParaRPr lang="en-US"/>
        </a:p>
      </dgm:t>
    </dgm:pt>
  </dgm:ptLst>
  <dgm:cxnLst>
    <dgm:cxn modelId="{2B45E25C-6887-4BFF-B9AD-30CE4F784231}" type="presOf" srcId="{866322E8-2D54-4215-A518-332A2AA2BD46}" destId="{0AEFED2B-C5FE-44D4-B1D2-69747AC2CC40}" srcOrd="1" destOrd="0" presId="urn:microsoft.com/office/officeart/2005/8/layout/cycle2"/>
    <dgm:cxn modelId="{493F9E5B-165A-4267-AD76-25FFBD750E22}" type="presOf" srcId="{F162FC08-FBA5-40F5-AC13-85C5194A1D47}" destId="{DB0776F4-E7E6-4EDF-B1B7-C4E88126472B}" srcOrd="0" destOrd="0" presId="urn:microsoft.com/office/officeart/2005/8/layout/cycle2"/>
    <dgm:cxn modelId="{55C1B796-54F4-4A16-8A82-634B8EDA5C5E}" srcId="{4BD15088-F457-423D-AD56-2A827D41EF7D}" destId="{F162FC08-FBA5-40F5-AC13-85C5194A1D47}" srcOrd="1" destOrd="0" parTransId="{EB6DB715-0BDC-412B-8F75-D63C51D9D328}" sibTransId="{5071EB5B-9E2D-4603-ABBA-704F7F830631}"/>
    <dgm:cxn modelId="{7737C1DD-9D0A-4D45-A52B-89BB0C2C3FAD}" type="presOf" srcId="{778FD025-FD95-4181-83C1-FE059E75F470}" destId="{70477D10-F3D1-4ECF-80EA-213B48478D1C}" srcOrd="0" destOrd="0" presId="urn:microsoft.com/office/officeart/2005/8/layout/cycle2"/>
    <dgm:cxn modelId="{CA0C9395-31E8-4208-BDB0-F2DC93F27ABD}" type="presOf" srcId="{866322E8-2D54-4215-A518-332A2AA2BD46}" destId="{0CCB91C3-3D3E-411F-AF68-E4B52C6CE5D5}" srcOrd="0" destOrd="0" presId="urn:microsoft.com/office/officeart/2005/8/layout/cycle2"/>
    <dgm:cxn modelId="{59C179BF-EFFF-44E8-AED2-407CA006DBDF}" srcId="{4BD15088-F457-423D-AD56-2A827D41EF7D}" destId="{06A24583-52D3-4151-B5A2-F2E2B560128B}" srcOrd="0" destOrd="0" parTransId="{3B614468-5170-40A6-A64C-CD888DEB4F03}" sibTransId="{866322E8-2D54-4215-A518-332A2AA2BD46}"/>
    <dgm:cxn modelId="{1CD5C44A-2F3F-48EB-9354-CEE1E2C9D098}" srcId="{4BD15088-F457-423D-AD56-2A827D41EF7D}" destId="{298CD985-8990-43BE-9633-9C375AE52974}" srcOrd="4" destOrd="0" parTransId="{F02593F2-BF04-47E3-B0D9-6C1F9BC1F0FE}" sibTransId="{41174750-8AF0-4730-B0A0-1A77A48502A1}"/>
    <dgm:cxn modelId="{3CA9A410-9031-4144-9557-7B43139E4266}" type="presOf" srcId="{CE5CC1DB-3EAD-467D-B50B-A156B67AE077}" destId="{4D348DD3-2A7C-40CE-9FAC-91C7B14F05A8}" srcOrd="1" destOrd="0" presId="urn:microsoft.com/office/officeart/2005/8/layout/cycle2"/>
    <dgm:cxn modelId="{06E55F1A-9C14-40AB-B01B-47D867E40CE0}" type="presOf" srcId="{CE5CC1DB-3EAD-467D-B50B-A156B67AE077}" destId="{1FC209C0-7053-4B08-B1D8-7622210CCE42}" srcOrd="0" destOrd="0" presId="urn:microsoft.com/office/officeart/2005/8/layout/cycle2"/>
    <dgm:cxn modelId="{2E07E95B-1E9D-4765-B32F-CB7717C45E28}" type="presOf" srcId="{C88C7B2E-A63F-4037-936D-57209E45CD07}" destId="{21B14806-736B-463B-B2D4-F13CAC6FB317}" srcOrd="0" destOrd="0" presId="urn:microsoft.com/office/officeart/2005/8/layout/cycle2"/>
    <dgm:cxn modelId="{86A0A1FE-2697-4031-B576-788EE54CC2E6}" type="presOf" srcId="{4BD15088-F457-423D-AD56-2A827D41EF7D}" destId="{6319DEFA-2832-451B-8985-819FD319825D}" srcOrd="0" destOrd="0" presId="urn:microsoft.com/office/officeart/2005/8/layout/cycle2"/>
    <dgm:cxn modelId="{4316939F-DDAB-4043-A539-54BF0E0B5743}" type="presOf" srcId="{9691FD34-20B7-48DC-A04E-CD14CA86347A}" destId="{BA58273A-9494-40AC-8A2B-5B66DCE9F649}" srcOrd="0" destOrd="0" presId="urn:microsoft.com/office/officeart/2005/8/layout/cycle2"/>
    <dgm:cxn modelId="{FA4DBEC7-18C2-49E1-9EC1-CF9331C415D2}" srcId="{4BD15088-F457-423D-AD56-2A827D41EF7D}" destId="{778FD025-FD95-4181-83C1-FE059E75F470}" srcOrd="2" destOrd="0" parTransId="{462161ED-25AF-4B36-9C5B-25D956DAB2FF}" sibTransId="{C88C7B2E-A63F-4037-936D-57209E45CD07}"/>
    <dgm:cxn modelId="{40FBFDA2-2F0B-42F6-8A14-575C726C5B0B}" type="presOf" srcId="{298CD985-8990-43BE-9633-9C375AE52974}" destId="{4B22F10A-912D-4958-A030-8FE62C92D7F6}" srcOrd="0" destOrd="0" presId="urn:microsoft.com/office/officeart/2005/8/layout/cycle2"/>
    <dgm:cxn modelId="{4FEBF09A-190B-480A-9367-4505E079B36B}" type="presOf" srcId="{06A24583-52D3-4151-B5A2-F2E2B560128B}" destId="{EC8EBCA6-1B6F-4565-AD88-5EE47FF1FF29}" srcOrd="0" destOrd="0" presId="urn:microsoft.com/office/officeart/2005/8/layout/cycle2"/>
    <dgm:cxn modelId="{990AF011-4574-4EBD-9E96-988251964B45}" type="presOf" srcId="{C88C7B2E-A63F-4037-936D-57209E45CD07}" destId="{7719274B-9C47-46B3-BC29-CB89D5BA941F}" srcOrd="1" destOrd="0" presId="urn:microsoft.com/office/officeart/2005/8/layout/cycle2"/>
    <dgm:cxn modelId="{73776A54-7500-4D3A-91EB-24414FB89D49}" type="presOf" srcId="{41174750-8AF0-4730-B0A0-1A77A48502A1}" destId="{E8062D88-F444-4F5D-AB92-FF16AFD0771F}" srcOrd="0" destOrd="0" presId="urn:microsoft.com/office/officeart/2005/8/layout/cycle2"/>
    <dgm:cxn modelId="{16D48AED-85E4-4E3E-ADF2-3C8737F8FD8F}" type="presOf" srcId="{5071EB5B-9E2D-4603-ABBA-704F7F830631}" destId="{09538396-E63C-4FA6-B023-4E42EC406BE1}" srcOrd="1" destOrd="0" presId="urn:microsoft.com/office/officeart/2005/8/layout/cycle2"/>
    <dgm:cxn modelId="{093B8FC6-8960-4069-93B9-7B5FD7321230}" srcId="{4BD15088-F457-423D-AD56-2A827D41EF7D}" destId="{9691FD34-20B7-48DC-A04E-CD14CA86347A}" srcOrd="3" destOrd="0" parTransId="{9FA7F73C-45D9-43B3-AC2A-6F00616FDD55}" sibTransId="{CE5CC1DB-3EAD-467D-B50B-A156B67AE077}"/>
    <dgm:cxn modelId="{DD3D1A97-DC50-4D3D-A210-CB52C1B21FDA}" type="presOf" srcId="{5071EB5B-9E2D-4603-ABBA-704F7F830631}" destId="{2B995C36-B50A-4877-8E2F-CFFD98B11C91}" srcOrd="0" destOrd="0" presId="urn:microsoft.com/office/officeart/2005/8/layout/cycle2"/>
    <dgm:cxn modelId="{19B5B0AB-BD1B-4FB2-9AC6-4D11AE2F7E67}" type="presOf" srcId="{41174750-8AF0-4730-B0A0-1A77A48502A1}" destId="{BB9DA9E8-866F-4DC5-BFCF-F3B4106E806F}" srcOrd="1" destOrd="0" presId="urn:microsoft.com/office/officeart/2005/8/layout/cycle2"/>
    <dgm:cxn modelId="{082F61CA-903F-4807-B331-692AC9755121}" type="presParOf" srcId="{6319DEFA-2832-451B-8985-819FD319825D}" destId="{EC8EBCA6-1B6F-4565-AD88-5EE47FF1FF29}" srcOrd="0" destOrd="0" presId="urn:microsoft.com/office/officeart/2005/8/layout/cycle2"/>
    <dgm:cxn modelId="{B1B43A69-BA89-492C-B1AC-A3A00A48C23F}" type="presParOf" srcId="{6319DEFA-2832-451B-8985-819FD319825D}" destId="{0CCB91C3-3D3E-411F-AF68-E4B52C6CE5D5}" srcOrd="1" destOrd="0" presId="urn:microsoft.com/office/officeart/2005/8/layout/cycle2"/>
    <dgm:cxn modelId="{90865A8C-2916-4BEA-98CD-FEF765DD5847}" type="presParOf" srcId="{0CCB91C3-3D3E-411F-AF68-E4B52C6CE5D5}" destId="{0AEFED2B-C5FE-44D4-B1D2-69747AC2CC40}" srcOrd="0" destOrd="0" presId="urn:microsoft.com/office/officeart/2005/8/layout/cycle2"/>
    <dgm:cxn modelId="{6EC08406-6CCD-4485-BF9E-87F6DCBD24BD}" type="presParOf" srcId="{6319DEFA-2832-451B-8985-819FD319825D}" destId="{DB0776F4-E7E6-4EDF-B1B7-C4E88126472B}" srcOrd="2" destOrd="0" presId="urn:microsoft.com/office/officeart/2005/8/layout/cycle2"/>
    <dgm:cxn modelId="{C125C6C2-3973-466D-B911-392FBBDF4991}" type="presParOf" srcId="{6319DEFA-2832-451B-8985-819FD319825D}" destId="{2B995C36-B50A-4877-8E2F-CFFD98B11C91}" srcOrd="3" destOrd="0" presId="urn:microsoft.com/office/officeart/2005/8/layout/cycle2"/>
    <dgm:cxn modelId="{21851D99-E2D0-4963-B514-528C931A742D}" type="presParOf" srcId="{2B995C36-B50A-4877-8E2F-CFFD98B11C91}" destId="{09538396-E63C-4FA6-B023-4E42EC406BE1}" srcOrd="0" destOrd="0" presId="urn:microsoft.com/office/officeart/2005/8/layout/cycle2"/>
    <dgm:cxn modelId="{0AD12B0F-5C15-4C26-A7B2-7EB98E287727}" type="presParOf" srcId="{6319DEFA-2832-451B-8985-819FD319825D}" destId="{70477D10-F3D1-4ECF-80EA-213B48478D1C}" srcOrd="4" destOrd="0" presId="urn:microsoft.com/office/officeart/2005/8/layout/cycle2"/>
    <dgm:cxn modelId="{A69F039B-51E6-42DC-B3B9-C77A5D3AEEA7}" type="presParOf" srcId="{6319DEFA-2832-451B-8985-819FD319825D}" destId="{21B14806-736B-463B-B2D4-F13CAC6FB317}" srcOrd="5" destOrd="0" presId="urn:microsoft.com/office/officeart/2005/8/layout/cycle2"/>
    <dgm:cxn modelId="{C3635A20-67DC-48B2-B3C4-6D833D4F1DA9}" type="presParOf" srcId="{21B14806-736B-463B-B2D4-F13CAC6FB317}" destId="{7719274B-9C47-46B3-BC29-CB89D5BA941F}" srcOrd="0" destOrd="0" presId="urn:microsoft.com/office/officeart/2005/8/layout/cycle2"/>
    <dgm:cxn modelId="{17C3C62B-1475-4E7D-85D9-E3EF19B7BC16}" type="presParOf" srcId="{6319DEFA-2832-451B-8985-819FD319825D}" destId="{BA58273A-9494-40AC-8A2B-5B66DCE9F649}" srcOrd="6" destOrd="0" presId="urn:microsoft.com/office/officeart/2005/8/layout/cycle2"/>
    <dgm:cxn modelId="{0E7789DC-4F84-4370-88CC-5CA5BE9EA4DF}" type="presParOf" srcId="{6319DEFA-2832-451B-8985-819FD319825D}" destId="{1FC209C0-7053-4B08-B1D8-7622210CCE42}" srcOrd="7" destOrd="0" presId="urn:microsoft.com/office/officeart/2005/8/layout/cycle2"/>
    <dgm:cxn modelId="{0A073B21-538A-4E1C-A854-E52AEE6603C2}" type="presParOf" srcId="{1FC209C0-7053-4B08-B1D8-7622210CCE42}" destId="{4D348DD3-2A7C-40CE-9FAC-91C7B14F05A8}" srcOrd="0" destOrd="0" presId="urn:microsoft.com/office/officeart/2005/8/layout/cycle2"/>
    <dgm:cxn modelId="{0477B753-0E3F-4002-87F5-C33651CDB0A1}" type="presParOf" srcId="{6319DEFA-2832-451B-8985-819FD319825D}" destId="{4B22F10A-912D-4958-A030-8FE62C92D7F6}" srcOrd="8" destOrd="0" presId="urn:microsoft.com/office/officeart/2005/8/layout/cycle2"/>
    <dgm:cxn modelId="{5F84517E-1C8F-44E7-B361-8CD1A272D456}" type="presParOf" srcId="{6319DEFA-2832-451B-8985-819FD319825D}" destId="{E8062D88-F444-4F5D-AB92-FF16AFD0771F}" srcOrd="9" destOrd="0" presId="urn:microsoft.com/office/officeart/2005/8/layout/cycle2"/>
    <dgm:cxn modelId="{33F2C51B-89EB-4CD5-AE99-4D70D4BF0992}" type="presParOf" srcId="{E8062D88-F444-4F5D-AB92-FF16AFD0771F}" destId="{BB9DA9E8-866F-4DC5-BFCF-F3B4106E806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F21C-9782-4CA5-ADFE-7604D98C7A4F}">
      <dsp:nvSpPr>
        <dsp:cNvPr id="0" name=""/>
        <dsp:cNvSpPr/>
      </dsp:nvSpPr>
      <dsp:spPr>
        <a:xfrm>
          <a:off x="1108923" y="0"/>
          <a:ext cx="4896544" cy="4896544"/>
        </a:xfrm>
        <a:prstGeom prst="triangle">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B1D17-52B0-413C-85EC-44E378131DC0}">
      <dsp:nvSpPr>
        <dsp:cNvPr id="0" name=""/>
        <dsp:cNvSpPr/>
      </dsp:nvSpPr>
      <dsp:spPr>
        <a:xfrm>
          <a:off x="3557195" y="490132"/>
          <a:ext cx="3182753" cy="696227"/>
        </a:xfrm>
        <a:prstGeom prst="round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k-SK" sz="1600" b="1" i="1" kern="1200" dirty="0" smtClean="0"/>
            <a:t>Nástroj dlhodobého poradenstva</a:t>
          </a:r>
          <a:endParaRPr lang="en-GB" sz="1600" kern="1200" dirty="0"/>
        </a:p>
      </dsp:txBody>
      <dsp:txXfrm>
        <a:off x="3591182" y="524119"/>
        <a:ext cx="3114779" cy="628253"/>
      </dsp:txXfrm>
    </dsp:sp>
    <dsp:sp modelId="{C522CE5D-2135-41D2-8FCC-EF7143F069EF}">
      <dsp:nvSpPr>
        <dsp:cNvPr id="0" name=""/>
        <dsp:cNvSpPr/>
      </dsp:nvSpPr>
      <dsp:spPr>
        <a:xfrm>
          <a:off x="3557195" y="1273388"/>
          <a:ext cx="3182753" cy="696227"/>
        </a:xfrm>
        <a:prstGeom prst="roundRect">
          <a:avLst/>
        </a:prstGeom>
        <a:solidFill>
          <a:schemeClr val="lt1">
            <a:alpha val="90000"/>
            <a:hueOff val="0"/>
            <a:satOff val="0"/>
            <a:lumOff val="0"/>
            <a:alphaOff val="0"/>
          </a:schemeClr>
        </a:solidFill>
        <a:ln w="25400" cap="flat" cmpd="sng" algn="ctr">
          <a:solidFill>
            <a:schemeClr val="accent3">
              <a:shade val="80000"/>
              <a:hueOff val="54727"/>
              <a:satOff val="-358"/>
              <a:lumOff val="61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k-SK" sz="1600" b="1" i="1" kern="1200" dirty="0" smtClean="0"/>
            <a:t>Kariérna pamäť</a:t>
          </a:r>
        </a:p>
      </dsp:txBody>
      <dsp:txXfrm>
        <a:off x="3591182" y="1307375"/>
        <a:ext cx="3114779" cy="628253"/>
      </dsp:txXfrm>
    </dsp:sp>
    <dsp:sp modelId="{71C59A24-C232-4CE6-8B12-7C783201E3AB}">
      <dsp:nvSpPr>
        <dsp:cNvPr id="0" name=""/>
        <dsp:cNvSpPr/>
      </dsp:nvSpPr>
      <dsp:spPr>
        <a:xfrm>
          <a:off x="3557195" y="2056644"/>
          <a:ext cx="3182753" cy="696227"/>
        </a:xfrm>
        <a:prstGeom prst="roundRect">
          <a:avLst/>
        </a:prstGeom>
        <a:solidFill>
          <a:schemeClr val="lt1">
            <a:alpha val="90000"/>
            <a:hueOff val="0"/>
            <a:satOff val="0"/>
            <a:lumOff val="0"/>
            <a:alphaOff val="0"/>
          </a:schemeClr>
        </a:solidFill>
        <a:ln w="25400" cap="flat" cmpd="sng" algn="ctr">
          <a:solidFill>
            <a:schemeClr val="accent3">
              <a:shade val="80000"/>
              <a:hueOff val="109454"/>
              <a:satOff val="-716"/>
              <a:lumOff val="122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k-SK" sz="1600" b="1" i="1" kern="1200" dirty="0" smtClean="0"/>
            <a:t>Valorizácia skúseností</a:t>
          </a:r>
        </a:p>
      </dsp:txBody>
      <dsp:txXfrm>
        <a:off x="3591182" y="2090631"/>
        <a:ext cx="3114779" cy="628253"/>
      </dsp:txXfrm>
    </dsp:sp>
    <dsp:sp modelId="{A295EB06-AD8F-47B9-A8DD-5EC089661CA5}">
      <dsp:nvSpPr>
        <dsp:cNvPr id="0" name=""/>
        <dsp:cNvSpPr/>
      </dsp:nvSpPr>
      <dsp:spPr>
        <a:xfrm>
          <a:off x="3557195" y="2839899"/>
          <a:ext cx="3182753" cy="696227"/>
        </a:xfrm>
        <a:prstGeom prst="roundRect">
          <a:avLst/>
        </a:prstGeom>
        <a:solidFill>
          <a:schemeClr val="lt1">
            <a:alpha val="90000"/>
            <a:hueOff val="0"/>
            <a:satOff val="0"/>
            <a:lumOff val="0"/>
            <a:alphaOff val="0"/>
          </a:schemeClr>
        </a:solidFill>
        <a:ln w="25400" cap="flat" cmpd="sng" algn="ctr">
          <a:solidFill>
            <a:schemeClr val="accent3">
              <a:shade val="80000"/>
              <a:hueOff val="164182"/>
              <a:satOff val="-1073"/>
              <a:lumOff val="184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k-SK" sz="1600" b="1" i="1" kern="1200" dirty="0" smtClean="0"/>
            <a:t>Aktívna účasť klienta</a:t>
          </a:r>
        </a:p>
      </dsp:txBody>
      <dsp:txXfrm>
        <a:off x="3591182" y="2873886"/>
        <a:ext cx="3114779" cy="628253"/>
      </dsp:txXfrm>
    </dsp:sp>
    <dsp:sp modelId="{48239EE9-D04E-4089-840C-6B92389D65F3}">
      <dsp:nvSpPr>
        <dsp:cNvPr id="0" name=""/>
        <dsp:cNvSpPr/>
      </dsp:nvSpPr>
      <dsp:spPr>
        <a:xfrm>
          <a:off x="3557195" y="3623155"/>
          <a:ext cx="3182753" cy="696227"/>
        </a:xfrm>
        <a:prstGeom prst="roundRect">
          <a:avLst/>
        </a:prstGeom>
        <a:solidFill>
          <a:schemeClr val="lt1">
            <a:alpha val="90000"/>
            <a:hueOff val="0"/>
            <a:satOff val="0"/>
            <a:lumOff val="0"/>
            <a:alphaOff val="0"/>
          </a:schemeClr>
        </a:solidFill>
        <a:ln w="25400" cap="flat" cmpd="sng" algn="ctr">
          <a:solidFill>
            <a:schemeClr val="accent3">
              <a:shade val="80000"/>
              <a:hueOff val="218909"/>
              <a:satOff val="-1431"/>
              <a:lumOff val="245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k-SK" sz="1600" b="1" i="1" kern="1200" dirty="0" smtClean="0"/>
            <a:t>Nástroj komunikácie a predávania sa na TP</a:t>
          </a:r>
          <a:endParaRPr lang="en-GB" sz="1600" kern="1200" dirty="0" smtClean="0"/>
        </a:p>
      </dsp:txBody>
      <dsp:txXfrm>
        <a:off x="3591182" y="3657142"/>
        <a:ext cx="3114779" cy="628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EBCA6-1B6F-4565-AD88-5EE47FF1FF29}">
      <dsp:nvSpPr>
        <dsp:cNvPr id="0" name=""/>
        <dsp:cNvSpPr/>
      </dsp:nvSpPr>
      <dsp:spPr>
        <a:xfrm>
          <a:off x="6467590" y="-147"/>
          <a:ext cx="2669135" cy="2669135"/>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5. Za takýchto podmienok:</a:t>
          </a:r>
        </a:p>
        <a:p>
          <a:pPr lvl="0" algn="ctr" defTabSz="533400">
            <a:lnSpc>
              <a:spcPct val="90000"/>
            </a:lnSpc>
            <a:spcBef>
              <a:spcPct val="0"/>
            </a:spcBef>
            <a:spcAft>
              <a:spcPct val="35000"/>
            </a:spcAft>
          </a:pPr>
          <a:endParaRPr lang="sk-SK" sz="1200" b="1"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a:t>
          </a:r>
        </a:p>
        <a:p>
          <a:pPr lvl="0" algn="l" defTabSz="533400">
            <a:lnSpc>
              <a:spcPct val="90000"/>
            </a:lnSpc>
            <a:spcBef>
              <a:spcPct val="0"/>
            </a:spcBef>
            <a:spcAft>
              <a:spcPct val="35000"/>
            </a:spcAft>
          </a:pPr>
          <a:r>
            <a:rPr lang="sk-SK" sz="1400" b="1" kern="1200" dirty="0">
              <a:solidFill>
                <a:srgbClr val="5B9BD5">
                  <a:lumMod val="50000"/>
                </a:srgbClr>
              </a:solidFill>
              <a:latin typeface="Calibri" panose="020F0502020204030204"/>
              <a:ea typeface="+mn-ea"/>
              <a:cs typeface="+mn-cs"/>
            </a:rPr>
            <a:t>-</a:t>
          </a:r>
        </a:p>
        <a:p>
          <a:pPr lvl="0" algn="ctr" defTabSz="533400">
            <a:lnSpc>
              <a:spcPct val="90000"/>
            </a:lnSpc>
            <a:spcBef>
              <a:spcPct val="0"/>
            </a:spcBef>
            <a:spcAft>
              <a:spcPct val="35000"/>
            </a:spcAft>
          </a:pPr>
          <a:endParaRPr lang="sk-SK" sz="1400" b="1" kern="1200" dirty="0">
            <a:solidFill>
              <a:srgbClr val="5B9BD5">
                <a:lumMod val="50000"/>
              </a:srgbClr>
            </a:solidFill>
            <a:latin typeface="Calibri" panose="020F0502020204030204"/>
            <a:ea typeface="+mn-ea"/>
            <a:cs typeface="+mn-cs"/>
          </a:endParaRPr>
        </a:p>
      </dsp:txBody>
      <dsp:txXfrm>
        <a:off x="6597886" y="130149"/>
        <a:ext cx="2408543" cy="2408543"/>
      </dsp:txXfrm>
    </dsp:sp>
    <dsp:sp modelId="{0CCB91C3-3D3E-411F-AF68-E4B52C6CE5D5}">
      <dsp:nvSpPr>
        <dsp:cNvPr id="0" name=""/>
        <dsp:cNvSpPr/>
      </dsp:nvSpPr>
      <dsp:spPr>
        <a:xfrm rot="16200000">
          <a:off x="7636822" y="2674680"/>
          <a:ext cx="345861" cy="62157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solidFill>
              <a:sysClr val="window" lastClr="FFFFFF"/>
            </a:solidFill>
            <a:latin typeface="Calibri" panose="020F0502020204030204"/>
            <a:ea typeface="+mn-ea"/>
            <a:cs typeface="+mn-cs"/>
          </a:endParaRPr>
        </a:p>
      </dsp:txBody>
      <dsp:txXfrm>
        <a:off x="7688701" y="2850874"/>
        <a:ext cx="242103" cy="372943"/>
      </dsp:txXfrm>
    </dsp:sp>
    <dsp:sp modelId="{DB0776F4-E7E6-4EDF-B1B7-C4E88126472B}">
      <dsp:nvSpPr>
        <dsp:cNvPr id="0" name=""/>
        <dsp:cNvSpPr/>
      </dsp:nvSpPr>
      <dsp:spPr>
        <a:xfrm>
          <a:off x="6482869" y="3321522"/>
          <a:ext cx="2669135" cy="2669135"/>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4. Prebieha v takomto prostredí:</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a:t>
          </a:r>
        </a:p>
        <a:p>
          <a:pPr lvl="0" algn="l" defTabSz="533400">
            <a:lnSpc>
              <a:spcPct val="90000"/>
            </a:lnSpc>
            <a:spcBef>
              <a:spcPct val="0"/>
            </a:spcBef>
            <a:spcAft>
              <a:spcPct val="35000"/>
            </a:spcAft>
          </a:pP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a:t>
          </a:r>
        </a:p>
        <a:p>
          <a:pPr lvl="0" algn="l" defTabSz="533400">
            <a:lnSpc>
              <a:spcPct val="90000"/>
            </a:lnSpc>
            <a:spcBef>
              <a:spcPct val="0"/>
            </a:spcBef>
            <a:spcAft>
              <a:spcPct val="35000"/>
            </a:spcAft>
          </a:pP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endParaRPr lang="sk-SK" sz="1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a:t>
          </a:r>
          <a:endParaRPr lang="en-US" sz="1400" b="0" kern="1200" dirty="0">
            <a:solidFill>
              <a:srgbClr val="5B9BD5">
                <a:lumMod val="50000"/>
              </a:srgbClr>
            </a:solidFill>
            <a:latin typeface="Calibri" panose="020F0502020204030204"/>
            <a:ea typeface="+mn-ea"/>
            <a:cs typeface="+mn-cs"/>
          </a:endParaRPr>
        </a:p>
      </dsp:txBody>
      <dsp:txXfrm>
        <a:off x="6613165" y="3451818"/>
        <a:ext cx="2408543" cy="2408543"/>
      </dsp:txXfrm>
    </dsp:sp>
    <dsp:sp modelId="{2B995C36-B50A-4877-8E2F-CFFD98B11C91}">
      <dsp:nvSpPr>
        <dsp:cNvPr id="0" name=""/>
        <dsp:cNvSpPr/>
      </dsp:nvSpPr>
      <dsp:spPr>
        <a:xfrm rot="2203004">
          <a:off x="6101800" y="3920581"/>
          <a:ext cx="254532" cy="62157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solidFill>
              <a:sysClr val="window" lastClr="FFFFFF"/>
            </a:solidFill>
            <a:latin typeface="Calibri" panose="020F0502020204030204"/>
            <a:ea typeface="+mn-ea"/>
            <a:cs typeface="+mn-cs"/>
          </a:endParaRPr>
        </a:p>
      </dsp:txBody>
      <dsp:txXfrm rot="10800000">
        <a:off x="6109375" y="4022070"/>
        <a:ext cx="178172" cy="372943"/>
      </dsp:txXfrm>
    </dsp:sp>
    <dsp:sp modelId="{70477D10-F3D1-4ECF-80EA-213B48478D1C}">
      <dsp:nvSpPr>
        <dsp:cNvPr id="0" name=""/>
        <dsp:cNvSpPr/>
      </dsp:nvSpPr>
      <dsp:spPr>
        <a:xfrm>
          <a:off x="3161840" y="1246254"/>
          <a:ext cx="3315277" cy="3315277"/>
        </a:xfrm>
        <a:prstGeom prst="ellipse">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3. Môžem v ňom použiť tieto zručnosti:</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a:t>
          </a:r>
        </a:p>
        <a:p>
          <a:pPr lvl="0" algn="l" defTabSz="533400">
            <a:lnSpc>
              <a:spcPct val="90000"/>
            </a:lnSpc>
            <a:spcBef>
              <a:spcPct val="0"/>
            </a:spcBef>
            <a:spcAft>
              <a:spcPct val="35000"/>
            </a:spcAft>
          </a:pP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a:t>
          </a:r>
        </a:p>
        <a:p>
          <a:pPr lvl="0" algn="l" defTabSz="533400">
            <a:lnSpc>
              <a:spcPct val="90000"/>
            </a:lnSpc>
            <a:spcBef>
              <a:spcPct val="0"/>
            </a:spcBef>
            <a:spcAft>
              <a:spcPct val="35000"/>
            </a:spcAft>
          </a:pP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a:t>
          </a:r>
        </a:p>
        <a:p>
          <a:pPr lvl="0" algn="l" defTabSz="533400">
            <a:lnSpc>
              <a:spcPct val="90000"/>
            </a:lnSpc>
            <a:spcBef>
              <a:spcPct val="0"/>
            </a:spcBef>
            <a:spcAft>
              <a:spcPct val="35000"/>
            </a:spcAft>
          </a:pP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4.</a:t>
          </a:r>
        </a:p>
        <a:p>
          <a:pPr lvl="0" algn="l" defTabSz="533400">
            <a:lnSpc>
              <a:spcPct val="90000"/>
            </a:lnSpc>
            <a:spcBef>
              <a:spcPct val="0"/>
            </a:spcBef>
            <a:spcAft>
              <a:spcPct val="35000"/>
            </a:spcAft>
          </a:pPr>
          <a:endParaRPr lang="sk-SK" sz="6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5.</a:t>
          </a:r>
        </a:p>
        <a:p>
          <a:pPr lvl="0" algn="l" defTabSz="533400">
            <a:lnSpc>
              <a:spcPct val="90000"/>
            </a:lnSpc>
            <a:spcBef>
              <a:spcPct val="0"/>
            </a:spcBef>
            <a:spcAft>
              <a:spcPct val="35000"/>
            </a:spcAft>
          </a:pPr>
          <a:endParaRPr lang="en-US" sz="1400" b="1" kern="1200" dirty="0">
            <a:solidFill>
              <a:srgbClr val="5B9BD5">
                <a:lumMod val="50000"/>
              </a:srgbClr>
            </a:solidFill>
            <a:latin typeface="Calibri" panose="020F0502020204030204"/>
            <a:ea typeface="+mn-ea"/>
            <a:cs typeface="+mn-cs"/>
          </a:endParaRPr>
        </a:p>
      </dsp:txBody>
      <dsp:txXfrm>
        <a:off x="3647351" y="1731765"/>
        <a:ext cx="2344255" cy="2344255"/>
      </dsp:txXfrm>
    </dsp:sp>
    <dsp:sp modelId="{21B14806-736B-463B-B2D4-F13CAC6FB317}">
      <dsp:nvSpPr>
        <dsp:cNvPr id="0" name=""/>
        <dsp:cNvSpPr/>
      </dsp:nvSpPr>
      <dsp:spPr>
        <a:xfrm rot="8904346" flipH="1" flipV="1">
          <a:off x="3367466" y="3967732"/>
          <a:ext cx="291424" cy="73556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solidFill>
              <a:sysClr val="window" lastClr="FFFFFF"/>
            </a:solidFill>
            <a:latin typeface="Calibri" panose="020F0502020204030204"/>
            <a:ea typeface="+mn-ea"/>
            <a:cs typeface="+mn-cs"/>
          </a:endParaRPr>
        </a:p>
      </dsp:txBody>
      <dsp:txXfrm rot="10800000">
        <a:off x="3373945" y="4137747"/>
        <a:ext cx="203997" cy="441337"/>
      </dsp:txXfrm>
    </dsp:sp>
    <dsp:sp modelId="{BA58273A-9494-40AC-8A2B-5B66DCE9F649}">
      <dsp:nvSpPr>
        <dsp:cNvPr id="0" name=""/>
        <dsp:cNvSpPr/>
      </dsp:nvSpPr>
      <dsp:spPr>
        <a:xfrm>
          <a:off x="512826" y="3290924"/>
          <a:ext cx="2669135" cy="2669135"/>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2. Umožňuje naplno využiť moje kvality:</a:t>
          </a:r>
        </a:p>
        <a:p>
          <a:pPr lvl="0" algn="ctr" defTabSz="533400">
            <a:lnSpc>
              <a:spcPct val="90000"/>
            </a:lnSpc>
            <a:spcBef>
              <a:spcPct val="0"/>
            </a:spcBef>
            <a:spcAft>
              <a:spcPct val="35000"/>
            </a:spcAft>
          </a:pPr>
          <a:endParaRPr lang="sk-SK" sz="1200" b="1"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4.</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5.</a:t>
          </a:r>
          <a:endParaRPr lang="sk-SK" sz="1400" b="1" kern="1200" dirty="0">
            <a:solidFill>
              <a:srgbClr val="5B9BD5">
                <a:lumMod val="50000"/>
              </a:srgbClr>
            </a:solidFill>
            <a:latin typeface="Calibri" panose="020F0502020204030204"/>
            <a:ea typeface="+mn-ea"/>
            <a:cs typeface="+mn-cs"/>
          </a:endParaRPr>
        </a:p>
        <a:p>
          <a:pPr lvl="0" algn="ctr" defTabSz="533400">
            <a:lnSpc>
              <a:spcPct val="90000"/>
            </a:lnSpc>
            <a:spcBef>
              <a:spcPct val="0"/>
            </a:spcBef>
            <a:spcAft>
              <a:spcPct val="35000"/>
            </a:spcAft>
          </a:pPr>
          <a:endParaRPr lang="en-US" sz="1400" b="1" kern="1200" dirty="0">
            <a:solidFill>
              <a:srgbClr val="5B9BD5">
                <a:lumMod val="50000"/>
              </a:srgbClr>
            </a:solidFill>
            <a:latin typeface="Calibri" panose="020F0502020204030204"/>
            <a:ea typeface="+mn-ea"/>
            <a:cs typeface="+mn-cs"/>
          </a:endParaRPr>
        </a:p>
      </dsp:txBody>
      <dsp:txXfrm>
        <a:off x="643122" y="3421220"/>
        <a:ext cx="2408543" cy="2408543"/>
      </dsp:txXfrm>
    </dsp:sp>
    <dsp:sp modelId="{1FC209C0-7053-4B08-B1D8-7622210CCE42}">
      <dsp:nvSpPr>
        <dsp:cNvPr id="0" name=""/>
        <dsp:cNvSpPr/>
      </dsp:nvSpPr>
      <dsp:spPr>
        <a:xfrm rot="5400003">
          <a:off x="1674987" y="2678571"/>
          <a:ext cx="329567" cy="62157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solidFill>
              <a:sysClr val="window" lastClr="FFFFFF"/>
            </a:solidFill>
            <a:latin typeface="Calibri" panose="020F0502020204030204"/>
            <a:ea typeface="+mn-ea"/>
            <a:cs typeface="+mn-cs"/>
          </a:endParaRPr>
        </a:p>
      </dsp:txBody>
      <dsp:txXfrm rot="10800000">
        <a:off x="1724422" y="2753451"/>
        <a:ext cx="230697" cy="372943"/>
      </dsp:txXfrm>
    </dsp:sp>
    <dsp:sp modelId="{4B22F10A-912D-4958-A030-8FE62C92D7F6}">
      <dsp:nvSpPr>
        <dsp:cNvPr id="0" name=""/>
        <dsp:cNvSpPr/>
      </dsp:nvSpPr>
      <dsp:spPr>
        <a:xfrm>
          <a:off x="497493" y="0"/>
          <a:ext cx="2669135" cy="2669135"/>
        </a:xfrm>
        <a:prstGeom prst="roundRect">
          <a:avLst/>
        </a:prstGeom>
        <a:noFill/>
        <a:ln w="38100" cap="flat" cmpd="sng" algn="ctr">
          <a:solidFill>
            <a:srgbClr val="5B9BD5">
              <a:lumMod val="75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1. Je v súlade s týmito hodnotami:</a:t>
          </a:r>
        </a:p>
        <a:p>
          <a:pPr lvl="0" algn="ctr" defTabSz="533400">
            <a:lnSpc>
              <a:spcPct val="90000"/>
            </a:lnSpc>
            <a:spcBef>
              <a:spcPct val="0"/>
            </a:spcBef>
            <a:spcAft>
              <a:spcPct val="35000"/>
            </a:spcAft>
          </a:pPr>
          <a:r>
            <a:rPr lang="sk-SK" sz="1200" b="1" kern="1200" dirty="0">
              <a:solidFill>
                <a:srgbClr val="5B9BD5">
                  <a:lumMod val="50000"/>
                </a:srgbClr>
              </a:solidFill>
              <a:latin typeface="Calibri" panose="020F0502020204030204"/>
              <a:ea typeface="+mn-ea"/>
              <a:cs typeface="+mn-cs"/>
            </a:rPr>
            <a:t> </a:t>
          </a: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1.</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2.</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3.</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4.</a:t>
          </a:r>
        </a:p>
        <a:p>
          <a:pPr lvl="0" algn="l" defTabSz="533400">
            <a:lnSpc>
              <a:spcPct val="90000"/>
            </a:lnSpc>
            <a:spcBef>
              <a:spcPct val="0"/>
            </a:spcBef>
            <a:spcAft>
              <a:spcPct val="35000"/>
            </a:spcAft>
          </a:pPr>
          <a:endParaRPr lang="sk-SK" sz="400" b="0" kern="1200" dirty="0">
            <a:solidFill>
              <a:srgbClr val="5B9BD5">
                <a:lumMod val="50000"/>
              </a:srgbClr>
            </a:solidFill>
            <a:latin typeface="Calibri" panose="020F0502020204030204"/>
            <a:ea typeface="+mn-ea"/>
            <a:cs typeface="+mn-cs"/>
          </a:endParaRPr>
        </a:p>
        <a:p>
          <a:pPr lvl="0" algn="l" defTabSz="533400">
            <a:lnSpc>
              <a:spcPct val="90000"/>
            </a:lnSpc>
            <a:spcBef>
              <a:spcPct val="0"/>
            </a:spcBef>
            <a:spcAft>
              <a:spcPct val="35000"/>
            </a:spcAft>
          </a:pPr>
          <a:r>
            <a:rPr lang="sk-SK" sz="1400" b="0" kern="1200" dirty="0">
              <a:solidFill>
                <a:srgbClr val="5B9BD5">
                  <a:lumMod val="50000"/>
                </a:srgbClr>
              </a:solidFill>
              <a:latin typeface="Calibri" panose="020F0502020204030204"/>
              <a:ea typeface="+mn-ea"/>
              <a:cs typeface="+mn-cs"/>
            </a:rPr>
            <a:t>5.</a:t>
          </a:r>
          <a:endParaRPr lang="sk-SK" sz="1400" b="1" kern="1200" dirty="0">
            <a:solidFill>
              <a:srgbClr val="5B9BD5">
                <a:lumMod val="50000"/>
              </a:srgbClr>
            </a:solidFill>
            <a:latin typeface="Calibri" panose="020F0502020204030204"/>
            <a:ea typeface="+mn-ea"/>
            <a:cs typeface="+mn-cs"/>
          </a:endParaRPr>
        </a:p>
      </dsp:txBody>
      <dsp:txXfrm>
        <a:off x="627789" y="130296"/>
        <a:ext cx="2408543" cy="2408543"/>
      </dsp:txXfrm>
    </dsp:sp>
    <dsp:sp modelId="{E8062D88-F444-4F5D-AB92-FF16AFD0771F}">
      <dsp:nvSpPr>
        <dsp:cNvPr id="0" name=""/>
        <dsp:cNvSpPr/>
      </dsp:nvSpPr>
      <dsp:spPr>
        <a:xfrm rot="21599915">
          <a:off x="3177046" y="536892"/>
          <a:ext cx="3208145" cy="621573"/>
        </a:xfrm>
        <a:prstGeom prst="rightArrow">
          <a:avLst>
            <a:gd name="adj1" fmla="val 60000"/>
            <a:gd name="adj2" fmla="val 50000"/>
          </a:avLst>
        </a:prstGeom>
        <a:solidFill>
          <a:sysClr val="window" lastClr="FFFF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sk-SK" sz="2600" kern="1200" dirty="0" smtClean="0">
              <a:solidFill>
                <a:schemeClr val="tx1"/>
              </a:solidFill>
              <a:latin typeface="Calibri" panose="020F0502020204030204"/>
              <a:ea typeface="+mn-ea"/>
              <a:cs typeface="+mn-cs"/>
            </a:rPr>
            <a:t>„</a:t>
          </a:r>
          <a:r>
            <a:rPr lang="sk-SK" sz="2600" kern="1200" dirty="0" err="1" smtClean="0">
              <a:solidFill>
                <a:schemeClr val="tx1"/>
              </a:solidFill>
              <a:latin typeface="Calibri" panose="020F0502020204030204"/>
              <a:ea typeface="+mn-ea"/>
              <a:cs typeface="+mn-cs"/>
            </a:rPr>
            <a:t>Kariérový</a:t>
          </a:r>
          <a:r>
            <a:rPr lang="sk-SK" sz="2600" kern="1200" dirty="0" smtClean="0">
              <a:solidFill>
                <a:schemeClr val="tx1"/>
              </a:solidFill>
              <a:latin typeface="Calibri" panose="020F0502020204030204"/>
              <a:ea typeface="+mn-ea"/>
              <a:cs typeface="+mn-cs"/>
            </a:rPr>
            <a:t> kvietok“</a:t>
          </a:r>
          <a:endParaRPr lang="en-US" sz="2600" kern="1200" dirty="0">
            <a:solidFill>
              <a:schemeClr val="tx1"/>
            </a:solidFill>
            <a:latin typeface="Calibri" panose="020F0502020204030204"/>
            <a:ea typeface="+mn-ea"/>
            <a:cs typeface="+mn-cs"/>
          </a:endParaRPr>
        </a:p>
      </dsp:txBody>
      <dsp:txXfrm>
        <a:off x="3177046" y="661209"/>
        <a:ext cx="3021673" cy="37294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0E78E-BD01-4212-9D60-153C93257F4E}" type="datetimeFigureOut">
              <a:rPr lang="en-GB" smtClean="0"/>
              <a:pPr/>
              <a:t>28/12/2016</a:t>
            </a:fld>
            <a:endParaRPr lang="en-GB"/>
          </a:p>
        </p:txBody>
      </p:sp>
      <p:sp>
        <p:nvSpPr>
          <p:cNvPr id="4" name="Zástupný symbol obrazu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oznámo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GB"/>
          </a:p>
        </p:txBody>
      </p:sp>
      <p:sp>
        <p:nvSpPr>
          <p:cNvPr id="6" name="Zástupný symbol pät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čísla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62ED-1D63-4F05-8641-8B20E6BDA6B0}" type="slidenum">
              <a:rPr lang="en-GB" smtClean="0"/>
              <a:pPr/>
              <a:t>‹#›</a:t>
            </a:fld>
            <a:endParaRPr lang="en-GB"/>
          </a:p>
        </p:txBody>
      </p:sp>
    </p:spTree>
    <p:extLst>
      <p:ext uri="{BB962C8B-B14F-4D97-AF65-F5344CB8AC3E}">
        <p14:creationId xmlns:p14="http://schemas.microsoft.com/office/powerpoint/2010/main" val="26288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en-GB"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a:t>
            </a:fld>
            <a:endParaRPr lang="en-GB"/>
          </a:p>
        </p:txBody>
      </p:sp>
    </p:spTree>
    <p:extLst>
      <p:ext uri="{BB962C8B-B14F-4D97-AF65-F5344CB8AC3E}">
        <p14:creationId xmlns:p14="http://schemas.microsoft.com/office/powerpoint/2010/main" val="318587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Nechať ľudí diskutovať (pracovné zmluvy, osvedčenia, hodnotenia, mailová komunikácia o projekte, fotky...)</a:t>
            </a:r>
          </a:p>
          <a:p>
            <a:pPr marL="0" indent="0">
              <a:buFontTx/>
              <a:buNone/>
            </a:pPr>
            <a:endParaRPr lang="sk-SK" baseline="0" dirty="0" smtClean="0"/>
          </a:p>
          <a:p>
            <a:pPr marL="0" indent="0">
              <a:buFontTx/>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10</a:t>
            </a:fld>
            <a:endParaRPr lang="fr-FR">
              <a:solidFill>
                <a:prstClr val="black"/>
              </a:solidFill>
            </a:endParaRPr>
          </a:p>
        </p:txBody>
      </p:sp>
    </p:spTree>
    <p:extLst>
      <p:ext uri="{BB962C8B-B14F-4D97-AF65-F5344CB8AC3E}">
        <p14:creationId xmlns:p14="http://schemas.microsoft.com/office/powerpoint/2010/main" val="378038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indent="0">
              <a:buNone/>
            </a:pPr>
            <a:endParaRPr lang="en-GB" sz="1200" dirty="0" smtClean="0"/>
          </a:p>
        </p:txBody>
      </p:sp>
      <p:sp>
        <p:nvSpPr>
          <p:cNvPr id="4" name="Espace réservé du numéro de diapositive 3"/>
          <p:cNvSpPr>
            <a:spLocks noGrp="1"/>
          </p:cNvSpPr>
          <p:nvPr>
            <p:ph type="sldNum" sz="quarter" idx="10"/>
          </p:nvPr>
        </p:nvSpPr>
        <p:spPr/>
        <p:txBody>
          <a:bodyPr/>
          <a:lstStyle/>
          <a:p>
            <a:fld id="{AEEFC2EC-CDEB-488B-B8C5-114494A445D7}" type="slidenum">
              <a:rPr lang="fr-FR" smtClean="0">
                <a:solidFill>
                  <a:prstClr val="black"/>
                </a:solidFill>
              </a:rPr>
              <a:pPr/>
              <a:t>11</a:t>
            </a:fld>
            <a:endParaRPr lang="fr-FR">
              <a:solidFill>
                <a:prstClr val="black"/>
              </a:solidFill>
            </a:endParaRPr>
          </a:p>
        </p:txBody>
      </p:sp>
    </p:spTree>
    <p:extLst>
      <p:ext uri="{BB962C8B-B14F-4D97-AF65-F5344CB8AC3E}">
        <p14:creationId xmlns:p14="http://schemas.microsoft.com/office/powerpoint/2010/main" val="230986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en-GB"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13560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Otázka na diskusiu</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13</a:t>
            </a:fld>
            <a:endParaRPr lang="en-GB"/>
          </a:p>
        </p:txBody>
      </p:sp>
    </p:spTree>
    <p:extLst>
      <p:ext uri="{BB962C8B-B14F-4D97-AF65-F5344CB8AC3E}">
        <p14:creationId xmlns:p14="http://schemas.microsoft.com/office/powerpoint/2010/main" val="138958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Vo fáze zberu informácií sa zameriame postupne</a:t>
            </a:r>
            <a:r>
              <a:rPr lang="sk-SK" baseline="0" dirty="0" smtClean="0"/>
              <a:t> na klienta a potom na trh práce.</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14</a:t>
            </a:fld>
            <a:endParaRPr lang="en-GB"/>
          </a:p>
        </p:txBody>
      </p:sp>
    </p:spTree>
    <p:extLst>
      <p:ext uri="{BB962C8B-B14F-4D97-AF65-F5344CB8AC3E}">
        <p14:creationId xmlns:p14="http://schemas.microsoft.com/office/powerpoint/2010/main" val="3613326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b="0" i="0" u="none" strike="noStrike" kern="1200" dirty="0" smtClean="0">
                <a:solidFill>
                  <a:schemeClr val="tx1"/>
                </a:solidFill>
                <a:effectLst/>
                <a:latin typeface="+mn-lt"/>
                <a:ea typeface="+mn-ea"/>
                <a:cs typeface="+mn-cs"/>
              </a:rPr>
              <a:t>V bilancii kompetencií pomáhame klientovi identifikovať základné faktory jeho kariérového rozhodovania. Používame na to metódu, ktorú sme si nazvali „</a:t>
            </a:r>
            <a:r>
              <a:rPr lang="sk-SK" sz="1200" b="0" i="0" u="none" strike="noStrike" kern="1200" dirty="0" err="1" smtClean="0">
                <a:solidFill>
                  <a:schemeClr val="tx1"/>
                </a:solidFill>
                <a:effectLst/>
                <a:latin typeface="+mn-lt"/>
                <a:ea typeface="+mn-ea"/>
                <a:cs typeface="+mn-cs"/>
              </a:rPr>
              <a:t>kariérový</a:t>
            </a:r>
            <a:r>
              <a:rPr lang="sk-SK" sz="1200" b="0" i="0" u="none" strike="noStrike" kern="1200" baseline="0" dirty="0" smtClean="0">
                <a:solidFill>
                  <a:schemeClr val="tx1"/>
                </a:solidFill>
                <a:effectLst/>
                <a:latin typeface="+mn-lt"/>
                <a:ea typeface="+mn-ea"/>
                <a:cs typeface="+mn-cs"/>
              </a:rPr>
              <a:t> kvietok</a:t>
            </a:r>
            <a:r>
              <a:rPr lang="sk-SK" sz="1200" b="0" i="0" u="none" strike="noStrike" kern="1200" baseline="0" dirty="0" smtClean="0">
                <a:solidFill>
                  <a:schemeClr val="tx1"/>
                </a:solidFill>
                <a:effectLst/>
                <a:latin typeface="+mn-lt"/>
                <a:ea typeface="+mn-ea"/>
                <a:cs typeface="+mn-cs"/>
              </a:rPr>
              <a:t>“ </a:t>
            </a:r>
          </a:p>
          <a:p>
            <a:pPr marL="228600" indent="-228600">
              <a:buAutoNum type="arabicPeriod"/>
            </a:pPr>
            <a:r>
              <a:rPr lang="sk-SK" sz="1200" b="0" i="0" u="none" strike="noStrike" kern="1200" baseline="0" dirty="0" smtClean="0">
                <a:solidFill>
                  <a:schemeClr val="tx1"/>
                </a:solidFill>
                <a:effectLst/>
                <a:latin typeface="+mn-lt"/>
                <a:ea typeface="+mn-ea"/>
                <a:cs typeface="+mn-cs"/>
              </a:rPr>
              <a:t>Hodnoty</a:t>
            </a:r>
          </a:p>
          <a:p>
            <a:pPr marL="228600" indent="-228600">
              <a:buAutoNum type="arabicPeriod"/>
            </a:pPr>
            <a:r>
              <a:rPr lang="sk-SK" sz="1200" b="0" i="0" u="none" strike="noStrike" kern="1200" baseline="0" dirty="0" smtClean="0">
                <a:solidFill>
                  <a:schemeClr val="tx1"/>
                </a:solidFill>
                <a:effectLst/>
                <a:latin typeface="+mn-lt"/>
                <a:ea typeface="+mn-ea"/>
                <a:cs typeface="+mn-cs"/>
              </a:rPr>
              <a:t>Kvality (osobnostné predpoklady)</a:t>
            </a:r>
          </a:p>
          <a:p>
            <a:pPr marL="228600" indent="-228600">
              <a:buAutoNum type="arabicPeriod"/>
            </a:pPr>
            <a:r>
              <a:rPr lang="sk-SK" sz="1200" b="0" i="0" u="none" strike="noStrike" kern="1200" baseline="0" dirty="0" smtClean="0">
                <a:solidFill>
                  <a:schemeClr val="tx1"/>
                </a:solidFill>
                <a:effectLst/>
                <a:latin typeface="+mn-lt"/>
                <a:ea typeface="+mn-ea"/>
                <a:cs typeface="+mn-cs"/>
              </a:rPr>
              <a:t>Zručnosti – z portfólia</a:t>
            </a:r>
          </a:p>
          <a:p>
            <a:pPr marL="228600" indent="-228600">
              <a:buAutoNum type="arabicPeriod"/>
            </a:pPr>
            <a:r>
              <a:rPr lang="sk-SK" sz="1200" b="0" i="0" u="none" strike="noStrike" kern="1200" baseline="0" dirty="0" smtClean="0">
                <a:solidFill>
                  <a:schemeClr val="tx1"/>
                </a:solidFill>
                <a:effectLst/>
                <a:latin typeface="+mn-lt"/>
                <a:ea typeface="+mn-ea"/>
                <a:cs typeface="+mn-cs"/>
              </a:rPr>
              <a:t>Prostredie – RIASEC</a:t>
            </a:r>
          </a:p>
          <a:p>
            <a:pPr marL="228600" indent="-228600">
              <a:buAutoNum type="arabicPeriod"/>
            </a:pPr>
            <a:r>
              <a:rPr lang="sk-SK" sz="1200" b="0" i="0" u="none" strike="noStrike" kern="1200" baseline="0" dirty="0" smtClean="0">
                <a:solidFill>
                  <a:schemeClr val="tx1"/>
                </a:solidFill>
                <a:effectLst/>
                <a:latin typeface="+mn-lt"/>
                <a:ea typeface="+mn-ea"/>
                <a:cs typeface="+mn-cs"/>
              </a:rPr>
              <a:t>Konkrétne pracovné podmienky (napr. región, nočné práce, dohoda alebo nie...)</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15</a:t>
            </a:fld>
            <a:endParaRPr lang="en-GB"/>
          </a:p>
        </p:txBody>
      </p:sp>
    </p:spTree>
    <p:extLst>
      <p:ext uri="{BB962C8B-B14F-4D97-AF65-F5344CB8AC3E}">
        <p14:creationId xmlns:p14="http://schemas.microsoft.com/office/powerpoint/2010/main" val="293817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b="0" i="0" u="none" strike="noStrike" kern="1200" dirty="0" smtClean="0">
                <a:solidFill>
                  <a:schemeClr val="tx1"/>
                </a:solidFill>
                <a:effectLst/>
                <a:latin typeface="+mn-lt"/>
                <a:ea typeface="+mn-ea"/>
                <a:cs typeface="+mn-cs"/>
              </a:rPr>
              <a:t>Prvá</a:t>
            </a:r>
            <a:r>
              <a:rPr lang="sk-SK" sz="1200" b="0" i="0" u="none" strike="noStrike" kern="1200" baseline="0" dirty="0" smtClean="0">
                <a:solidFill>
                  <a:schemeClr val="tx1"/>
                </a:solidFill>
                <a:effectLst/>
                <a:latin typeface="+mn-lt"/>
                <a:ea typeface="+mn-ea"/>
                <a:cs typeface="+mn-cs"/>
              </a:rPr>
              <a:t> vec je uvedomiť si, čo viem robiť. Ale môžem povedať, že dokážem obrábať sústruh, alebo že viem plynule po anglicky. Ja vám môžem povedať, že hovorím 30 jazykmi naraz.</a:t>
            </a:r>
            <a:endParaRPr lang="sk-SK"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16</a:t>
            </a:fld>
            <a:endParaRPr lang="en-GB"/>
          </a:p>
        </p:txBody>
      </p:sp>
    </p:spTree>
    <p:extLst>
      <p:ext uri="{BB962C8B-B14F-4D97-AF65-F5344CB8AC3E}">
        <p14:creationId xmlns:p14="http://schemas.microsoft.com/office/powerpoint/2010/main" val="2746746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Preto je dôležité</a:t>
            </a:r>
            <a:r>
              <a:rPr lang="sk-SK" baseline="0" dirty="0" smtClean="0"/>
              <a:t> vedieť svoje kompetencie pomenovať, ale aj ich dokázať.</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17</a:t>
            </a:fld>
            <a:endParaRPr lang="en-GB"/>
          </a:p>
        </p:txBody>
      </p:sp>
    </p:spTree>
    <p:extLst>
      <p:ext uri="{BB962C8B-B14F-4D97-AF65-F5344CB8AC3E}">
        <p14:creationId xmlns:p14="http://schemas.microsoft.com/office/powerpoint/2010/main" val="218277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b="0" i="0" u="none" strike="noStrike" kern="1200" dirty="0" smtClean="0">
                <a:solidFill>
                  <a:schemeClr val="tx1"/>
                </a:solidFill>
                <a:effectLst/>
                <a:latin typeface="+mn-lt"/>
                <a:ea typeface="+mn-ea"/>
                <a:cs typeface="+mn-cs"/>
              </a:rPr>
              <a:t>Profesijné</a:t>
            </a:r>
            <a:r>
              <a:rPr lang="sk-SK" sz="1200" b="0" i="0" u="none" strike="noStrike" kern="1200" baseline="0" dirty="0" smtClean="0">
                <a:solidFill>
                  <a:schemeClr val="tx1"/>
                </a:solidFill>
                <a:effectLst/>
                <a:latin typeface="+mn-lt"/>
                <a:ea typeface="+mn-ea"/>
                <a:cs typeface="+mn-cs"/>
              </a:rPr>
              <a:t> h</a:t>
            </a:r>
            <a:r>
              <a:rPr lang="sk-SK" sz="1200" b="0" i="0" u="none" strike="noStrike" kern="1200" dirty="0" smtClean="0">
                <a:solidFill>
                  <a:schemeClr val="tx1"/>
                </a:solidFill>
                <a:effectLst/>
                <a:latin typeface="+mn-lt"/>
                <a:ea typeface="+mn-ea"/>
                <a:cs typeface="+mn-cs"/>
              </a:rPr>
              <a:t>odnoty: </a:t>
            </a:r>
            <a:r>
              <a:rPr lang="en-US" sz="1200" b="0" i="0" u="none" strike="noStrike" kern="1200" dirty="0" err="1" smtClean="0">
                <a:solidFill>
                  <a:schemeClr val="tx1"/>
                </a:solidFill>
                <a:effectLst/>
                <a:latin typeface="+mn-lt"/>
                <a:ea typeface="+mn-ea"/>
                <a:cs typeface="+mn-cs"/>
              </a:rPr>
              <a:t>Princípy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ktoré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vedú</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usmerňujú</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rozhodnutia</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aktivity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týkajúce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kariéry</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profesijnej</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dráhy</a:t>
            </a:r>
            <a:endParaRPr lang="sk-SK" sz="1200" b="0" i="0" u="none" strike="noStrike" kern="1200" dirty="0" smtClean="0">
              <a:solidFill>
                <a:schemeClr val="tx1"/>
              </a:solidFill>
              <a:effectLst/>
              <a:latin typeface="+mn-lt"/>
              <a:ea typeface="+mn-ea"/>
              <a:cs typeface="+mn-cs"/>
            </a:endParaRPr>
          </a:p>
          <a:p>
            <a:endParaRPr lang="sk-SK"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18</a:t>
            </a:fld>
            <a:endParaRPr lang="en-GB"/>
          </a:p>
        </p:txBody>
      </p:sp>
    </p:spTree>
    <p:extLst>
      <p:ext uri="{BB962C8B-B14F-4D97-AF65-F5344CB8AC3E}">
        <p14:creationId xmlns:p14="http://schemas.microsoft.com/office/powerpoint/2010/main" val="1067886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b="0" i="0" u="none" strike="noStrike" kern="1200" dirty="0" smtClean="0">
                <a:solidFill>
                  <a:schemeClr val="tx1"/>
                </a:solidFill>
                <a:effectLst/>
                <a:latin typeface="+mn-lt"/>
                <a:ea typeface="+mn-ea"/>
                <a:cs typeface="+mn-cs"/>
              </a:rPr>
              <a:t>Profesijné</a:t>
            </a:r>
            <a:r>
              <a:rPr lang="sk-SK" sz="1200" b="0" i="0" u="none" strike="noStrike" kern="1200" baseline="0" dirty="0" smtClean="0">
                <a:solidFill>
                  <a:schemeClr val="tx1"/>
                </a:solidFill>
                <a:effectLst/>
                <a:latin typeface="+mn-lt"/>
                <a:ea typeface="+mn-ea"/>
                <a:cs typeface="+mn-cs"/>
              </a:rPr>
              <a:t> h</a:t>
            </a:r>
            <a:r>
              <a:rPr lang="sk-SK" sz="1200" b="0" i="0" u="none" strike="noStrike" kern="1200" dirty="0" smtClean="0">
                <a:solidFill>
                  <a:schemeClr val="tx1"/>
                </a:solidFill>
                <a:effectLst/>
                <a:latin typeface="+mn-lt"/>
                <a:ea typeface="+mn-ea"/>
                <a:cs typeface="+mn-cs"/>
              </a:rPr>
              <a:t>odnoty: </a:t>
            </a:r>
            <a:r>
              <a:rPr lang="en-US" sz="1200" b="0" i="0" u="none" strike="noStrike" kern="1200" dirty="0" err="1" smtClean="0">
                <a:solidFill>
                  <a:schemeClr val="tx1"/>
                </a:solidFill>
                <a:effectLst/>
                <a:latin typeface="+mn-lt"/>
                <a:ea typeface="+mn-ea"/>
                <a:cs typeface="+mn-cs"/>
              </a:rPr>
              <a:t>Princípy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ktoré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vedú</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usmerňujú</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rozhodnutia</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aktivity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týkajúce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kariéry</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profesijnej</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dráhy</a:t>
            </a:r>
            <a:endParaRPr lang="sk-SK" sz="1200" b="0" i="0" u="none" strike="noStrike" kern="1200" dirty="0" smtClean="0">
              <a:solidFill>
                <a:schemeClr val="tx1"/>
              </a:solidFill>
              <a:effectLst/>
              <a:latin typeface="+mn-lt"/>
              <a:ea typeface="+mn-ea"/>
              <a:cs typeface="+mn-cs"/>
            </a:endParaRPr>
          </a:p>
          <a:p>
            <a:endParaRPr lang="sk-SK" sz="1200" b="0" i="0" u="none" strike="noStrike" kern="1200" dirty="0" smtClean="0">
              <a:solidFill>
                <a:schemeClr val="tx1"/>
              </a:solidFill>
              <a:effectLst/>
              <a:latin typeface="+mn-lt"/>
              <a:ea typeface="+mn-ea"/>
              <a:cs typeface="+mn-cs"/>
            </a:endParaRPr>
          </a:p>
          <a:p>
            <a:r>
              <a:rPr lang="sk-SK" sz="1200" b="0" i="0" u="none" strike="noStrike" kern="1200" dirty="0" smtClean="0">
                <a:solidFill>
                  <a:schemeClr val="tx1"/>
                </a:solidFill>
                <a:effectLst/>
                <a:latin typeface="+mn-lt"/>
                <a:ea typeface="+mn-ea"/>
                <a:cs typeface="+mn-cs"/>
              </a:rPr>
              <a:t>Príbeh klienta - účtovník</a:t>
            </a:r>
          </a:p>
          <a:p>
            <a:endParaRPr lang="sk-SK" sz="1200" b="0" i="0" u="none" strike="noStrike" kern="1200" dirty="0" smtClean="0">
              <a:solidFill>
                <a:schemeClr val="tx1"/>
              </a:solidFill>
              <a:effectLst/>
              <a:latin typeface="+mn-lt"/>
              <a:ea typeface="+mn-ea"/>
              <a:cs typeface="+mn-cs"/>
            </a:endParaRPr>
          </a:p>
          <a:p>
            <a:r>
              <a:rPr lang="sk-SK" sz="1200" b="0" i="0" u="none" strike="noStrike" kern="1200" dirty="0" smtClean="0">
                <a:solidFill>
                  <a:schemeClr val="tx1"/>
                </a:solidFill>
                <a:effectLst/>
                <a:latin typeface="+mn-lt"/>
                <a:ea typeface="+mn-ea"/>
                <a:cs typeface="+mn-cs"/>
              </a:rPr>
              <a:t>Aktivity: </a:t>
            </a:r>
          </a:p>
          <a:p>
            <a:pPr marL="228600" indent="-228600">
              <a:buAutoNum type="arabicPeriod"/>
            </a:pPr>
            <a:r>
              <a:rPr lang="sk-SK" sz="1200" b="0" i="0" u="none" strike="noStrike" kern="1200" dirty="0" smtClean="0">
                <a:solidFill>
                  <a:schemeClr val="tx1"/>
                </a:solidFill>
                <a:effectLst/>
                <a:latin typeface="+mn-lt"/>
                <a:ea typeface="+mn-ea"/>
                <a:cs typeface="+mn-cs"/>
              </a:rPr>
              <a:t>Kotvy</a:t>
            </a:r>
          </a:p>
          <a:p>
            <a:pPr marL="228600" indent="-228600">
              <a:buAutoNum type="arabicPeriod"/>
            </a:pPr>
            <a:r>
              <a:rPr lang="sk-SK" sz="1200" b="0" i="0" u="none" strike="noStrike" kern="1200" dirty="0" err="1" smtClean="0">
                <a:solidFill>
                  <a:schemeClr val="tx1"/>
                </a:solidFill>
                <a:effectLst/>
                <a:latin typeface="+mn-lt"/>
                <a:ea typeface="+mn-ea"/>
                <a:cs typeface="+mn-cs"/>
              </a:rPr>
              <a:t>Knowdell</a:t>
            </a:r>
            <a:endParaRPr lang="sk-SK" sz="1200" b="0" i="0" u="none" strike="noStrike" kern="1200" dirty="0" smtClean="0">
              <a:solidFill>
                <a:schemeClr val="tx1"/>
              </a:solidFill>
              <a:effectLst/>
              <a:latin typeface="+mn-lt"/>
              <a:ea typeface="+mn-ea"/>
              <a:cs typeface="+mn-cs"/>
            </a:endParaRPr>
          </a:p>
          <a:p>
            <a:pPr marL="228600" indent="-228600">
              <a:buAutoNum type="arabicPeriod"/>
            </a:pPr>
            <a:r>
              <a:rPr lang="sk-SK" sz="1200" b="0" i="0" u="none" strike="noStrike" kern="1200" dirty="0" smtClean="0">
                <a:solidFill>
                  <a:schemeClr val="tx1"/>
                </a:solidFill>
                <a:effectLst/>
                <a:latin typeface="+mn-lt"/>
                <a:ea typeface="+mn-ea"/>
                <a:cs typeface="+mn-cs"/>
              </a:rPr>
              <a:t>Kartičky</a:t>
            </a:r>
          </a:p>
          <a:p>
            <a:endParaRPr lang="sk-SK"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19</a:t>
            </a:fld>
            <a:endParaRPr lang="en-GB"/>
          </a:p>
        </p:txBody>
      </p:sp>
    </p:spTree>
    <p:extLst>
      <p:ext uri="{BB962C8B-B14F-4D97-AF65-F5344CB8AC3E}">
        <p14:creationId xmlns:p14="http://schemas.microsoft.com/office/powerpoint/2010/main" val="409046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val="1002407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smtClean="0">
                <a:solidFill>
                  <a:schemeClr val="tx1"/>
                </a:solidFill>
                <a:effectLst/>
                <a:latin typeface="+mn-lt"/>
                <a:ea typeface="+mn-ea"/>
                <a:cs typeface="+mn-cs"/>
              </a:rPr>
              <a:t>Charakteristiky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osobnosti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ktoré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umožňujú</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úspešné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zvládnutie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určitého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povolania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Synonymum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osobnostné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vlastnosti</a:t>
            </a:r>
            <a:r>
              <a:rPr lang="en-US" dirty="0" smtClean="0"/>
              <a:t> </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20</a:t>
            </a:fld>
            <a:endParaRPr lang="en-GB"/>
          </a:p>
        </p:txBody>
      </p:sp>
    </p:spTree>
    <p:extLst>
      <p:ext uri="{BB962C8B-B14F-4D97-AF65-F5344CB8AC3E}">
        <p14:creationId xmlns:p14="http://schemas.microsoft.com/office/powerpoint/2010/main" val="1820989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21</a:t>
            </a:fld>
            <a:endParaRPr lang="en-GB"/>
          </a:p>
        </p:txBody>
      </p:sp>
    </p:spTree>
    <p:extLst>
      <p:ext uri="{BB962C8B-B14F-4D97-AF65-F5344CB8AC3E}">
        <p14:creationId xmlns:p14="http://schemas.microsoft.com/office/powerpoint/2010/main" val="3931885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b="0" i="0" u="none" strike="noStrike" kern="1200" dirty="0" smtClean="0">
                <a:solidFill>
                  <a:schemeClr val="tx1"/>
                </a:solidFill>
                <a:effectLst/>
                <a:latin typeface="+mn-lt"/>
                <a:ea typeface="+mn-ea"/>
                <a:cs typeface="+mn-cs"/>
              </a:rPr>
              <a:t>Profesijné</a:t>
            </a:r>
            <a:r>
              <a:rPr lang="sk-SK" sz="1200" b="0" i="0" u="none" strike="noStrike" kern="1200" baseline="0" dirty="0" smtClean="0">
                <a:solidFill>
                  <a:schemeClr val="tx1"/>
                </a:solidFill>
                <a:effectLst/>
                <a:latin typeface="+mn-lt"/>
                <a:ea typeface="+mn-ea"/>
                <a:cs typeface="+mn-cs"/>
              </a:rPr>
              <a:t> h</a:t>
            </a:r>
            <a:r>
              <a:rPr lang="sk-SK" sz="1200" b="0" i="0" u="none" strike="noStrike" kern="1200" dirty="0" smtClean="0">
                <a:solidFill>
                  <a:schemeClr val="tx1"/>
                </a:solidFill>
                <a:effectLst/>
                <a:latin typeface="+mn-lt"/>
                <a:ea typeface="+mn-ea"/>
                <a:cs typeface="+mn-cs"/>
              </a:rPr>
              <a:t>odnoty: </a:t>
            </a:r>
            <a:r>
              <a:rPr lang="en-US" sz="1200" b="0" i="0" u="none" strike="noStrike" kern="1200" dirty="0" err="1" smtClean="0">
                <a:solidFill>
                  <a:schemeClr val="tx1"/>
                </a:solidFill>
                <a:effectLst/>
                <a:latin typeface="+mn-lt"/>
                <a:ea typeface="+mn-ea"/>
                <a:cs typeface="+mn-cs"/>
              </a:rPr>
              <a:t>Princípy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ktoré</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vedú</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usmerňujú</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rozhodnutia</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aktivity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týkajúce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kariéry</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profesijnej</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dráhy</a:t>
            </a:r>
            <a:endParaRPr lang="sk-SK" sz="1200" b="0" i="0" u="none" strike="noStrike" kern="1200" dirty="0" smtClean="0">
              <a:solidFill>
                <a:schemeClr val="tx1"/>
              </a:solidFill>
              <a:effectLst/>
              <a:latin typeface="+mn-lt"/>
              <a:ea typeface="+mn-ea"/>
              <a:cs typeface="+mn-cs"/>
            </a:endParaRPr>
          </a:p>
          <a:p>
            <a:endParaRPr lang="sk-SK" sz="1200" b="0" i="0" u="none" strike="noStrike" kern="1200" dirty="0" smtClean="0">
              <a:solidFill>
                <a:schemeClr val="tx1"/>
              </a:solidFill>
              <a:effectLst/>
              <a:latin typeface="+mn-lt"/>
              <a:ea typeface="+mn-ea"/>
              <a:cs typeface="+mn-cs"/>
            </a:endParaRPr>
          </a:p>
          <a:p>
            <a:r>
              <a:rPr lang="sk-SK" sz="1200" b="0" i="0" u="none" strike="noStrike" kern="1200" dirty="0" smtClean="0">
                <a:solidFill>
                  <a:schemeClr val="tx1"/>
                </a:solidFill>
                <a:effectLst/>
                <a:latin typeface="+mn-lt"/>
                <a:ea typeface="+mn-ea"/>
                <a:cs typeface="+mn-cs"/>
              </a:rPr>
              <a:t>Príbeh klienta - účtovník</a:t>
            </a:r>
          </a:p>
          <a:p>
            <a:endParaRPr lang="sk-SK"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22</a:t>
            </a:fld>
            <a:endParaRPr lang="en-GB"/>
          </a:p>
        </p:txBody>
      </p:sp>
    </p:spTree>
    <p:extLst>
      <p:ext uri="{BB962C8B-B14F-4D97-AF65-F5344CB8AC3E}">
        <p14:creationId xmlns:p14="http://schemas.microsoft.com/office/powerpoint/2010/main" val="1486934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Rýchlo pripomenúť RIASEC a prepojiť napr. s metodickou príručkou</a:t>
            </a:r>
            <a:endParaRPr lang="en-US"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23</a:t>
            </a:fld>
            <a:endParaRPr lang="en-GB"/>
          </a:p>
        </p:txBody>
      </p:sp>
    </p:spTree>
    <p:extLst>
      <p:ext uri="{BB962C8B-B14F-4D97-AF65-F5344CB8AC3E}">
        <p14:creationId xmlns:p14="http://schemas.microsoft.com/office/powerpoint/2010/main" val="77315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Bilancia kompetencií nemá presný zoznam metód, ktoré treba použiť, môžeme si vybrať podľa potreby klienta z metodickej príručky</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1981654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25</a:t>
            </a:fld>
            <a:endParaRPr lang="fr-FR">
              <a:solidFill>
                <a:prstClr val="black"/>
              </a:solidFill>
            </a:endParaRPr>
          </a:p>
        </p:txBody>
      </p:sp>
    </p:spTree>
    <p:extLst>
      <p:ext uri="{BB962C8B-B14F-4D97-AF65-F5344CB8AC3E}">
        <p14:creationId xmlns:p14="http://schemas.microsoft.com/office/powerpoint/2010/main" val="39493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Inštrukcia:</a:t>
            </a:r>
          </a:p>
          <a:p>
            <a:pPr marL="0" indent="0">
              <a:buFontTx/>
              <a:buNone/>
            </a:pPr>
            <a:r>
              <a:rPr lang="sk-SK" baseline="0" dirty="0" smtClean="0"/>
              <a:t>Budeme pracovať v trojiciach. Dostanete výsledky doterajšieho priebehu BK (informácie o klientovi, portfólio, výsledky niektorých metód). Vašou úlohou je pripraviť spoločne priebeh ďalšieho rozhovoru bilancie kompetencií, v ktorom budete spolu preberať výsledky a premýšľať nad nasledovným postupom. Každá skupina potom bude predstavovať, ako by viedla nasledujúci rozhovor. Čo najkonkrétnejšie, t.j. ako by uvítali klienta, čím by začali, ako by uviedli jednotlivé testy, ako by ukončili rozhovor, aké „domáce úlohy by z toho pre klienta vyplynuli...</a:t>
            </a:r>
          </a:p>
          <a:p>
            <a:pPr marL="0" indent="0">
              <a:buFontTx/>
              <a:buNone/>
            </a:pPr>
            <a:endParaRPr lang="sk-SK" baseline="0" dirty="0" smtClean="0"/>
          </a:p>
          <a:p>
            <a:pPr marL="0" indent="0">
              <a:buFontTx/>
              <a:buNone/>
            </a:pPr>
            <a:r>
              <a:rPr lang="sk-SK" baseline="0" dirty="0" smtClean="0"/>
              <a:t>Čas: 45 minút</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39493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Ukázať pri skupinovom </a:t>
            </a:r>
            <a:r>
              <a:rPr lang="sk-SK" baseline="0" dirty="0" err="1" smtClean="0"/>
              <a:t>zdieľaní</a:t>
            </a:r>
            <a:r>
              <a:rPr lang="sk-SK" baseline="0" dirty="0" smtClean="0"/>
              <a:t> ako vyhodnotenie.</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27</a:t>
            </a:fld>
            <a:endParaRPr lang="fr-FR">
              <a:solidFill>
                <a:prstClr val="black"/>
              </a:solidFill>
            </a:endParaRPr>
          </a:p>
        </p:txBody>
      </p:sp>
    </p:spTree>
    <p:extLst>
      <p:ext uri="{BB962C8B-B14F-4D97-AF65-F5344CB8AC3E}">
        <p14:creationId xmlns:p14="http://schemas.microsoft.com/office/powerpoint/2010/main" val="3612759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28</a:t>
            </a:fld>
            <a:endParaRPr lang="en-GB"/>
          </a:p>
        </p:txBody>
      </p:sp>
    </p:spTree>
    <p:extLst>
      <p:ext uri="{BB962C8B-B14F-4D97-AF65-F5344CB8AC3E}">
        <p14:creationId xmlns:p14="http://schemas.microsoft.com/office/powerpoint/2010/main" val="414322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Kto z vás si stiahol zo stránky kompetenčné portfólio? Samo o sebe ako kus papiera nemá žiadnu </a:t>
            </a:r>
            <a:r>
              <a:rPr lang="sk-SK" baseline="0" dirty="0" smtClean="0"/>
              <a:t>hodnotu. </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val="259443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sk-SK" baseline="0" dirty="0" smtClean="0"/>
          </a:p>
          <a:p>
            <a:pPr marL="0" indent="0">
              <a:buFontTx/>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4</a:t>
            </a:fld>
            <a:endParaRPr lang="fr-FR">
              <a:solidFill>
                <a:prstClr val="black"/>
              </a:solidFill>
            </a:endParaRPr>
          </a:p>
        </p:txBody>
      </p:sp>
    </p:spTree>
    <p:extLst>
      <p:ext uri="{BB962C8B-B14F-4D97-AF65-F5344CB8AC3E}">
        <p14:creationId xmlns:p14="http://schemas.microsoft.com/office/powerpoint/2010/main" val="123922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V každej BK by musí byť priestor pre založenie portfólia, ideálne skupinovou formou. Po prezentácii si ukážeme, ako by mohol vyzerať taký </a:t>
            </a:r>
            <a:r>
              <a:rPr lang="sk-SK" baseline="0" dirty="0" err="1" smtClean="0"/>
              <a:t>workshop</a:t>
            </a:r>
            <a:r>
              <a:rPr lang="sk-SK" baseline="0" dirty="0" smtClean="0"/>
              <a:t> pre založenie portfólia.</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5</a:t>
            </a:fld>
            <a:endParaRPr lang="fr-FR">
              <a:solidFill>
                <a:prstClr val="black"/>
              </a:solidFill>
            </a:endParaRPr>
          </a:p>
        </p:txBody>
      </p:sp>
    </p:spTree>
    <p:extLst>
      <p:ext uri="{BB962C8B-B14F-4D97-AF65-F5344CB8AC3E}">
        <p14:creationId xmlns:p14="http://schemas.microsoft.com/office/powerpoint/2010/main" val="11924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Triedenia: roztriedim</a:t>
            </a:r>
            <a:r>
              <a:rPr lang="sk-SK" baseline="0" dirty="0" smtClean="0"/>
              <a:t> si, aké mám skúsenosti – vzdelávacie, pracovné a mimopracovné (ukázať prvé listy skúseností). Toto je minimálna úroveň, ktorú musí zvládnuť každý </a:t>
            </a:r>
            <a:r>
              <a:rPr lang="sk-SK" baseline="0" dirty="0" err="1" smtClean="0"/>
              <a:t>UoZ</a:t>
            </a:r>
            <a:r>
              <a:rPr lang="sk-SK" baseline="0" dirty="0" smtClean="0"/>
              <a:t>.</a:t>
            </a:r>
            <a:endParaRPr lang="sk-SK" dirty="0" smtClean="0"/>
          </a:p>
          <a:p>
            <a:r>
              <a:rPr lang="sk-SK" dirty="0" smtClean="0"/>
              <a:t>Popis – popíšem si, čo všetko</a:t>
            </a:r>
            <a:r>
              <a:rPr lang="sk-SK" baseline="0" dirty="0" smtClean="0"/>
              <a:t> som sa v tej skúsenosti naučil (na to slúžia listy pracovných skúseností, je potrebné ich mať očíslované pre každú skúsenosť</a:t>
            </a:r>
            <a:endParaRPr lang="sk-SK" dirty="0" smtClean="0"/>
          </a:p>
          <a:p>
            <a:r>
              <a:rPr lang="sk-SK" baseline="0" dirty="0" smtClean="0"/>
              <a:t>Syntéza –skúsenosť </a:t>
            </a:r>
            <a:r>
              <a:rPr lang="sk-SK" baseline="0" dirty="0" smtClean="0"/>
              <a:t>je preložená do </a:t>
            </a:r>
            <a:r>
              <a:rPr lang="sk-SK" baseline="0" dirty="0" smtClean="0"/>
              <a:t>kompetencií, napr. formou </a:t>
            </a:r>
            <a:r>
              <a:rPr lang="sk-SK" baseline="0" dirty="0" err="1" smtClean="0"/>
              <a:t>Europass</a:t>
            </a:r>
            <a:r>
              <a:rPr lang="sk-SK" baseline="0" dirty="0" smtClean="0"/>
              <a:t> (ukázať v portfóliu) </a:t>
            </a:r>
            <a:endParaRPr lang="sk-SK" baseline="0" dirty="0" smtClean="0"/>
          </a:p>
          <a:p>
            <a:r>
              <a:rPr lang="sk-SK" baseline="0" dirty="0" smtClean="0"/>
              <a:t>Hodnotenie – klient sa stáva aktívnym </a:t>
            </a:r>
            <a:r>
              <a:rPr lang="sk-SK" baseline="0" dirty="0" smtClean="0"/>
              <a:t>hráčom, je potrebné, aby si svoje kompetencie dokázal sám zhodnotiť, pýtal si spätnú väzbu od zamestnávateľa, zbieral dôkazy, zapisoval – k tomuto ho chceme priviesť, rozvíjať jeho pohľad na seba, ako „odborníka“, profesionála (Čo viem robiť?)</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pPr/>
              <a:t>6</a:t>
            </a:fld>
            <a:endParaRPr lang="fr-FR"/>
          </a:p>
        </p:txBody>
      </p:sp>
    </p:spTree>
    <p:extLst>
      <p:ext uri="{BB962C8B-B14F-4D97-AF65-F5344CB8AC3E}">
        <p14:creationId xmlns:p14="http://schemas.microsoft.com/office/powerpoint/2010/main" val="108213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sk-SK" baseline="0" dirty="0" smtClean="0"/>
              <a:t>Keď sa spýtate človeka, čo v práci robí, spontánne vám odpovie „murujem“. Musíme mu pomôcť konkretizovať.</a:t>
            </a:r>
          </a:p>
          <a:p>
            <a:pPr marL="0" indent="0">
              <a:buNone/>
            </a:pPr>
            <a:endParaRPr lang="sk-SK" baseline="0" dirty="0" smtClean="0"/>
          </a:p>
          <a:p>
            <a:pPr marL="0" indent="0">
              <a:buNone/>
            </a:pPr>
            <a:r>
              <a:rPr lang="sk-SK" baseline="0" dirty="0" smtClean="0"/>
              <a:t>Príklad: povedať, že odborný poradca robí poradenstvo nestačí, je treba konkretizovať. Každá kompetencia musí byť definovaná prísudkom (sloveso), predmetom (čo?) a príslovkami (kde, v akom povolaní, v akej firme, kedy).</a:t>
            </a:r>
          </a:p>
          <a:p>
            <a:pPr marL="0" indent="0">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7</a:t>
            </a:fld>
            <a:endParaRPr lang="fr-FR">
              <a:solidFill>
                <a:prstClr val="black"/>
              </a:solidFill>
            </a:endParaRPr>
          </a:p>
        </p:txBody>
      </p:sp>
    </p:spTree>
    <p:extLst>
      <p:ext uri="{BB962C8B-B14F-4D97-AF65-F5344CB8AC3E}">
        <p14:creationId xmlns:p14="http://schemas.microsoft.com/office/powerpoint/2010/main" val="221420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sk-SK" baseline="0" dirty="0" smtClean="0"/>
              <a:t>Prakticky môžeme ľuďom pomôcť pri hľadaní vlastných kompetencií formou tzv. </a:t>
            </a:r>
            <a:r>
              <a:rPr lang="sk-SK" baseline="0" dirty="0" err="1" smtClean="0"/>
              <a:t>behaviorálneho</a:t>
            </a:r>
            <a:r>
              <a:rPr lang="sk-SK" baseline="0" dirty="0" smtClean="0"/>
              <a:t> rozhovoru (vysvetliť </a:t>
            </a:r>
            <a:r>
              <a:rPr lang="sk-SK" baseline="0" dirty="0" err="1" smtClean="0"/>
              <a:t>slajd</a:t>
            </a:r>
            <a:r>
              <a:rPr lang="sk-SK" baseline="0" dirty="0" smtClean="0"/>
              <a:t> podľa metodiky):</a:t>
            </a:r>
          </a:p>
          <a:p>
            <a:pPr lvl="0"/>
            <a:r>
              <a:rPr lang="sk-SK" sz="1200" kern="1200" dirty="0" smtClean="0">
                <a:solidFill>
                  <a:schemeClr val="tx1"/>
                </a:solidFill>
                <a:effectLst/>
                <a:latin typeface="+mn-lt"/>
                <a:ea typeface="+mn-ea"/>
                <a:cs typeface="+mn-cs"/>
              </a:rPr>
              <a:t>S = Scenár - Stručne opíšte Vašu pracovnú pozíciu (</a:t>
            </a:r>
            <a:r>
              <a:rPr lang="sk-SK" sz="1200" i="1" kern="1200" dirty="0" smtClean="0">
                <a:solidFill>
                  <a:schemeClr val="tx1"/>
                </a:solidFill>
                <a:effectLst/>
                <a:latin typeface="+mn-lt"/>
                <a:ea typeface="+mn-ea"/>
                <a:cs typeface="+mn-cs"/>
              </a:rPr>
              <a:t>Aké činnosti ste vykonávali? Aké problémy ste riešili? Čo boli hlavné prekážky? Aké výnimočné situácie ste zažili?</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O = </a:t>
            </a:r>
            <a:r>
              <a:rPr lang="sk-SK" sz="1200" kern="1200" dirty="0" err="1" smtClean="0">
                <a:solidFill>
                  <a:schemeClr val="tx1"/>
                </a:solidFill>
                <a:effectLst/>
                <a:latin typeface="+mn-lt"/>
                <a:ea typeface="+mn-ea"/>
                <a:cs typeface="+mn-cs"/>
              </a:rPr>
              <a:t>Ownership</a:t>
            </a:r>
            <a:r>
              <a:rPr lang="sk-SK" sz="1200" kern="1200" dirty="0" smtClean="0">
                <a:solidFill>
                  <a:schemeClr val="tx1"/>
                </a:solidFill>
                <a:effectLst/>
                <a:latin typeface="+mn-lt"/>
                <a:ea typeface="+mn-ea"/>
                <a:cs typeface="+mn-cs"/>
              </a:rPr>
              <a:t> / Vlastníctvo - Popíšte akú zodpovednosť ste mali Vy konkrétne (</a:t>
            </a:r>
            <a:r>
              <a:rPr lang="sk-SK" sz="1200" i="1" kern="1200" dirty="0" smtClean="0">
                <a:solidFill>
                  <a:schemeClr val="tx1"/>
                </a:solidFill>
                <a:effectLst/>
                <a:latin typeface="+mn-lt"/>
                <a:ea typeface="+mn-ea"/>
                <a:cs typeface="+mn-cs"/>
              </a:rPr>
              <a:t>Aká bola Vaša úloha? Čo konkrétne sa od Vás očakávalo? Za čo ste boli zodpovední vy osobne?</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A = </a:t>
            </a:r>
            <a:r>
              <a:rPr lang="sk-SK" sz="1200" kern="1200" dirty="0" err="1" smtClean="0">
                <a:solidFill>
                  <a:schemeClr val="tx1"/>
                </a:solidFill>
                <a:effectLst/>
                <a:latin typeface="+mn-lt"/>
                <a:ea typeface="+mn-ea"/>
                <a:cs typeface="+mn-cs"/>
              </a:rPr>
              <a:t>Action</a:t>
            </a:r>
            <a:r>
              <a:rPr lang="sk-SK" sz="1200" kern="1200" dirty="0" smtClean="0">
                <a:solidFill>
                  <a:schemeClr val="tx1"/>
                </a:solidFill>
                <a:effectLst/>
                <a:latin typeface="+mn-lt"/>
                <a:ea typeface="+mn-ea"/>
                <a:cs typeface="+mn-cs"/>
              </a:rPr>
              <a:t> / Činnosť - Opíšte ako ste konali / ako ste sa rozhodli (</a:t>
            </a:r>
            <a:r>
              <a:rPr lang="sk-SK" sz="1200" i="1" kern="1200" dirty="0" smtClean="0">
                <a:solidFill>
                  <a:schemeClr val="tx1"/>
                </a:solidFill>
                <a:effectLst/>
                <a:latin typeface="+mn-lt"/>
                <a:ea typeface="+mn-ea"/>
                <a:cs typeface="+mn-cs"/>
              </a:rPr>
              <a:t>Popíšte stručne Váš pracovný deň. S akými problémami ste sa stretávali? Aké kroky ste podnikli, aby ste problém vyriešili? Čo ste urobili potom? Ako ste sa rozhodli? Z akých dôvodov?</a:t>
            </a:r>
            <a:r>
              <a:rPr lang="sk-SK" sz="1200" kern="1200" dirty="0" smtClean="0">
                <a:solidFill>
                  <a:schemeClr val="tx1"/>
                </a:solidFill>
                <a:effectLst/>
                <a:latin typeface="+mn-lt"/>
                <a:ea typeface="+mn-ea"/>
                <a:cs typeface="+mn-cs"/>
              </a:rPr>
              <a:t>)    </a:t>
            </a:r>
          </a:p>
          <a:p>
            <a:r>
              <a:rPr lang="sk-SK" sz="1200" kern="1200" dirty="0" smtClean="0">
                <a:solidFill>
                  <a:schemeClr val="tx1"/>
                </a:solidFill>
                <a:effectLst/>
                <a:latin typeface="+mn-lt"/>
                <a:ea typeface="+mn-ea"/>
                <a:cs typeface="+mn-cs"/>
              </a:rPr>
              <a:t>R = </a:t>
            </a:r>
            <a:r>
              <a:rPr lang="sk-SK" sz="1200" kern="1200" dirty="0" err="1" smtClean="0">
                <a:solidFill>
                  <a:schemeClr val="tx1"/>
                </a:solidFill>
                <a:effectLst/>
                <a:latin typeface="+mn-lt"/>
                <a:ea typeface="+mn-ea"/>
                <a:cs typeface="+mn-cs"/>
              </a:rPr>
              <a:t>Results</a:t>
            </a:r>
            <a:r>
              <a:rPr lang="sk-SK" sz="1200" kern="1200" dirty="0" smtClean="0">
                <a:solidFill>
                  <a:schemeClr val="tx1"/>
                </a:solidFill>
                <a:effectLst/>
                <a:latin typeface="+mn-lt"/>
                <a:ea typeface="+mn-ea"/>
                <a:cs typeface="+mn-cs"/>
              </a:rPr>
              <a:t> / Výsledky - Aký bol výsledok Vašich činov a rozhodnutí (</a:t>
            </a:r>
            <a:r>
              <a:rPr lang="sk-SK" sz="1200" i="1" kern="1200" dirty="0" smtClean="0">
                <a:solidFill>
                  <a:schemeClr val="tx1"/>
                </a:solidFill>
                <a:effectLst/>
                <a:latin typeface="+mn-lt"/>
                <a:ea typeface="+mn-ea"/>
                <a:cs typeface="+mn-cs"/>
              </a:rPr>
              <a:t>Ako to dopadlo? Ako reagovali kolegovia/nadriadení...? Dá sa výsledok vyjadriť v číslach (napr. časová alebo finančná úspora)</a:t>
            </a:r>
            <a:r>
              <a:rPr lang="sk-SK" sz="1200" kern="1200" dirty="0" smtClean="0">
                <a:solidFill>
                  <a:schemeClr val="tx1"/>
                </a:solidFill>
                <a:effectLst/>
                <a:latin typeface="+mn-lt"/>
                <a:ea typeface="+mn-ea"/>
                <a:cs typeface="+mn-cs"/>
              </a:rPr>
              <a:t>?)</a:t>
            </a:r>
          </a:p>
          <a:p>
            <a:endParaRPr lang="sk-SK" sz="1200" kern="1200" baseline="0" dirty="0" smtClean="0">
              <a:solidFill>
                <a:schemeClr val="tx1"/>
              </a:solidFill>
              <a:effectLst/>
              <a:latin typeface="+mn-lt"/>
              <a:ea typeface="+mn-ea"/>
              <a:cs typeface="+mn-cs"/>
            </a:endParaRPr>
          </a:p>
          <a:p>
            <a:r>
              <a:rPr lang="sk-SK" sz="1200" kern="1200" baseline="0" dirty="0" smtClean="0">
                <a:solidFill>
                  <a:schemeClr val="tx1"/>
                </a:solidFill>
                <a:effectLst/>
                <a:latin typeface="+mn-lt"/>
                <a:ea typeface="+mn-ea"/>
                <a:cs typeface="+mn-cs"/>
              </a:rPr>
              <a:t>Prakticky je možné začať na portfóliu robiť na skupinovej aktivite, alebo individuálne. Dobré je spolu s klientom rozpracovať jednu skúsenosť a potom nechať robiť na doma (ak je to možné)</a:t>
            </a: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8</a:t>
            </a:fld>
            <a:endParaRPr lang="fr-FR">
              <a:solidFill>
                <a:prstClr val="black"/>
              </a:solidFill>
            </a:endParaRPr>
          </a:p>
        </p:txBody>
      </p:sp>
    </p:spTree>
    <p:extLst>
      <p:ext uri="{BB962C8B-B14F-4D97-AF65-F5344CB8AC3E}">
        <p14:creationId xmlns:p14="http://schemas.microsoft.com/office/powerpoint/2010/main" val="221420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Potom povedať o kartách povolaní ISTP</a:t>
            </a:r>
          </a:p>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Rozdať portfólio a ide sa na aktivity...</a:t>
            </a:r>
          </a:p>
          <a:p>
            <a:pPr marL="0" indent="0">
              <a:buFontTx/>
              <a:buNone/>
            </a:pPr>
            <a:endParaRPr lang="sk-SK" baseline="0" dirty="0" smtClean="0"/>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9</a:t>
            </a:fld>
            <a:endParaRPr lang="fr-FR">
              <a:solidFill>
                <a:prstClr val="black"/>
              </a:solidFill>
            </a:endParaRPr>
          </a:p>
        </p:txBody>
      </p:sp>
    </p:spTree>
    <p:extLst>
      <p:ext uri="{BB962C8B-B14F-4D97-AF65-F5344CB8AC3E}">
        <p14:creationId xmlns:p14="http://schemas.microsoft.com/office/powerpoint/2010/main" val="3780386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spTree>
    <p:extLst>
      <p:ext uri="{BB962C8B-B14F-4D97-AF65-F5344CB8AC3E}">
        <p14:creationId xmlns:p14="http://schemas.microsoft.com/office/powerpoint/2010/main" val="7748220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35062618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278688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17342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14756453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smtClean="0">
                <a:solidFill>
                  <a:srgbClr val="1F497D"/>
                </a:solidFill>
              </a:rPr>
              <a:t>Your Logo</a:t>
            </a:r>
            <a:endParaRPr lang="en-GB" sz="1800">
              <a:solidFill>
                <a:srgbClr val="1F497D"/>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216622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838571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85051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497D"/>
              </a:solidFill>
            </a:endParaRPr>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497D"/>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4747364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e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11" Type="http://schemas.openxmlformats.org/officeDocument/2006/relationships/image" Target="../media/image5.jpeg"/><Relationship Id="rId5" Type="http://schemas.openxmlformats.org/officeDocument/2006/relationships/slideLayout" Target="../slideLayouts/slideLayout10.xml"/><Relationship Id="rId10" Type="http://schemas.openxmlformats.org/officeDocument/2006/relationships/image" Target="../media/image4.png"/><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pic>
        <p:nvPicPr>
          <p:cNvPr id="12" name="Picture 1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spTree>
    <p:extLst>
      <p:ext uri="{BB962C8B-B14F-4D97-AF65-F5344CB8AC3E}">
        <p14:creationId xmlns:p14="http://schemas.microsoft.com/office/powerpoint/2010/main" val="3345936536"/>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pic>
        <p:nvPicPr>
          <p:cNvPr id="12" name="Picture 1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424153566"/>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683568" y="2492896"/>
            <a:ext cx="7848872"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k-SK" sz="3600" b="1" dirty="0" smtClean="0"/>
              <a:t>Portfólio kompetencií</a:t>
            </a:r>
          </a:p>
        </p:txBody>
      </p:sp>
      <p:pic>
        <p:nvPicPr>
          <p:cNvPr id="9218" name="Picture 2" descr="http://www.leconciergemarketing.com/wp-content/uploads/Portfoli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2348880"/>
            <a:ext cx="1799348" cy="181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1876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Prílohy portfólia bilancie kompetencií</a:t>
            </a:r>
            <a:endParaRPr lang="pl-PL" sz="3600" dirty="0">
              <a:solidFill>
                <a:srgbClr val="FFFFFF"/>
              </a:solidFill>
              <a:latin typeface="Segoe UI Light"/>
            </a:endParaRPr>
          </a:p>
        </p:txBody>
      </p:sp>
      <p:sp>
        <p:nvSpPr>
          <p:cNvPr id="2" name="TextBox 1"/>
          <p:cNvSpPr txBox="1"/>
          <p:nvPr/>
        </p:nvSpPr>
        <p:spPr>
          <a:xfrm>
            <a:off x="2051720" y="2105170"/>
            <a:ext cx="2771784" cy="1938992"/>
          </a:xfrm>
          <a:prstGeom prst="rect">
            <a:avLst/>
          </a:prstGeom>
          <a:noFill/>
        </p:spPr>
        <p:txBody>
          <a:bodyPr wrap="none" rtlCol="0">
            <a:spAutoFit/>
          </a:bodyPr>
          <a:lstStyle/>
          <a:p>
            <a:pPr marL="457200" indent="-457200">
              <a:lnSpc>
                <a:spcPct val="200000"/>
              </a:lnSpc>
              <a:buFont typeface="+mj-lt"/>
              <a:buAutoNum type="alphaUcPeriod"/>
            </a:pPr>
            <a:r>
              <a:rPr lang="sk-SK" sz="2000" dirty="0" smtClean="0"/>
              <a:t>Zbierka dôkazov</a:t>
            </a:r>
          </a:p>
          <a:p>
            <a:pPr marL="457200" indent="-457200">
              <a:lnSpc>
                <a:spcPct val="200000"/>
              </a:lnSpc>
              <a:buFont typeface="+mj-lt"/>
              <a:buAutoNum type="alphaUcPeriod"/>
            </a:pPr>
            <a:r>
              <a:rPr lang="sk-SK" sz="2000" dirty="0" smtClean="0"/>
              <a:t>Zoznam slovies</a:t>
            </a:r>
          </a:p>
          <a:p>
            <a:pPr marL="457200" indent="-457200">
              <a:lnSpc>
                <a:spcPct val="200000"/>
              </a:lnSpc>
              <a:buFont typeface="+mj-lt"/>
              <a:buAutoNum type="alphaUcPeriod"/>
            </a:pPr>
            <a:r>
              <a:rPr lang="sk-SK" sz="2000" dirty="0" smtClean="0"/>
              <a:t>Zoznam kvalít</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05" y="2122062"/>
            <a:ext cx="1749615" cy="1749615"/>
          </a:xfrm>
          <a:prstGeom prst="rect">
            <a:avLst/>
          </a:prstGeom>
        </p:spPr>
      </p:pic>
    </p:spTree>
    <p:extLst>
      <p:ext uri="{BB962C8B-B14F-4D97-AF65-F5344CB8AC3E}">
        <p14:creationId xmlns:p14="http://schemas.microsoft.com/office/powerpoint/2010/main" val="2006050530"/>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flipV="1">
            <a:off x="4650978" y="692696"/>
            <a:ext cx="11542" cy="5184576"/>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403648" y="3065313"/>
            <a:ext cx="6624736" cy="0"/>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5400000">
            <a:off x="4158055" y="1808424"/>
            <a:ext cx="708848" cy="300082"/>
          </a:xfrm>
          <a:prstGeom prst="rect">
            <a:avLst/>
          </a:prstGeom>
          <a:noFill/>
        </p:spPr>
        <p:txBody>
          <a:bodyPr wrap="none" rtlCol="0">
            <a:spAutoFit/>
          </a:bodyPr>
          <a:lstStyle/>
          <a:p>
            <a:r>
              <a:rPr lang="sk-SK" sz="1350" dirty="0">
                <a:solidFill>
                  <a:prstClr val="black"/>
                </a:solidFill>
              </a:rPr>
              <a:t>záujem</a:t>
            </a:r>
            <a:endParaRPr lang="en-GB" sz="1350" dirty="0">
              <a:solidFill>
                <a:prstClr val="black"/>
              </a:solidFill>
            </a:endParaRPr>
          </a:p>
        </p:txBody>
      </p:sp>
      <p:sp>
        <p:nvSpPr>
          <p:cNvPr id="16" name="TextBox 15"/>
          <p:cNvSpPr txBox="1"/>
          <p:nvPr/>
        </p:nvSpPr>
        <p:spPr>
          <a:xfrm>
            <a:off x="5698190" y="3065313"/>
            <a:ext cx="943976" cy="300082"/>
          </a:xfrm>
          <a:prstGeom prst="rect">
            <a:avLst/>
          </a:prstGeom>
          <a:noFill/>
        </p:spPr>
        <p:txBody>
          <a:bodyPr wrap="none" rtlCol="0">
            <a:spAutoFit/>
          </a:bodyPr>
          <a:lstStyle/>
          <a:p>
            <a:r>
              <a:rPr lang="sk-SK" sz="1350" dirty="0">
                <a:solidFill>
                  <a:prstClr val="black"/>
                </a:solidFill>
              </a:rPr>
              <a:t>odbornosť</a:t>
            </a:r>
            <a:endParaRPr lang="en-GB" sz="1350" dirty="0">
              <a:solidFill>
                <a:prstClr val="black"/>
              </a:solidFill>
            </a:endParaRPr>
          </a:p>
        </p:txBody>
      </p:sp>
      <p:sp>
        <p:nvSpPr>
          <p:cNvPr id="17" name="Rounded Rectangle 16"/>
          <p:cNvSpPr/>
          <p:nvPr/>
        </p:nvSpPr>
        <p:spPr>
          <a:xfrm>
            <a:off x="4867002" y="1124744"/>
            <a:ext cx="2369294" cy="156617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1350" dirty="0" err="1">
                <a:solidFill>
                  <a:prstClr val="white"/>
                </a:solidFill>
              </a:rPr>
              <a:t>Kariérové</a:t>
            </a:r>
            <a:r>
              <a:rPr lang="sk-SK" sz="1350" dirty="0">
                <a:solidFill>
                  <a:prstClr val="white"/>
                </a:solidFill>
              </a:rPr>
              <a:t> poklady</a:t>
            </a:r>
            <a:endParaRPr lang="en-GB" sz="1350" dirty="0">
              <a:solidFill>
                <a:prstClr val="white"/>
              </a:solidFill>
            </a:endParaRPr>
          </a:p>
        </p:txBody>
      </p:sp>
      <p:sp>
        <p:nvSpPr>
          <p:cNvPr id="23" name="Rounded Rectangle 22"/>
          <p:cNvSpPr/>
          <p:nvPr/>
        </p:nvSpPr>
        <p:spPr>
          <a:xfrm>
            <a:off x="4867002" y="3342312"/>
            <a:ext cx="2369294" cy="1526847"/>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1350" dirty="0">
                <a:solidFill>
                  <a:prstClr val="white"/>
                </a:solidFill>
              </a:rPr>
              <a:t>Vyhorenie</a:t>
            </a:r>
            <a:endParaRPr lang="en-GB" sz="1350" dirty="0">
              <a:solidFill>
                <a:prstClr val="white"/>
              </a:solidFill>
            </a:endParaRPr>
          </a:p>
        </p:txBody>
      </p:sp>
      <p:sp>
        <p:nvSpPr>
          <p:cNvPr id="24" name="Rounded Rectangle 23"/>
          <p:cNvSpPr/>
          <p:nvPr/>
        </p:nvSpPr>
        <p:spPr>
          <a:xfrm>
            <a:off x="1979712" y="1124744"/>
            <a:ext cx="2394266" cy="156617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1350" dirty="0" err="1">
                <a:solidFill>
                  <a:prstClr val="white"/>
                </a:solidFill>
              </a:rPr>
              <a:t>Kariérový</a:t>
            </a:r>
            <a:r>
              <a:rPr lang="sk-SK" sz="1350" dirty="0">
                <a:solidFill>
                  <a:prstClr val="white"/>
                </a:solidFill>
              </a:rPr>
              <a:t> potenciál</a:t>
            </a:r>
            <a:endParaRPr lang="en-GB" sz="1350" dirty="0">
              <a:solidFill>
                <a:prstClr val="white"/>
              </a:solidFill>
            </a:endParaRPr>
          </a:p>
        </p:txBody>
      </p:sp>
      <p:sp>
        <p:nvSpPr>
          <p:cNvPr id="25" name="Rounded Rectangle 24"/>
          <p:cNvSpPr/>
          <p:nvPr/>
        </p:nvSpPr>
        <p:spPr>
          <a:xfrm>
            <a:off x="1979712" y="3365395"/>
            <a:ext cx="2394266" cy="1554621"/>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1350" dirty="0">
                <a:solidFill>
                  <a:prstClr val="white"/>
                </a:solidFill>
              </a:rPr>
              <a:t>Prašivé psy</a:t>
            </a:r>
            <a:endParaRPr lang="en-GB" sz="1350" dirty="0">
              <a:solidFill>
                <a:prstClr val="white"/>
              </a:solidFill>
            </a:endParaRPr>
          </a:p>
        </p:txBody>
      </p:sp>
    </p:spTree>
    <p:extLst>
      <p:ext uri="{BB962C8B-B14F-4D97-AF65-F5344CB8AC3E}">
        <p14:creationId xmlns:p14="http://schemas.microsoft.com/office/powerpoint/2010/main" val="2034556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0477"/>
            <a:ext cx="7772400" cy="872499"/>
          </a:xfrm>
          <a:solidFill>
            <a:schemeClr val="tx1">
              <a:lumMod val="75000"/>
            </a:schemeClr>
          </a:solidFill>
        </p:spPr>
        <p:txBody>
          <a:bodyPr>
            <a:noAutofit/>
          </a:bodyPr>
          <a:lstStyle/>
          <a:p>
            <a:r>
              <a:rPr lang="sk-SK" sz="2800" dirty="0" smtClean="0">
                <a:solidFill>
                  <a:schemeClr val="bg1"/>
                </a:solidFill>
              </a:rPr>
              <a:t>Fáza zberu informácií</a:t>
            </a:r>
            <a:endParaRPr lang="en-GB" sz="2800" dirty="0">
              <a:solidFill>
                <a:schemeClr val="bg1"/>
              </a:solidFill>
            </a:endParaRPr>
          </a:p>
        </p:txBody>
      </p:sp>
      <p:sp>
        <p:nvSpPr>
          <p:cNvPr id="3" name="Subtitle 2"/>
          <p:cNvSpPr>
            <a:spLocks noGrp="1"/>
          </p:cNvSpPr>
          <p:nvPr>
            <p:ph type="subTitle" idx="1"/>
          </p:nvPr>
        </p:nvSpPr>
        <p:spPr>
          <a:xfrm>
            <a:off x="683568" y="3212976"/>
            <a:ext cx="7772400" cy="1752600"/>
          </a:xfrm>
          <a:ln>
            <a:solidFill>
              <a:schemeClr val="tx1">
                <a:lumMod val="20000"/>
                <a:lumOff val="80000"/>
              </a:schemeClr>
            </a:solidFill>
          </a:ln>
        </p:spPr>
        <p:txBody>
          <a:bodyPr/>
          <a:lstStyle/>
          <a:p>
            <a:endParaRPr lang="en-GB" dirty="0">
              <a:solidFill>
                <a:schemeClr val="bg1"/>
              </a:solidFill>
            </a:endParaRPr>
          </a:p>
        </p:txBody>
      </p:sp>
      <p:pic>
        <p:nvPicPr>
          <p:cNvPr id="8" name="Picture 2" descr="http://www.bksuspech.sk/images/logo.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trans="100000"/>
                    </a14:imgEffect>
                  </a14:imgLayer>
                </a14:imgProps>
              </a:ext>
              <a:ext uri="{28A0092B-C50C-407E-A947-70E740481C1C}">
                <a14:useLocalDpi xmlns:a14="http://schemas.microsoft.com/office/drawing/2010/main" val="0"/>
              </a:ext>
            </a:extLst>
          </a:blip>
          <a:srcRect/>
          <a:stretch>
            <a:fillRect/>
          </a:stretch>
        </p:blipFill>
        <p:spPr bwMode="auto">
          <a:xfrm>
            <a:off x="2555776" y="6005846"/>
            <a:ext cx="1944216" cy="641700"/>
          </a:xfrm>
          <a:prstGeom prst="rect">
            <a:avLst/>
          </a:prstGeom>
          <a:noFill/>
          <a:effectLst>
            <a:glow>
              <a:schemeClr val="tx1">
                <a:alpha val="40000"/>
              </a:schemeClr>
            </a:glow>
            <a:outerShdw blurRad="50800" dist="50800" dir="5400000" sx="1000" sy="1000" algn="ctr" rotWithShape="0">
              <a:srgbClr val="000000">
                <a:alpha val="43137"/>
              </a:srgbClr>
            </a:outerShdw>
            <a:reflection blurRad="6350" stA="52000" endA="300" endPos="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2054" name="Picture 6" descr="http://www.peoplenet.it/img/logo_fecbo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24329" y="5795394"/>
            <a:ext cx="1512168" cy="10626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513" y="6003984"/>
            <a:ext cx="2197484" cy="854015"/>
          </a:xfrm>
          <a:prstGeom prst="rect">
            <a:avLst/>
          </a:prstGeom>
        </p:spPr>
      </p:pic>
      <p:sp>
        <p:nvSpPr>
          <p:cNvPr id="9" name="Subtitle 2"/>
          <p:cNvSpPr txBox="1">
            <a:spLocks/>
          </p:cNvSpPr>
          <p:nvPr/>
        </p:nvSpPr>
        <p:spPr>
          <a:xfrm>
            <a:off x="683568" y="3365376"/>
            <a:ext cx="7848872"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k-SK" sz="2400" dirty="0" smtClean="0">
                <a:solidFill>
                  <a:srgbClr val="1F497D"/>
                </a:solidFill>
              </a:rPr>
              <a:t>Vzdelávanie poradcov ÚPSVaR</a:t>
            </a:r>
            <a:endParaRPr lang="en-GB" sz="2400" dirty="0">
              <a:solidFill>
                <a:srgbClr val="1F497D"/>
              </a:solidFill>
            </a:endParaRPr>
          </a:p>
        </p:txBody>
      </p:sp>
      <p:cxnSp>
        <p:nvCxnSpPr>
          <p:cNvPr id="10" name="Straight Connector 9"/>
          <p:cNvCxnSpPr/>
          <p:nvPr/>
        </p:nvCxnSpPr>
        <p:spPr>
          <a:xfrm>
            <a:off x="179513" y="5795394"/>
            <a:ext cx="87120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2020" y="6142721"/>
            <a:ext cx="2724150" cy="504825"/>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9124" y="601980"/>
            <a:ext cx="5394971" cy="1472187"/>
          </a:xfrm>
          <a:prstGeom prst="rect">
            <a:avLst/>
          </a:prstGeom>
        </p:spPr>
      </p:pic>
    </p:spTree>
    <p:extLst>
      <p:ext uri="{BB962C8B-B14F-4D97-AF65-F5344CB8AC3E}">
        <p14:creationId xmlns:p14="http://schemas.microsoft.com/office/powerpoint/2010/main" val="19122694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387422"/>
          </a:xfrm>
          <a:solidFill>
            <a:schemeClr val="tx1">
              <a:lumMod val="75000"/>
            </a:schemeClr>
          </a:solidFill>
        </p:spPr>
        <p:txBody>
          <a:bodyPr>
            <a:normAutofit/>
          </a:bodyPr>
          <a:lstStyle/>
          <a:p>
            <a:pPr algn="ctr"/>
            <a:r>
              <a:rPr lang="sk-SK" sz="3600" dirty="0" smtClean="0">
                <a:solidFill>
                  <a:schemeClr val="bg1"/>
                </a:solidFill>
              </a:rPr>
              <a:t>Čo všetko je treba vziať do úvahy pri výbere </a:t>
            </a:r>
            <a:r>
              <a:rPr lang="sk-SK" sz="3600" dirty="0" err="1" smtClean="0">
                <a:solidFill>
                  <a:schemeClr val="bg1"/>
                </a:solidFill>
              </a:rPr>
              <a:t>kariérového</a:t>
            </a:r>
            <a:r>
              <a:rPr lang="sk-SK" sz="3600" dirty="0" smtClean="0">
                <a:solidFill>
                  <a:schemeClr val="bg1"/>
                </a:solidFill>
              </a:rPr>
              <a:t> cieľa?</a:t>
            </a:r>
            <a:endParaRPr lang="en-GB" sz="3600" dirty="0">
              <a:solidFill>
                <a:schemeClr val="bg1"/>
              </a:soli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6165304"/>
            <a:ext cx="1438656" cy="393192"/>
          </a:xfrm>
          <a:prstGeom prst="rect">
            <a:avLst/>
          </a:prstGeom>
        </p:spPr>
      </p:pic>
    </p:spTree>
    <p:extLst>
      <p:ext uri="{BB962C8B-B14F-4D97-AF65-F5344CB8AC3E}">
        <p14:creationId xmlns:p14="http://schemas.microsoft.com/office/powerpoint/2010/main" val="32515797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6165304"/>
            <a:ext cx="1438656" cy="393192"/>
          </a:xfrm>
          <a:prstGeom prst="rect">
            <a:avLst/>
          </a:prstGeom>
        </p:spPr>
      </p:pic>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Človek a jeho prostredie...</a:t>
            </a:r>
            <a:endParaRPr lang="en-GB" sz="3600" dirty="0">
              <a:solidFill>
                <a:schemeClr val="bg1"/>
              </a:solidFill>
            </a:endParaRPr>
          </a:p>
        </p:txBody>
      </p:sp>
      <p:sp>
        <p:nvSpPr>
          <p:cNvPr id="9" name="Left-Right Arrow 8"/>
          <p:cNvSpPr/>
          <p:nvPr/>
        </p:nvSpPr>
        <p:spPr>
          <a:xfrm>
            <a:off x="3329862" y="2888940"/>
            <a:ext cx="2412268" cy="1224136"/>
          </a:xfrm>
          <a:prstGeom prst="leftRightArrow">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Verdana"/>
              <a:ea typeface="+mn-ea"/>
              <a:cs typeface="+mn-cs"/>
            </a:endParaRPr>
          </a:p>
        </p:txBody>
      </p:sp>
      <p:sp>
        <p:nvSpPr>
          <p:cNvPr id="11" name="Oval 10"/>
          <p:cNvSpPr/>
          <p:nvPr/>
        </p:nvSpPr>
        <p:spPr>
          <a:xfrm>
            <a:off x="550812" y="2312876"/>
            <a:ext cx="2516460" cy="2376264"/>
          </a:xfrm>
          <a:prstGeom prst="ellipse">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sk-SK" sz="1600" kern="0" dirty="0" smtClean="0">
                <a:solidFill>
                  <a:prstClr val="white"/>
                </a:solidFill>
                <a:latin typeface="Verdana"/>
              </a:rPr>
              <a:t>KLIENT</a:t>
            </a:r>
            <a:endParaRPr kumimoji="0" lang="en-US" sz="1600" b="0" i="0" u="none" strike="noStrike" kern="0" cap="none" spc="0" normalizeH="0" baseline="0" noProof="0" dirty="0" smtClean="0">
              <a:ln>
                <a:noFill/>
              </a:ln>
              <a:solidFill>
                <a:prstClr val="white"/>
              </a:solidFill>
              <a:effectLst/>
              <a:uLnTx/>
              <a:uFillTx/>
              <a:latin typeface="Verdana"/>
              <a:ea typeface="+mn-ea"/>
              <a:cs typeface="+mn-cs"/>
            </a:endParaRPr>
          </a:p>
        </p:txBody>
      </p:sp>
      <p:sp>
        <p:nvSpPr>
          <p:cNvPr id="12" name="Oval 11"/>
          <p:cNvSpPr/>
          <p:nvPr/>
        </p:nvSpPr>
        <p:spPr>
          <a:xfrm>
            <a:off x="6004720" y="2312876"/>
            <a:ext cx="2520280" cy="2376264"/>
          </a:xfrm>
          <a:prstGeom prst="ellipse">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600" b="0" i="0" u="none" strike="noStrike" kern="0" cap="none" spc="0" normalizeH="0" baseline="0" noProof="0" dirty="0" smtClean="0">
                <a:ln>
                  <a:noFill/>
                </a:ln>
                <a:solidFill>
                  <a:prstClr val="white"/>
                </a:solidFill>
                <a:effectLst/>
                <a:uLnTx/>
                <a:uFillTx/>
                <a:latin typeface="Verdana"/>
                <a:ea typeface="+mn-ea"/>
                <a:cs typeface="+mn-cs"/>
              </a:rPr>
              <a:t>TRH PRÁCE</a:t>
            </a:r>
            <a:endParaRPr kumimoji="0" lang="en-US" sz="1600" b="0" i="0" u="none" strike="noStrike" kern="0" cap="none" spc="0" normalizeH="0" baseline="0" noProof="0" dirty="0" smtClean="0">
              <a:ln>
                <a:noFill/>
              </a:ln>
              <a:solidFill>
                <a:prstClr val="white"/>
              </a:solidFill>
              <a:effectLst/>
              <a:uLnTx/>
              <a:uFillTx/>
              <a:latin typeface="Verdana"/>
              <a:ea typeface="+mn-ea"/>
              <a:cs typeface="+mn-cs"/>
            </a:endParaRPr>
          </a:p>
        </p:txBody>
      </p:sp>
      <p:sp>
        <p:nvSpPr>
          <p:cNvPr id="4" name="Down Arrow 3"/>
          <p:cNvSpPr/>
          <p:nvPr/>
        </p:nvSpPr>
        <p:spPr>
          <a:xfrm rot="10800000">
            <a:off x="1619672" y="5157192"/>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5953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p:cNvGraphicFramePr/>
          <p:nvPr>
            <p:extLst/>
          </p:nvPr>
        </p:nvGraphicFramePr>
        <p:xfrm>
          <a:off x="-245110" y="211773"/>
          <a:ext cx="9634220" cy="6097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8424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6165304"/>
            <a:ext cx="1438656" cy="393192"/>
          </a:xfrm>
          <a:prstGeom prst="rect">
            <a:avLst/>
          </a:prstGeom>
        </p:spPr>
      </p:pic>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Zručnosti...</a:t>
            </a:r>
            <a:endParaRPr lang="en-GB" sz="3600" dirty="0">
              <a:solidFill>
                <a:schemeClr val="bg1"/>
              </a:solidFill>
            </a:endParaRPr>
          </a:p>
        </p:txBody>
      </p:sp>
      <p:sp>
        <p:nvSpPr>
          <p:cNvPr id="2" name="TextBox 1"/>
          <p:cNvSpPr txBox="1"/>
          <p:nvPr/>
        </p:nvSpPr>
        <p:spPr>
          <a:xfrm>
            <a:off x="395536" y="1268760"/>
            <a:ext cx="2998193" cy="461665"/>
          </a:xfrm>
          <a:prstGeom prst="rect">
            <a:avLst/>
          </a:prstGeom>
          <a:noFill/>
        </p:spPr>
        <p:txBody>
          <a:bodyPr wrap="none" rtlCol="0">
            <a:spAutoFit/>
          </a:bodyPr>
          <a:lstStyle/>
          <a:p>
            <a:r>
              <a:rPr lang="sk-SK" sz="2400" b="1" dirty="0" smtClean="0"/>
              <a:t>Čo viem naozaj robiť?</a:t>
            </a:r>
          </a:p>
        </p:txBody>
      </p:sp>
      <p:sp>
        <p:nvSpPr>
          <p:cNvPr id="3" name="Rectangle 2"/>
          <p:cNvSpPr/>
          <p:nvPr/>
        </p:nvSpPr>
        <p:spPr>
          <a:xfrm>
            <a:off x="395536" y="2149079"/>
            <a:ext cx="6462464" cy="3416320"/>
          </a:xfrm>
          <a:prstGeom prst="rect">
            <a:avLst/>
          </a:prstGeom>
        </p:spPr>
        <p:txBody>
          <a:bodyPr wrap="square">
            <a:spAutoFit/>
          </a:bodyPr>
          <a:lstStyle/>
          <a:p>
            <a:pPr marL="285750" indent="-285750">
              <a:buFont typeface="Arial" panose="020B0604020202020204" pitchFamily="34" charset="0"/>
              <a:buChar char="•"/>
            </a:pPr>
            <a:r>
              <a:rPr lang="sk-SK" sz="2400" dirty="0"/>
              <a:t>Komunikačné </a:t>
            </a:r>
            <a:r>
              <a:rPr lang="sk-SK" sz="2400" dirty="0" smtClean="0"/>
              <a:t>zručnosti</a:t>
            </a:r>
          </a:p>
          <a:p>
            <a:pPr marL="285750" indent="-285750">
              <a:buFont typeface="Arial" panose="020B0604020202020204" pitchFamily="34" charset="0"/>
              <a:buChar char="•"/>
            </a:pPr>
            <a:endParaRPr lang="sk-SK" sz="2400" dirty="0"/>
          </a:p>
          <a:p>
            <a:pPr marL="285750" indent="-285750">
              <a:buFont typeface="Arial" panose="020B0604020202020204" pitchFamily="34" charset="0"/>
              <a:buChar char="•"/>
            </a:pPr>
            <a:r>
              <a:rPr lang="sk-SK" sz="2400" dirty="0"/>
              <a:t>Organizačné zručnosti</a:t>
            </a:r>
          </a:p>
          <a:p>
            <a:pPr marL="285750" indent="-285750">
              <a:buFont typeface="Arial" panose="020B0604020202020204" pitchFamily="34" charset="0"/>
              <a:buChar char="•"/>
            </a:pPr>
            <a:endParaRPr lang="sk-SK" sz="2400" dirty="0" smtClean="0"/>
          </a:p>
          <a:p>
            <a:pPr marL="285750" indent="-285750">
              <a:buFont typeface="Arial" panose="020B0604020202020204" pitchFamily="34" charset="0"/>
              <a:buChar char="•"/>
            </a:pPr>
            <a:r>
              <a:rPr lang="sk-SK" sz="2400" dirty="0" smtClean="0"/>
              <a:t>Odborné </a:t>
            </a:r>
            <a:r>
              <a:rPr lang="sk-SK" sz="2400" dirty="0"/>
              <a:t>zručnosti</a:t>
            </a:r>
          </a:p>
          <a:p>
            <a:pPr marL="285750" indent="-285750">
              <a:buFont typeface="Arial" panose="020B0604020202020204" pitchFamily="34" charset="0"/>
              <a:buChar char="•"/>
            </a:pPr>
            <a:endParaRPr lang="sk-SK" sz="2400" dirty="0" smtClean="0"/>
          </a:p>
          <a:p>
            <a:pPr marL="285750" indent="-285750">
              <a:buFont typeface="Arial" panose="020B0604020202020204" pitchFamily="34" charset="0"/>
              <a:buChar char="•"/>
            </a:pPr>
            <a:r>
              <a:rPr lang="sk-SK" sz="2400" dirty="0" smtClean="0"/>
              <a:t>Počítačové </a:t>
            </a:r>
            <a:r>
              <a:rPr lang="sk-SK" sz="2400" dirty="0"/>
              <a:t>zručnosti</a:t>
            </a:r>
          </a:p>
          <a:p>
            <a:pPr marL="285750" indent="-285750">
              <a:buFont typeface="Arial" panose="020B0604020202020204" pitchFamily="34" charset="0"/>
              <a:buChar char="•"/>
            </a:pPr>
            <a:endParaRPr lang="sk-SK" sz="2400" dirty="0" smtClean="0"/>
          </a:p>
          <a:p>
            <a:pPr marL="285750" indent="-285750">
              <a:buFont typeface="Arial" panose="020B0604020202020204" pitchFamily="34" charset="0"/>
              <a:buChar char="•"/>
            </a:pPr>
            <a:r>
              <a:rPr lang="sk-SK" sz="2400" dirty="0" smtClean="0"/>
              <a:t>Jazykové zručnosti</a:t>
            </a:r>
          </a:p>
        </p:txBody>
      </p:sp>
    </p:spTree>
    <p:extLst>
      <p:ext uri="{BB962C8B-B14F-4D97-AF65-F5344CB8AC3E}">
        <p14:creationId xmlns:p14="http://schemas.microsoft.com/office/powerpoint/2010/main" val="689761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Zručnosti...</a:t>
            </a:r>
            <a:endParaRPr lang="en-GB" sz="3600" dirty="0">
              <a:solidFill>
                <a:schemeClr val="bg1"/>
              </a:solidFill>
            </a:endParaRPr>
          </a:p>
        </p:txBody>
      </p:sp>
      <p:pic>
        <p:nvPicPr>
          <p:cNvPr id="7" name="Picture 2" descr="http://www.leconciergemarketing.com/wp-content/uploads/Portfoli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8669" y="3125244"/>
            <a:ext cx="2089228" cy="2103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536" y="1124744"/>
            <a:ext cx="3347391" cy="461665"/>
          </a:xfrm>
          <a:prstGeom prst="rect">
            <a:avLst/>
          </a:prstGeom>
          <a:noFill/>
        </p:spPr>
        <p:txBody>
          <a:bodyPr wrap="none" rtlCol="0">
            <a:spAutoFit/>
          </a:bodyPr>
          <a:lstStyle/>
          <a:p>
            <a:r>
              <a:rPr lang="sk-SK" sz="2400" b="1" dirty="0" smtClean="0"/>
              <a:t>Ako to môžem dokázať?</a:t>
            </a:r>
          </a:p>
        </p:txBody>
      </p:sp>
      <p:sp>
        <p:nvSpPr>
          <p:cNvPr id="4" name="Right Arrow 3"/>
          <p:cNvSpPr/>
          <p:nvPr/>
        </p:nvSpPr>
        <p:spPr>
          <a:xfrm>
            <a:off x="4572000" y="3699129"/>
            <a:ext cx="1368152" cy="53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5442" y="3738293"/>
            <a:ext cx="3477299" cy="461665"/>
          </a:xfrm>
          <a:prstGeom prst="rect">
            <a:avLst/>
          </a:prstGeom>
          <a:noFill/>
        </p:spPr>
        <p:txBody>
          <a:bodyPr wrap="none" rtlCol="0">
            <a:spAutoFit/>
          </a:bodyPr>
          <a:lstStyle/>
          <a:p>
            <a:r>
              <a:rPr lang="sk-SK" sz="2400" b="1" dirty="0" smtClean="0"/>
              <a:t>VYTVORIŤ SI PORTFÓLIO</a:t>
            </a:r>
            <a:endParaRPr lang="en-US" sz="2400" b="1" dirty="0"/>
          </a:p>
        </p:txBody>
      </p:sp>
    </p:spTree>
    <p:extLst>
      <p:ext uri="{BB962C8B-B14F-4D97-AF65-F5344CB8AC3E}">
        <p14:creationId xmlns:p14="http://schemas.microsoft.com/office/powerpoint/2010/main" val="4236635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9409"/>
            <a:ext cx="9144000" cy="5888484"/>
          </a:xfrm>
          <a:prstGeom prst="rect">
            <a:avLst/>
          </a:prstGeom>
        </p:spPr>
      </p:pic>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Hodnoty...</a:t>
            </a:r>
            <a:endParaRPr lang="en-GB" sz="3600" dirty="0">
              <a:solidFill>
                <a:schemeClr val="bg1"/>
              </a:solidFill>
            </a:endParaRPr>
          </a:p>
        </p:txBody>
      </p:sp>
      <p:sp>
        <p:nvSpPr>
          <p:cNvPr id="2" name="Rectangle 1"/>
          <p:cNvSpPr/>
          <p:nvPr/>
        </p:nvSpPr>
        <p:spPr>
          <a:xfrm>
            <a:off x="7668344" y="6021288"/>
            <a:ext cx="1475656"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0312" y="6164701"/>
            <a:ext cx="1438656" cy="393192"/>
          </a:xfrm>
          <a:prstGeom prst="rect">
            <a:avLst/>
          </a:prstGeom>
        </p:spPr>
      </p:pic>
    </p:spTree>
    <p:extLst>
      <p:ext uri="{BB962C8B-B14F-4D97-AF65-F5344CB8AC3E}">
        <p14:creationId xmlns:p14="http://schemas.microsoft.com/office/powerpoint/2010/main" val="1824743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Otázky k hodnotám...</a:t>
            </a:r>
            <a:endParaRPr lang="en-GB" sz="3600" dirty="0">
              <a:solidFill>
                <a:schemeClr val="bg1"/>
              </a:solidFill>
            </a:endParaRPr>
          </a:p>
        </p:txBody>
      </p:sp>
      <p:sp>
        <p:nvSpPr>
          <p:cNvPr id="3" name="TextBox 2"/>
          <p:cNvSpPr txBox="1"/>
          <p:nvPr/>
        </p:nvSpPr>
        <p:spPr>
          <a:xfrm>
            <a:off x="395537" y="1556792"/>
            <a:ext cx="8423432" cy="1569660"/>
          </a:xfrm>
          <a:prstGeom prst="rect">
            <a:avLst/>
          </a:prstGeom>
          <a:noFill/>
        </p:spPr>
        <p:txBody>
          <a:bodyPr wrap="square" rtlCol="0">
            <a:spAutoFit/>
          </a:bodyPr>
          <a:lstStyle/>
          <a:p>
            <a:r>
              <a:rPr lang="sk-SK" sz="2400" dirty="0" smtClean="0"/>
              <a:t>Ktorá Vaša doterajšia skúsenosť najlepšie zodpovedala týmto hodnotám?</a:t>
            </a:r>
          </a:p>
          <a:p>
            <a:r>
              <a:rPr lang="sk-SK" sz="2400" dirty="0" smtClean="0"/>
              <a:t>Ktorá najhoršie?</a:t>
            </a:r>
          </a:p>
          <a:p>
            <a:r>
              <a:rPr lang="sk-SK" sz="2400" dirty="0" smtClean="0"/>
              <a:t>Ako ste sa s tým vysporiadali?</a:t>
            </a:r>
          </a:p>
        </p:txBody>
      </p:sp>
    </p:spTree>
    <p:extLst>
      <p:ext uri="{BB962C8B-B14F-4D97-AF65-F5344CB8AC3E}">
        <p14:creationId xmlns:p14="http://schemas.microsoft.com/office/powerpoint/2010/main" val="6686032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Kompetenčné portfólio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TextBox 3"/>
          <p:cNvSpPr txBox="1"/>
          <p:nvPr/>
        </p:nvSpPr>
        <p:spPr>
          <a:xfrm>
            <a:off x="395537" y="1700808"/>
            <a:ext cx="8496944" cy="2862322"/>
          </a:xfrm>
          <a:prstGeom prst="rect">
            <a:avLst/>
          </a:prstGeom>
          <a:noFill/>
        </p:spPr>
        <p:txBody>
          <a:bodyPr wrap="square" rtlCol="0">
            <a:spAutoFit/>
          </a:bodyPr>
          <a:lstStyle/>
          <a:p>
            <a:pPr marL="342900" indent="-342900">
              <a:buFont typeface="Arial" panose="020B0604020202020204" pitchFamily="34" charset="0"/>
              <a:buChar char="•"/>
            </a:pPr>
            <a:r>
              <a:rPr lang="sk-SK" sz="2000" b="1" dirty="0">
                <a:solidFill>
                  <a:prstClr val="black">
                    <a:lumMod val="65000"/>
                    <a:lumOff val="35000"/>
                  </a:prstClr>
                </a:solidFill>
              </a:rPr>
              <a:t>Poznaj sám seba, aby si dosiahol uznanie druhých!</a:t>
            </a:r>
          </a:p>
          <a:p>
            <a:pPr marL="342900" indent="-342900">
              <a:buFont typeface="Arial" panose="020B0604020202020204" pitchFamily="34" charset="0"/>
              <a:buChar char="•"/>
            </a:pPr>
            <a:endParaRPr lang="sk-SK" sz="2000" dirty="0">
              <a:solidFill>
                <a:prstClr val="black">
                  <a:lumMod val="65000"/>
                  <a:lumOff val="35000"/>
                </a:prstClr>
              </a:solidFill>
            </a:endParaRPr>
          </a:p>
          <a:p>
            <a:pPr marL="342900" indent="-342900">
              <a:buFont typeface="Arial" panose="020B0604020202020204" pitchFamily="34" charset="0"/>
              <a:buChar char="•"/>
            </a:pPr>
            <a:r>
              <a:rPr lang="sk-SK" sz="2000" dirty="0" smtClean="0">
                <a:solidFill>
                  <a:prstClr val="black">
                    <a:lumMod val="65000"/>
                    <a:lumOff val="35000"/>
                  </a:prstClr>
                </a:solidFill>
              </a:rPr>
              <a:t>Osobná </a:t>
            </a:r>
            <a:r>
              <a:rPr lang="sk-SK" sz="2000" dirty="0">
                <a:solidFill>
                  <a:prstClr val="black">
                    <a:lumMod val="65000"/>
                    <a:lumOff val="35000"/>
                  </a:prstClr>
                </a:solidFill>
              </a:rPr>
              <a:t>zložka s popisom kompetencií získaných počas vzdelávania, pracovných alebo mimopracovných </a:t>
            </a:r>
            <a:r>
              <a:rPr lang="sk-SK" sz="2000" dirty="0" smtClean="0">
                <a:solidFill>
                  <a:prstClr val="black">
                    <a:lumMod val="65000"/>
                    <a:lumOff val="35000"/>
                  </a:prstClr>
                </a:solidFill>
              </a:rPr>
              <a:t>skúseností, obsahuje inventár dôkazov</a:t>
            </a:r>
          </a:p>
          <a:p>
            <a:pPr marL="342900" indent="-342900">
              <a:buFont typeface="Arial" panose="020B0604020202020204" pitchFamily="34" charset="0"/>
              <a:buChar char="•"/>
            </a:pPr>
            <a:endParaRPr lang="sk-SK" sz="2000" dirty="0">
              <a:solidFill>
                <a:prstClr val="black">
                  <a:lumMod val="65000"/>
                  <a:lumOff val="35000"/>
                </a:prstClr>
              </a:solidFill>
            </a:endParaRPr>
          </a:p>
          <a:p>
            <a:pPr marL="342900" indent="-342900">
              <a:buFont typeface="Arial" panose="020B0604020202020204" pitchFamily="34" charset="0"/>
              <a:buChar char="•"/>
            </a:pPr>
            <a:r>
              <a:rPr lang="sk-SK" sz="2000" dirty="0" smtClean="0">
                <a:solidFill>
                  <a:prstClr val="black">
                    <a:lumMod val="65000"/>
                    <a:lumOff val="35000"/>
                  </a:prstClr>
                </a:solidFill>
              </a:rPr>
              <a:t>Pôvodom kanadský prístup, rozšírený do mnohých krajín</a:t>
            </a:r>
          </a:p>
          <a:p>
            <a:pPr marL="342900" indent="-342900">
              <a:buFont typeface="Arial" panose="020B0604020202020204" pitchFamily="34" charset="0"/>
              <a:buChar char="•"/>
            </a:pPr>
            <a:endParaRPr lang="sk-SK" sz="2000" dirty="0">
              <a:solidFill>
                <a:prstClr val="black">
                  <a:lumMod val="65000"/>
                  <a:lumOff val="35000"/>
                </a:prstClr>
              </a:solidFill>
            </a:endParaRPr>
          </a:p>
          <a:p>
            <a:pPr marL="342900" indent="-342900">
              <a:buFont typeface="Arial" panose="020B0604020202020204" pitchFamily="34" charset="0"/>
              <a:buChar char="•"/>
            </a:pPr>
            <a:r>
              <a:rPr lang="sk-SK" sz="2000" dirty="0" smtClean="0">
                <a:solidFill>
                  <a:prstClr val="black">
                    <a:lumMod val="65000"/>
                    <a:lumOff val="35000"/>
                  </a:prstClr>
                </a:solidFill>
              </a:rPr>
              <a:t>Mnoho variantov portfólia: CH-Q, </a:t>
            </a:r>
            <a:r>
              <a:rPr lang="sk-SK" sz="2000" dirty="0" err="1" smtClean="0">
                <a:solidFill>
                  <a:prstClr val="black">
                    <a:lumMod val="65000"/>
                    <a:lumOff val="35000"/>
                  </a:prstClr>
                </a:solidFill>
              </a:rPr>
              <a:t>ProfilPass</a:t>
            </a:r>
            <a:r>
              <a:rPr lang="sk-SK" sz="2000" dirty="0" smtClean="0">
                <a:solidFill>
                  <a:prstClr val="black">
                    <a:lumMod val="65000"/>
                    <a:lumOff val="35000"/>
                  </a:prstClr>
                </a:solidFill>
              </a:rPr>
              <a:t>, ...</a:t>
            </a:r>
            <a:endParaRPr lang="en-US" sz="2000" dirty="0">
              <a:solidFill>
                <a:prstClr val="black">
                  <a:lumMod val="65000"/>
                  <a:lumOff val="35000"/>
                </a:prstClr>
              </a:solidFill>
            </a:endParaRPr>
          </a:p>
        </p:txBody>
      </p:sp>
    </p:spTree>
    <p:extLst>
      <p:ext uri="{BB962C8B-B14F-4D97-AF65-F5344CB8AC3E}">
        <p14:creationId xmlns:p14="http://schemas.microsoft.com/office/powerpoint/2010/main" val="224418748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Osobnostné vlastnosti...</a:t>
            </a:r>
            <a:endParaRPr lang="en-GB" sz="36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9144000" cy="5338812"/>
          </a:xfrm>
          <a:prstGeom prst="rect">
            <a:avLst/>
          </a:prstGeom>
        </p:spPr>
      </p:pic>
      <p:sp>
        <p:nvSpPr>
          <p:cNvPr id="3" name="Rectangle 2"/>
          <p:cNvSpPr/>
          <p:nvPr/>
        </p:nvSpPr>
        <p:spPr>
          <a:xfrm>
            <a:off x="7740352" y="5949280"/>
            <a:ext cx="140364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6160839"/>
            <a:ext cx="1438656" cy="436513"/>
          </a:xfrm>
          <a:prstGeom prst="rect">
            <a:avLst/>
          </a:prstGeom>
        </p:spPr>
      </p:pic>
    </p:spTree>
    <p:extLst>
      <p:ext uri="{BB962C8B-B14F-4D97-AF65-F5344CB8AC3E}">
        <p14:creationId xmlns:p14="http://schemas.microsoft.com/office/powerpoint/2010/main" val="37258697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Otázky pre zisťovanie silných stránok...</a:t>
            </a:r>
            <a:endParaRPr lang="en-GB" sz="3600" dirty="0">
              <a:solidFill>
                <a:schemeClr val="bg1"/>
              </a:solidFill>
            </a:endParaRPr>
          </a:p>
        </p:txBody>
      </p:sp>
      <p:sp>
        <p:nvSpPr>
          <p:cNvPr id="2" name="Rectangle 1"/>
          <p:cNvSpPr/>
          <p:nvPr/>
        </p:nvSpPr>
        <p:spPr>
          <a:xfrm>
            <a:off x="7668344" y="6021288"/>
            <a:ext cx="1475656"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6164701"/>
            <a:ext cx="1438656" cy="393192"/>
          </a:xfrm>
          <a:prstGeom prst="rect">
            <a:avLst/>
          </a:prstGeom>
        </p:spPr>
      </p:pic>
      <p:sp>
        <p:nvSpPr>
          <p:cNvPr id="3" name="TextBox 2"/>
          <p:cNvSpPr txBox="1"/>
          <p:nvPr/>
        </p:nvSpPr>
        <p:spPr>
          <a:xfrm>
            <a:off x="395537" y="1556792"/>
            <a:ext cx="8423432" cy="4524315"/>
          </a:xfrm>
          <a:prstGeom prst="rect">
            <a:avLst/>
          </a:prstGeom>
          <a:noFill/>
        </p:spPr>
        <p:txBody>
          <a:bodyPr wrap="square" rtlCol="0">
            <a:spAutoFit/>
          </a:bodyPr>
          <a:lstStyle/>
          <a:p>
            <a:r>
              <a:rPr lang="sk-SK" sz="2400" dirty="0" smtClean="0"/>
              <a:t>Čo o sebe môžete povedať? Aký ste</a:t>
            </a:r>
            <a:r>
              <a:rPr lang="sk-SK" sz="2400" dirty="0"/>
              <a:t>?</a:t>
            </a:r>
          </a:p>
          <a:p>
            <a:r>
              <a:rPr lang="sk-SK" sz="2400" dirty="0" smtClean="0"/>
              <a:t>Čo si </a:t>
            </a:r>
            <a:r>
              <a:rPr lang="sk-SK" sz="2400" dirty="0"/>
              <a:t>na vás cení </a:t>
            </a:r>
            <a:r>
              <a:rPr lang="sk-SK" sz="2400" dirty="0" smtClean="0"/>
              <a:t>vaša </a:t>
            </a:r>
            <a:r>
              <a:rPr lang="sk-SK" sz="2400" dirty="0"/>
              <a:t>rodina?</a:t>
            </a:r>
          </a:p>
          <a:p>
            <a:r>
              <a:rPr lang="sk-SK" sz="2400" dirty="0" smtClean="0"/>
              <a:t>Čo </a:t>
            </a:r>
            <a:r>
              <a:rPr lang="sk-SK" sz="2400" dirty="0"/>
              <a:t>si na vás </a:t>
            </a:r>
            <a:r>
              <a:rPr lang="sk-SK" sz="2400" dirty="0" smtClean="0"/>
              <a:t>cenia </a:t>
            </a:r>
            <a:r>
              <a:rPr lang="sk-SK" sz="2400" dirty="0"/>
              <a:t>vaši </a:t>
            </a:r>
            <a:r>
              <a:rPr lang="sk-SK" sz="2400" dirty="0" smtClean="0"/>
              <a:t>priatelia </a:t>
            </a:r>
            <a:r>
              <a:rPr lang="sk-SK" sz="2400" dirty="0"/>
              <a:t>a </a:t>
            </a:r>
            <a:r>
              <a:rPr lang="sk-SK" sz="2400" dirty="0" smtClean="0"/>
              <a:t>známi?</a:t>
            </a:r>
            <a:endParaRPr lang="sk-SK" sz="2400" dirty="0"/>
          </a:p>
          <a:p>
            <a:r>
              <a:rPr lang="sk-SK" sz="2400" dirty="0" smtClean="0"/>
              <a:t>Keď ste v kolektíve ľudí, ako sa prejavujete? O akých vlastnostiach to svedčí?</a:t>
            </a:r>
          </a:p>
          <a:p>
            <a:r>
              <a:rPr lang="sk-SK" sz="2400" dirty="0" smtClean="0"/>
              <a:t>Keď na niečom pracujete, aké vlastnosti sa pri tom prejavujú?</a:t>
            </a:r>
          </a:p>
          <a:p>
            <a:r>
              <a:rPr lang="sk-SK" sz="2400" dirty="0" smtClean="0"/>
              <a:t>Keď máte pred sebou niečo náročné, aké vlastnosti sa vám hodia?</a:t>
            </a:r>
          </a:p>
          <a:p>
            <a:r>
              <a:rPr lang="sk-SK" sz="2400" dirty="0" smtClean="0"/>
              <a:t>Ako sa správate v situácii, keď musíte rýchlo pracovať, rozhodovať sa? O akých vlastnostiach to svedčí?</a:t>
            </a:r>
          </a:p>
          <a:p>
            <a:r>
              <a:rPr lang="sk-SK" sz="2400" dirty="0" smtClean="0"/>
              <a:t>Ako sa chováte v situáciách, keď musíte s niekým pracovať na spoločnej úlohe? O akých vlastnostiach to vypovedá?</a:t>
            </a:r>
          </a:p>
        </p:txBody>
      </p:sp>
    </p:spTree>
    <p:extLst>
      <p:ext uri="{BB962C8B-B14F-4D97-AF65-F5344CB8AC3E}">
        <p14:creationId xmlns:p14="http://schemas.microsoft.com/office/powerpoint/2010/main" val="538764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Otázky pre prehĺbenie...</a:t>
            </a:r>
            <a:endParaRPr lang="en-GB" sz="3600" dirty="0">
              <a:solidFill>
                <a:schemeClr val="bg1"/>
              </a:solidFill>
            </a:endParaRPr>
          </a:p>
        </p:txBody>
      </p:sp>
      <p:sp>
        <p:nvSpPr>
          <p:cNvPr id="2" name="Rectangle 1"/>
          <p:cNvSpPr/>
          <p:nvPr/>
        </p:nvSpPr>
        <p:spPr>
          <a:xfrm>
            <a:off x="7668344" y="6021288"/>
            <a:ext cx="1475656"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6164701"/>
            <a:ext cx="1438656" cy="393192"/>
          </a:xfrm>
          <a:prstGeom prst="rect">
            <a:avLst/>
          </a:prstGeom>
        </p:spPr>
      </p:pic>
      <p:sp>
        <p:nvSpPr>
          <p:cNvPr id="3" name="TextBox 2"/>
          <p:cNvSpPr txBox="1"/>
          <p:nvPr/>
        </p:nvSpPr>
        <p:spPr>
          <a:xfrm>
            <a:off x="360284" y="1109057"/>
            <a:ext cx="8423432" cy="4154984"/>
          </a:xfrm>
          <a:prstGeom prst="rect">
            <a:avLst/>
          </a:prstGeom>
          <a:noFill/>
        </p:spPr>
        <p:txBody>
          <a:bodyPr wrap="square" rtlCol="0">
            <a:spAutoFit/>
          </a:bodyPr>
          <a:lstStyle/>
          <a:p>
            <a:r>
              <a:rPr lang="sk-SK" sz="2400" dirty="0" smtClean="0"/>
              <a:t>Ako sa vám hľadali vaše dobré vlastnosti? Čo bolo ťažké, ľahké?</a:t>
            </a:r>
          </a:p>
          <a:p>
            <a:r>
              <a:rPr lang="sk-SK" sz="2400" dirty="0" smtClean="0"/>
              <a:t>Popíšte mi, prosím, vaše dobré vlastnosti.</a:t>
            </a:r>
          </a:p>
          <a:p>
            <a:r>
              <a:rPr lang="sk-SK" sz="2400" dirty="0" smtClean="0"/>
              <a:t>Ktorú vlastnosť v živote najviac využívate?</a:t>
            </a:r>
          </a:p>
          <a:p>
            <a:r>
              <a:rPr lang="sk-SK" sz="2400" dirty="0" smtClean="0"/>
              <a:t>Ktorú považujete za najcennejšiu? Na ktorú ste najviac pyšný?</a:t>
            </a:r>
            <a:endParaRPr lang="sk-SK" sz="2400" dirty="0"/>
          </a:p>
          <a:p>
            <a:r>
              <a:rPr lang="sk-SK" sz="2400" dirty="0" smtClean="0"/>
              <a:t>Kde sa táto vlastnosť prejavuje?</a:t>
            </a:r>
          </a:p>
          <a:p>
            <a:r>
              <a:rPr lang="sk-SK" sz="2400" dirty="0" smtClean="0"/>
              <a:t>Ktorá vlastnosť vám v živote pomáha, a ktorá prináša komplikácie?</a:t>
            </a:r>
            <a:endParaRPr lang="sk-SK" sz="2400" dirty="0"/>
          </a:p>
          <a:p>
            <a:r>
              <a:rPr lang="sk-SK" sz="2400" dirty="0" smtClean="0"/>
              <a:t>Aké z toho máte pocity?</a:t>
            </a:r>
          </a:p>
          <a:p>
            <a:r>
              <a:rPr lang="sk-SK" sz="2400" dirty="0" smtClean="0"/>
              <a:t>Čo by ste v popise zmenili?</a:t>
            </a:r>
          </a:p>
          <a:p>
            <a:r>
              <a:rPr lang="sk-SK" sz="2400" dirty="0" smtClean="0"/>
              <a:t>Čo by ste zmenili?</a:t>
            </a:r>
          </a:p>
          <a:p>
            <a:r>
              <a:rPr lang="sk-SK" sz="2400" dirty="0" smtClean="0"/>
              <a:t>Ako ste spokojní so svojimi vlastnosťami?</a:t>
            </a:r>
            <a:endParaRPr lang="sk-SK" sz="2400" dirty="0"/>
          </a:p>
        </p:txBody>
      </p:sp>
    </p:spTree>
    <p:extLst>
      <p:ext uri="{BB962C8B-B14F-4D97-AF65-F5344CB8AC3E}">
        <p14:creationId xmlns:p14="http://schemas.microsoft.com/office/powerpoint/2010/main" val="5385482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9144000" cy="850106"/>
          </a:xfrm>
          <a:solidFill>
            <a:schemeClr val="tx1">
              <a:lumMod val="75000"/>
            </a:schemeClr>
          </a:solidFill>
        </p:spPr>
        <p:txBody>
          <a:bodyPr>
            <a:normAutofit/>
          </a:bodyPr>
          <a:lstStyle/>
          <a:p>
            <a:r>
              <a:rPr lang="sk-SK" sz="3600" dirty="0" smtClean="0">
                <a:solidFill>
                  <a:schemeClr val="bg1"/>
                </a:solidFill>
              </a:rPr>
              <a:t>Preferované prostredie...</a:t>
            </a:r>
            <a:endParaRPr lang="en-GB" sz="3600" dirty="0">
              <a:solidFill>
                <a:schemeClr val="bg1"/>
              </a:solidFill>
            </a:endParaRPr>
          </a:p>
        </p:txBody>
      </p:sp>
      <p:pic>
        <p:nvPicPr>
          <p:cNvPr id="7" name="Obrázok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652" y="3504158"/>
            <a:ext cx="105727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8" name="Obrázok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252" y="1068933"/>
            <a:ext cx="1235075" cy="1235075"/>
          </a:xfrm>
          <a:prstGeom prst="rect">
            <a:avLst/>
          </a:prstGeom>
          <a:noFill/>
          <a:extLst>
            <a:ext uri="{909E8E84-426E-40DD-AFC4-6F175D3DCCD1}">
              <a14:hiddenFill xmlns:a14="http://schemas.microsoft.com/office/drawing/2010/main">
                <a:solidFill>
                  <a:srgbClr val="FFFFFF"/>
                </a:solidFill>
              </a14:hiddenFill>
            </a:ext>
          </a:extLst>
        </p:spPr>
      </p:pic>
      <p:pic>
        <p:nvPicPr>
          <p:cNvPr id="9" name="Obrázok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2" y="5788570"/>
            <a:ext cx="985838" cy="985838"/>
          </a:xfrm>
          <a:prstGeom prst="rect">
            <a:avLst/>
          </a:prstGeom>
          <a:noFill/>
          <a:extLst>
            <a:ext uri="{909E8E84-426E-40DD-AFC4-6F175D3DCCD1}">
              <a14:hiddenFill xmlns:a14="http://schemas.microsoft.com/office/drawing/2010/main">
                <a:solidFill>
                  <a:srgbClr val="FFFFFF"/>
                </a:solidFill>
              </a14:hiddenFill>
            </a:ext>
          </a:extLst>
        </p:spPr>
      </p:pic>
      <p:pic>
        <p:nvPicPr>
          <p:cNvPr id="10" name="Obrázok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739" y="3229520"/>
            <a:ext cx="1152526" cy="1152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Obrázok 17"/>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62515" y="1010195"/>
            <a:ext cx="1425575" cy="14255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Šesťuholník 8"/>
          <p:cNvSpPr/>
          <p:nvPr/>
        </p:nvSpPr>
        <p:spPr>
          <a:xfrm>
            <a:off x="2428706" y="2126525"/>
            <a:ext cx="4248150" cy="3662045"/>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sk-SK" sz="1800" kern="1200" dirty="0">
                <a:solidFill>
                  <a:srgbClr val="FFFFFF"/>
                </a:solidFill>
                <a:effectLst/>
                <a:ea typeface="Times New Roman"/>
                <a:cs typeface="Times New Roman"/>
              </a:rPr>
              <a:t>http://lc.kbs.sk/?den=20150325</a:t>
            </a:r>
            <a:endParaRPr lang="sk-SK" sz="1200" dirty="0">
              <a:effectLst/>
              <a:latin typeface="Times New Roman"/>
              <a:ea typeface="Times New Roman"/>
            </a:endParaRPr>
          </a:p>
        </p:txBody>
      </p:sp>
      <p:pic>
        <p:nvPicPr>
          <p:cNvPr id="13" name="Obrázok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05790" y="5782220"/>
            <a:ext cx="1058862" cy="1068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BlokTextu 5"/>
          <p:cNvSpPr txBox="1"/>
          <p:nvPr/>
        </p:nvSpPr>
        <p:spPr>
          <a:xfrm>
            <a:off x="6676856" y="1532581"/>
            <a:ext cx="1600438" cy="307777"/>
          </a:xfrm>
          <a:prstGeom prst="rect">
            <a:avLst/>
          </a:prstGeom>
          <a:noFill/>
        </p:spPr>
        <p:txBody>
          <a:bodyPr wrap="none" rtlCol="0">
            <a:spAutoFit/>
          </a:bodyPr>
          <a:lstStyle/>
          <a:p>
            <a:r>
              <a:rPr lang="sk-SK" sz="1400" dirty="0" smtClean="0"/>
              <a:t>Prakticko-technický</a:t>
            </a:r>
            <a:endParaRPr lang="sk-SK" sz="1400" dirty="0"/>
          </a:p>
        </p:txBody>
      </p:sp>
      <p:sp>
        <p:nvSpPr>
          <p:cNvPr id="15" name="BlokTextu 6"/>
          <p:cNvSpPr txBox="1"/>
          <p:nvPr/>
        </p:nvSpPr>
        <p:spPr>
          <a:xfrm>
            <a:off x="7487526" y="3771185"/>
            <a:ext cx="1391711" cy="523220"/>
          </a:xfrm>
          <a:prstGeom prst="rect">
            <a:avLst/>
          </a:prstGeom>
          <a:noFill/>
        </p:spPr>
        <p:txBody>
          <a:bodyPr wrap="square" rtlCol="0">
            <a:spAutoFit/>
          </a:bodyPr>
          <a:lstStyle/>
          <a:p>
            <a:pPr algn="ctr"/>
            <a:r>
              <a:rPr lang="sk-SK" sz="1400" dirty="0" smtClean="0"/>
              <a:t>Intelektuálno-výskumný</a:t>
            </a:r>
            <a:endParaRPr lang="sk-SK" sz="1400" dirty="0"/>
          </a:p>
        </p:txBody>
      </p:sp>
      <p:sp>
        <p:nvSpPr>
          <p:cNvPr id="17" name="BlokTextu 14"/>
          <p:cNvSpPr txBox="1"/>
          <p:nvPr/>
        </p:nvSpPr>
        <p:spPr>
          <a:xfrm>
            <a:off x="6497433" y="6026715"/>
            <a:ext cx="1391711" cy="523220"/>
          </a:xfrm>
          <a:prstGeom prst="rect">
            <a:avLst/>
          </a:prstGeom>
          <a:noFill/>
        </p:spPr>
        <p:txBody>
          <a:bodyPr wrap="square" rtlCol="0">
            <a:spAutoFit/>
          </a:bodyPr>
          <a:lstStyle/>
          <a:p>
            <a:pPr algn="ctr"/>
            <a:r>
              <a:rPr lang="sk-SK" sz="1400" dirty="0" smtClean="0"/>
              <a:t>Umelecko-jazykový</a:t>
            </a:r>
            <a:endParaRPr lang="sk-SK" sz="1400" dirty="0"/>
          </a:p>
        </p:txBody>
      </p:sp>
      <p:sp>
        <p:nvSpPr>
          <p:cNvPr id="18" name="BlokTextu 15"/>
          <p:cNvSpPr txBox="1"/>
          <p:nvPr/>
        </p:nvSpPr>
        <p:spPr>
          <a:xfrm>
            <a:off x="1566659" y="6127599"/>
            <a:ext cx="1391711" cy="307777"/>
          </a:xfrm>
          <a:prstGeom prst="rect">
            <a:avLst/>
          </a:prstGeom>
          <a:noFill/>
        </p:spPr>
        <p:txBody>
          <a:bodyPr wrap="square" rtlCol="0">
            <a:spAutoFit/>
          </a:bodyPr>
          <a:lstStyle/>
          <a:p>
            <a:pPr algn="ctr"/>
            <a:r>
              <a:rPr lang="sk-SK" sz="1400" dirty="0" smtClean="0"/>
              <a:t>Sociálny</a:t>
            </a:r>
            <a:endParaRPr lang="sk-SK" sz="1400" dirty="0"/>
          </a:p>
        </p:txBody>
      </p:sp>
      <p:sp>
        <p:nvSpPr>
          <p:cNvPr id="19" name="BlokTextu 16"/>
          <p:cNvSpPr txBox="1"/>
          <p:nvPr/>
        </p:nvSpPr>
        <p:spPr>
          <a:xfrm>
            <a:off x="-108520" y="3651893"/>
            <a:ext cx="1675179" cy="307777"/>
          </a:xfrm>
          <a:prstGeom prst="rect">
            <a:avLst/>
          </a:prstGeom>
          <a:noFill/>
        </p:spPr>
        <p:txBody>
          <a:bodyPr wrap="square" rtlCol="0">
            <a:spAutoFit/>
          </a:bodyPr>
          <a:lstStyle/>
          <a:p>
            <a:pPr algn="ctr"/>
            <a:r>
              <a:rPr lang="sk-SK" sz="1400" dirty="0" smtClean="0"/>
              <a:t>Podnikateľský</a:t>
            </a:r>
            <a:endParaRPr lang="sk-SK" sz="1400" dirty="0"/>
          </a:p>
        </p:txBody>
      </p:sp>
      <p:sp>
        <p:nvSpPr>
          <p:cNvPr id="20" name="BlokTextu 17"/>
          <p:cNvSpPr txBox="1"/>
          <p:nvPr/>
        </p:nvSpPr>
        <p:spPr>
          <a:xfrm>
            <a:off x="539552" y="1532580"/>
            <a:ext cx="1722963" cy="307777"/>
          </a:xfrm>
          <a:prstGeom prst="rect">
            <a:avLst/>
          </a:prstGeom>
          <a:noFill/>
        </p:spPr>
        <p:txBody>
          <a:bodyPr wrap="square" rtlCol="0">
            <a:spAutoFit/>
          </a:bodyPr>
          <a:lstStyle/>
          <a:p>
            <a:pPr algn="ctr"/>
            <a:r>
              <a:rPr lang="sk-SK" sz="1400" dirty="0" smtClean="0"/>
              <a:t>Administratívny</a:t>
            </a:r>
            <a:endParaRPr lang="sk-SK" sz="1400" dirty="0"/>
          </a:p>
        </p:txBody>
      </p:sp>
    </p:spTree>
    <p:extLst>
      <p:ext uri="{BB962C8B-B14F-4D97-AF65-F5344CB8AC3E}">
        <p14:creationId xmlns:p14="http://schemas.microsoft.com/office/powerpoint/2010/main" val="30031942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Ciele </a:t>
            </a:r>
            <a:r>
              <a:rPr lang="pl-PL" sz="3600" dirty="0" smtClean="0">
                <a:solidFill>
                  <a:srgbClr val="FFFFFF"/>
                </a:solidFill>
                <a:latin typeface="Segoe UI Light"/>
              </a:rPr>
              <a:t>fázy zberu info z </a:t>
            </a:r>
            <a:r>
              <a:rPr lang="pl-PL" sz="3600" dirty="0" smtClean="0">
                <a:solidFill>
                  <a:srgbClr val="FFFFFF"/>
                </a:solidFill>
                <a:latin typeface="Segoe UI Light"/>
              </a:rPr>
              <a:t>hľadiska klienta</a:t>
            </a:r>
            <a:endParaRPr lang="pl-PL" sz="3600" dirty="0">
              <a:solidFill>
                <a:srgbClr val="FFFFFF"/>
              </a:solidFill>
              <a:latin typeface="Segoe UI Light"/>
            </a:endParaRPr>
          </a:p>
        </p:txBody>
      </p:sp>
      <p:sp>
        <p:nvSpPr>
          <p:cNvPr id="3" name="Rectangle 2"/>
          <p:cNvSpPr/>
          <p:nvPr/>
        </p:nvSpPr>
        <p:spPr>
          <a:xfrm>
            <a:off x="0" y="1556792"/>
            <a:ext cx="8712968" cy="4505079"/>
          </a:xfrm>
          <a:prstGeom prst="rect">
            <a:avLst/>
          </a:prstGeom>
        </p:spPr>
        <p:txBody>
          <a:bodyPr wrap="square">
            <a:spAutoFit/>
          </a:bodyPr>
          <a:lstStyle/>
          <a:p>
            <a:pPr marL="914400" lvl="1" indent="-457200" algn="just">
              <a:lnSpc>
                <a:spcPct val="107000"/>
              </a:lnSpc>
              <a:buFont typeface="+mj-lt"/>
              <a:buAutoNum type="arabicPeriod"/>
            </a:pPr>
            <a:r>
              <a:rPr lang="sk-SK" sz="2800" dirty="0">
                <a:solidFill>
                  <a:srgbClr val="000000"/>
                </a:solidFill>
                <a:ea typeface="Calibri" panose="020F0502020204030204" pitchFamily="34" charset="0"/>
                <a:cs typeface="Century Gothic" panose="020B0502020202020204" pitchFamily="34" charset="0"/>
              </a:rPr>
              <a:t>zhodnotiť svoje </a:t>
            </a:r>
            <a:r>
              <a:rPr lang="sk-SK" sz="2800" b="1" dirty="0">
                <a:solidFill>
                  <a:srgbClr val="000000"/>
                </a:solidFill>
                <a:ea typeface="Calibri" panose="020F0502020204030204" pitchFamily="34" charset="0"/>
                <a:cs typeface="Century Gothic" panose="020B0502020202020204" pitchFamily="34" charset="0"/>
              </a:rPr>
              <a:t>odborné vedomosti a zručnosti</a:t>
            </a:r>
          </a:p>
          <a:p>
            <a:pPr marL="914400" marR="0" lvl="1" indent="-457200" algn="just">
              <a:lnSpc>
                <a:spcPct val="107000"/>
              </a:lnSpc>
              <a:spcBef>
                <a:spcPts val="0"/>
              </a:spcBef>
              <a:spcAft>
                <a:spcPts val="0"/>
              </a:spcAft>
              <a:buFont typeface="+mj-lt"/>
              <a:buAutoNum type="arabicPeriod"/>
            </a:pPr>
            <a:r>
              <a:rPr lang="sk-SK" sz="2800" dirty="0" smtClean="0">
                <a:solidFill>
                  <a:srgbClr val="000000"/>
                </a:solidFill>
                <a:latin typeface="+mj-lt"/>
                <a:ea typeface="Calibri" panose="020F0502020204030204" pitchFamily="34" charset="0"/>
                <a:cs typeface="Century Gothic" panose="020B0502020202020204" pitchFamily="34" charset="0"/>
              </a:rPr>
              <a:t>lepšie </a:t>
            </a:r>
            <a:r>
              <a:rPr lang="sk-SK" sz="2800" dirty="0">
                <a:solidFill>
                  <a:srgbClr val="000000"/>
                </a:solidFill>
                <a:latin typeface="+mj-lt"/>
                <a:ea typeface="Calibri" panose="020F0502020204030204" pitchFamily="34" charset="0"/>
                <a:cs typeface="Century Gothic" panose="020B0502020202020204" pitchFamily="34" charset="0"/>
              </a:rPr>
              <a:t>rozumieť svojím </a:t>
            </a:r>
            <a:r>
              <a:rPr lang="sk-SK" sz="2800" b="1" dirty="0">
                <a:solidFill>
                  <a:srgbClr val="000000"/>
                </a:solidFill>
                <a:latin typeface="+mj-lt"/>
                <a:ea typeface="Calibri" panose="020F0502020204030204" pitchFamily="34" charset="0"/>
                <a:cs typeface="Century Gothic" panose="020B0502020202020204" pitchFamily="34" charset="0"/>
              </a:rPr>
              <a:t>hodnotám, záujmom, ašpiráciám </a:t>
            </a:r>
            <a:endParaRPr lang="sk-SK" sz="2800" b="1" dirty="0" smtClean="0">
              <a:solidFill>
                <a:srgbClr val="000000"/>
              </a:solidFill>
              <a:latin typeface="+mj-lt"/>
              <a:ea typeface="Calibri" panose="020F0502020204030204" pitchFamily="34" charset="0"/>
              <a:cs typeface="Century Gothic" panose="020B0502020202020204" pitchFamily="34" charset="0"/>
            </a:endParaRPr>
          </a:p>
          <a:p>
            <a:pPr marL="914400" marR="0" lvl="1" indent="-457200" algn="just">
              <a:lnSpc>
                <a:spcPct val="107000"/>
              </a:lnSpc>
              <a:spcBef>
                <a:spcPts val="0"/>
              </a:spcBef>
              <a:spcAft>
                <a:spcPts val="0"/>
              </a:spcAft>
              <a:buFont typeface="+mj-lt"/>
              <a:buAutoNum type="arabicPeriod"/>
            </a:pPr>
            <a:r>
              <a:rPr lang="sk-SK" sz="2800" dirty="0" smtClean="0">
                <a:solidFill>
                  <a:srgbClr val="000000"/>
                </a:solidFill>
                <a:latin typeface="+mj-lt"/>
                <a:ea typeface="Calibri" panose="020F0502020204030204" pitchFamily="34" charset="0"/>
                <a:cs typeface="Century Gothic" panose="020B0502020202020204" pitchFamily="34" charset="0"/>
              </a:rPr>
              <a:t>nájsť </a:t>
            </a:r>
            <a:r>
              <a:rPr lang="sk-SK" sz="2800" dirty="0">
                <a:solidFill>
                  <a:srgbClr val="000000"/>
                </a:solidFill>
                <a:latin typeface="+mj-lt"/>
                <a:ea typeface="Calibri" panose="020F0502020204030204" pitchFamily="34" charset="0"/>
                <a:cs typeface="Century Gothic" panose="020B0502020202020204" pitchFamily="34" charset="0"/>
              </a:rPr>
              <a:t>vo svojej skúsenosti </a:t>
            </a:r>
            <a:r>
              <a:rPr lang="sk-SK" sz="2800" b="1" dirty="0" smtClean="0">
                <a:solidFill>
                  <a:srgbClr val="000000"/>
                </a:solidFill>
                <a:latin typeface="+mj-lt"/>
                <a:ea typeface="Calibri" panose="020F0502020204030204" pitchFamily="34" charset="0"/>
                <a:cs typeface="Century Gothic" panose="020B0502020202020204" pitchFamily="34" charset="0"/>
              </a:rPr>
              <a:t>kompetencie prenositeľné </a:t>
            </a:r>
            <a:r>
              <a:rPr lang="sk-SK" sz="2800" dirty="0">
                <a:solidFill>
                  <a:srgbClr val="000000"/>
                </a:solidFill>
                <a:latin typeface="+mj-lt"/>
                <a:ea typeface="Calibri" panose="020F0502020204030204" pitchFamily="34" charset="0"/>
                <a:cs typeface="Century Gothic" panose="020B0502020202020204" pitchFamily="34" charset="0"/>
              </a:rPr>
              <a:t>do nového </a:t>
            </a:r>
            <a:r>
              <a:rPr lang="sk-SK" sz="2800" dirty="0" smtClean="0">
                <a:solidFill>
                  <a:srgbClr val="000000"/>
                </a:solidFill>
                <a:latin typeface="+mj-lt"/>
                <a:ea typeface="Calibri" panose="020F0502020204030204" pitchFamily="34" charset="0"/>
                <a:cs typeface="Century Gothic" panose="020B0502020202020204" pitchFamily="34" charset="0"/>
              </a:rPr>
              <a:t>povolania</a:t>
            </a:r>
          </a:p>
          <a:p>
            <a:pPr marL="914400" marR="0" lvl="1" indent="-457200" algn="just">
              <a:lnSpc>
                <a:spcPct val="107000"/>
              </a:lnSpc>
              <a:spcBef>
                <a:spcPts val="0"/>
              </a:spcBef>
              <a:spcAft>
                <a:spcPts val="0"/>
              </a:spcAft>
              <a:buFont typeface="+mj-lt"/>
              <a:buAutoNum type="arabicPeriod"/>
            </a:pPr>
            <a:r>
              <a:rPr lang="sk-SK" sz="2800" dirty="0" smtClean="0">
                <a:solidFill>
                  <a:srgbClr val="000000"/>
                </a:solidFill>
                <a:latin typeface="+mj-lt"/>
                <a:ea typeface="Calibri" panose="020F0502020204030204" pitchFamily="34" charset="0"/>
                <a:cs typeface="Century Gothic" panose="020B0502020202020204" pitchFamily="34" charset="0"/>
              </a:rPr>
              <a:t>rozpoznať </a:t>
            </a:r>
            <a:r>
              <a:rPr lang="sk-SK" sz="2800" dirty="0">
                <a:solidFill>
                  <a:srgbClr val="000000"/>
                </a:solidFill>
                <a:latin typeface="+mj-lt"/>
                <a:ea typeface="Calibri" panose="020F0502020204030204" pitchFamily="34" charset="0"/>
                <a:cs typeface="Century Gothic" panose="020B0502020202020204" pitchFamily="34" charset="0"/>
              </a:rPr>
              <a:t>vlastné </a:t>
            </a:r>
            <a:r>
              <a:rPr lang="sk-SK" sz="2800" b="1" dirty="0" smtClean="0">
                <a:solidFill>
                  <a:srgbClr val="000000"/>
                </a:solidFill>
                <a:latin typeface="+mj-lt"/>
                <a:ea typeface="Calibri" panose="020F0502020204030204" pitchFamily="34" charset="0"/>
                <a:cs typeface="Century Gothic" panose="020B0502020202020204" pitchFamily="34" charset="0"/>
              </a:rPr>
              <a:t>osobnostné predpoklady, zdroje </a:t>
            </a:r>
            <a:r>
              <a:rPr lang="sk-SK" sz="2800" b="1" dirty="0">
                <a:solidFill>
                  <a:srgbClr val="000000"/>
                </a:solidFill>
                <a:latin typeface="+mj-lt"/>
                <a:ea typeface="Calibri" panose="020F0502020204030204" pitchFamily="34" charset="0"/>
                <a:cs typeface="Century Gothic" panose="020B0502020202020204" pitchFamily="34" charset="0"/>
              </a:rPr>
              <a:t>a nevyužívaný </a:t>
            </a:r>
            <a:r>
              <a:rPr lang="sk-SK" sz="2800" b="1" dirty="0" smtClean="0">
                <a:solidFill>
                  <a:srgbClr val="000000"/>
                </a:solidFill>
                <a:latin typeface="+mj-lt"/>
                <a:ea typeface="Calibri" panose="020F0502020204030204" pitchFamily="34" charset="0"/>
                <a:cs typeface="Century Gothic" panose="020B0502020202020204" pitchFamily="34" charset="0"/>
              </a:rPr>
              <a:t>potenciál</a:t>
            </a:r>
            <a:endParaRPr lang="en-US" sz="3600" b="1" dirty="0">
              <a:latin typeface="+mj-l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sk-SK" sz="2800" dirty="0">
                <a:solidFill>
                  <a:srgbClr val="000000"/>
                </a:solidFill>
                <a:latin typeface="+mj-lt"/>
                <a:ea typeface="Calibri" panose="020F0502020204030204" pitchFamily="34" charset="0"/>
                <a:cs typeface="Century Gothic" panose="020B0502020202020204" pitchFamily="34" charset="0"/>
              </a:rPr>
              <a:t> </a:t>
            </a:r>
            <a:endParaRPr lang="sk-SK" sz="3600" dirty="0" smtClean="0">
              <a:latin typeface="+mj-l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sk-SK" sz="3600" b="1" dirty="0">
              <a:solidFill>
                <a:srgbClr val="000000"/>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161841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Ako postupujeme?</a:t>
            </a:r>
            <a:endParaRPr lang="pl-PL" sz="3600" dirty="0">
              <a:solidFill>
                <a:srgbClr val="FFFFFF"/>
              </a:solidFill>
              <a:latin typeface="Segoe UI Light"/>
            </a:endParaRPr>
          </a:p>
        </p:txBody>
      </p:sp>
      <p:sp>
        <p:nvSpPr>
          <p:cNvPr id="3" name="Rectangle 2"/>
          <p:cNvSpPr/>
          <p:nvPr/>
        </p:nvSpPr>
        <p:spPr>
          <a:xfrm>
            <a:off x="0" y="1556792"/>
            <a:ext cx="8712968" cy="6019981"/>
          </a:xfrm>
          <a:prstGeom prst="rect">
            <a:avLst/>
          </a:prstGeom>
        </p:spPr>
        <p:txBody>
          <a:bodyPr wrap="square">
            <a:spAutoFit/>
          </a:bodyPr>
          <a:lstStyle/>
          <a:p>
            <a:pPr marL="800100" lvl="1" indent="-342900" algn="just">
              <a:lnSpc>
                <a:spcPct val="107000"/>
              </a:lnSpc>
              <a:buFont typeface="Arial" panose="020B0604020202020204" pitchFamily="34" charset="0"/>
              <a:buChar char="•"/>
            </a:pPr>
            <a:r>
              <a:rPr lang="sk-SK" sz="2400" dirty="0" smtClean="0">
                <a:solidFill>
                  <a:srgbClr val="000000"/>
                </a:solidFill>
                <a:ea typeface="Calibri" panose="020F0502020204030204" pitchFamily="34" charset="0"/>
                <a:cs typeface="Century Gothic" panose="020B0502020202020204" pitchFamily="34" charset="0"/>
              </a:rPr>
              <a:t>Uisťujeme sa, že klient v každom momente </a:t>
            </a:r>
            <a:r>
              <a:rPr lang="sk-SK" sz="2400" b="1" dirty="0" smtClean="0">
                <a:solidFill>
                  <a:srgbClr val="000000"/>
                </a:solidFill>
                <a:ea typeface="Calibri" panose="020F0502020204030204" pitchFamily="34" charset="0"/>
                <a:cs typeface="Century Gothic" panose="020B0502020202020204" pitchFamily="34" charset="0"/>
              </a:rPr>
              <a:t>rozumie, čo robíme a prečo to robíme</a:t>
            </a:r>
          </a:p>
          <a:p>
            <a:pPr marL="800100" lvl="1" indent="-342900" algn="just">
              <a:lnSpc>
                <a:spcPct val="107000"/>
              </a:lnSpc>
              <a:buFont typeface="Arial" panose="020B0604020202020204" pitchFamily="34" charset="0"/>
              <a:buChar char="•"/>
            </a:pPr>
            <a:endParaRPr lang="sk-SK" sz="1400" b="1" dirty="0">
              <a:solidFill>
                <a:srgbClr val="000000"/>
              </a:solidFill>
              <a:effectLst/>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sk-SK" sz="2400" dirty="0" smtClean="0">
                <a:solidFill>
                  <a:srgbClr val="000000"/>
                </a:solidFill>
                <a:latin typeface="+mj-lt"/>
                <a:ea typeface="Calibri" panose="020F0502020204030204" pitchFamily="34" charset="0"/>
                <a:cs typeface="Times New Roman" panose="02020603050405020304" pitchFamily="18" charset="0"/>
              </a:rPr>
              <a:t>Používame postupy a </a:t>
            </a:r>
            <a:r>
              <a:rPr lang="sk-SK" sz="2400" b="1" dirty="0" smtClean="0">
                <a:solidFill>
                  <a:srgbClr val="000000"/>
                </a:solidFill>
                <a:latin typeface="+mj-lt"/>
                <a:ea typeface="Calibri" panose="020F0502020204030204" pitchFamily="34" charset="0"/>
                <a:cs typeface="Times New Roman" panose="02020603050405020304" pitchFamily="18" charset="0"/>
              </a:rPr>
              <a:t>metódy primerané jeho schopnosti porozumenia</a:t>
            </a:r>
          </a:p>
          <a:p>
            <a:pPr marL="800100" lvl="1" indent="-342900" algn="just">
              <a:lnSpc>
                <a:spcPct val="107000"/>
              </a:lnSpc>
              <a:buFont typeface="Arial" panose="020B0604020202020204" pitchFamily="34" charset="0"/>
              <a:buChar char="•"/>
            </a:pPr>
            <a:endParaRPr lang="sk-SK" sz="1400" dirty="0">
              <a:solidFill>
                <a:srgbClr val="000000"/>
              </a:solidFill>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sk-SK" sz="2400" dirty="0" smtClean="0">
                <a:solidFill>
                  <a:srgbClr val="000000"/>
                </a:solidFill>
                <a:latin typeface="+mj-lt"/>
                <a:ea typeface="Calibri" panose="020F0502020204030204" pitchFamily="34" charset="0"/>
                <a:cs typeface="Times New Roman" panose="02020603050405020304" pitchFamily="18" charset="0"/>
              </a:rPr>
              <a:t>Ideál: dobrá </a:t>
            </a:r>
            <a:r>
              <a:rPr lang="sk-SK" sz="2400" b="1" dirty="0" smtClean="0">
                <a:solidFill>
                  <a:srgbClr val="000000"/>
                </a:solidFill>
                <a:latin typeface="+mj-lt"/>
                <a:ea typeface="Calibri" panose="020F0502020204030204" pitchFamily="34" charset="0"/>
                <a:cs typeface="Times New Roman" panose="02020603050405020304" pitchFamily="18" charset="0"/>
              </a:rPr>
              <a:t>rovnováha medzi subjektívnym a objektívnym </a:t>
            </a:r>
            <a:r>
              <a:rPr lang="sk-SK" sz="2400" dirty="0" smtClean="0">
                <a:solidFill>
                  <a:srgbClr val="000000"/>
                </a:solidFill>
                <a:latin typeface="+mj-lt"/>
                <a:ea typeface="Calibri" panose="020F0502020204030204" pitchFamily="34" charset="0"/>
                <a:cs typeface="Times New Roman" panose="02020603050405020304" pitchFamily="18" charset="0"/>
              </a:rPr>
              <a:t>hodnotením</a:t>
            </a:r>
          </a:p>
          <a:p>
            <a:pPr marL="800100" lvl="1" indent="-342900" algn="just">
              <a:lnSpc>
                <a:spcPct val="107000"/>
              </a:lnSpc>
              <a:buFont typeface="Arial" panose="020B0604020202020204" pitchFamily="34" charset="0"/>
              <a:buChar char="•"/>
            </a:pPr>
            <a:endParaRPr lang="sk-SK" sz="1100" dirty="0">
              <a:solidFill>
                <a:srgbClr val="000000"/>
              </a:solidFill>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sk-SK" sz="2400" dirty="0" smtClean="0">
                <a:solidFill>
                  <a:srgbClr val="000000"/>
                </a:solidFill>
                <a:latin typeface="+mj-lt"/>
                <a:ea typeface="Calibri" panose="020F0502020204030204" pitchFamily="34" charset="0"/>
                <a:cs typeface="Times New Roman" panose="02020603050405020304" pitchFamily="18" charset="0"/>
              </a:rPr>
              <a:t>Klient musí mať možnosť vyjadriť sa k výsledkom (</a:t>
            </a:r>
            <a:r>
              <a:rPr lang="sk-SK" sz="2400" b="1" dirty="0" smtClean="0">
                <a:solidFill>
                  <a:srgbClr val="000000"/>
                </a:solidFill>
                <a:latin typeface="+mj-lt"/>
                <a:ea typeface="Calibri" panose="020F0502020204030204" pitchFamily="34" charset="0"/>
                <a:cs typeface="Times New Roman" panose="02020603050405020304" pitchFamily="18" charset="0"/>
              </a:rPr>
              <a:t>aj nesúhlasiť)</a:t>
            </a:r>
            <a:endParaRPr lang="sk-SK" sz="2400" dirty="0" smtClean="0">
              <a:solidFill>
                <a:srgbClr val="000000"/>
              </a:solidFill>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endParaRPr lang="sk-SK" sz="1100" dirty="0">
              <a:solidFill>
                <a:srgbClr val="000000"/>
              </a:solidFill>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sk-SK" sz="2400" dirty="0">
                <a:solidFill>
                  <a:srgbClr val="000000"/>
                </a:solidFill>
                <a:ea typeface="Calibri" panose="020F0502020204030204" pitchFamily="34" charset="0"/>
                <a:cs typeface="Century Gothic" panose="020B0502020202020204" pitchFamily="34" charset="0"/>
              </a:rPr>
              <a:t>Všetky zisťované informácie musia mať </a:t>
            </a:r>
            <a:r>
              <a:rPr lang="sk-SK" sz="2400" b="1" dirty="0">
                <a:solidFill>
                  <a:srgbClr val="000000"/>
                </a:solidFill>
                <a:ea typeface="Calibri" panose="020F0502020204030204" pitchFamily="34" charset="0"/>
                <a:cs typeface="Century Gothic" panose="020B0502020202020204" pitchFamily="34" charset="0"/>
              </a:rPr>
              <a:t>priamy vzťah k </a:t>
            </a:r>
            <a:r>
              <a:rPr lang="sk-SK" sz="2400" b="1" dirty="0" smtClean="0">
                <a:solidFill>
                  <a:srgbClr val="000000"/>
                </a:solidFill>
                <a:ea typeface="Calibri" panose="020F0502020204030204" pitchFamily="34" charset="0"/>
                <a:cs typeface="Century Gothic" panose="020B0502020202020204" pitchFamily="34" charset="0"/>
              </a:rPr>
              <a:t>zákazke bilancie kompetencií</a:t>
            </a:r>
            <a:r>
              <a:rPr lang="sk-SK" sz="2400" dirty="0" smtClean="0">
                <a:solidFill>
                  <a:srgbClr val="000000"/>
                </a:solidFill>
                <a:ea typeface="Calibri" panose="020F0502020204030204" pitchFamily="34" charset="0"/>
                <a:cs typeface="Century Gothic" panose="020B0502020202020204" pitchFamily="34" charset="0"/>
              </a:rPr>
              <a:t> a </a:t>
            </a:r>
            <a:r>
              <a:rPr lang="sk-SK" sz="2400" b="1" dirty="0" smtClean="0">
                <a:solidFill>
                  <a:srgbClr val="000000"/>
                </a:solidFill>
                <a:ea typeface="Calibri" panose="020F0502020204030204" pitchFamily="34" charset="0"/>
                <a:cs typeface="Century Gothic" panose="020B0502020202020204" pitchFamily="34" charset="0"/>
              </a:rPr>
              <a:t>priebežne zhŕňame</a:t>
            </a:r>
          </a:p>
          <a:p>
            <a:pPr lvl="1" algn="just">
              <a:lnSpc>
                <a:spcPct val="107000"/>
              </a:lnSpc>
            </a:pPr>
            <a:endParaRPr lang="sk-SK" sz="2400" dirty="0">
              <a:solidFill>
                <a:srgbClr val="000000"/>
              </a:solidFill>
              <a:effectLst/>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endParaRPr lang="en-US" sz="3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36661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Prípadové štúdie</a:t>
            </a:r>
            <a:endParaRPr lang="pl-PL" sz="3600" dirty="0">
              <a:solidFill>
                <a:srgbClr val="FFFFFF"/>
              </a:solidFill>
              <a:latin typeface="Segoe UI Light"/>
            </a:endParaRPr>
          </a:p>
        </p:txBody>
      </p:sp>
      <p:sp>
        <p:nvSpPr>
          <p:cNvPr id="3" name="Rectangle 2"/>
          <p:cNvSpPr/>
          <p:nvPr/>
        </p:nvSpPr>
        <p:spPr>
          <a:xfrm>
            <a:off x="0" y="1556792"/>
            <a:ext cx="8712968" cy="1014445"/>
          </a:xfrm>
          <a:prstGeom prst="rect">
            <a:avLst/>
          </a:prstGeom>
        </p:spPr>
        <p:txBody>
          <a:bodyPr wrap="square">
            <a:spAutoFit/>
          </a:bodyPr>
          <a:lstStyle/>
          <a:p>
            <a:pPr lvl="1" algn="just">
              <a:lnSpc>
                <a:spcPct val="107000"/>
              </a:lnSpc>
            </a:pPr>
            <a:endParaRPr lang="sk-SK" sz="2400" dirty="0">
              <a:solidFill>
                <a:srgbClr val="000000"/>
              </a:solidFill>
              <a:effectLst/>
              <a:latin typeface="+mj-lt"/>
              <a:ea typeface="Calibri" panose="020F050202020403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endParaRPr lang="en-US" sz="3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70522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0942388"/>
              </p:ext>
            </p:extLst>
          </p:nvPr>
        </p:nvGraphicFramePr>
        <p:xfrm>
          <a:off x="251520" y="476672"/>
          <a:ext cx="8705528" cy="4810178"/>
        </p:xfrm>
        <a:graphic>
          <a:graphicData uri="http://schemas.openxmlformats.org/drawingml/2006/table">
            <a:tbl>
              <a:tblPr firstRow="1" bandRow="1"/>
              <a:tblGrid>
                <a:gridCol w="7416824">
                  <a:extLst>
                    <a:ext uri="{9D8B030D-6E8A-4147-A177-3AD203B41FA5}">
                      <a16:colId xmlns="" xmlns:a16="http://schemas.microsoft.com/office/drawing/2014/main" val="20000"/>
                    </a:ext>
                  </a:extLst>
                </a:gridCol>
                <a:gridCol w="1288704">
                  <a:extLst>
                    <a:ext uri="{9D8B030D-6E8A-4147-A177-3AD203B41FA5}">
                      <a16:colId xmlns="" xmlns:a16="http://schemas.microsoft.com/office/drawing/2014/main" val="20001"/>
                    </a:ext>
                  </a:extLst>
                </a:gridCol>
              </a:tblGrid>
              <a:tr h="574667">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sk-SK" sz="1800" dirty="0" smtClean="0">
                          <a:solidFill>
                            <a:schemeClr val="bg1"/>
                          </a:solidFill>
                        </a:rPr>
                        <a:t>Vedenie</a:t>
                      </a:r>
                      <a:r>
                        <a:rPr lang="sk-SK" sz="1800" baseline="0" dirty="0" smtClean="0">
                          <a:solidFill>
                            <a:schemeClr val="bg1"/>
                          </a:solidFill>
                        </a:rPr>
                        <a:t> rozhovoru – súhrn fázy zberu informácií</a:t>
                      </a:r>
                      <a:endParaRPr lang="en-US"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B587C"/>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endParaRPr lang="en-US" sz="14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B587C"/>
                    </a:solidFill>
                  </a:tcPr>
                </a:tc>
                <a:extLst>
                  <a:ext uri="{0D108BD9-81ED-4DB2-BD59-A6C34878D82A}">
                    <a16:rowId xmlns="" xmlns:a16="http://schemas.microsoft.com/office/drawing/2014/main" val="10000"/>
                  </a:ext>
                </a:extLst>
              </a:tr>
              <a:tr h="700951">
                <a:tc>
                  <a:txBody>
                    <a:bodyPr/>
                    <a:lstStyle/>
                    <a:p>
                      <a:r>
                        <a:rPr lang="sk-SK" sz="1800" b="1" kern="1200" dirty="0" smtClean="0">
                          <a:solidFill>
                            <a:schemeClr val="tx1">
                              <a:lumMod val="50000"/>
                            </a:schemeClr>
                          </a:solidFill>
                          <a:latin typeface="Verdana"/>
                          <a:ea typeface="+mn-ea"/>
                          <a:cs typeface="+mn-cs"/>
                        </a:rPr>
                        <a:t>Úvod – vytvorenie pohody, prepojenie s predchádzajúcim stretnutím, uistenie o tom, že nehodnotíme...</a:t>
                      </a:r>
                      <a:endParaRPr lang="en-US" sz="1800" b="1" kern="1200" dirty="0">
                        <a:solidFill>
                          <a:schemeClr val="tx1">
                            <a:lumMod val="50000"/>
                          </a:schemeClr>
                        </a:solidFill>
                        <a:latin typeface="Verdana"/>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B587C">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40000"/>
                      </a:srgbClr>
                    </a:solidFill>
                  </a:tcPr>
                </a:tc>
                <a:extLst>
                  <a:ext uri="{0D108BD9-81ED-4DB2-BD59-A6C34878D82A}">
                    <a16:rowId xmlns="" xmlns:a16="http://schemas.microsoft.com/office/drawing/2014/main" val="10001"/>
                  </a:ext>
                </a:extLst>
              </a:tr>
              <a:tr h="62424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sk-SK" sz="1800" b="1" dirty="0" smtClean="0">
                          <a:solidFill>
                            <a:schemeClr val="tx1">
                              <a:lumMod val="50000"/>
                            </a:schemeClr>
                          </a:solidFill>
                        </a:rPr>
                        <a:t>Každá</a:t>
                      </a:r>
                      <a:r>
                        <a:rPr lang="sk-SK" sz="1800" b="1" baseline="0" dirty="0" smtClean="0">
                          <a:solidFill>
                            <a:schemeClr val="tx1">
                              <a:lumMod val="50000"/>
                            </a:schemeClr>
                          </a:solidFill>
                        </a:rPr>
                        <a:t> metóda bola klientovi vysvetlená zrozumiteľným jazykom (čo sme zisťovali?)</a:t>
                      </a:r>
                      <a:endParaRPr lang="en-US" sz="1800" b="1" dirty="0">
                        <a:solidFill>
                          <a:schemeClr val="tx1">
                            <a:lumMod val="50000"/>
                          </a:schemeClr>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buFontTx/>
                        <a:buNone/>
                      </a:pPr>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extLst>
                  <a:ext uri="{0D108BD9-81ED-4DB2-BD59-A6C34878D82A}">
                    <a16:rowId xmlns="" xmlns:a16="http://schemas.microsoft.com/office/drawing/2014/main" val="10002"/>
                  </a:ext>
                </a:extLst>
              </a:tr>
              <a:tr h="712448">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sk-SK" sz="1800" b="1" dirty="0" smtClean="0">
                          <a:solidFill>
                            <a:schemeClr val="tx1">
                              <a:lumMod val="50000"/>
                            </a:schemeClr>
                          </a:solidFill>
                        </a:rPr>
                        <a:t>Klient mal možnosť „uhádnuť“ výsledok pred ukázaním</a:t>
                      </a:r>
                      <a:endParaRPr lang="en-US" sz="1800" b="1" dirty="0">
                        <a:solidFill>
                          <a:schemeClr val="tx1">
                            <a:lumMod val="50000"/>
                          </a:schemeClr>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40000"/>
                      </a:srgbClr>
                    </a:solidFill>
                  </a:tcPr>
                </a:tc>
                <a:extLst>
                  <a:ext uri="{0D108BD9-81ED-4DB2-BD59-A6C34878D82A}">
                    <a16:rowId xmlns="" xmlns:a16="http://schemas.microsoft.com/office/drawing/2014/main" val="10003"/>
                  </a:ext>
                </a:extLst>
              </a:tr>
              <a:tr h="70095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sk-SK" sz="1800" b="1" dirty="0" smtClean="0">
                          <a:solidFill>
                            <a:schemeClr val="tx1">
                              <a:lumMod val="50000"/>
                            </a:schemeClr>
                          </a:solidFill>
                        </a:rPr>
                        <a:t>Klient sa mohol k výsledku aktívne vyjadriť (aj nesúhlasiť)</a:t>
                      </a:r>
                      <a:endParaRPr lang="en-US" sz="1800" b="1" dirty="0">
                        <a:solidFill>
                          <a:schemeClr val="tx1">
                            <a:lumMod val="50000"/>
                          </a:schemeClr>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extLst>
                  <a:ext uri="{0D108BD9-81ED-4DB2-BD59-A6C34878D82A}">
                    <a16:rowId xmlns="" xmlns:a16="http://schemas.microsoft.com/office/drawing/2014/main" val="10004"/>
                  </a:ext>
                </a:extLst>
              </a:tr>
              <a:tr h="62755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sk-SK" sz="1800" b="1" dirty="0" smtClean="0">
                          <a:solidFill>
                            <a:schemeClr val="tx1">
                              <a:lumMod val="50000"/>
                            </a:schemeClr>
                          </a:solidFill>
                        </a:rPr>
                        <a:t>Výsledky</a:t>
                      </a:r>
                      <a:r>
                        <a:rPr lang="sk-SK" sz="1800" b="1" baseline="0" dirty="0" smtClean="0">
                          <a:solidFill>
                            <a:schemeClr val="tx1">
                              <a:lumMod val="50000"/>
                            </a:schemeClr>
                          </a:solidFill>
                        </a:rPr>
                        <a:t> boli prepájané s reálnym životom</a:t>
                      </a:r>
                      <a:endParaRPr lang="en-US" sz="1800" b="1" dirty="0">
                        <a:solidFill>
                          <a:schemeClr val="tx1">
                            <a:lumMod val="50000"/>
                          </a:schemeClr>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40000"/>
                      </a:srgbClr>
                    </a:solidFill>
                  </a:tcPr>
                </a:tc>
                <a:extLst>
                  <a:ext uri="{0D108BD9-81ED-4DB2-BD59-A6C34878D82A}">
                    <a16:rowId xmlns="" xmlns:a16="http://schemas.microsoft.com/office/drawing/2014/main" val="10005"/>
                  </a:ext>
                </a:extLst>
              </a:tr>
              <a:tr h="57136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sk-SK" sz="1800" b="1" dirty="0" smtClean="0">
                          <a:solidFill>
                            <a:schemeClr val="tx1">
                              <a:lumMod val="50000"/>
                            </a:schemeClr>
                          </a:solidFill>
                        </a:rPr>
                        <a:t>Poradca</a:t>
                      </a:r>
                      <a:r>
                        <a:rPr lang="sk-SK" sz="1800" b="1" baseline="0" dirty="0" smtClean="0">
                          <a:solidFill>
                            <a:schemeClr val="tx1">
                              <a:lumMod val="50000"/>
                            </a:schemeClr>
                          </a:solidFill>
                        </a:rPr>
                        <a:t> nechal klienta zhrnúť výsledok a zhodnotiť jeho prínos</a:t>
                      </a:r>
                      <a:endParaRPr lang="en-US" sz="1800" b="1" dirty="0">
                        <a:solidFill>
                          <a:schemeClr val="tx1">
                            <a:lumMod val="50000"/>
                          </a:schemeClr>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B587C">
                        <a:tint val="20000"/>
                      </a:srgb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691254034"/>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7"/>
          <p:cNvSpPr>
            <a:spLocks noGrp="1" noChangeArrowheads="1"/>
          </p:cNvSpPr>
          <p:nvPr>
            <p:ph idx="1"/>
          </p:nvPr>
        </p:nvSpPr>
        <p:spPr>
          <a:xfrm>
            <a:off x="444056" y="1340768"/>
            <a:ext cx="8183880" cy="4187952"/>
          </a:xfrm>
        </p:spPr>
        <p:txBody>
          <a:bodyPr>
            <a:normAutofit/>
          </a:bodyPr>
          <a:lstStyle/>
          <a:p>
            <a:r>
              <a:rPr lang="sk-SK" altLang="en-US" sz="2800" dirty="0" smtClean="0"/>
              <a:t>Klient je </a:t>
            </a:r>
            <a:r>
              <a:rPr lang="sk-SK" altLang="en-US" sz="2800" b="1" dirty="0" smtClean="0"/>
              <a:t>aktívny</a:t>
            </a:r>
            <a:r>
              <a:rPr lang="sk-SK" altLang="en-US" sz="2800" dirty="0" smtClean="0"/>
              <a:t> v procese</a:t>
            </a:r>
          </a:p>
          <a:p>
            <a:r>
              <a:rPr lang="sk-SK" altLang="en-US" dirty="0" smtClean="0"/>
              <a:t>Klient </a:t>
            </a:r>
            <a:r>
              <a:rPr lang="sk-SK" altLang="en-US" b="1" dirty="0" smtClean="0"/>
              <a:t>rozumie</a:t>
            </a:r>
            <a:r>
              <a:rPr lang="sk-SK" altLang="en-US" dirty="0" smtClean="0"/>
              <a:t>, čo sa s ním deje</a:t>
            </a:r>
            <a:endParaRPr lang="sk-SK" altLang="en-US" sz="2800" dirty="0" smtClean="0"/>
          </a:p>
          <a:p>
            <a:r>
              <a:rPr lang="sk-SK" altLang="en-US" sz="2800" dirty="0" smtClean="0"/>
              <a:t>Pomáha klientovi </a:t>
            </a:r>
            <a:r>
              <a:rPr lang="sk-SK" altLang="en-US" sz="2800" b="1" dirty="0" smtClean="0"/>
              <a:t>lepšie porozumieť samému sebe</a:t>
            </a:r>
            <a:endParaRPr lang="en-US" altLang="en-US" sz="2800" b="1" dirty="0"/>
          </a:p>
          <a:p>
            <a:r>
              <a:rPr lang="sk-SK" altLang="en-US" sz="2800" dirty="0" smtClean="0"/>
              <a:t>Lepšie prepája výsledky s </a:t>
            </a:r>
            <a:r>
              <a:rPr lang="sk-SK" altLang="en-US" sz="2800" b="1" dirty="0" smtClean="0"/>
              <a:t>konkrétnymi skúsenosťami</a:t>
            </a:r>
          </a:p>
          <a:p>
            <a:r>
              <a:rPr lang="sk-SK" altLang="en-US" sz="2800" dirty="0" smtClean="0"/>
              <a:t>Klient priamo </a:t>
            </a:r>
            <a:r>
              <a:rPr lang="sk-SK" altLang="en-US" sz="2800" b="1" dirty="0" smtClean="0"/>
              <a:t>vidí zmysel </a:t>
            </a:r>
            <a:r>
              <a:rPr lang="sk-SK" altLang="en-US" sz="2800" dirty="0" smtClean="0"/>
              <a:t>aktivity</a:t>
            </a:r>
            <a:endParaRPr lang="en-US" altLang="en-US" sz="2800" dirty="0"/>
          </a:p>
          <a:p>
            <a:r>
              <a:rPr lang="sk-SK" altLang="en-US" sz="2800" dirty="0" smtClean="0"/>
              <a:t>Výsledky sú </a:t>
            </a:r>
            <a:r>
              <a:rPr lang="sk-SK" altLang="en-US" sz="2800" b="1" dirty="0" smtClean="0"/>
              <a:t>priamo prepojené </a:t>
            </a:r>
            <a:r>
              <a:rPr lang="sk-SK" altLang="en-US" sz="2800" dirty="0" smtClean="0"/>
              <a:t>s odpoveďami klienta</a:t>
            </a:r>
            <a:endParaRPr lang="en-US" altLang="en-US" dirty="0"/>
          </a:p>
        </p:txBody>
      </p:sp>
      <p:sp>
        <p:nvSpPr>
          <p:cNvPr id="4"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Výhody subjektívneho hodnotenia</a:t>
            </a:r>
            <a:endParaRPr lang="pl-PL" sz="3600" dirty="0">
              <a:solidFill>
                <a:srgbClr val="FFFFFF"/>
              </a:solidFill>
              <a:latin typeface="Segoe UI Light"/>
            </a:endParaRPr>
          </a:p>
        </p:txBody>
      </p:sp>
    </p:spTree>
    <p:extLst>
      <p:ext uri="{BB962C8B-B14F-4D97-AF65-F5344CB8AC3E}">
        <p14:creationId xmlns:p14="http://schemas.microsoft.com/office/powerpoint/2010/main" val="3008338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44056" y="1412776"/>
            <a:ext cx="8183880" cy="4187952"/>
          </a:xfrm>
        </p:spPr>
        <p:txBody>
          <a:bodyPr/>
          <a:lstStyle/>
          <a:p>
            <a:r>
              <a:rPr lang="sk-SK" altLang="en-US" dirty="0" smtClean="0"/>
              <a:t>Klient sa môže </a:t>
            </a:r>
            <a:r>
              <a:rPr lang="sk-SK" altLang="en-US" b="1" dirty="0" smtClean="0"/>
              <a:t>porovnávať s ostatnými</a:t>
            </a:r>
            <a:endParaRPr lang="en-US" altLang="en-US" b="1" dirty="0"/>
          </a:p>
          <a:p>
            <a:r>
              <a:rPr lang="sk-SK" altLang="en-US" dirty="0" smtClean="0"/>
              <a:t>Dávajú </a:t>
            </a:r>
            <a:r>
              <a:rPr lang="sk-SK" altLang="en-US" b="1" dirty="0" smtClean="0"/>
              <a:t>objektívne </a:t>
            </a:r>
            <a:r>
              <a:rPr lang="sk-SK" altLang="en-US" dirty="0" smtClean="0"/>
              <a:t>výsledky</a:t>
            </a:r>
            <a:endParaRPr lang="en-US" altLang="en-US" dirty="0"/>
          </a:p>
          <a:p>
            <a:r>
              <a:rPr lang="sk-SK" altLang="en-US" dirty="0" smtClean="0"/>
              <a:t>Vyžadujú </a:t>
            </a:r>
            <a:r>
              <a:rPr lang="sk-SK" altLang="en-US" b="1" dirty="0" smtClean="0"/>
              <a:t>menej času</a:t>
            </a:r>
            <a:r>
              <a:rPr lang="sk-SK" altLang="en-US" dirty="0" smtClean="0"/>
              <a:t>, než subjektívne metódy</a:t>
            </a:r>
            <a:endParaRPr lang="en-US" altLang="en-US" dirty="0"/>
          </a:p>
          <a:p>
            <a:r>
              <a:rPr lang="sk-SK" altLang="en-US" dirty="0" smtClean="0"/>
              <a:t>Sú dobrým </a:t>
            </a:r>
            <a:r>
              <a:rPr lang="sk-SK" altLang="en-US" b="1" dirty="0" smtClean="0"/>
              <a:t>štartovacím bodom </a:t>
            </a:r>
            <a:r>
              <a:rPr lang="sk-SK" altLang="en-US" dirty="0" smtClean="0"/>
              <a:t>pre ďalšiu poradenskú aktivitu</a:t>
            </a:r>
            <a:endParaRPr lang="en-US" altLang="en-US" dirty="0"/>
          </a:p>
        </p:txBody>
      </p:sp>
      <p:sp>
        <p:nvSpPr>
          <p:cNvPr id="4"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Výhody objektívneho hodnotenia (testy)</a:t>
            </a:r>
            <a:endParaRPr lang="pl-PL" sz="3600" dirty="0">
              <a:solidFill>
                <a:srgbClr val="FFFFFF"/>
              </a:solidFill>
              <a:latin typeface="Segoe UI Ligh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7840" y="6381328"/>
            <a:ext cx="1438656" cy="3931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299197"/>
            <a:ext cx="1440159" cy="475323"/>
          </a:xfrm>
          <a:prstGeom prst="rect">
            <a:avLst/>
          </a:prstGeom>
        </p:spPr>
      </p:pic>
    </p:spTree>
    <p:extLst>
      <p:ext uri="{BB962C8B-B14F-4D97-AF65-F5344CB8AC3E}">
        <p14:creationId xmlns:p14="http://schemas.microsoft.com/office/powerpoint/2010/main" val="3312373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Kompetenčné portfólio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Rectangle 1"/>
          <p:cNvSpPr/>
          <p:nvPr/>
        </p:nvSpPr>
        <p:spPr>
          <a:xfrm>
            <a:off x="179512" y="2348880"/>
            <a:ext cx="8712968" cy="1569660"/>
          </a:xfrm>
          <a:prstGeom prst="rect">
            <a:avLst/>
          </a:prstGeom>
        </p:spPr>
        <p:txBody>
          <a:bodyPr wrap="square">
            <a:spAutoFit/>
          </a:bodyPr>
          <a:lstStyle/>
          <a:p>
            <a:pPr algn="ctr"/>
            <a:r>
              <a:rPr lang="sk-SK" sz="2400" dirty="0">
                <a:solidFill>
                  <a:prstClr val="black">
                    <a:lumMod val="65000"/>
                    <a:lumOff val="35000"/>
                  </a:prstClr>
                </a:solidFill>
              </a:rPr>
              <a:t>Kompetenčné portfólio </a:t>
            </a:r>
          </a:p>
          <a:p>
            <a:pPr algn="ctr"/>
            <a:r>
              <a:rPr lang="en-GB" sz="2400" i="1" dirty="0">
                <a:solidFill>
                  <a:schemeClr val="tx1">
                    <a:lumMod val="75000"/>
                    <a:lumOff val="25000"/>
                  </a:schemeClr>
                </a:solidFill>
              </a:rPr>
              <a:t>≠</a:t>
            </a:r>
            <a:r>
              <a:rPr lang="sk-SK" sz="2400" dirty="0" smtClean="0">
                <a:solidFill>
                  <a:prstClr val="black">
                    <a:lumMod val="65000"/>
                    <a:lumOff val="35000"/>
                  </a:prstClr>
                </a:solidFill>
              </a:rPr>
              <a:t> </a:t>
            </a:r>
            <a:endParaRPr lang="sk-SK" sz="2400" dirty="0">
              <a:solidFill>
                <a:prstClr val="black">
                  <a:lumMod val="65000"/>
                  <a:lumOff val="35000"/>
                </a:prstClr>
              </a:solidFill>
            </a:endParaRPr>
          </a:p>
          <a:p>
            <a:pPr algn="ctr"/>
            <a:r>
              <a:rPr lang="sk-SK" sz="2400" dirty="0">
                <a:solidFill>
                  <a:prstClr val="black">
                    <a:lumMod val="65000"/>
                    <a:lumOff val="35000"/>
                  </a:prstClr>
                </a:solidFill>
              </a:rPr>
              <a:t>dokument na stiahnutie a individuálne vyplnenie</a:t>
            </a:r>
          </a:p>
          <a:p>
            <a:pPr algn="ctr"/>
            <a:endParaRPr lang="sk-SK" sz="2400" dirty="0">
              <a:solidFill>
                <a:prstClr val="black">
                  <a:lumMod val="65000"/>
                  <a:lumOff val="35000"/>
                </a:prstClr>
              </a:solidFill>
            </a:endParaRPr>
          </a:p>
        </p:txBody>
      </p:sp>
      <p:sp>
        <p:nvSpPr>
          <p:cNvPr id="3" name="Rectangle 2"/>
          <p:cNvSpPr/>
          <p:nvPr/>
        </p:nvSpPr>
        <p:spPr>
          <a:xfrm>
            <a:off x="1475656" y="4213012"/>
            <a:ext cx="6336704" cy="830997"/>
          </a:xfrm>
          <a:prstGeom prst="rect">
            <a:avLst/>
          </a:prstGeom>
        </p:spPr>
        <p:txBody>
          <a:bodyPr wrap="square">
            <a:spAutoFit/>
          </a:bodyPr>
          <a:lstStyle/>
          <a:p>
            <a:pPr algn="ctr"/>
            <a:r>
              <a:rPr lang="sk-SK" sz="2400" dirty="0">
                <a:solidFill>
                  <a:prstClr val="black">
                    <a:lumMod val="65000"/>
                    <a:lumOff val="35000"/>
                  </a:prstClr>
                </a:solidFill>
              </a:rPr>
              <a:t>Kompetenčné portfólio = </a:t>
            </a:r>
            <a:r>
              <a:rPr lang="sk-SK" sz="2400" u="sng" dirty="0">
                <a:solidFill>
                  <a:prstClr val="black">
                    <a:lumMod val="65000"/>
                    <a:lumOff val="35000"/>
                  </a:prstClr>
                </a:solidFill>
              </a:rPr>
              <a:t>interaktívny pedagogický proces</a:t>
            </a:r>
          </a:p>
        </p:txBody>
      </p:sp>
    </p:spTree>
    <p:extLst>
      <p:ext uri="{BB962C8B-B14F-4D97-AF65-F5344CB8AC3E}">
        <p14:creationId xmlns:p14="http://schemas.microsoft.com/office/powerpoint/2010/main" val="2548450856"/>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Funkcie kompetenčného portfólia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6" name="Diagram 5"/>
          <p:cNvGraphicFramePr/>
          <p:nvPr>
            <p:extLst>
              <p:ext uri="{D42A27DB-BD31-4B8C-83A1-F6EECF244321}">
                <p14:modId xmlns:p14="http://schemas.microsoft.com/office/powerpoint/2010/main" val="836761131"/>
              </p:ext>
            </p:extLst>
          </p:nvPr>
        </p:nvGraphicFramePr>
        <p:xfrm>
          <a:off x="611560" y="1196752"/>
          <a:ext cx="7848872"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5393220"/>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Funkcie kompetenčného portfólia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TextBox 1"/>
          <p:cNvSpPr txBox="1"/>
          <p:nvPr/>
        </p:nvSpPr>
        <p:spPr>
          <a:xfrm>
            <a:off x="179513" y="1556792"/>
            <a:ext cx="8712968" cy="2677656"/>
          </a:xfrm>
          <a:prstGeom prst="rect">
            <a:avLst/>
          </a:prstGeom>
          <a:noFill/>
        </p:spPr>
        <p:txBody>
          <a:bodyPr wrap="square" rtlCol="0">
            <a:spAutoFit/>
          </a:bodyPr>
          <a:lstStyle/>
          <a:p>
            <a:r>
              <a:rPr lang="sk-SK" sz="2400" dirty="0" smtClean="0"/>
              <a:t>KOMPETENČNÉ PORTFÓLIO NIE JE URČENÉ LEN NA POUŽITIE V BILANCII KOMPETNCIÍ</a:t>
            </a:r>
          </a:p>
          <a:p>
            <a:endParaRPr lang="sk-SK" sz="2400" dirty="0"/>
          </a:p>
          <a:p>
            <a:endParaRPr lang="sk-SK" sz="2400" dirty="0" smtClean="0"/>
          </a:p>
          <a:p>
            <a:endParaRPr lang="sk-SK" sz="2400" dirty="0"/>
          </a:p>
          <a:p>
            <a:r>
              <a:rPr lang="sk-SK" sz="2400" dirty="0" smtClean="0"/>
              <a:t>V BILANCII MÁME PRÍLEŽITOSŤ KLIENTOVI VYSVETLIŤ DÔLEŽITOSŤ PORTFÓLIA A POMÔCŤ MU HO ZALOŽIŤ</a:t>
            </a:r>
            <a:endParaRPr lang="en-US" sz="2400" dirty="0"/>
          </a:p>
        </p:txBody>
      </p:sp>
    </p:spTree>
    <p:extLst>
      <p:ext uri="{BB962C8B-B14F-4D97-AF65-F5344CB8AC3E}">
        <p14:creationId xmlns:p14="http://schemas.microsoft.com/office/powerpoint/2010/main" val="910293225"/>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V="1">
            <a:off x="1115616" y="1417638"/>
            <a:ext cx="0" cy="4099594"/>
          </a:xfrm>
          <a:prstGeom prst="straightConnector1">
            <a:avLst/>
          </a:prstGeom>
          <a:ln w="25400">
            <a:solidFill>
              <a:srgbClr val="0B326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15616" y="5517232"/>
            <a:ext cx="6408712" cy="0"/>
          </a:xfrm>
          <a:prstGeom prst="straightConnector1">
            <a:avLst/>
          </a:prstGeom>
          <a:ln w="25400">
            <a:solidFill>
              <a:srgbClr val="0B326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255925" y="1907997"/>
            <a:ext cx="1350050" cy="369332"/>
          </a:xfrm>
          <a:prstGeom prst="rect">
            <a:avLst/>
          </a:prstGeom>
          <a:noFill/>
        </p:spPr>
        <p:txBody>
          <a:bodyPr wrap="none" rtlCol="0">
            <a:spAutoFit/>
          </a:bodyPr>
          <a:lstStyle/>
          <a:p>
            <a:r>
              <a:rPr lang="sk-SK" dirty="0" smtClean="0"/>
              <a:t>Náročnosť</a:t>
            </a:r>
          </a:p>
        </p:txBody>
      </p:sp>
      <p:sp>
        <p:nvSpPr>
          <p:cNvPr id="11" name="TextBox 10"/>
          <p:cNvSpPr txBox="1"/>
          <p:nvPr/>
        </p:nvSpPr>
        <p:spPr>
          <a:xfrm>
            <a:off x="5111488" y="5517232"/>
            <a:ext cx="2412840" cy="369332"/>
          </a:xfrm>
          <a:prstGeom prst="rect">
            <a:avLst/>
          </a:prstGeom>
          <a:noFill/>
        </p:spPr>
        <p:txBody>
          <a:bodyPr wrap="none" rtlCol="0">
            <a:spAutoFit/>
          </a:bodyPr>
          <a:lstStyle/>
          <a:p>
            <a:r>
              <a:rPr lang="sk-SK" dirty="0" smtClean="0"/>
              <a:t>Sociálna užitočnosť</a:t>
            </a:r>
          </a:p>
        </p:txBody>
      </p:sp>
      <p:sp>
        <p:nvSpPr>
          <p:cNvPr id="15" name="Rounded Rectangle 14"/>
          <p:cNvSpPr/>
          <p:nvPr/>
        </p:nvSpPr>
        <p:spPr>
          <a:xfrm>
            <a:off x="1331640" y="4149080"/>
            <a:ext cx="2016224" cy="1008112"/>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Triedenie</a:t>
            </a:r>
            <a:endParaRPr lang="en-GB" b="1" dirty="0"/>
          </a:p>
        </p:txBody>
      </p:sp>
      <p:sp>
        <p:nvSpPr>
          <p:cNvPr id="25" name="Rounded Rectangle 24"/>
          <p:cNvSpPr/>
          <p:nvPr/>
        </p:nvSpPr>
        <p:spPr>
          <a:xfrm>
            <a:off x="2915816" y="3498693"/>
            <a:ext cx="2016224" cy="1008112"/>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Popis</a:t>
            </a:r>
            <a:endParaRPr lang="en-GB" b="1" dirty="0"/>
          </a:p>
        </p:txBody>
      </p:sp>
      <p:sp>
        <p:nvSpPr>
          <p:cNvPr id="26" name="Rounded Rectangle 25"/>
          <p:cNvSpPr/>
          <p:nvPr/>
        </p:nvSpPr>
        <p:spPr>
          <a:xfrm>
            <a:off x="4358408" y="2963379"/>
            <a:ext cx="2016224" cy="1008112"/>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Syntéza</a:t>
            </a:r>
            <a:endParaRPr lang="en-GB" b="1" dirty="0"/>
          </a:p>
        </p:txBody>
      </p:sp>
      <p:sp>
        <p:nvSpPr>
          <p:cNvPr id="27" name="Rounded Rectangle 26"/>
          <p:cNvSpPr/>
          <p:nvPr/>
        </p:nvSpPr>
        <p:spPr>
          <a:xfrm>
            <a:off x="5564128" y="2263632"/>
            <a:ext cx="2016224" cy="1008112"/>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Hodnotenie</a:t>
            </a:r>
            <a:endParaRPr lang="en-GB" b="1" dirty="0"/>
          </a:p>
        </p:txBody>
      </p:sp>
      <p:sp>
        <p:nvSpPr>
          <p:cNvPr id="19"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Princípy</a:t>
            </a:r>
            <a:r>
              <a:rPr kumimoji="0" lang="sk-SK" sz="3600" b="0" i="0" u="none" strike="noStrike" kern="1200" cap="none" spc="0" normalizeH="0" noProof="0" dirty="0" smtClean="0">
                <a:ln>
                  <a:noFill/>
                </a:ln>
                <a:solidFill>
                  <a:srgbClr val="FFFFFF"/>
                </a:solidFill>
                <a:effectLst/>
                <a:uLnTx/>
                <a:uFillTx/>
                <a:latin typeface="Segoe UI Light"/>
                <a:cs typeface="Segoe UI" pitchFamily="34" charset="0"/>
              </a:rPr>
              <a:t> </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kompetenčného portfólia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Tree>
    <p:extLst>
      <p:ext uri="{BB962C8B-B14F-4D97-AF65-F5344CB8AC3E}">
        <p14:creationId xmlns:p14="http://schemas.microsoft.com/office/powerpoint/2010/main" val="399692768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Ako </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pomôcť klientovi vysloviť kompetencie?</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Rectangle 1"/>
          <p:cNvSpPr/>
          <p:nvPr/>
        </p:nvSpPr>
        <p:spPr>
          <a:xfrm>
            <a:off x="179512" y="1196752"/>
            <a:ext cx="8712968" cy="5170646"/>
          </a:xfrm>
          <a:prstGeom prst="rect">
            <a:avLst/>
          </a:prstGeom>
        </p:spPr>
        <p:txBody>
          <a:bodyPr wrap="square">
            <a:spAutoFit/>
          </a:bodyPr>
          <a:lstStyle/>
          <a:p>
            <a:endParaRPr lang="sk-SK" dirty="0">
              <a:solidFill>
                <a:prstClr val="black">
                  <a:lumMod val="65000"/>
                  <a:lumOff val="35000"/>
                </a:prstClr>
              </a:solidFill>
            </a:endParaRPr>
          </a:p>
          <a:p>
            <a:r>
              <a:rPr lang="sk-SK" u="sng" dirty="0" smtClean="0">
                <a:solidFill>
                  <a:prstClr val="black">
                    <a:lumMod val="65000"/>
                    <a:lumOff val="35000"/>
                  </a:prstClr>
                </a:solidFill>
              </a:rPr>
              <a:t>Definovanie kompetencií</a:t>
            </a:r>
            <a:r>
              <a:rPr lang="sk-SK" dirty="0" smtClean="0">
                <a:solidFill>
                  <a:prstClr val="black">
                    <a:lumMod val="65000"/>
                    <a:lumOff val="35000"/>
                  </a:prstClr>
                </a:solidFill>
              </a:rPr>
              <a:t>:</a:t>
            </a:r>
          </a:p>
          <a:p>
            <a:endParaRPr lang="sk-SK" dirty="0" smtClean="0">
              <a:solidFill>
                <a:prstClr val="black">
                  <a:lumMod val="65000"/>
                  <a:lumOff val="35000"/>
                </a:prstClr>
              </a:solidFill>
            </a:endParaRPr>
          </a:p>
          <a:p>
            <a:endParaRPr lang="sk-SK" dirty="0">
              <a:solidFill>
                <a:prstClr val="black">
                  <a:lumMod val="65000"/>
                  <a:lumOff val="35000"/>
                </a:prstClr>
              </a:solidFill>
            </a:endParaRPr>
          </a:p>
          <a:p>
            <a:pPr algn="ctr"/>
            <a:r>
              <a:rPr lang="sk-SK" sz="2400" dirty="0" smtClean="0">
                <a:solidFill>
                  <a:prstClr val="black">
                    <a:lumMod val="65000"/>
                    <a:lumOff val="35000"/>
                  </a:prstClr>
                </a:solidFill>
              </a:rPr>
              <a:t>robiť poradenstvo</a:t>
            </a:r>
          </a:p>
          <a:p>
            <a:endParaRPr lang="sk-SK" dirty="0" smtClean="0">
              <a:solidFill>
                <a:prstClr val="black">
                  <a:lumMod val="65000"/>
                  <a:lumOff val="35000"/>
                </a:prstClr>
              </a:solidFill>
            </a:endParaRPr>
          </a:p>
          <a:p>
            <a:endParaRPr lang="sk-SK" dirty="0" smtClean="0">
              <a:solidFill>
                <a:prstClr val="black">
                  <a:lumMod val="65000"/>
                  <a:lumOff val="35000"/>
                </a:prstClr>
              </a:solidFill>
            </a:endParaRPr>
          </a:p>
          <a:p>
            <a:endParaRPr lang="sk-SK" dirty="0">
              <a:solidFill>
                <a:prstClr val="black">
                  <a:lumMod val="65000"/>
                  <a:lumOff val="35000"/>
                </a:prstClr>
              </a:solidFill>
            </a:endParaRPr>
          </a:p>
          <a:p>
            <a:endParaRPr lang="sk-SK" dirty="0" smtClean="0">
              <a:solidFill>
                <a:prstClr val="black">
                  <a:lumMod val="65000"/>
                  <a:lumOff val="35000"/>
                </a:prstClr>
              </a:solidFill>
            </a:endParaRPr>
          </a:p>
          <a:p>
            <a:endParaRPr lang="sk-SK" dirty="0">
              <a:solidFill>
                <a:prstClr val="black">
                  <a:lumMod val="65000"/>
                  <a:lumOff val="35000"/>
                </a:prstClr>
              </a:solidFill>
            </a:endParaRPr>
          </a:p>
          <a:p>
            <a:r>
              <a:rPr lang="sk-SK" dirty="0" smtClean="0">
                <a:solidFill>
                  <a:prstClr val="black">
                    <a:lumMod val="65000"/>
                    <a:lumOff val="35000"/>
                  </a:prstClr>
                </a:solidFill>
              </a:rPr>
              <a:t>vyberať znevýhodnených </a:t>
            </a:r>
            <a:r>
              <a:rPr lang="sk-SK" dirty="0" err="1" smtClean="0">
                <a:solidFill>
                  <a:prstClr val="black">
                    <a:lumMod val="65000"/>
                    <a:lumOff val="35000"/>
                  </a:prstClr>
                </a:solidFill>
              </a:rPr>
              <a:t>UoZ</a:t>
            </a:r>
            <a:r>
              <a:rPr lang="sk-SK" dirty="0" smtClean="0">
                <a:solidFill>
                  <a:prstClr val="black">
                    <a:lumMod val="65000"/>
                    <a:lumOff val="35000"/>
                  </a:prstClr>
                </a:solidFill>
              </a:rPr>
              <a:t> do </a:t>
            </a:r>
            <a:r>
              <a:rPr lang="sk-SK" dirty="0">
                <a:solidFill>
                  <a:prstClr val="black">
                    <a:lumMod val="65000"/>
                    <a:lumOff val="35000"/>
                  </a:prstClr>
                </a:solidFill>
              </a:rPr>
              <a:t>poradenských </a:t>
            </a:r>
            <a:r>
              <a:rPr lang="sk-SK" dirty="0" smtClean="0">
                <a:solidFill>
                  <a:prstClr val="black">
                    <a:lumMod val="65000"/>
                    <a:lumOff val="35000"/>
                  </a:prstClr>
                </a:solidFill>
              </a:rPr>
              <a:t>projektov (odborný poradca UP, 91-16)</a:t>
            </a:r>
          </a:p>
          <a:p>
            <a:endParaRPr lang="sk-SK" dirty="0">
              <a:solidFill>
                <a:prstClr val="black">
                  <a:lumMod val="65000"/>
                  <a:lumOff val="35000"/>
                </a:prstClr>
              </a:solidFill>
            </a:endParaRPr>
          </a:p>
          <a:p>
            <a:endParaRPr lang="sk-SK" dirty="0" smtClean="0">
              <a:solidFill>
                <a:prstClr val="black">
                  <a:lumMod val="65000"/>
                  <a:lumOff val="35000"/>
                </a:prstClr>
              </a:solidFill>
            </a:endParaRPr>
          </a:p>
          <a:p>
            <a:endParaRPr lang="sk-SK" dirty="0" smtClean="0">
              <a:solidFill>
                <a:prstClr val="black">
                  <a:lumMod val="65000"/>
                  <a:lumOff val="35000"/>
                </a:prstClr>
              </a:solidFill>
            </a:endParaRPr>
          </a:p>
          <a:p>
            <a:endParaRPr lang="sk-SK" dirty="0">
              <a:solidFill>
                <a:prstClr val="black">
                  <a:lumMod val="65000"/>
                  <a:lumOff val="35000"/>
                </a:prstClr>
              </a:solidFill>
            </a:endParaRPr>
          </a:p>
          <a:p>
            <a:endParaRPr lang="sk-SK" dirty="0" smtClean="0">
              <a:solidFill>
                <a:prstClr val="black">
                  <a:lumMod val="65000"/>
                  <a:lumOff val="35000"/>
                </a:prstClr>
              </a:solidFill>
            </a:endParaRPr>
          </a:p>
          <a:p>
            <a:endParaRPr lang="sk-SK" dirty="0">
              <a:solidFill>
                <a:prstClr val="black">
                  <a:lumMod val="65000"/>
                  <a:lumOff val="35000"/>
                </a:prstClr>
              </a:solidFill>
            </a:endParaRPr>
          </a:p>
          <a:p>
            <a:r>
              <a:rPr lang="sk-SK" dirty="0" smtClean="0">
                <a:solidFill>
                  <a:prstClr val="black">
                    <a:lumMod val="65000"/>
                    <a:lumOff val="35000"/>
                  </a:prstClr>
                </a:solidFill>
              </a:rPr>
              <a:t>Pozn</a:t>
            </a:r>
            <a:r>
              <a:rPr lang="sk-SK" dirty="0" smtClean="0">
                <a:solidFill>
                  <a:prstClr val="black">
                    <a:lumMod val="65000"/>
                    <a:lumOff val="35000"/>
                  </a:prstClr>
                </a:solidFill>
              </a:rPr>
              <a:t>.</a:t>
            </a:r>
            <a:r>
              <a:rPr lang="sk-SK" dirty="0" smtClean="0">
                <a:solidFill>
                  <a:prstClr val="black">
                    <a:lumMod val="65000"/>
                    <a:lumOff val="35000"/>
                  </a:prstClr>
                </a:solidFill>
              </a:rPr>
              <a:t>: možné doplniť aj použité nástroje (napr</a:t>
            </a:r>
            <a:r>
              <a:rPr lang="sk-SK" dirty="0" smtClean="0">
                <a:solidFill>
                  <a:prstClr val="black">
                    <a:lumMod val="65000"/>
                    <a:lumOff val="35000"/>
                  </a:prstClr>
                </a:solidFill>
              </a:rPr>
              <a:t>. „...pomocou IT systému ISSZ“)</a:t>
            </a:r>
            <a:endParaRPr lang="en-GB" dirty="0">
              <a:solidFill>
                <a:prstClr val="black">
                  <a:lumMod val="65000"/>
                  <a:lumOff val="35000"/>
                </a:prstClr>
              </a:solidFill>
            </a:endParaRPr>
          </a:p>
        </p:txBody>
      </p:sp>
      <p:sp>
        <p:nvSpPr>
          <p:cNvPr id="6" name="Pravá zložená zátvorka 5"/>
          <p:cNvSpPr/>
          <p:nvPr/>
        </p:nvSpPr>
        <p:spPr>
          <a:xfrm rot="5400000">
            <a:off x="474936" y="4277568"/>
            <a:ext cx="216024" cy="777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sp>
        <p:nvSpPr>
          <p:cNvPr id="8" name="Pravá zložená zátvorka 7"/>
          <p:cNvSpPr/>
          <p:nvPr/>
        </p:nvSpPr>
        <p:spPr>
          <a:xfrm rot="5400000">
            <a:off x="3347864" y="2325960"/>
            <a:ext cx="216024" cy="4680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sp>
        <p:nvSpPr>
          <p:cNvPr id="9" name="Pravá zložená zátvorka 8"/>
          <p:cNvSpPr/>
          <p:nvPr/>
        </p:nvSpPr>
        <p:spPr>
          <a:xfrm rot="5400000">
            <a:off x="6666098" y="3843994"/>
            <a:ext cx="204292" cy="16561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sp>
        <p:nvSpPr>
          <p:cNvPr id="10" name="Pravá zložená zátvorka 9"/>
          <p:cNvSpPr/>
          <p:nvPr/>
        </p:nvSpPr>
        <p:spPr>
          <a:xfrm rot="5400000">
            <a:off x="8020992" y="4289300"/>
            <a:ext cx="216024" cy="777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sp>
        <p:nvSpPr>
          <p:cNvPr id="11" name="BlokTextu 10"/>
          <p:cNvSpPr txBox="1"/>
          <p:nvPr/>
        </p:nvSpPr>
        <p:spPr>
          <a:xfrm>
            <a:off x="160388" y="4941168"/>
            <a:ext cx="1015021" cy="646331"/>
          </a:xfrm>
          <a:prstGeom prst="rect">
            <a:avLst/>
          </a:prstGeom>
          <a:noFill/>
        </p:spPr>
        <p:txBody>
          <a:bodyPr wrap="none" rtlCol="0">
            <a:spAutoFit/>
          </a:bodyPr>
          <a:lstStyle/>
          <a:p>
            <a:r>
              <a:rPr lang="sk-SK" dirty="0" smtClean="0"/>
              <a:t>prísudok</a:t>
            </a:r>
          </a:p>
          <a:p>
            <a:r>
              <a:rPr lang="sk-SK" dirty="0" smtClean="0"/>
              <a:t>(sloveso)</a:t>
            </a:r>
            <a:endParaRPr lang="sk-SK" dirty="0"/>
          </a:p>
        </p:txBody>
      </p:sp>
      <p:sp>
        <p:nvSpPr>
          <p:cNvPr id="12" name="BlokTextu 11"/>
          <p:cNvSpPr txBox="1"/>
          <p:nvPr/>
        </p:nvSpPr>
        <p:spPr>
          <a:xfrm>
            <a:off x="2948365" y="4941168"/>
            <a:ext cx="1015021" cy="646331"/>
          </a:xfrm>
          <a:prstGeom prst="rect">
            <a:avLst/>
          </a:prstGeom>
          <a:noFill/>
        </p:spPr>
        <p:txBody>
          <a:bodyPr wrap="none" rtlCol="0">
            <a:spAutoFit/>
          </a:bodyPr>
          <a:lstStyle/>
          <a:p>
            <a:r>
              <a:rPr lang="sk-SK" dirty="0" smtClean="0"/>
              <a:t>predmet</a:t>
            </a:r>
          </a:p>
          <a:p>
            <a:r>
              <a:rPr lang="sk-SK" dirty="0" smtClean="0"/>
              <a:t>  (čo?)</a:t>
            </a:r>
            <a:endParaRPr lang="sk-SK" dirty="0"/>
          </a:p>
        </p:txBody>
      </p:sp>
      <p:sp>
        <p:nvSpPr>
          <p:cNvPr id="13" name="BlokTextu 12"/>
          <p:cNvSpPr txBox="1"/>
          <p:nvPr/>
        </p:nvSpPr>
        <p:spPr>
          <a:xfrm>
            <a:off x="6260733" y="4941168"/>
            <a:ext cx="1011815" cy="646331"/>
          </a:xfrm>
          <a:prstGeom prst="rect">
            <a:avLst/>
          </a:prstGeom>
          <a:noFill/>
        </p:spPr>
        <p:txBody>
          <a:bodyPr wrap="none" rtlCol="0">
            <a:spAutoFit/>
          </a:bodyPr>
          <a:lstStyle/>
          <a:p>
            <a:r>
              <a:rPr lang="sk-SK" dirty="0" smtClean="0"/>
              <a:t>pozícia /</a:t>
            </a:r>
          </a:p>
          <a:p>
            <a:r>
              <a:rPr lang="sk-SK" dirty="0" err="1" smtClean="0"/>
              <a:t>zamest</a:t>
            </a:r>
            <a:r>
              <a:rPr lang="sk-SK" dirty="0" smtClean="0"/>
              <a:t>.</a:t>
            </a:r>
          </a:p>
        </p:txBody>
      </p:sp>
      <p:sp>
        <p:nvSpPr>
          <p:cNvPr id="14" name="BlokTextu 13"/>
          <p:cNvSpPr txBox="1"/>
          <p:nvPr/>
        </p:nvSpPr>
        <p:spPr>
          <a:xfrm>
            <a:off x="7653317" y="4941168"/>
            <a:ext cx="1319464" cy="646331"/>
          </a:xfrm>
          <a:prstGeom prst="rect">
            <a:avLst/>
          </a:prstGeom>
          <a:noFill/>
        </p:spPr>
        <p:txBody>
          <a:bodyPr wrap="none" rtlCol="0">
            <a:spAutoFit/>
          </a:bodyPr>
          <a:lstStyle/>
          <a:p>
            <a:r>
              <a:rPr lang="sk-SK" dirty="0" smtClean="0"/>
              <a:t>Príslovka</a:t>
            </a:r>
          </a:p>
          <a:p>
            <a:r>
              <a:rPr lang="sk-SK" dirty="0" smtClean="0"/>
              <a:t>(kde, kedy?)</a:t>
            </a:r>
          </a:p>
        </p:txBody>
      </p:sp>
      <p:cxnSp>
        <p:nvCxnSpPr>
          <p:cNvPr id="16" name="Rovná spojnica 15"/>
          <p:cNvCxnSpPr/>
          <p:nvPr/>
        </p:nvCxnSpPr>
        <p:spPr>
          <a:xfrm flipV="1">
            <a:off x="3401870" y="2326647"/>
            <a:ext cx="2268252" cy="3972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Rovná spojnica 17"/>
          <p:cNvCxnSpPr/>
          <p:nvPr/>
        </p:nvCxnSpPr>
        <p:spPr>
          <a:xfrm>
            <a:off x="3401870" y="2326647"/>
            <a:ext cx="2268252" cy="39720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41637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0" end="10"/>
                                            </p:txEl>
                                          </p:spTgt>
                                        </p:tgtEl>
                                        <p:attrNameLst>
                                          <p:attrName>style.visibility</p:attrName>
                                        </p:attrNameLst>
                                      </p:cBhvr>
                                      <p:to>
                                        <p:strVal val="visible"/>
                                      </p:to>
                                    </p:set>
                                    <p:animEffect transition="in" filter="fade">
                                      <p:cBhvr>
                                        <p:cTn id="26" dur="1000"/>
                                        <p:tgtEl>
                                          <p:spTgt spid="2">
                                            <p:txEl>
                                              <p:pRg st="10" end="10"/>
                                            </p:txEl>
                                          </p:spTgt>
                                        </p:tgtEl>
                                      </p:cBhvr>
                                    </p:animEffect>
                                    <p:anim calcmode="lin" valueType="num">
                                      <p:cBhvr>
                                        <p:cTn id="2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1000"/>
                                        <p:tgtEl>
                                          <p:spTgt spid="10"/>
                                        </p:tgtEl>
                                      </p:cBhvr>
                                    </p:animEffect>
                                    <p:anim calcmode="lin" valueType="num">
                                      <p:cBhvr>
                                        <p:cTn id="76" dur="1000" fill="hold"/>
                                        <p:tgtEl>
                                          <p:spTgt spid="10"/>
                                        </p:tgtEl>
                                        <p:attrNameLst>
                                          <p:attrName>ppt_x</p:attrName>
                                        </p:attrNameLst>
                                      </p:cBhvr>
                                      <p:tavLst>
                                        <p:tav tm="0">
                                          <p:val>
                                            <p:strVal val="#ppt_x"/>
                                          </p:val>
                                        </p:tav>
                                        <p:tav tm="100000">
                                          <p:val>
                                            <p:strVal val="#ppt_x"/>
                                          </p:val>
                                        </p:tav>
                                      </p:tavLst>
                                    </p:anim>
                                    <p:anim calcmode="lin" valueType="num">
                                      <p:cBhvr>
                                        <p:cTn id="7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1000"/>
                                        <p:tgtEl>
                                          <p:spTgt spid="14"/>
                                        </p:tgtEl>
                                      </p:cBhvr>
                                    </p:animEffect>
                                    <p:anim calcmode="lin" valueType="num">
                                      <p:cBhvr>
                                        <p:cTn id="83" dur="1000" fill="hold"/>
                                        <p:tgtEl>
                                          <p:spTgt spid="14"/>
                                        </p:tgtEl>
                                        <p:attrNameLst>
                                          <p:attrName>ppt_x</p:attrName>
                                        </p:attrNameLst>
                                      </p:cBhvr>
                                      <p:tavLst>
                                        <p:tav tm="0">
                                          <p:val>
                                            <p:strVal val="#ppt_x"/>
                                          </p:val>
                                        </p:tav>
                                        <p:tav tm="100000">
                                          <p:val>
                                            <p:strVal val="#ppt_x"/>
                                          </p:val>
                                        </p:tav>
                                      </p:tavLst>
                                    </p:anim>
                                    <p:anim calcmode="lin" valueType="num">
                                      <p:cBhvr>
                                        <p:cTn id="8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2">
                                            <p:txEl>
                                              <p:pRg st="17" end="17"/>
                                            </p:txEl>
                                          </p:spTgt>
                                        </p:tgtEl>
                                        <p:attrNameLst>
                                          <p:attrName>style.visibility</p:attrName>
                                        </p:attrNameLst>
                                      </p:cBhvr>
                                      <p:to>
                                        <p:strVal val="visible"/>
                                      </p:to>
                                    </p:set>
                                    <p:animEffect transition="in" filter="fade">
                                      <p:cBhvr>
                                        <p:cTn id="89" dur="1000"/>
                                        <p:tgtEl>
                                          <p:spTgt spid="2">
                                            <p:txEl>
                                              <p:pRg st="17" end="17"/>
                                            </p:txEl>
                                          </p:spTgt>
                                        </p:tgtEl>
                                      </p:cBhvr>
                                    </p:animEffect>
                                    <p:anim calcmode="lin" valueType="num">
                                      <p:cBhvr>
                                        <p:cTn id="90"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Ako </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pomôcť klientovi vysloviť kompetencie?</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Rectangle 1"/>
          <p:cNvSpPr/>
          <p:nvPr/>
        </p:nvSpPr>
        <p:spPr>
          <a:xfrm>
            <a:off x="179512" y="1196752"/>
            <a:ext cx="8712968" cy="3631763"/>
          </a:xfrm>
          <a:prstGeom prst="rect">
            <a:avLst/>
          </a:prstGeom>
        </p:spPr>
        <p:txBody>
          <a:bodyPr wrap="square">
            <a:spAutoFit/>
          </a:bodyPr>
          <a:lstStyle/>
          <a:p>
            <a:endParaRPr lang="sk-SK" dirty="0">
              <a:solidFill>
                <a:prstClr val="black">
                  <a:lumMod val="65000"/>
                  <a:lumOff val="35000"/>
                </a:prstClr>
              </a:solidFill>
            </a:endParaRPr>
          </a:p>
          <a:p>
            <a:r>
              <a:rPr lang="sk-SK" dirty="0" err="1">
                <a:solidFill>
                  <a:prstClr val="black">
                    <a:lumMod val="65000"/>
                    <a:lumOff val="35000"/>
                  </a:prstClr>
                </a:solidFill>
              </a:rPr>
              <a:t>Behaviorálny</a:t>
            </a:r>
            <a:r>
              <a:rPr lang="sk-SK" dirty="0">
                <a:solidFill>
                  <a:prstClr val="black">
                    <a:lumMod val="65000"/>
                    <a:lumOff val="35000"/>
                  </a:prstClr>
                </a:solidFill>
              </a:rPr>
              <a:t> rozhovor:</a:t>
            </a:r>
          </a:p>
          <a:p>
            <a:endParaRPr lang="en-GB" dirty="0">
              <a:solidFill>
                <a:prstClr val="black">
                  <a:lumMod val="65000"/>
                  <a:lumOff val="35000"/>
                </a:prstClr>
              </a:solidFill>
            </a:endParaRPr>
          </a:p>
          <a:p>
            <a:endParaRPr lang="sk-SK" dirty="0">
              <a:solidFill>
                <a:prstClr val="black">
                  <a:lumMod val="65000"/>
                  <a:lumOff val="35000"/>
                </a:prstClr>
              </a:solidFill>
            </a:endParaRPr>
          </a:p>
          <a:p>
            <a:r>
              <a:rPr lang="sk-SK" sz="2000" dirty="0">
                <a:solidFill>
                  <a:prstClr val="black">
                    <a:lumMod val="65000"/>
                    <a:lumOff val="35000"/>
                  </a:prstClr>
                </a:solidFill>
              </a:rPr>
              <a:t>S = </a:t>
            </a:r>
            <a:r>
              <a:rPr lang="sk-SK" sz="2000" b="1" dirty="0">
                <a:solidFill>
                  <a:prstClr val="black">
                    <a:lumMod val="65000"/>
                    <a:lumOff val="35000"/>
                  </a:prstClr>
                </a:solidFill>
              </a:rPr>
              <a:t>Scenár</a:t>
            </a:r>
            <a:r>
              <a:rPr lang="sk-SK" sz="2000" dirty="0">
                <a:solidFill>
                  <a:prstClr val="black">
                    <a:lumMod val="65000"/>
                    <a:lumOff val="35000"/>
                  </a:prstClr>
                </a:solidFill>
              </a:rPr>
              <a:t> - Stručne opíšte Vašu pracovnú </a:t>
            </a:r>
            <a:r>
              <a:rPr lang="sk-SK" sz="2000" dirty="0" smtClean="0">
                <a:solidFill>
                  <a:prstClr val="black">
                    <a:lumMod val="65000"/>
                    <a:lumOff val="35000"/>
                  </a:prstClr>
                </a:solidFill>
              </a:rPr>
              <a:t>pozíciu</a:t>
            </a:r>
          </a:p>
          <a:p>
            <a:endParaRPr lang="sk-SK" sz="2000" dirty="0">
              <a:solidFill>
                <a:prstClr val="black">
                  <a:lumMod val="65000"/>
                  <a:lumOff val="35000"/>
                </a:prstClr>
              </a:solidFill>
            </a:endParaRPr>
          </a:p>
          <a:p>
            <a:r>
              <a:rPr lang="sk-SK" sz="2000" dirty="0">
                <a:solidFill>
                  <a:prstClr val="black">
                    <a:lumMod val="65000"/>
                    <a:lumOff val="35000"/>
                  </a:prstClr>
                </a:solidFill>
              </a:rPr>
              <a:t>O = </a:t>
            </a:r>
            <a:r>
              <a:rPr lang="sk-SK" sz="2000" dirty="0" err="1">
                <a:solidFill>
                  <a:prstClr val="black">
                    <a:lumMod val="65000"/>
                    <a:lumOff val="35000"/>
                  </a:prstClr>
                </a:solidFill>
              </a:rPr>
              <a:t>Ownership</a:t>
            </a:r>
            <a:r>
              <a:rPr lang="sk-SK" sz="2000" dirty="0">
                <a:solidFill>
                  <a:prstClr val="black">
                    <a:lumMod val="65000"/>
                    <a:lumOff val="35000"/>
                  </a:prstClr>
                </a:solidFill>
              </a:rPr>
              <a:t> / </a:t>
            </a:r>
            <a:r>
              <a:rPr lang="sk-SK" sz="2000" b="1" dirty="0">
                <a:solidFill>
                  <a:prstClr val="black">
                    <a:lumMod val="65000"/>
                    <a:lumOff val="35000"/>
                  </a:prstClr>
                </a:solidFill>
              </a:rPr>
              <a:t>Vlastníctvo</a:t>
            </a:r>
            <a:r>
              <a:rPr lang="sk-SK" sz="2000" dirty="0">
                <a:solidFill>
                  <a:prstClr val="black">
                    <a:lumMod val="65000"/>
                    <a:lumOff val="35000"/>
                  </a:prstClr>
                </a:solidFill>
              </a:rPr>
              <a:t> - Popíšte akú zodpovednosť ste mali Vy </a:t>
            </a:r>
            <a:r>
              <a:rPr lang="sk-SK" sz="2000" dirty="0" smtClean="0">
                <a:solidFill>
                  <a:prstClr val="black">
                    <a:lumMod val="65000"/>
                    <a:lumOff val="35000"/>
                  </a:prstClr>
                </a:solidFill>
              </a:rPr>
              <a:t>konkrétne</a:t>
            </a:r>
          </a:p>
          <a:p>
            <a:r>
              <a:rPr lang="sk-SK" sz="2000" dirty="0" smtClean="0">
                <a:solidFill>
                  <a:prstClr val="black">
                    <a:lumMod val="65000"/>
                    <a:lumOff val="35000"/>
                  </a:prstClr>
                </a:solidFill>
              </a:rPr>
              <a:t> </a:t>
            </a:r>
            <a:endParaRPr lang="sk-SK" sz="2000" dirty="0">
              <a:solidFill>
                <a:prstClr val="black">
                  <a:lumMod val="65000"/>
                  <a:lumOff val="35000"/>
                </a:prstClr>
              </a:solidFill>
            </a:endParaRPr>
          </a:p>
          <a:p>
            <a:r>
              <a:rPr lang="sk-SK" sz="2000" dirty="0">
                <a:solidFill>
                  <a:prstClr val="black">
                    <a:lumMod val="65000"/>
                    <a:lumOff val="35000"/>
                  </a:prstClr>
                </a:solidFill>
              </a:rPr>
              <a:t>A = </a:t>
            </a:r>
            <a:r>
              <a:rPr lang="sk-SK" sz="2000" dirty="0" err="1">
                <a:solidFill>
                  <a:prstClr val="black">
                    <a:lumMod val="65000"/>
                    <a:lumOff val="35000"/>
                  </a:prstClr>
                </a:solidFill>
              </a:rPr>
              <a:t>Action</a:t>
            </a:r>
            <a:r>
              <a:rPr lang="sk-SK" sz="2000" dirty="0">
                <a:solidFill>
                  <a:prstClr val="black">
                    <a:lumMod val="65000"/>
                    <a:lumOff val="35000"/>
                  </a:prstClr>
                </a:solidFill>
              </a:rPr>
              <a:t> / </a:t>
            </a:r>
            <a:r>
              <a:rPr lang="sk-SK" sz="2000" b="1" dirty="0">
                <a:solidFill>
                  <a:prstClr val="black">
                    <a:lumMod val="65000"/>
                    <a:lumOff val="35000"/>
                  </a:prstClr>
                </a:solidFill>
              </a:rPr>
              <a:t>Činnosť</a:t>
            </a:r>
            <a:r>
              <a:rPr lang="sk-SK" sz="2000" dirty="0">
                <a:solidFill>
                  <a:prstClr val="black">
                    <a:lumMod val="65000"/>
                    <a:lumOff val="35000"/>
                  </a:prstClr>
                </a:solidFill>
              </a:rPr>
              <a:t> - Opíšte ako ste konali / ako ste sa </a:t>
            </a:r>
            <a:r>
              <a:rPr lang="sk-SK" sz="2000" dirty="0" smtClean="0">
                <a:solidFill>
                  <a:prstClr val="black">
                    <a:lumMod val="65000"/>
                    <a:lumOff val="35000"/>
                  </a:prstClr>
                </a:solidFill>
              </a:rPr>
              <a:t>rozhodli</a:t>
            </a:r>
          </a:p>
          <a:p>
            <a:endParaRPr lang="sk-SK" sz="2000" dirty="0">
              <a:solidFill>
                <a:prstClr val="black">
                  <a:lumMod val="65000"/>
                  <a:lumOff val="35000"/>
                </a:prstClr>
              </a:solidFill>
            </a:endParaRPr>
          </a:p>
          <a:p>
            <a:r>
              <a:rPr lang="sk-SK" sz="2000" dirty="0">
                <a:solidFill>
                  <a:prstClr val="black">
                    <a:lumMod val="65000"/>
                    <a:lumOff val="35000"/>
                  </a:prstClr>
                </a:solidFill>
              </a:rPr>
              <a:t>R = </a:t>
            </a:r>
            <a:r>
              <a:rPr lang="sk-SK" sz="2000" dirty="0" err="1">
                <a:solidFill>
                  <a:prstClr val="black">
                    <a:lumMod val="65000"/>
                    <a:lumOff val="35000"/>
                  </a:prstClr>
                </a:solidFill>
              </a:rPr>
              <a:t>Results</a:t>
            </a:r>
            <a:r>
              <a:rPr lang="sk-SK" sz="2000" dirty="0">
                <a:solidFill>
                  <a:prstClr val="black">
                    <a:lumMod val="65000"/>
                    <a:lumOff val="35000"/>
                  </a:prstClr>
                </a:solidFill>
              </a:rPr>
              <a:t> / </a:t>
            </a:r>
            <a:r>
              <a:rPr lang="sk-SK" sz="2000" b="1" dirty="0">
                <a:solidFill>
                  <a:prstClr val="black">
                    <a:lumMod val="65000"/>
                    <a:lumOff val="35000"/>
                  </a:prstClr>
                </a:solidFill>
              </a:rPr>
              <a:t>Výsledky</a:t>
            </a:r>
            <a:r>
              <a:rPr lang="sk-SK" sz="2000" dirty="0">
                <a:solidFill>
                  <a:prstClr val="black">
                    <a:lumMod val="65000"/>
                    <a:lumOff val="35000"/>
                  </a:prstClr>
                </a:solidFill>
              </a:rPr>
              <a:t> - Aký bol výsledok Vašich činov a rozhodnutí</a:t>
            </a:r>
          </a:p>
          <a:p>
            <a:endParaRPr lang="en-GB" dirty="0">
              <a:solidFill>
                <a:prstClr val="black">
                  <a:lumMod val="65000"/>
                  <a:lumOff val="35000"/>
                </a:prstClr>
              </a:solidFill>
            </a:endParaRPr>
          </a:p>
        </p:txBody>
      </p:sp>
    </p:spTree>
    <p:extLst>
      <p:ext uri="{BB962C8B-B14F-4D97-AF65-F5344CB8AC3E}">
        <p14:creationId xmlns:p14="http://schemas.microsoft.com/office/powerpoint/2010/main" val="4000497275"/>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1000"/>
                                        <p:tgtEl>
                                          <p:spTgt spid="2">
                                            <p:txEl>
                                              <p:pRg st="7" end="7"/>
                                            </p:txEl>
                                          </p:spTgt>
                                        </p:tgtEl>
                                      </p:cBhvr>
                                    </p:animEffect>
                                    <p:anim calcmode="lin" valueType="num">
                                      <p:cBhvr>
                                        <p:cTn id="2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1000"/>
                                        <p:tgtEl>
                                          <p:spTgt spid="2">
                                            <p:txEl>
                                              <p:pRg st="8" end="8"/>
                                            </p:txEl>
                                          </p:spTgt>
                                        </p:tgtEl>
                                      </p:cBhvr>
                                    </p:animEffect>
                                    <p:anim calcmode="lin" valueType="num">
                                      <p:cBhvr>
                                        <p:cTn id="2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1000"/>
                                        <p:tgtEl>
                                          <p:spTgt spid="2">
                                            <p:txEl>
                                              <p:pRg st="10" end="10"/>
                                            </p:txEl>
                                          </p:spTgt>
                                        </p:tgtEl>
                                      </p:cBhvr>
                                    </p:animEffect>
                                    <p:anim calcmode="lin" valueType="num">
                                      <p:cBhvr>
                                        <p:cTn id="36"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defRPr/>
            </a:pPr>
            <a:r>
              <a:rPr lang="pl-PL" sz="3600" dirty="0" smtClean="0">
                <a:solidFill>
                  <a:srgbClr val="FFFFFF"/>
                </a:solidFill>
                <a:latin typeface="Segoe UI Light"/>
              </a:rPr>
              <a:t>Ako si pomôcť?</a:t>
            </a:r>
            <a:endParaRPr lang="pl-PL" sz="3600" dirty="0">
              <a:solidFill>
                <a:srgbClr val="FFFFFF"/>
              </a:solidFill>
              <a:latin typeface="Segoe UI Ligh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772816"/>
            <a:ext cx="7615035" cy="4589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04703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10947</TotalTime>
  <Words>1625</Words>
  <Application>Microsoft Office PowerPoint</Application>
  <PresentationFormat>Prezentácia na obrazovke (4:3)</PresentationFormat>
  <Paragraphs>298</Paragraphs>
  <Slides>29</Slides>
  <Notes>28</Notes>
  <HiddenSlides>0</HiddenSlides>
  <MMClips>0</MMClips>
  <ScaleCrop>false</ScaleCrop>
  <HeadingPairs>
    <vt:vector size="4" baseType="variant">
      <vt:variant>
        <vt:lpstr>Motív</vt:lpstr>
      </vt:variant>
      <vt:variant>
        <vt:i4>2</vt:i4>
      </vt:variant>
      <vt:variant>
        <vt:lpstr>Nadpisy snímok</vt:lpstr>
      </vt:variant>
      <vt:variant>
        <vt:i4>29</vt:i4>
      </vt:variant>
    </vt:vector>
  </HeadingPairs>
  <TitlesOfParts>
    <vt:vector size="31" baseType="lpstr">
      <vt:lpstr>Office Theme</vt:lpstr>
      <vt:lpstr>1_Office Theme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Fáza zberu informácií</vt:lpstr>
      <vt:lpstr>Čo všetko je treba vziať do úvahy pri výbere kariérového cieľa?</vt:lpstr>
      <vt:lpstr>Človek a jeho prostredie...</vt:lpstr>
      <vt:lpstr>Prezentácia programu PowerPoint</vt:lpstr>
      <vt:lpstr>Zručnosti...</vt:lpstr>
      <vt:lpstr>Zručnosti...</vt:lpstr>
      <vt:lpstr>Hodnoty...</vt:lpstr>
      <vt:lpstr>Otázky k hodnotám...</vt:lpstr>
      <vt:lpstr>Osobnostné vlastnosti...</vt:lpstr>
      <vt:lpstr>Otázky pre zisťovanie silných stránok...</vt:lpstr>
      <vt:lpstr>Otázky pre prehĺbenie...</vt:lpstr>
      <vt:lpstr>Preferované prostredie...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SAINT-GOBAIN 1.7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Šprlák Tomáš</cp:lastModifiedBy>
  <cp:revision>175</cp:revision>
  <dcterms:created xsi:type="dcterms:W3CDTF">2013-06-03T12:57:42Z</dcterms:created>
  <dcterms:modified xsi:type="dcterms:W3CDTF">2016-12-28T12:47:37Z</dcterms:modified>
</cp:coreProperties>
</file>