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9"/>
  </p:notesMasterIdLst>
  <p:sldIdLst>
    <p:sldId id="256" r:id="rId3"/>
    <p:sldId id="286" r:id="rId4"/>
    <p:sldId id="299" r:id="rId5"/>
    <p:sldId id="289" r:id="rId6"/>
    <p:sldId id="290" r:id="rId7"/>
    <p:sldId id="300" r:id="rId8"/>
    <p:sldId id="304" r:id="rId9"/>
    <p:sldId id="303" r:id="rId10"/>
    <p:sldId id="302" r:id="rId11"/>
    <p:sldId id="305" r:id="rId12"/>
    <p:sldId id="311" r:id="rId13"/>
    <p:sldId id="307" r:id="rId14"/>
    <p:sldId id="308" r:id="rId15"/>
    <p:sldId id="310" r:id="rId16"/>
    <p:sldId id="312" r:id="rId17"/>
    <p:sldId id="28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9F3C"/>
    <a:srgbClr val="0B3261"/>
    <a:srgbClr val="F58D01"/>
    <a:srgbClr val="E8402E"/>
    <a:srgbClr val="006699"/>
    <a:srgbClr val="4645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81259" autoAdjust="0"/>
  </p:normalViewPr>
  <p:slideViewPr>
    <p:cSldViewPr>
      <p:cViewPr varScale="1">
        <p:scale>
          <a:sx n="48" d="100"/>
          <a:sy n="48" d="100"/>
        </p:scale>
        <p:origin x="60"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7D20-23B7-4959-A0F9-13872E846E7A}"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D4C38F19-0E2A-4C49-9F58-C0D4C8037FF9}">
      <dgm:prSet phldrT="[Text]" custT="1"/>
      <dgm:spPr/>
      <dgm:t>
        <a:bodyPr/>
        <a:lstStyle/>
        <a:p>
          <a:r>
            <a:rPr lang="sk-SK" sz="2400" b="1" dirty="0">
              <a:solidFill>
                <a:srgbClr val="0B3261"/>
              </a:solidFill>
            </a:rPr>
            <a:t>Zručnosti pre riadenie kariéry</a:t>
          </a:r>
          <a:endParaRPr lang="en-US" sz="2400" b="1" dirty="0">
            <a:solidFill>
              <a:srgbClr val="0B3261"/>
            </a:solidFill>
          </a:endParaRPr>
        </a:p>
      </dgm:t>
    </dgm:pt>
    <dgm:pt modelId="{46CC514A-1B68-4E07-B81D-ABB0957C7C57}" type="parTrans" cxnId="{C0B2A9E5-A1F2-42C5-8F5B-D24BAED346F5}">
      <dgm:prSet/>
      <dgm:spPr/>
      <dgm:t>
        <a:bodyPr/>
        <a:lstStyle/>
        <a:p>
          <a:endParaRPr lang="en-US" sz="2000"/>
        </a:p>
      </dgm:t>
    </dgm:pt>
    <dgm:pt modelId="{6EB9D55B-BF28-430D-AFED-EACCADE8B616}" type="sibTrans" cxnId="{C0B2A9E5-A1F2-42C5-8F5B-D24BAED346F5}">
      <dgm:prSet/>
      <dgm:spPr/>
      <dgm:t>
        <a:bodyPr/>
        <a:lstStyle/>
        <a:p>
          <a:endParaRPr lang="en-US" sz="2000"/>
        </a:p>
      </dgm:t>
    </dgm:pt>
    <dgm:pt modelId="{DD1E219B-F2B8-4A2D-961F-817E787D85C5}">
      <dgm:prSet phldrT="[Text]" custT="1"/>
      <dgm:spPr/>
      <dgm:t>
        <a:bodyPr/>
        <a:lstStyle/>
        <a:p>
          <a:r>
            <a:rPr lang="sk-SK" sz="1200" b="1" dirty="0">
              <a:solidFill>
                <a:srgbClr val="FFFF00"/>
              </a:solidFill>
            </a:rPr>
            <a:t>Konfrontovať osobné charakteristiky s charakteristikami povolania</a:t>
          </a:r>
          <a:endParaRPr lang="en-US" sz="1200" b="1" dirty="0">
            <a:solidFill>
              <a:srgbClr val="FFFF00"/>
            </a:solidFill>
          </a:endParaRPr>
        </a:p>
      </dgm:t>
    </dgm:pt>
    <dgm:pt modelId="{8D54DE18-0D24-4F39-9C17-C1FF1E756249}" type="parTrans" cxnId="{BFA64900-2E8B-4BF9-9CC5-8474C1D53D3A}">
      <dgm:prSet/>
      <dgm:spPr/>
      <dgm:t>
        <a:bodyPr/>
        <a:lstStyle/>
        <a:p>
          <a:endParaRPr lang="en-US" sz="2000"/>
        </a:p>
      </dgm:t>
    </dgm:pt>
    <dgm:pt modelId="{8A308252-764F-43DC-BEF8-A594EB225786}" type="sibTrans" cxnId="{BFA64900-2E8B-4BF9-9CC5-8474C1D53D3A}">
      <dgm:prSet/>
      <dgm:spPr/>
      <dgm:t>
        <a:bodyPr/>
        <a:lstStyle/>
        <a:p>
          <a:endParaRPr lang="en-US" sz="2000"/>
        </a:p>
      </dgm:t>
    </dgm:pt>
    <dgm:pt modelId="{F38A4A06-A2C4-4B05-9466-B18F395AD3A5}">
      <dgm:prSet phldrT="[Text]" custT="1"/>
      <dgm:spPr/>
      <dgm:t>
        <a:bodyPr/>
        <a:lstStyle/>
        <a:p>
          <a:r>
            <a:rPr lang="sk-SK" sz="1200" b="1" dirty="0">
              <a:solidFill>
                <a:srgbClr val="FFFF00"/>
              </a:solidFill>
            </a:rPr>
            <a:t>Vyhľadávať informácie o trhu práce a o vzdelávaní</a:t>
          </a:r>
          <a:endParaRPr lang="en-US" sz="1200" b="1" dirty="0">
            <a:solidFill>
              <a:srgbClr val="FFFF00"/>
            </a:solidFill>
          </a:endParaRPr>
        </a:p>
      </dgm:t>
    </dgm:pt>
    <dgm:pt modelId="{C5BA6129-1903-4FB1-840E-7B1D97A83414}" type="parTrans" cxnId="{58903D28-B096-4C1C-AB92-B3628F01898D}">
      <dgm:prSet/>
      <dgm:spPr/>
      <dgm:t>
        <a:bodyPr/>
        <a:lstStyle/>
        <a:p>
          <a:endParaRPr lang="en-US" sz="2000"/>
        </a:p>
      </dgm:t>
    </dgm:pt>
    <dgm:pt modelId="{1900DA8E-A3B8-4ED3-AAFE-638515355A0F}" type="sibTrans" cxnId="{58903D28-B096-4C1C-AB92-B3628F01898D}">
      <dgm:prSet/>
      <dgm:spPr/>
      <dgm:t>
        <a:bodyPr/>
        <a:lstStyle/>
        <a:p>
          <a:endParaRPr lang="en-US" sz="2000"/>
        </a:p>
      </dgm:t>
    </dgm:pt>
    <dgm:pt modelId="{9F6DA2F2-CA0D-4258-9D99-5E506E123C47}">
      <dgm:prSet phldrT="[Text]" custT="1"/>
      <dgm:spPr/>
      <dgm:t>
        <a:bodyPr/>
        <a:lstStyle/>
        <a:p>
          <a:r>
            <a:rPr lang="sk-SK" sz="1200" b="1" dirty="0">
              <a:solidFill>
                <a:srgbClr val="FFFF00"/>
              </a:solidFill>
            </a:rPr>
            <a:t>Pomenovať vlastné skúsenosti a zdôvodniť profesijné rozhodnutia</a:t>
          </a:r>
          <a:endParaRPr lang="en-US" sz="1200" b="1" dirty="0">
            <a:solidFill>
              <a:srgbClr val="FFFF00"/>
            </a:solidFill>
          </a:endParaRPr>
        </a:p>
      </dgm:t>
    </dgm:pt>
    <dgm:pt modelId="{35A81D26-DE88-463D-828A-DF80A46955B0}" type="parTrans" cxnId="{0E5D58EA-A903-4119-BA1A-BE5E1016F536}">
      <dgm:prSet/>
      <dgm:spPr/>
      <dgm:t>
        <a:bodyPr/>
        <a:lstStyle/>
        <a:p>
          <a:endParaRPr lang="en-US" sz="2000"/>
        </a:p>
      </dgm:t>
    </dgm:pt>
    <dgm:pt modelId="{E3CCBC0A-F3CB-4291-9A23-4246B192BA97}" type="sibTrans" cxnId="{0E5D58EA-A903-4119-BA1A-BE5E1016F536}">
      <dgm:prSet/>
      <dgm:spPr/>
      <dgm:t>
        <a:bodyPr/>
        <a:lstStyle/>
        <a:p>
          <a:endParaRPr lang="en-US" sz="2000"/>
        </a:p>
      </dgm:t>
    </dgm:pt>
    <dgm:pt modelId="{8212A4F5-E4DB-4878-8BB9-D7BD2A49A33B}">
      <dgm:prSet phldrT="[Text]" custT="1"/>
      <dgm:spPr/>
      <dgm:t>
        <a:bodyPr/>
        <a:lstStyle/>
        <a:p>
          <a:r>
            <a:rPr lang="sk-SK" sz="1200" b="1" dirty="0">
              <a:solidFill>
                <a:srgbClr val="FFFF00"/>
              </a:solidFill>
            </a:rPr>
            <a:t>Vypracovať a adaptovať akčný plán</a:t>
          </a:r>
          <a:endParaRPr lang="en-US" sz="1200" b="1" dirty="0">
            <a:solidFill>
              <a:srgbClr val="FFFF00"/>
            </a:solidFill>
          </a:endParaRPr>
        </a:p>
      </dgm:t>
    </dgm:pt>
    <dgm:pt modelId="{72D065B2-2835-4127-A667-9FBBDE39CE64}" type="parTrans" cxnId="{6FD7B297-E71C-41D4-92BF-9C9B505F9187}">
      <dgm:prSet/>
      <dgm:spPr/>
      <dgm:t>
        <a:bodyPr/>
        <a:lstStyle/>
        <a:p>
          <a:endParaRPr lang="en-US" sz="2000"/>
        </a:p>
      </dgm:t>
    </dgm:pt>
    <dgm:pt modelId="{A49D8FBC-6467-49E2-AF3A-179C7C2BAC2A}" type="sibTrans" cxnId="{6FD7B297-E71C-41D4-92BF-9C9B505F9187}">
      <dgm:prSet/>
      <dgm:spPr/>
      <dgm:t>
        <a:bodyPr/>
        <a:lstStyle/>
        <a:p>
          <a:endParaRPr lang="en-US" sz="2000"/>
        </a:p>
      </dgm:t>
    </dgm:pt>
    <dgm:pt modelId="{A573C6FB-C090-49CB-8C36-231CFF78C95B}">
      <dgm:prSet phldrT="[Text]" custT="1"/>
      <dgm:spPr/>
      <dgm:t>
        <a:bodyPr/>
        <a:lstStyle/>
        <a:p>
          <a:r>
            <a:rPr lang="sk-SK" sz="1200" b="1" dirty="0">
              <a:solidFill>
                <a:srgbClr val="FFFF00"/>
              </a:solidFill>
            </a:rPr>
            <a:t>Nájsť vo svojom prostredí potrebnú podporu</a:t>
          </a:r>
          <a:endParaRPr lang="en-US" sz="1200" b="1" dirty="0">
            <a:solidFill>
              <a:srgbClr val="FFFF00"/>
            </a:solidFill>
          </a:endParaRPr>
        </a:p>
      </dgm:t>
    </dgm:pt>
    <dgm:pt modelId="{C641BEA4-929F-4D52-9A4B-8B65D1DED1F7}" type="parTrans" cxnId="{7A660E73-E11F-4D75-B0E2-7C6A7A8A7C15}">
      <dgm:prSet/>
      <dgm:spPr/>
      <dgm:t>
        <a:bodyPr/>
        <a:lstStyle/>
        <a:p>
          <a:endParaRPr lang="en-US" sz="2000"/>
        </a:p>
      </dgm:t>
    </dgm:pt>
    <dgm:pt modelId="{3D581F6A-9576-44CD-BEBD-FEACDAACF1F1}" type="sibTrans" cxnId="{7A660E73-E11F-4D75-B0E2-7C6A7A8A7C15}">
      <dgm:prSet/>
      <dgm:spPr/>
      <dgm:t>
        <a:bodyPr/>
        <a:lstStyle/>
        <a:p>
          <a:endParaRPr lang="en-US" sz="2000"/>
        </a:p>
      </dgm:t>
    </dgm:pt>
    <dgm:pt modelId="{8EE90ABC-4C6F-4B50-8D75-D3F15287C7E7}">
      <dgm:prSet phldrT="[Text]" custT="1"/>
      <dgm:spPr/>
      <dgm:t>
        <a:bodyPr/>
        <a:lstStyle/>
        <a:p>
          <a:r>
            <a:rPr lang="sk-SK" sz="1200" b="1" dirty="0">
              <a:solidFill>
                <a:srgbClr val="FFFF00"/>
              </a:solidFill>
            </a:rPr>
            <a:t>Využívať a rozširovať sieť kontaktov pre profesijné účely</a:t>
          </a:r>
          <a:endParaRPr lang="en-US" sz="1200" b="1" dirty="0">
            <a:solidFill>
              <a:srgbClr val="FFFF00"/>
            </a:solidFill>
          </a:endParaRPr>
        </a:p>
      </dgm:t>
    </dgm:pt>
    <dgm:pt modelId="{90EA0E83-F32F-40D2-8C7C-793E338EB623}" type="parTrans" cxnId="{DB1A842A-EB55-4DC9-B343-3E43FDC5C4A9}">
      <dgm:prSet/>
      <dgm:spPr/>
      <dgm:t>
        <a:bodyPr/>
        <a:lstStyle/>
        <a:p>
          <a:endParaRPr lang="en-US" sz="2000"/>
        </a:p>
      </dgm:t>
    </dgm:pt>
    <dgm:pt modelId="{713E1D69-CE03-4EDB-B03E-9BD4EA84B69C}" type="sibTrans" cxnId="{DB1A842A-EB55-4DC9-B343-3E43FDC5C4A9}">
      <dgm:prSet/>
      <dgm:spPr/>
      <dgm:t>
        <a:bodyPr/>
        <a:lstStyle/>
        <a:p>
          <a:endParaRPr lang="en-US" sz="2000"/>
        </a:p>
      </dgm:t>
    </dgm:pt>
    <dgm:pt modelId="{39300CE4-1A7A-40E0-B8AC-F5828A80AD24}">
      <dgm:prSet phldrT="[Text]" custT="1"/>
      <dgm:spPr/>
      <dgm:t>
        <a:bodyPr/>
        <a:lstStyle/>
        <a:p>
          <a:r>
            <a:rPr lang="sk-SK" sz="1200" b="1" dirty="0">
              <a:solidFill>
                <a:srgbClr val="FFFF00"/>
              </a:solidFill>
            </a:rPr>
            <a:t>Určiť priority medzi viacerými alternatívami</a:t>
          </a:r>
          <a:endParaRPr lang="en-US" sz="1200" b="1" dirty="0">
            <a:solidFill>
              <a:srgbClr val="FFFF00"/>
            </a:solidFill>
          </a:endParaRPr>
        </a:p>
      </dgm:t>
    </dgm:pt>
    <dgm:pt modelId="{DACB4B8B-7CFD-437C-A9E7-66504ACEF9C5}" type="parTrans" cxnId="{A58F1157-9CA7-46FF-A4BD-EF5CCAACDB32}">
      <dgm:prSet/>
      <dgm:spPr/>
      <dgm:t>
        <a:bodyPr/>
        <a:lstStyle/>
        <a:p>
          <a:endParaRPr lang="en-US" sz="2000"/>
        </a:p>
      </dgm:t>
    </dgm:pt>
    <dgm:pt modelId="{8927E8F3-B15C-4EA7-8414-79902E83AE57}" type="sibTrans" cxnId="{A58F1157-9CA7-46FF-A4BD-EF5CCAACDB32}">
      <dgm:prSet/>
      <dgm:spPr/>
      <dgm:t>
        <a:bodyPr/>
        <a:lstStyle/>
        <a:p>
          <a:endParaRPr lang="en-US" sz="2000"/>
        </a:p>
      </dgm:t>
    </dgm:pt>
    <dgm:pt modelId="{379C85E5-1F2B-4CBF-A327-48D96DDC458B}">
      <dgm:prSet phldrT="[Text]" custT="1"/>
      <dgm:spPr/>
      <dgm:t>
        <a:bodyPr/>
        <a:lstStyle/>
        <a:p>
          <a:r>
            <a:rPr lang="sk-SK" sz="1200" b="1" dirty="0">
              <a:solidFill>
                <a:srgbClr val="FFFF00"/>
              </a:solidFill>
            </a:rPr>
            <a:t>Vypracovať rôznorodé alternatívy zamestnania</a:t>
          </a:r>
          <a:endParaRPr lang="en-US" sz="1200" b="1" dirty="0">
            <a:solidFill>
              <a:srgbClr val="FFFF00"/>
            </a:solidFill>
          </a:endParaRPr>
        </a:p>
      </dgm:t>
    </dgm:pt>
    <dgm:pt modelId="{ADD2097D-C259-4866-BF31-1C0AE20D3E63}" type="parTrans" cxnId="{FE0E68F8-F738-4D08-99F2-684EAE92338B}">
      <dgm:prSet/>
      <dgm:spPr/>
      <dgm:t>
        <a:bodyPr/>
        <a:lstStyle/>
        <a:p>
          <a:endParaRPr lang="en-US" sz="2000"/>
        </a:p>
      </dgm:t>
    </dgm:pt>
    <dgm:pt modelId="{379B77C9-F552-4FCD-8F2B-3FD06433C1EE}" type="sibTrans" cxnId="{FE0E68F8-F738-4D08-99F2-684EAE92338B}">
      <dgm:prSet/>
      <dgm:spPr/>
      <dgm:t>
        <a:bodyPr/>
        <a:lstStyle/>
        <a:p>
          <a:endParaRPr lang="en-US" sz="2000"/>
        </a:p>
      </dgm:t>
    </dgm:pt>
    <dgm:pt modelId="{2719300B-E5BF-48E1-9F05-F8CA2CA3794C}" type="pres">
      <dgm:prSet presAssocID="{DE347D20-23B7-4959-A0F9-13872E846E7A}" presName="Name0" presStyleCnt="0">
        <dgm:presLayoutVars>
          <dgm:chMax val="1"/>
          <dgm:dir/>
          <dgm:animLvl val="ctr"/>
          <dgm:resizeHandles val="exact"/>
        </dgm:presLayoutVars>
      </dgm:prSet>
      <dgm:spPr/>
    </dgm:pt>
    <dgm:pt modelId="{2E7AABA0-ECF5-4787-A6BF-B739689B307B}" type="pres">
      <dgm:prSet presAssocID="{D4C38F19-0E2A-4C49-9F58-C0D4C8037FF9}" presName="centerShape" presStyleLbl="node0" presStyleIdx="0" presStyleCnt="1" custScaleX="152947" custScaleY="155131"/>
      <dgm:spPr/>
    </dgm:pt>
    <dgm:pt modelId="{32B5FFD9-FA01-4BF9-A259-1DFCB3E732D2}" type="pres">
      <dgm:prSet presAssocID="{DD1E219B-F2B8-4A2D-961F-817E787D85C5}" presName="node" presStyleLbl="node1" presStyleIdx="0" presStyleCnt="8" custScaleX="167840" custScaleY="164207">
        <dgm:presLayoutVars>
          <dgm:bulletEnabled val="1"/>
        </dgm:presLayoutVars>
      </dgm:prSet>
      <dgm:spPr/>
    </dgm:pt>
    <dgm:pt modelId="{469C53AF-532F-4774-B802-704970E3C81B}" type="pres">
      <dgm:prSet presAssocID="{DD1E219B-F2B8-4A2D-961F-817E787D85C5}" presName="dummy" presStyleCnt="0"/>
      <dgm:spPr/>
    </dgm:pt>
    <dgm:pt modelId="{69D85057-A4BE-4F12-A75A-DADC475B9D95}" type="pres">
      <dgm:prSet presAssocID="{8A308252-764F-43DC-BEF8-A594EB225786}" presName="sibTrans" presStyleLbl="sibTrans2D1" presStyleIdx="0" presStyleCnt="8"/>
      <dgm:spPr/>
    </dgm:pt>
    <dgm:pt modelId="{13E0891D-D182-4B8E-B08D-B2540DAC6BCE}" type="pres">
      <dgm:prSet presAssocID="{F38A4A06-A2C4-4B05-9466-B18F395AD3A5}" presName="node" presStyleLbl="node1" presStyleIdx="1" presStyleCnt="8" custScaleX="164207" custScaleY="164207">
        <dgm:presLayoutVars>
          <dgm:bulletEnabled val="1"/>
        </dgm:presLayoutVars>
      </dgm:prSet>
      <dgm:spPr/>
    </dgm:pt>
    <dgm:pt modelId="{AC401BEC-9005-45E1-A9C4-2D6BBA895BB8}" type="pres">
      <dgm:prSet presAssocID="{F38A4A06-A2C4-4B05-9466-B18F395AD3A5}" presName="dummy" presStyleCnt="0"/>
      <dgm:spPr/>
    </dgm:pt>
    <dgm:pt modelId="{EFEBC5D8-36E6-46F7-8765-13BD05B48BAC}" type="pres">
      <dgm:prSet presAssocID="{1900DA8E-A3B8-4ED3-AAFE-638515355A0F}" presName="sibTrans" presStyleLbl="sibTrans2D1" presStyleIdx="1" presStyleCnt="8"/>
      <dgm:spPr/>
    </dgm:pt>
    <dgm:pt modelId="{04678C91-B476-4DDF-97D3-0BF86E7B7C8D}" type="pres">
      <dgm:prSet presAssocID="{9F6DA2F2-CA0D-4258-9D99-5E506E123C47}" presName="node" presStyleLbl="node1" presStyleIdx="2" presStyleCnt="8" custScaleX="164207" custScaleY="164207">
        <dgm:presLayoutVars>
          <dgm:bulletEnabled val="1"/>
        </dgm:presLayoutVars>
      </dgm:prSet>
      <dgm:spPr/>
    </dgm:pt>
    <dgm:pt modelId="{DE76E8FF-421E-40FA-A8E3-65D3823D62D3}" type="pres">
      <dgm:prSet presAssocID="{9F6DA2F2-CA0D-4258-9D99-5E506E123C47}" presName="dummy" presStyleCnt="0"/>
      <dgm:spPr/>
    </dgm:pt>
    <dgm:pt modelId="{ECB8FBE3-7975-4B2D-9438-5CD0AE0FDB57}" type="pres">
      <dgm:prSet presAssocID="{E3CCBC0A-F3CB-4291-9A23-4246B192BA97}" presName="sibTrans" presStyleLbl="sibTrans2D1" presStyleIdx="2" presStyleCnt="8"/>
      <dgm:spPr/>
    </dgm:pt>
    <dgm:pt modelId="{EA2272CD-D957-40D3-AAFB-F16B86F20FAA}" type="pres">
      <dgm:prSet presAssocID="{8212A4F5-E4DB-4878-8BB9-D7BD2A49A33B}" presName="node" presStyleLbl="node1" presStyleIdx="3" presStyleCnt="8" custScaleX="164207" custScaleY="164207">
        <dgm:presLayoutVars>
          <dgm:bulletEnabled val="1"/>
        </dgm:presLayoutVars>
      </dgm:prSet>
      <dgm:spPr/>
    </dgm:pt>
    <dgm:pt modelId="{81C07479-09B3-42AD-AAA7-37C84FF7C4CB}" type="pres">
      <dgm:prSet presAssocID="{8212A4F5-E4DB-4878-8BB9-D7BD2A49A33B}" presName="dummy" presStyleCnt="0"/>
      <dgm:spPr/>
    </dgm:pt>
    <dgm:pt modelId="{8DBA1E36-31EA-4DEE-AA32-8963D8FE2C47}" type="pres">
      <dgm:prSet presAssocID="{A49D8FBC-6467-49E2-AF3A-179C7C2BAC2A}" presName="sibTrans" presStyleLbl="sibTrans2D1" presStyleIdx="3" presStyleCnt="8"/>
      <dgm:spPr/>
    </dgm:pt>
    <dgm:pt modelId="{81DD3AB8-285A-40DD-82D6-53522E77804D}" type="pres">
      <dgm:prSet presAssocID="{A573C6FB-C090-49CB-8C36-231CFF78C95B}" presName="node" presStyleLbl="node1" presStyleIdx="4" presStyleCnt="8" custScaleX="164207" custScaleY="164207">
        <dgm:presLayoutVars>
          <dgm:bulletEnabled val="1"/>
        </dgm:presLayoutVars>
      </dgm:prSet>
      <dgm:spPr/>
    </dgm:pt>
    <dgm:pt modelId="{064AE636-5A97-418D-8B88-9E4807F7BE8B}" type="pres">
      <dgm:prSet presAssocID="{A573C6FB-C090-49CB-8C36-231CFF78C95B}" presName="dummy" presStyleCnt="0"/>
      <dgm:spPr/>
    </dgm:pt>
    <dgm:pt modelId="{8CDE7292-177E-4669-B8FC-18F1A620C1D2}" type="pres">
      <dgm:prSet presAssocID="{3D581F6A-9576-44CD-BEBD-FEACDAACF1F1}" presName="sibTrans" presStyleLbl="sibTrans2D1" presStyleIdx="4" presStyleCnt="8"/>
      <dgm:spPr/>
    </dgm:pt>
    <dgm:pt modelId="{09E4914F-EE0C-426E-820D-E26445C60AA6}" type="pres">
      <dgm:prSet presAssocID="{8EE90ABC-4C6F-4B50-8D75-D3F15287C7E7}" presName="node" presStyleLbl="node1" presStyleIdx="5" presStyleCnt="8" custScaleX="164207" custScaleY="164207">
        <dgm:presLayoutVars>
          <dgm:bulletEnabled val="1"/>
        </dgm:presLayoutVars>
      </dgm:prSet>
      <dgm:spPr/>
    </dgm:pt>
    <dgm:pt modelId="{4CB36954-ACDF-4D63-8470-DA5AF31E26AC}" type="pres">
      <dgm:prSet presAssocID="{8EE90ABC-4C6F-4B50-8D75-D3F15287C7E7}" presName="dummy" presStyleCnt="0"/>
      <dgm:spPr/>
    </dgm:pt>
    <dgm:pt modelId="{32BB2652-F00E-4B45-9FB4-0DF787D14D0A}" type="pres">
      <dgm:prSet presAssocID="{713E1D69-CE03-4EDB-B03E-9BD4EA84B69C}" presName="sibTrans" presStyleLbl="sibTrans2D1" presStyleIdx="5" presStyleCnt="8"/>
      <dgm:spPr/>
    </dgm:pt>
    <dgm:pt modelId="{5791A4B7-C22B-4923-8C32-E38C6EDDDFEB}" type="pres">
      <dgm:prSet presAssocID="{379C85E5-1F2B-4CBF-A327-48D96DDC458B}" presName="node" presStyleLbl="node1" presStyleIdx="6" presStyleCnt="8" custScaleX="164207" custScaleY="164207">
        <dgm:presLayoutVars>
          <dgm:bulletEnabled val="1"/>
        </dgm:presLayoutVars>
      </dgm:prSet>
      <dgm:spPr/>
    </dgm:pt>
    <dgm:pt modelId="{D7A316DA-03B8-4033-9819-AA98D27D0B3F}" type="pres">
      <dgm:prSet presAssocID="{379C85E5-1F2B-4CBF-A327-48D96DDC458B}" presName="dummy" presStyleCnt="0"/>
      <dgm:spPr/>
    </dgm:pt>
    <dgm:pt modelId="{77DE1CCF-7747-4FE4-9C39-69723AB12FB4}" type="pres">
      <dgm:prSet presAssocID="{379B77C9-F552-4FCD-8F2B-3FD06433C1EE}" presName="sibTrans" presStyleLbl="sibTrans2D1" presStyleIdx="6" presStyleCnt="8"/>
      <dgm:spPr/>
    </dgm:pt>
    <dgm:pt modelId="{35211038-1011-4A6C-AB7F-3EB2A70BDDAB}" type="pres">
      <dgm:prSet presAssocID="{39300CE4-1A7A-40E0-B8AC-F5828A80AD24}" presName="node" presStyleLbl="node1" presStyleIdx="7" presStyleCnt="8" custScaleX="164207" custScaleY="164207">
        <dgm:presLayoutVars>
          <dgm:bulletEnabled val="1"/>
        </dgm:presLayoutVars>
      </dgm:prSet>
      <dgm:spPr/>
    </dgm:pt>
    <dgm:pt modelId="{8B67810B-D906-4496-A858-9E1E5597AF18}" type="pres">
      <dgm:prSet presAssocID="{39300CE4-1A7A-40E0-B8AC-F5828A80AD24}" presName="dummy" presStyleCnt="0"/>
      <dgm:spPr/>
    </dgm:pt>
    <dgm:pt modelId="{A8ED9119-9856-404E-B4FF-125E2C9755A6}" type="pres">
      <dgm:prSet presAssocID="{8927E8F3-B15C-4EA7-8414-79902E83AE57}" presName="sibTrans" presStyleLbl="sibTrans2D1" presStyleIdx="7" presStyleCnt="8"/>
      <dgm:spPr/>
    </dgm:pt>
  </dgm:ptLst>
  <dgm:cxnLst>
    <dgm:cxn modelId="{BFA64900-2E8B-4BF9-9CC5-8474C1D53D3A}" srcId="{D4C38F19-0E2A-4C49-9F58-C0D4C8037FF9}" destId="{DD1E219B-F2B8-4A2D-961F-817E787D85C5}" srcOrd="0" destOrd="0" parTransId="{8D54DE18-0D24-4F39-9C17-C1FF1E756249}" sibTransId="{8A308252-764F-43DC-BEF8-A594EB225786}"/>
    <dgm:cxn modelId="{F2977900-9D82-49FF-A255-5B7277220353}" type="presOf" srcId="{8A308252-764F-43DC-BEF8-A594EB225786}" destId="{69D85057-A4BE-4F12-A75A-DADC475B9D95}" srcOrd="0" destOrd="0" presId="urn:microsoft.com/office/officeart/2005/8/layout/radial6"/>
    <dgm:cxn modelId="{933F3E10-213F-44E8-8003-98993ECC1A30}" type="presOf" srcId="{713E1D69-CE03-4EDB-B03E-9BD4EA84B69C}" destId="{32BB2652-F00E-4B45-9FB4-0DF787D14D0A}" srcOrd="0" destOrd="0" presId="urn:microsoft.com/office/officeart/2005/8/layout/radial6"/>
    <dgm:cxn modelId="{7F0C7217-D47E-481E-9A65-7BE6C51EAF64}" type="presOf" srcId="{F38A4A06-A2C4-4B05-9466-B18F395AD3A5}" destId="{13E0891D-D182-4B8E-B08D-B2540DAC6BCE}" srcOrd="0" destOrd="0" presId="urn:microsoft.com/office/officeart/2005/8/layout/radial6"/>
    <dgm:cxn modelId="{D498CA1E-D1CD-4CD0-9ADF-4258D56DDF3E}" type="presOf" srcId="{8927E8F3-B15C-4EA7-8414-79902E83AE57}" destId="{A8ED9119-9856-404E-B4FF-125E2C9755A6}" srcOrd="0" destOrd="0" presId="urn:microsoft.com/office/officeart/2005/8/layout/radial6"/>
    <dgm:cxn modelId="{D8929426-7E8F-4D86-8551-1BAAFB4B55BD}" type="presOf" srcId="{9F6DA2F2-CA0D-4258-9D99-5E506E123C47}" destId="{04678C91-B476-4DDF-97D3-0BF86E7B7C8D}" srcOrd="0" destOrd="0" presId="urn:microsoft.com/office/officeart/2005/8/layout/radial6"/>
    <dgm:cxn modelId="{58903D28-B096-4C1C-AB92-B3628F01898D}" srcId="{D4C38F19-0E2A-4C49-9F58-C0D4C8037FF9}" destId="{F38A4A06-A2C4-4B05-9466-B18F395AD3A5}" srcOrd="1" destOrd="0" parTransId="{C5BA6129-1903-4FB1-840E-7B1D97A83414}" sibTransId="{1900DA8E-A3B8-4ED3-AAFE-638515355A0F}"/>
    <dgm:cxn modelId="{DB1A842A-EB55-4DC9-B343-3E43FDC5C4A9}" srcId="{D4C38F19-0E2A-4C49-9F58-C0D4C8037FF9}" destId="{8EE90ABC-4C6F-4B50-8D75-D3F15287C7E7}" srcOrd="5" destOrd="0" parTransId="{90EA0E83-F32F-40D2-8C7C-793E338EB623}" sibTransId="{713E1D69-CE03-4EDB-B03E-9BD4EA84B69C}"/>
    <dgm:cxn modelId="{D9382630-2A16-4F21-8554-FE4DE36CF0E3}" type="presOf" srcId="{1900DA8E-A3B8-4ED3-AAFE-638515355A0F}" destId="{EFEBC5D8-36E6-46F7-8765-13BD05B48BAC}" srcOrd="0" destOrd="0" presId="urn:microsoft.com/office/officeart/2005/8/layout/radial6"/>
    <dgm:cxn modelId="{C6E35534-30BC-4325-AE07-13B1D2688DA2}" type="presOf" srcId="{39300CE4-1A7A-40E0-B8AC-F5828A80AD24}" destId="{35211038-1011-4A6C-AB7F-3EB2A70BDDAB}" srcOrd="0" destOrd="0" presId="urn:microsoft.com/office/officeart/2005/8/layout/radial6"/>
    <dgm:cxn modelId="{819D2466-4CD8-4B89-B30D-0D1B056D634A}" type="presOf" srcId="{379C85E5-1F2B-4CBF-A327-48D96DDC458B}" destId="{5791A4B7-C22B-4923-8C32-E38C6EDDDFEB}" srcOrd="0" destOrd="0" presId="urn:microsoft.com/office/officeart/2005/8/layout/radial6"/>
    <dgm:cxn modelId="{E04D8346-437A-4DB0-AD9B-2D35226DAC9C}" type="presOf" srcId="{3D581F6A-9576-44CD-BEBD-FEACDAACF1F1}" destId="{8CDE7292-177E-4669-B8FC-18F1A620C1D2}" srcOrd="0" destOrd="0" presId="urn:microsoft.com/office/officeart/2005/8/layout/radial6"/>
    <dgm:cxn modelId="{627E7972-5B1D-43EB-B265-BC09F74D0B34}" type="presOf" srcId="{A49D8FBC-6467-49E2-AF3A-179C7C2BAC2A}" destId="{8DBA1E36-31EA-4DEE-AA32-8963D8FE2C47}" srcOrd="0" destOrd="0" presId="urn:microsoft.com/office/officeart/2005/8/layout/radial6"/>
    <dgm:cxn modelId="{7A660E73-E11F-4D75-B0E2-7C6A7A8A7C15}" srcId="{D4C38F19-0E2A-4C49-9F58-C0D4C8037FF9}" destId="{A573C6FB-C090-49CB-8C36-231CFF78C95B}" srcOrd="4" destOrd="0" parTransId="{C641BEA4-929F-4D52-9A4B-8B65D1DED1F7}" sibTransId="{3D581F6A-9576-44CD-BEBD-FEACDAACF1F1}"/>
    <dgm:cxn modelId="{A58F1157-9CA7-46FF-A4BD-EF5CCAACDB32}" srcId="{D4C38F19-0E2A-4C49-9F58-C0D4C8037FF9}" destId="{39300CE4-1A7A-40E0-B8AC-F5828A80AD24}" srcOrd="7" destOrd="0" parTransId="{DACB4B8B-7CFD-437C-A9E7-66504ACEF9C5}" sibTransId="{8927E8F3-B15C-4EA7-8414-79902E83AE57}"/>
    <dgm:cxn modelId="{713F0C80-C358-4977-8252-1D73B63CAEC5}" type="presOf" srcId="{A573C6FB-C090-49CB-8C36-231CFF78C95B}" destId="{81DD3AB8-285A-40DD-82D6-53522E77804D}" srcOrd="0" destOrd="0" presId="urn:microsoft.com/office/officeart/2005/8/layout/radial6"/>
    <dgm:cxn modelId="{B0FE8692-410A-4950-B80A-FEDA79F38240}" type="presOf" srcId="{DD1E219B-F2B8-4A2D-961F-817E787D85C5}" destId="{32B5FFD9-FA01-4BF9-A259-1DFCB3E732D2}" srcOrd="0" destOrd="0" presId="urn:microsoft.com/office/officeart/2005/8/layout/radial6"/>
    <dgm:cxn modelId="{6FD7B297-E71C-41D4-92BF-9C9B505F9187}" srcId="{D4C38F19-0E2A-4C49-9F58-C0D4C8037FF9}" destId="{8212A4F5-E4DB-4878-8BB9-D7BD2A49A33B}" srcOrd="3" destOrd="0" parTransId="{72D065B2-2835-4127-A667-9FBBDE39CE64}" sibTransId="{A49D8FBC-6467-49E2-AF3A-179C7C2BAC2A}"/>
    <dgm:cxn modelId="{0A6AA9BA-4C4E-4E61-9C9B-1CBAC4059324}" type="presOf" srcId="{8EE90ABC-4C6F-4B50-8D75-D3F15287C7E7}" destId="{09E4914F-EE0C-426E-820D-E26445C60AA6}" srcOrd="0" destOrd="0" presId="urn:microsoft.com/office/officeart/2005/8/layout/radial6"/>
    <dgm:cxn modelId="{EAFC89CD-9ECB-437D-89D7-864AA6EC71AF}" type="presOf" srcId="{D4C38F19-0E2A-4C49-9F58-C0D4C8037FF9}" destId="{2E7AABA0-ECF5-4787-A6BF-B739689B307B}" srcOrd="0" destOrd="0" presId="urn:microsoft.com/office/officeart/2005/8/layout/radial6"/>
    <dgm:cxn modelId="{433889D7-0BCB-4944-8897-FDBA3B2C7519}" type="presOf" srcId="{E3CCBC0A-F3CB-4291-9A23-4246B192BA97}" destId="{ECB8FBE3-7975-4B2D-9438-5CD0AE0FDB57}" srcOrd="0" destOrd="0" presId="urn:microsoft.com/office/officeart/2005/8/layout/radial6"/>
    <dgm:cxn modelId="{BEFCDADF-0C91-48D8-804E-8D6FA43AEB1F}" type="presOf" srcId="{8212A4F5-E4DB-4878-8BB9-D7BD2A49A33B}" destId="{EA2272CD-D957-40D3-AAFB-F16B86F20FAA}" srcOrd="0" destOrd="0" presId="urn:microsoft.com/office/officeart/2005/8/layout/radial6"/>
    <dgm:cxn modelId="{C0B2A9E5-A1F2-42C5-8F5B-D24BAED346F5}" srcId="{DE347D20-23B7-4959-A0F9-13872E846E7A}" destId="{D4C38F19-0E2A-4C49-9F58-C0D4C8037FF9}" srcOrd="0" destOrd="0" parTransId="{46CC514A-1B68-4E07-B81D-ABB0957C7C57}" sibTransId="{6EB9D55B-BF28-430D-AFED-EACCADE8B616}"/>
    <dgm:cxn modelId="{0E5D58EA-A903-4119-BA1A-BE5E1016F536}" srcId="{D4C38F19-0E2A-4C49-9F58-C0D4C8037FF9}" destId="{9F6DA2F2-CA0D-4258-9D99-5E506E123C47}" srcOrd="2" destOrd="0" parTransId="{35A81D26-DE88-463D-828A-DF80A46955B0}" sibTransId="{E3CCBC0A-F3CB-4291-9A23-4246B192BA97}"/>
    <dgm:cxn modelId="{2C7D70F0-CB22-49E8-8CB9-ACD70033A776}" type="presOf" srcId="{379B77C9-F552-4FCD-8F2B-3FD06433C1EE}" destId="{77DE1CCF-7747-4FE4-9C39-69723AB12FB4}" srcOrd="0" destOrd="0" presId="urn:microsoft.com/office/officeart/2005/8/layout/radial6"/>
    <dgm:cxn modelId="{FE0E68F8-F738-4D08-99F2-684EAE92338B}" srcId="{D4C38F19-0E2A-4C49-9F58-C0D4C8037FF9}" destId="{379C85E5-1F2B-4CBF-A327-48D96DDC458B}" srcOrd="6" destOrd="0" parTransId="{ADD2097D-C259-4866-BF31-1C0AE20D3E63}" sibTransId="{379B77C9-F552-4FCD-8F2B-3FD06433C1EE}"/>
    <dgm:cxn modelId="{E571E1F8-3DC0-4875-BD8E-3DA059D17438}" type="presOf" srcId="{DE347D20-23B7-4959-A0F9-13872E846E7A}" destId="{2719300B-E5BF-48E1-9F05-F8CA2CA3794C}" srcOrd="0" destOrd="0" presId="urn:microsoft.com/office/officeart/2005/8/layout/radial6"/>
    <dgm:cxn modelId="{F56AB83A-C36E-43C7-90A6-C2519E9F62E8}" type="presParOf" srcId="{2719300B-E5BF-48E1-9F05-F8CA2CA3794C}" destId="{2E7AABA0-ECF5-4787-A6BF-B739689B307B}" srcOrd="0" destOrd="0" presId="urn:microsoft.com/office/officeart/2005/8/layout/radial6"/>
    <dgm:cxn modelId="{57E4C78A-C399-46CD-99FF-785846B78C63}" type="presParOf" srcId="{2719300B-E5BF-48E1-9F05-F8CA2CA3794C}" destId="{32B5FFD9-FA01-4BF9-A259-1DFCB3E732D2}" srcOrd="1" destOrd="0" presId="urn:microsoft.com/office/officeart/2005/8/layout/radial6"/>
    <dgm:cxn modelId="{76DE7D55-E446-4276-B79B-10B638D66418}" type="presParOf" srcId="{2719300B-E5BF-48E1-9F05-F8CA2CA3794C}" destId="{469C53AF-532F-4774-B802-704970E3C81B}" srcOrd="2" destOrd="0" presId="urn:microsoft.com/office/officeart/2005/8/layout/radial6"/>
    <dgm:cxn modelId="{60BE4137-2616-48E1-AD54-81BA9724ECA0}" type="presParOf" srcId="{2719300B-E5BF-48E1-9F05-F8CA2CA3794C}" destId="{69D85057-A4BE-4F12-A75A-DADC475B9D95}" srcOrd="3" destOrd="0" presId="urn:microsoft.com/office/officeart/2005/8/layout/radial6"/>
    <dgm:cxn modelId="{36591518-18BE-4FF8-83BE-D17F1EF99113}" type="presParOf" srcId="{2719300B-E5BF-48E1-9F05-F8CA2CA3794C}" destId="{13E0891D-D182-4B8E-B08D-B2540DAC6BCE}" srcOrd="4" destOrd="0" presId="urn:microsoft.com/office/officeart/2005/8/layout/radial6"/>
    <dgm:cxn modelId="{09F04DB6-5004-4BB4-B5FF-A11E541F18C7}" type="presParOf" srcId="{2719300B-E5BF-48E1-9F05-F8CA2CA3794C}" destId="{AC401BEC-9005-45E1-A9C4-2D6BBA895BB8}" srcOrd="5" destOrd="0" presId="urn:microsoft.com/office/officeart/2005/8/layout/radial6"/>
    <dgm:cxn modelId="{4D52A0C4-163E-42D4-BD21-F245758832AE}" type="presParOf" srcId="{2719300B-E5BF-48E1-9F05-F8CA2CA3794C}" destId="{EFEBC5D8-36E6-46F7-8765-13BD05B48BAC}" srcOrd="6" destOrd="0" presId="urn:microsoft.com/office/officeart/2005/8/layout/radial6"/>
    <dgm:cxn modelId="{B54E1D49-9EC4-4995-A263-A55295A8E1C5}" type="presParOf" srcId="{2719300B-E5BF-48E1-9F05-F8CA2CA3794C}" destId="{04678C91-B476-4DDF-97D3-0BF86E7B7C8D}" srcOrd="7" destOrd="0" presId="urn:microsoft.com/office/officeart/2005/8/layout/radial6"/>
    <dgm:cxn modelId="{E056992F-A305-4F56-B73F-105777EA60C5}" type="presParOf" srcId="{2719300B-E5BF-48E1-9F05-F8CA2CA3794C}" destId="{DE76E8FF-421E-40FA-A8E3-65D3823D62D3}" srcOrd="8" destOrd="0" presId="urn:microsoft.com/office/officeart/2005/8/layout/radial6"/>
    <dgm:cxn modelId="{489A028C-58D0-487B-A0D6-A3833CC7B2F4}" type="presParOf" srcId="{2719300B-E5BF-48E1-9F05-F8CA2CA3794C}" destId="{ECB8FBE3-7975-4B2D-9438-5CD0AE0FDB57}" srcOrd="9" destOrd="0" presId="urn:microsoft.com/office/officeart/2005/8/layout/radial6"/>
    <dgm:cxn modelId="{29AF0C92-B954-4A46-9239-EDD9E2CE41CA}" type="presParOf" srcId="{2719300B-E5BF-48E1-9F05-F8CA2CA3794C}" destId="{EA2272CD-D957-40D3-AAFB-F16B86F20FAA}" srcOrd="10" destOrd="0" presId="urn:microsoft.com/office/officeart/2005/8/layout/radial6"/>
    <dgm:cxn modelId="{1053F8B5-CB67-47A0-B301-4E5486EC4256}" type="presParOf" srcId="{2719300B-E5BF-48E1-9F05-F8CA2CA3794C}" destId="{81C07479-09B3-42AD-AAA7-37C84FF7C4CB}" srcOrd="11" destOrd="0" presId="urn:microsoft.com/office/officeart/2005/8/layout/radial6"/>
    <dgm:cxn modelId="{52B9D80B-7321-44D7-980C-4B835B956CEB}" type="presParOf" srcId="{2719300B-E5BF-48E1-9F05-F8CA2CA3794C}" destId="{8DBA1E36-31EA-4DEE-AA32-8963D8FE2C47}" srcOrd="12" destOrd="0" presId="urn:microsoft.com/office/officeart/2005/8/layout/radial6"/>
    <dgm:cxn modelId="{28C24ADD-52A4-45B0-BE3B-80C548A2990A}" type="presParOf" srcId="{2719300B-E5BF-48E1-9F05-F8CA2CA3794C}" destId="{81DD3AB8-285A-40DD-82D6-53522E77804D}" srcOrd="13" destOrd="0" presId="urn:microsoft.com/office/officeart/2005/8/layout/radial6"/>
    <dgm:cxn modelId="{A4883FEA-E3B6-47DE-A572-9EED23ECB48D}" type="presParOf" srcId="{2719300B-E5BF-48E1-9F05-F8CA2CA3794C}" destId="{064AE636-5A97-418D-8B88-9E4807F7BE8B}" srcOrd="14" destOrd="0" presId="urn:microsoft.com/office/officeart/2005/8/layout/radial6"/>
    <dgm:cxn modelId="{1F9DD679-7AA9-4A19-A994-EB066F773B74}" type="presParOf" srcId="{2719300B-E5BF-48E1-9F05-F8CA2CA3794C}" destId="{8CDE7292-177E-4669-B8FC-18F1A620C1D2}" srcOrd="15" destOrd="0" presId="urn:microsoft.com/office/officeart/2005/8/layout/radial6"/>
    <dgm:cxn modelId="{65C5A8ED-982F-4E69-8D6F-0FAE4B36A5FE}" type="presParOf" srcId="{2719300B-E5BF-48E1-9F05-F8CA2CA3794C}" destId="{09E4914F-EE0C-426E-820D-E26445C60AA6}" srcOrd="16" destOrd="0" presId="urn:microsoft.com/office/officeart/2005/8/layout/radial6"/>
    <dgm:cxn modelId="{FE6263BF-275E-4222-A9CC-4F2457DDB1CE}" type="presParOf" srcId="{2719300B-E5BF-48E1-9F05-F8CA2CA3794C}" destId="{4CB36954-ACDF-4D63-8470-DA5AF31E26AC}" srcOrd="17" destOrd="0" presId="urn:microsoft.com/office/officeart/2005/8/layout/radial6"/>
    <dgm:cxn modelId="{616079B3-D01A-4738-BE8A-476FE0692500}" type="presParOf" srcId="{2719300B-E5BF-48E1-9F05-F8CA2CA3794C}" destId="{32BB2652-F00E-4B45-9FB4-0DF787D14D0A}" srcOrd="18" destOrd="0" presId="urn:microsoft.com/office/officeart/2005/8/layout/radial6"/>
    <dgm:cxn modelId="{BAFA823C-7738-4759-90A4-377474266567}" type="presParOf" srcId="{2719300B-E5BF-48E1-9F05-F8CA2CA3794C}" destId="{5791A4B7-C22B-4923-8C32-E38C6EDDDFEB}" srcOrd="19" destOrd="0" presId="urn:microsoft.com/office/officeart/2005/8/layout/radial6"/>
    <dgm:cxn modelId="{A1D13400-8B60-47EC-A2F6-638844F9FB48}" type="presParOf" srcId="{2719300B-E5BF-48E1-9F05-F8CA2CA3794C}" destId="{D7A316DA-03B8-4033-9819-AA98D27D0B3F}" srcOrd="20" destOrd="0" presId="urn:microsoft.com/office/officeart/2005/8/layout/radial6"/>
    <dgm:cxn modelId="{4A7D09E5-E498-43EE-81C7-AED9663B246A}" type="presParOf" srcId="{2719300B-E5BF-48E1-9F05-F8CA2CA3794C}" destId="{77DE1CCF-7747-4FE4-9C39-69723AB12FB4}" srcOrd="21" destOrd="0" presId="urn:microsoft.com/office/officeart/2005/8/layout/radial6"/>
    <dgm:cxn modelId="{DCBFA723-8D00-4FDF-9F0D-1295DFEE3C63}" type="presParOf" srcId="{2719300B-E5BF-48E1-9F05-F8CA2CA3794C}" destId="{35211038-1011-4A6C-AB7F-3EB2A70BDDAB}" srcOrd="22" destOrd="0" presId="urn:microsoft.com/office/officeart/2005/8/layout/radial6"/>
    <dgm:cxn modelId="{74D9ADE1-AD67-4A71-BEDF-C4D738E94458}" type="presParOf" srcId="{2719300B-E5BF-48E1-9F05-F8CA2CA3794C}" destId="{8B67810B-D906-4496-A858-9E1E5597AF18}" srcOrd="23" destOrd="0" presId="urn:microsoft.com/office/officeart/2005/8/layout/radial6"/>
    <dgm:cxn modelId="{AA96C220-55CA-4ABE-BE4B-DF4B88E2C81E}" type="presParOf" srcId="{2719300B-E5BF-48E1-9F05-F8CA2CA3794C}" destId="{A8ED9119-9856-404E-B4FF-125E2C9755A6}"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D9119-9856-404E-B4FF-125E2C9755A6}">
      <dsp:nvSpPr>
        <dsp:cNvPr id="0" name=""/>
        <dsp:cNvSpPr/>
      </dsp:nvSpPr>
      <dsp:spPr>
        <a:xfrm>
          <a:off x="1554352" y="528492"/>
          <a:ext cx="4775663" cy="4775663"/>
        </a:xfrm>
        <a:prstGeom prst="blockArc">
          <a:avLst>
            <a:gd name="adj1" fmla="val 13500000"/>
            <a:gd name="adj2" fmla="val 16200000"/>
            <a:gd name="adj3" fmla="val 342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DE1CCF-7747-4FE4-9C39-69723AB12FB4}">
      <dsp:nvSpPr>
        <dsp:cNvPr id="0" name=""/>
        <dsp:cNvSpPr/>
      </dsp:nvSpPr>
      <dsp:spPr>
        <a:xfrm>
          <a:off x="1554352" y="528492"/>
          <a:ext cx="4775663" cy="4775663"/>
        </a:xfrm>
        <a:prstGeom prst="blockArc">
          <a:avLst>
            <a:gd name="adj1" fmla="val 10800000"/>
            <a:gd name="adj2" fmla="val 13500000"/>
            <a:gd name="adj3" fmla="val 342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BB2652-F00E-4B45-9FB4-0DF787D14D0A}">
      <dsp:nvSpPr>
        <dsp:cNvPr id="0" name=""/>
        <dsp:cNvSpPr/>
      </dsp:nvSpPr>
      <dsp:spPr>
        <a:xfrm>
          <a:off x="1554352" y="528492"/>
          <a:ext cx="4775663" cy="4775663"/>
        </a:xfrm>
        <a:prstGeom prst="blockArc">
          <a:avLst>
            <a:gd name="adj1" fmla="val 8100000"/>
            <a:gd name="adj2" fmla="val 10800000"/>
            <a:gd name="adj3" fmla="val 342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E7292-177E-4669-B8FC-18F1A620C1D2}">
      <dsp:nvSpPr>
        <dsp:cNvPr id="0" name=""/>
        <dsp:cNvSpPr/>
      </dsp:nvSpPr>
      <dsp:spPr>
        <a:xfrm>
          <a:off x="1554352" y="528492"/>
          <a:ext cx="4775663" cy="4775663"/>
        </a:xfrm>
        <a:prstGeom prst="blockArc">
          <a:avLst>
            <a:gd name="adj1" fmla="val 5400000"/>
            <a:gd name="adj2" fmla="val 8100000"/>
            <a:gd name="adj3" fmla="val 3429"/>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BA1E36-31EA-4DEE-AA32-8963D8FE2C47}">
      <dsp:nvSpPr>
        <dsp:cNvPr id="0" name=""/>
        <dsp:cNvSpPr/>
      </dsp:nvSpPr>
      <dsp:spPr>
        <a:xfrm>
          <a:off x="1554352" y="528492"/>
          <a:ext cx="4775663" cy="4775663"/>
        </a:xfrm>
        <a:prstGeom prst="blockArc">
          <a:avLst>
            <a:gd name="adj1" fmla="val 2700000"/>
            <a:gd name="adj2" fmla="val 5400000"/>
            <a:gd name="adj3" fmla="val 342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B8FBE3-7975-4B2D-9438-5CD0AE0FDB57}">
      <dsp:nvSpPr>
        <dsp:cNvPr id="0" name=""/>
        <dsp:cNvSpPr/>
      </dsp:nvSpPr>
      <dsp:spPr>
        <a:xfrm>
          <a:off x="1554352" y="528492"/>
          <a:ext cx="4775663" cy="4775663"/>
        </a:xfrm>
        <a:prstGeom prst="blockArc">
          <a:avLst>
            <a:gd name="adj1" fmla="val 0"/>
            <a:gd name="adj2" fmla="val 2700000"/>
            <a:gd name="adj3" fmla="val 342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EBC5D8-36E6-46F7-8765-13BD05B48BAC}">
      <dsp:nvSpPr>
        <dsp:cNvPr id="0" name=""/>
        <dsp:cNvSpPr/>
      </dsp:nvSpPr>
      <dsp:spPr>
        <a:xfrm>
          <a:off x="1554352" y="528492"/>
          <a:ext cx="4775663" cy="4775663"/>
        </a:xfrm>
        <a:prstGeom prst="blockArc">
          <a:avLst>
            <a:gd name="adj1" fmla="val 18900000"/>
            <a:gd name="adj2" fmla="val 0"/>
            <a:gd name="adj3" fmla="val 342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D85057-A4BE-4F12-A75A-DADC475B9D95}">
      <dsp:nvSpPr>
        <dsp:cNvPr id="0" name=""/>
        <dsp:cNvSpPr/>
      </dsp:nvSpPr>
      <dsp:spPr>
        <a:xfrm>
          <a:off x="1554352" y="528492"/>
          <a:ext cx="4775663" cy="4775663"/>
        </a:xfrm>
        <a:prstGeom prst="blockArc">
          <a:avLst>
            <a:gd name="adj1" fmla="val 16200000"/>
            <a:gd name="adj2" fmla="val 18900000"/>
            <a:gd name="adj3" fmla="val 342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7AABA0-ECF5-4787-A6BF-B739689B307B}">
      <dsp:nvSpPr>
        <dsp:cNvPr id="0" name=""/>
        <dsp:cNvSpPr/>
      </dsp:nvSpPr>
      <dsp:spPr>
        <a:xfrm>
          <a:off x="2699787" y="1656186"/>
          <a:ext cx="2484793" cy="2520275"/>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sk-SK" sz="2400" b="1" kern="1200" dirty="0">
              <a:solidFill>
                <a:srgbClr val="0B3261"/>
              </a:solidFill>
            </a:rPr>
            <a:t>Zručnosti pre riadenie kariéry</a:t>
          </a:r>
          <a:endParaRPr lang="en-US" sz="2400" b="1" kern="1200" dirty="0">
            <a:solidFill>
              <a:srgbClr val="0B3261"/>
            </a:solidFill>
          </a:endParaRPr>
        </a:p>
      </dsp:txBody>
      <dsp:txXfrm>
        <a:off x="3063677" y="2025272"/>
        <a:ext cx="1757013" cy="1782103"/>
      </dsp:txXfrm>
    </dsp:sp>
    <dsp:sp modelId="{32B5FFD9-FA01-4BF9-A259-1DFCB3E732D2}">
      <dsp:nvSpPr>
        <dsp:cNvPr id="0" name=""/>
        <dsp:cNvSpPr/>
      </dsp:nvSpPr>
      <dsp:spPr>
        <a:xfrm>
          <a:off x="2987822" y="-364271"/>
          <a:ext cx="1908722" cy="1867407"/>
        </a:xfrm>
        <a:prstGeom prst="ellipse">
          <a:avLst/>
        </a:prstGeom>
        <a:solidFill>
          <a:schemeClr val="accent2">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Konfrontovať osobné charakteristiky s charakteristikami povolania</a:t>
          </a:r>
          <a:endParaRPr lang="en-US" sz="1200" b="1" kern="1200" dirty="0">
            <a:solidFill>
              <a:srgbClr val="FFFF00"/>
            </a:solidFill>
          </a:endParaRPr>
        </a:p>
      </dsp:txBody>
      <dsp:txXfrm>
        <a:off x="3267348" y="-90796"/>
        <a:ext cx="1349670" cy="1320457"/>
      </dsp:txXfrm>
    </dsp:sp>
    <dsp:sp modelId="{13E0891D-D182-4B8E-B08D-B2540DAC6BCE}">
      <dsp:nvSpPr>
        <dsp:cNvPr id="0" name=""/>
        <dsp:cNvSpPr/>
      </dsp:nvSpPr>
      <dsp:spPr>
        <a:xfrm>
          <a:off x="4667983" y="323117"/>
          <a:ext cx="1867407" cy="1867407"/>
        </a:xfrm>
        <a:prstGeom prst="ellipse">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Vyhľadávať informácie o trhu práce a o vzdelávaní</a:t>
          </a:r>
          <a:endParaRPr lang="en-US" sz="1200" b="1" kern="1200" dirty="0">
            <a:solidFill>
              <a:srgbClr val="FFFF00"/>
            </a:solidFill>
          </a:endParaRPr>
        </a:p>
      </dsp:txBody>
      <dsp:txXfrm>
        <a:off x="4941458" y="596592"/>
        <a:ext cx="1320457" cy="1320457"/>
      </dsp:txXfrm>
    </dsp:sp>
    <dsp:sp modelId="{04678C91-B476-4DDF-97D3-0BF86E7B7C8D}">
      <dsp:nvSpPr>
        <dsp:cNvPr id="0" name=""/>
        <dsp:cNvSpPr/>
      </dsp:nvSpPr>
      <dsp:spPr>
        <a:xfrm>
          <a:off x="5355371" y="1982620"/>
          <a:ext cx="1867407" cy="1867407"/>
        </a:xfrm>
        <a:prstGeom prst="ellipse">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Pomenovať vlastné skúsenosti a zdôvodniť profesijné rozhodnutia</a:t>
          </a:r>
          <a:endParaRPr lang="en-US" sz="1200" b="1" kern="1200" dirty="0">
            <a:solidFill>
              <a:srgbClr val="FFFF00"/>
            </a:solidFill>
          </a:endParaRPr>
        </a:p>
      </dsp:txBody>
      <dsp:txXfrm>
        <a:off x="5628846" y="2256095"/>
        <a:ext cx="1320457" cy="1320457"/>
      </dsp:txXfrm>
    </dsp:sp>
    <dsp:sp modelId="{EA2272CD-D957-40D3-AAFB-F16B86F20FAA}">
      <dsp:nvSpPr>
        <dsp:cNvPr id="0" name=""/>
        <dsp:cNvSpPr/>
      </dsp:nvSpPr>
      <dsp:spPr>
        <a:xfrm>
          <a:off x="4667983" y="3642123"/>
          <a:ext cx="1867407" cy="1867407"/>
        </a:xfrm>
        <a:prstGeom prst="ellipse">
          <a:avLst/>
        </a:prstGeom>
        <a:solidFill>
          <a:schemeClr val="accent5">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Vypracovať a adaptovať akčný plán</a:t>
          </a:r>
          <a:endParaRPr lang="en-US" sz="1200" b="1" kern="1200" dirty="0">
            <a:solidFill>
              <a:srgbClr val="FFFF00"/>
            </a:solidFill>
          </a:endParaRPr>
        </a:p>
      </dsp:txBody>
      <dsp:txXfrm>
        <a:off x="4941458" y="3915598"/>
        <a:ext cx="1320457" cy="1320457"/>
      </dsp:txXfrm>
    </dsp:sp>
    <dsp:sp modelId="{81DD3AB8-285A-40DD-82D6-53522E77804D}">
      <dsp:nvSpPr>
        <dsp:cNvPr id="0" name=""/>
        <dsp:cNvSpPr/>
      </dsp:nvSpPr>
      <dsp:spPr>
        <a:xfrm>
          <a:off x="3008480" y="4329511"/>
          <a:ext cx="1867407" cy="1867407"/>
        </a:xfrm>
        <a:prstGeom prst="ellipse">
          <a:avLst/>
        </a:prstGeom>
        <a:solidFill>
          <a:schemeClr val="accent6">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Nájsť vo svojom prostredí potrebnú podporu</a:t>
          </a:r>
          <a:endParaRPr lang="en-US" sz="1200" b="1" kern="1200" dirty="0">
            <a:solidFill>
              <a:srgbClr val="FFFF00"/>
            </a:solidFill>
          </a:endParaRPr>
        </a:p>
      </dsp:txBody>
      <dsp:txXfrm>
        <a:off x="3281955" y="4602986"/>
        <a:ext cx="1320457" cy="1320457"/>
      </dsp:txXfrm>
    </dsp:sp>
    <dsp:sp modelId="{09E4914F-EE0C-426E-820D-E26445C60AA6}">
      <dsp:nvSpPr>
        <dsp:cNvPr id="0" name=""/>
        <dsp:cNvSpPr/>
      </dsp:nvSpPr>
      <dsp:spPr>
        <a:xfrm>
          <a:off x="1348977" y="3642123"/>
          <a:ext cx="1867407" cy="1867407"/>
        </a:xfrm>
        <a:prstGeom prst="ellipse">
          <a:avLst/>
        </a:prstGeom>
        <a:solidFill>
          <a:schemeClr val="accent2">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Využívať a rozširovať sieť kontaktov pre profesijné účely</a:t>
          </a:r>
          <a:endParaRPr lang="en-US" sz="1200" b="1" kern="1200" dirty="0">
            <a:solidFill>
              <a:srgbClr val="FFFF00"/>
            </a:solidFill>
          </a:endParaRPr>
        </a:p>
      </dsp:txBody>
      <dsp:txXfrm>
        <a:off x="1622452" y="3915598"/>
        <a:ext cx="1320457" cy="1320457"/>
      </dsp:txXfrm>
    </dsp:sp>
    <dsp:sp modelId="{5791A4B7-C22B-4923-8C32-E38C6EDDDFEB}">
      <dsp:nvSpPr>
        <dsp:cNvPr id="0" name=""/>
        <dsp:cNvSpPr/>
      </dsp:nvSpPr>
      <dsp:spPr>
        <a:xfrm>
          <a:off x="661588" y="1982620"/>
          <a:ext cx="1867407" cy="1867407"/>
        </a:xfrm>
        <a:prstGeom prst="ellipse">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Vypracovať rôznorodé alternatívy zamestnania</a:t>
          </a:r>
          <a:endParaRPr lang="en-US" sz="1200" b="1" kern="1200" dirty="0">
            <a:solidFill>
              <a:srgbClr val="FFFF00"/>
            </a:solidFill>
          </a:endParaRPr>
        </a:p>
      </dsp:txBody>
      <dsp:txXfrm>
        <a:off x="935063" y="2256095"/>
        <a:ext cx="1320457" cy="1320457"/>
      </dsp:txXfrm>
    </dsp:sp>
    <dsp:sp modelId="{35211038-1011-4A6C-AB7F-3EB2A70BDDAB}">
      <dsp:nvSpPr>
        <dsp:cNvPr id="0" name=""/>
        <dsp:cNvSpPr/>
      </dsp:nvSpPr>
      <dsp:spPr>
        <a:xfrm>
          <a:off x="1348977" y="323117"/>
          <a:ext cx="1867407" cy="1867407"/>
        </a:xfrm>
        <a:prstGeom prst="ellipse">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k-SK" sz="1200" b="1" kern="1200" dirty="0">
              <a:solidFill>
                <a:srgbClr val="FFFF00"/>
              </a:solidFill>
            </a:rPr>
            <a:t>Určiť priority medzi viacerými alternatívami</a:t>
          </a:r>
          <a:endParaRPr lang="en-US" sz="1200" b="1" kern="1200" dirty="0">
            <a:solidFill>
              <a:srgbClr val="FFFF00"/>
            </a:solidFill>
          </a:endParaRPr>
        </a:p>
      </dsp:txBody>
      <dsp:txXfrm>
        <a:off x="1622452" y="596592"/>
        <a:ext cx="1320457" cy="132045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0E78E-BD01-4212-9D60-153C93257F4E}" type="datetimeFigureOut">
              <a:rPr lang="en-GB" smtClean="0"/>
              <a:pPr/>
              <a:t>23/04/2017</a:t>
            </a:fld>
            <a:endParaRPr lang="en-GB"/>
          </a:p>
        </p:txBody>
      </p:sp>
      <p:sp>
        <p:nvSpPr>
          <p:cNvPr id="4" name="Zástupný symbol obrazu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oznámo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GB"/>
          </a:p>
        </p:txBody>
      </p:sp>
      <p:sp>
        <p:nvSpPr>
          <p:cNvPr id="6" name="Zástupný symbol pät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čísla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62ED-1D63-4F05-8641-8B20E6BDA6B0}" type="slidenum">
              <a:rPr lang="en-GB" smtClean="0"/>
              <a:pPr/>
              <a:t>‹#›</a:t>
            </a:fld>
            <a:endParaRPr lang="en-GB"/>
          </a:p>
        </p:txBody>
      </p:sp>
    </p:spTree>
    <p:extLst>
      <p:ext uri="{BB962C8B-B14F-4D97-AF65-F5344CB8AC3E}">
        <p14:creationId xmlns:p14="http://schemas.microsoft.com/office/powerpoint/2010/main" val="26288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V tejto úvodnej prezentácii si povieme niečo o tom,</a:t>
            </a:r>
            <a:r>
              <a:rPr lang="sk-SK" baseline="0" dirty="0"/>
              <a:t> čo je </a:t>
            </a:r>
            <a:r>
              <a:rPr lang="sk-SK" baseline="0" dirty="0" err="1"/>
              <a:t>kariérové</a:t>
            </a:r>
            <a:r>
              <a:rPr lang="sk-SK" baseline="0" dirty="0"/>
              <a:t> poradenstvo. Kto to vie? Ako by ste to definovali?</a:t>
            </a:r>
            <a:endParaRPr lang="en-GB"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a:t>
            </a:fld>
            <a:endParaRPr lang="en-GB"/>
          </a:p>
        </p:txBody>
      </p:sp>
    </p:spTree>
    <p:extLst>
      <p:ext uri="{BB962C8B-B14F-4D97-AF65-F5344CB8AC3E}">
        <p14:creationId xmlns:p14="http://schemas.microsoft.com/office/powerpoint/2010/main" val="2836672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Syndikát (10 minút)</a:t>
            </a:r>
          </a:p>
          <a:p>
            <a:pPr marL="0" indent="0">
              <a:buFont typeface="Wingdings 2"/>
              <a:buNone/>
            </a:pPr>
            <a:r>
              <a:rPr lang="sk-SK" altLang="en-US" sz="1200" u="sng" dirty="0"/>
              <a:t>Skupina 1</a:t>
            </a:r>
            <a:r>
              <a:rPr lang="sk-SK" altLang="en-US" sz="1200" dirty="0"/>
              <a:t>: </a:t>
            </a:r>
            <a:r>
              <a:rPr lang="sk-SK" altLang="en-US" sz="1200" i="1" dirty="0"/>
              <a:t>Popíšte pracovnú náplň kariérového poradcu. Môžete si pomôcť dú č.4.</a:t>
            </a:r>
          </a:p>
          <a:p>
            <a:pPr marL="0" indent="0">
              <a:buFont typeface="Wingdings 2"/>
              <a:buNone/>
            </a:pPr>
            <a:r>
              <a:rPr lang="sk-SK" altLang="en-US" sz="1200" u="sng" dirty="0"/>
              <a:t>Skupina 2</a:t>
            </a:r>
            <a:r>
              <a:rPr lang="sk-SK" altLang="en-US" sz="1200" dirty="0"/>
              <a:t>: </a:t>
            </a:r>
            <a:r>
              <a:rPr lang="sk-SK" altLang="en-US" sz="1200" i="1" dirty="0"/>
              <a:t>Čo chceme, aby sa klient kariérového poradenstva naučil?</a:t>
            </a:r>
          </a:p>
          <a:p>
            <a:pPr marL="0" indent="0">
              <a:buFont typeface="Wingdings 2"/>
              <a:buNone/>
            </a:pPr>
            <a:endParaRPr lang="sk-SK" altLang="en-US" sz="1200" i="1" dirty="0"/>
          </a:p>
          <a:p>
            <a:pPr marL="0" indent="0">
              <a:buFont typeface="Wingdings 2"/>
              <a:buNone/>
            </a:pPr>
            <a:endParaRPr lang="sk-SK" altLang="en-US" sz="1200" dirty="0"/>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10</a:t>
            </a:fld>
            <a:endParaRPr lang="en-GB"/>
          </a:p>
        </p:txBody>
      </p:sp>
    </p:spTree>
    <p:extLst>
      <p:ext uri="{BB962C8B-B14F-4D97-AF65-F5344CB8AC3E}">
        <p14:creationId xmlns:p14="http://schemas.microsoft.com/office/powerpoint/2010/main" val="182327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Výsledok skupina 1</a:t>
            </a:r>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11</a:t>
            </a:fld>
            <a:endParaRPr lang="en-GB"/>
          </a:p>
        </p:txBody>
      </p:sp>
    </p:spTree>
    <p:extLst>
      <p:ext uri="{BB962C8B-B14F-4D97-AF65-F5344CB8AC3E}">
        <p14:creationId xmlns:p14="http://schemas.microsoft.com/office/powerpoint/2010/main" val="329498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V rámci poradenského procesu vyvstáva základná otázka RADIŤ alebo SPREVÁDZAŤ ?  Poďme sa teda pozrieť k čomu vedie radenie a k čomu sprevádzanie...</a:t>
            </a:r>
          </a:p>
        </p:txBody>
      </p:sp>
      <p:sp>
        <p:nvSpPr>
          <p:cNvPr id="4" name="Slide Number Placeholder 3"/>
          <p:cNvSpPr>
            <a:spLocks noGrp="1"/>
          </p:cNvSpPr>
          <p:nvPr>
            <p:ph type="sldNum" sz="quarter" idx="10"/>
          </p:nvPr>
        </p:nvSpPr>
        <p:spPr/>
        <p:txBody>
          <a:bodyPr/>
          <a:lstStyle/>
          <a:p>
            <a:fld id="{6FCD62ED-1D63-4F05-8641-8B20E6BDA6B0}" type="slidenum">
              <a:rPr lang="en-GB" smtClean="0"/>
              <a:pPr/>
              <a:t>12</a:t>
            </a:fld>
            <a:endParaRPr lang="en-GB"/>
          </a:p>
        </p:txBody>
      </p:sp>
    </p:spTree>
    <p:extLst>
      <p:ext uri="{BB962C8B-B14F-4D97-AF65-F5344CB8AC3E}">
        <p14:creationId xmlns:p14="http://schemas.microsoft.com/office/powerpoint/2010/main" val="336425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
        <p:nvSpPr>
          <p:cNvPr id="4" name="Slide Number Placeholder 3"/>
          <p:cNvSpPr>
            <a:spLocks noGrp="1"/>
          </p:cNvSpPr>
          <p:nvPr>
            <p:ph type="sldNum" sz="quarter" idx="10"/>
          </p:nvPr>
        </p:nvSpPr>
        <p:spPr/>
        <p:txBody>
          <a:bodyPr/>
          <a:lstStyle/>
          <a:p>
            <a:fld id="{6FCD62ED-1D63-4F05-8641-8B20E6BDA6B0}" type="slidenum">
              <a:rPr lang="en-GB" smtClean="0"/>
              <a:pPr/>
              <a:t>13</a:t>
            </a:fld>
            <a:endParaRPr lang="en-GB"/>
          </a:p>
        </p:txBody>
      </p:sp>
    </p:spTree>
    <p:extLst>
      <p:ext uri="{BB962C8B-B14F-4D97-AF65-F5344CB8AC3E}">
        <p14:creationId xmlns:p14="http://schemas.microsoft.com/office/powerpoint/2010/main" val="249530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Ak</a:t>
            </a:r>
            <a:r>
              <a:rPr lang="sk-SK" baseline="0" dirty="0"/>
              <a:t> sa rozhodnete byť radcom a nie sprievodcom, veľmi rýchlo sa dostanete do pasce „záchrancu“ – preberáte zodpovednosť za klienta. Stávate sa jeho záchrancom, z neho robíte pasívnu obeť a on sa potom stáva vašim prenasledovateľom</a:t>
            </a:r>
          </a:p>
          <a:p>
            <a:endParaRPr lang="sk-SK" baseline="0" dirty="0"/>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14</a:t>
            </a:fld>
            <a:endParaRPr lang="en-GB"/>
          </a:p>
        </p:txBody>
      </p:sp>
    </p:spTree>
    <p:extLst>
      <p:ext uri="{BB962C8B-B14F-4D97-AF65-F5344CB8AC3E}">
        <p14:creationId xmlns:p14="http://schemas.microsoft.com/office/powerpoint/2010/main" val="120350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Výsledok skupiny 2</a:t>
            </a:r>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15</a:t>
            </a:fld>
            <a:endParaRPr lang="en-GB"/>
          </a:p>
        </p:txBody>
      </p:sp>
    </p:spTree>
    <p:extLst>
      <p:ext uri="{BB962C8B-B14F-4D97-AF65-F5344CB8AC3E}">
        <p14:creationId xmlns:p14="http://schemas.microsoft.com/office/powerpoint/2010/main" val="117717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a:t>Definícia OECD je takáto.</a:t>
            </a:r>
          </a:p>
          <a:p>
            <a:pPr marL="0" indent="0">
              <a:buFontTx/>
              <a:buNone/>
            </a:pPr>
            <a:endParaRPr lang="sk-SK" baseline="0" dirty="0"/>
          </a:p>
          <a:p>
            <a:pPr marL="0" indent="0">
              <a:buFontTx/>
              <a:buNone/>
            </a:pPr>
            <a:r>
              <a:rPr lang="sk-SK" baseline="0" dirty="0"/>
              <a:t>Diskusia - skúste z vášho vlastného pohľadu či praxe -</a:t>
            </a:r>
          </a:p>
          <a:p>
            <a:pPr marL="0" indent="0">
              <a:buFontTx/>
              <a:buNone/>
            </a:pPr>
            <a:r>
              <a:rPr lang="sk-SK" baseline="0" dirty="0"/>
              <a:t>Prečo vlastne kariérové poradenstvo? Načo slúži kariérové poradenstvo? </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val="100240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a:t>Bilancia kompetencií patrí do tretej oblasti</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val="12678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Najskôr predstaviť tri kroky a nechať účastníkov, kto z nich sa nachytá.</a:t>
            </a:r>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4</a:t>
            </a:fld>
            <a:endParaRPr lang="en-GB"/>
          </a:p>
        </p:txBody>
      </p:sp>
    </p:spTree>
    <p:extLst>
      <p:ext uri="{BB962C8B-B14F-4D97-AF65-F5344CB8AC3E}">
        <p14:creationId xmlns:p14="http://schemas.microsoft.com/office/powerpoint/2010/main" val="190338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Funguje to v praxu takto? Prečo?  V čom je problém ? </a:t>
            </a:r>
          </a:p>
        </p:txBody>
      </p:sp>
      <p:sp>
        <p:nvSpPr>
          <p:cNvPr id="4" name="Slide Number Placeholder 3"/>
          <p:cNvSpPr>
            <a:spLocks noGrp="1"/>
          </p:cNvSpPr>
          <p:nvPr>
            <p:ph type="sldNum" sz="quarter" idx="10"/>
          </p:nvPr>
        </p:nvSpPr>
        <p:spPr/>
        <p:txBody>
          <a:bodyPr/>
          <a:lstStyle/>
          <a:p>
            <a:fld id="{6FCD62ED-1D63-4F05-8641-8B20E6BDA6B0}" type="slidenum">
              <a:rPr lang="en-GB" smtClean="0"/>
              <a:pPr/>
              <a:t>5</a:t>
            </a:fld>
            <a:endParaRPr lang="en-GB"/>
          </a:p>
        </p:txBody>
      </p:sp>
    </p:spTree>
    <p:extLst>
      <p:ext uri="{BB962C8B-B14F-4D97-AF65-F5344CB8AC3E}">
        <p14:creationId xmlns:p14="http://schemas.microsoft.com/office/powerpoint/2010/main" val="121142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Ak chceš človeka nakŕmiť: daj mu rybu... Nauč ho chytať ryby... Vzbuď v ňom túžbu po mori</a:t>
            </a:r>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6</a:t>
            </a:fld>
            <a:endParaRPr lang="en-GB"/>
          </a:p>
        </p:txBody>
      </p:sp>
    </p:spTree>
    <p:extLst>
      <p:ext uri="{BB962C8B-B14F-4D97-AF65-F5344CB8AC3E}">
        <p14:creationId xmlns:p14="http://schemas.microsoft.com/office/powerpoint/2010/main" val="317161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Keď hovoríme o cieľoch kariérového poradenstva,</a:t>
            </a:r>
            <a:r>
              <a:rPr lang="sk-SK" baseline="0" dirty="0"/>
              <a:t> na individuálnej úrovni hovoríme o troch:</a:t>
            </a:r>
            <a:endParaRPr lang="sk-SK" dirty="0"/>
          </a:p>
          <a:p>
            <a:r>
              <a:rPr lang="sk-SK" dirty="0"/>
              <a:t>1. Praktické ciele: čo konkrétne</a:t>
            </a:r>
            <a:r>
              <a:rPr lang="sk-SK" baseline="0" dirty="0"/>
              <a:t> dostane človek do rúk na konci poradenského procesu, niečo, čo mu pomôže vyriešiť konkrétnu situáciu.</a:t>
            </a:r>
          </a:p>
          <a:p>
            <a:r>
              <a:rPr lang="sk-SK" dirty="0"/>
              <a:t>2. Psychologické ciele: ako sa zmení nastavenie, postoje človeka vďaka</a:t>
            </a:r>
            <a:r>
              <a:rPr lang="sk-SK" baseline="0" dirty="0"/>
              <a:t> poradenstvu</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7</a:t>
            </a:fld>
            <a:endParaRPr lang="en-GB"/>
          </a:p>
        </p:txBody>
      </p:sp>
    </p:spTree>
    <p:extLst>
      <p:ext uri="{BB962C8B-B14F-4D97-AF65-F5344CB8AC3E}">
        <p14:creationId xmlns:p14="http://schemas.microsoft.com/office/powerpoint/2010/main" val="112130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Poučenie:</a:t>
            </a:r>
            <a:r>
              <a:rPr lang="sk-SK" baseline="0" dirty="0"/>
              <a:t> darmo, že človek bude mať výborný plán, záverečnú správu a plno sebavedomia. Príležitostí na TP je málo a musíme ľudí naučiť, aby ich vedeli využívať čo najlepšie. </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8</a:t>
            </a:fld>
            <a:endParaRPr lang="en-GB"/>
          </a:p>
        </p:txBody>
      </p:sp>
    </p:spTree>
    <p:extLst>
      <p:ext uri="{BB962C8B-B14F-4D97-AF65-F5344CB8AC3E}">
        <p14:creationId xmlns:p14="http://schemas.microsoft.com/office/powerpoint/2010/main" val="54163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Cieľom poradenstva je vždy to, aby človek vyšiel</a:t>
            </a:r>
            <a:r>
              <a:rPr lang="sk-SK" baseline="0" dirty="0"/>
              <a:t> z našej kancelárie menej </a:t>
            </a:r>
            <a:r>
              <a:rPr lang="sk-SK" baseline="0" dirty="0" err="1"/>
              <a:t>blbý</a:t>
            </a:r>
            <a:r>
              <a:rPr lang="sk-SK" baseline="0" dirty="0"/>
              <a:t>, než bol predtým. To neznamená odovzdať mu pasívne nejaké informácie, ale pomáhať mu nadobúdať zručnosti, ktoré pri hľadaní práce bude potrebovať. Toto sú dlhodobé dopady kariérového poradenstva, pretože čo sa raz naučíme a čo si nacvičíme, to už nezabúdame.</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9</a:t>
            </a:fld>
            <a:endParaRPr lang="en-GB"/>
          </a:p>
        </p:txBody>
      </p:sp>
    </p:spTree>
    <p:extLst>
      <p:ext uri="{BB962C8B-B14F-4D97-AF65-F5344CB8AC3E}">
        <p14:creationId xmlns:p14="http://schemas.microsoft.com/office/powerpoint/2010/main" val="291493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a:t>Your Logo</a:t>
            </a:r>
          </a:p>
        </p:txBody>
      </p:sp>
    </p:spTree>
    <p:extLst>
      <p:ext uri="{BB962C8B-B14F-4D97-AF65-F5344CB8AC3E}">
        <p14:creationId xmlns:p14="http://schemas.microsoft.com/office/powerpoint/2010/main" val="77482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9" name="Espace réservé du numéro de diapositive 8"/>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9743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4" name="Espace réservé du pied de page 3"/>
          <p:cNvSpPr>
            <a:spLocks noGrp="1"/>
          </p:cNvSpPr>
          <p:nvPr>
            <p:ph type="ftr" sz="quarter" idx="11"/>
          </p:nvPr>
        </p:nvSpPr>
        <p:spPr/>
        <p:txBody>
          <a:bodyPr/>
          <a:lstStyle/>
          <a:p>
            <a:endParaRPr lang="fr-FR">
              <a:solidFill>
                <a:srgbClr val="E3DED1">
                  <a:shade val="50000"/>
                </a:srgbClr>
              </a:solidFill>
            </a:endParaRPr>
          </a:p>
        </p:txBody>
      </p:sp>
      <p:sp>
        <p:nvSpPr>
          <p:cNvPr id="5" name="Espace réservé du numéro de diapositive 4"/>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225038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Espace réservé de la date 1"/>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3" name="Espace réservé du pied de page 2"/>
          <p:cNvSpPr>
            <a:spLocks noGrp="1"/>
          </p:cNvSpPr>
          <p:nvPr>
            <p:ph type="ftr" sz="quarter" idx="11"/>
          </p:nvPr>
        </p:nvSpPr>
        <p:spPr/>
        <p:txBody>
          <a:bodyPr/>
          <a:lstStyle/>
          <a:p>
            <a:endParaRPr lang="fr-FR">
              <a:solidFill>
                <a:srgbClr val="E3DED1">
                  <a:shade val="50000"/>
                </a:srgbClr>
              </a:solidFill>
            </a:endParaRPr>
          </a:p>
        </p:txBody>
      </p:sp>
      <p:sp>
        <p:nvSpPr>
          <p:cNvPr id="4" name="Espace réservé du numéro de diapositive 3"/>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80139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231304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a:t>Cliquez sur l'icône pour ajouter une image</a:t>
            </a:r>
            <a:endParaRPr kumimoji="0" lang="en-US"/>
          </a:p>
        </p:txBody>
      </p:sp>
    </p:spTree>
    <p:extLst>
      <p:ext uri="{BB962C8B-B14F-4D97-AF65-F5344CB8AC3E}">
        <p14:creationId xmlns:p14="http://schemas.microsoft.com/office/powerpoint/2010/main" val="137750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387081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199162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a:t>Your Logo</a:t>
            </a:r>
          </a:p>
        </p:txBody>
      </p:sp>
    </p:spTree>
    <p:extLst>
      <p:ext uri="{BB962C8B-B14F-4D97-AF65-F5344CB8AC3E}">
        <p14:creationId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a:t>Your Logo</a:t>
            </a:r>
          </a:p>
        </p:txBody>
      </p:sp>
    </p:spTree>
    <p:extLst>
      <p:ext uri="{BB962C8B-B14F-4D97-AF65-F5344CB8AC3E}">
        <p14:creationId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284570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147564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a:t>Cliquez pour modifier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11" name="Espace réservé du numéro de diapositive 10"/>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94644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95220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12325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436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a:t>Your company name</a:t>
            </a:r>
          </a:p>
        </p:txBody>
      </p:sp>
    </p:spTree>
    <p:extLst>
      <p:ext uri="{BB962C8B-B14F-4D97-AF65-F5344CB8AC3E}">
        <p14:creationId xmlns:p14="http://schemas.microsoft.com/office/powerpoint/2010/main" val="3345936536"/>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p>
            <a:r>
              <a:rPr kumimoji="0" lang="fr-FR"/>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FCA5856-1995-404D-9EEE-046BEA33D394}" type="datetimeFigureOut">
              <a:rPr lang="fr-FR" smtClean="0">
                <a:solidFill>
                  <a:srgbClr val="E3DED1">
                    <a:shade val="50000"/>
                  </a:srgbClr>
                </a:solidFill>
              </a:rPr>
              <a:pPr/>
              <a:t>23/04/2017</a:t>
            </a:fld>
            <a:endParaRPr lang="fr-FR">
              <a:solidFill>
                <a:srgbClr val="E3DED1">
                  <a:shade val="50000"/>
                </a:srgbClr>
              </a:solidFill>
            </a:endParaRPr>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solidFill>
                <a:srgbClr val="E3DED1">
                  <a:shade val="50000"/>
                </a:srgbClr>
              </a:solidFill>
            </a:endParaRPr>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170617957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3" y="2348880"/>
            <a:ext cx="8856983" cy="1623178"/>
          </a:xfrm>
          <a:solidFill>
            <a:schemeClr val="tx1">
              <a:lumMod val="75000"/>
            </a:schemeClr>
          </a:solidFill>
        </p:spPr>
        <p:txBody>
          <a:bodyPr>
            <a:noAutofit/>
          </a:bodyPr>
          <a:lstStyle/>
          <a:p>
            <a:pPr algn="ctr"/>
            <a:br>
              <a:rPr lang="sk-SK" sz="2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sk-SK" sz="4000" b="1" dirty="0">
                <a:solidFill>
                  <a:srgbClr val="FFFF00"/>
                </a:solidFill>
                <a:latin typeface="Verdana" panose="020B0604030504040204" pitchFamily="34" charset="0"/>
                <a:ea typeface="Verdana" panose="020B0604030504040204" pitchFamily="34" charset="0"/>
                <a:cs typeface="Verdana" panose="020B0604030504040204" pitchFamily="34" charset="0"/>
              </a:rPr>
              <a:t>Úvod </a:t>
            </a:r>
            <a:br>
              <a:rPr lang="sk-SK" sz="4000" b="1" dirty="0">
                <a:solidFill>
                  <a:srgbClr val="FFFF00"/>
                </a:solidFill>
                <a:latin typeface="Verdana" panose="020B0604030504040204" pitchFamily="34" charset="0"/>
                <a:ea typeface="Verdana" panose="020B0604030504040204" pitchFamily="34" charset="0"/>
                <a:cs typeface="Verdana" panose="020B0604030504040204" pitchFamily="34" charset="0"/>
              </a:rPr>
            </a:br>
            <a:r>
              <a:rPr lang="sk-SK" sz="4000" b="1" dirty="0">
                <a:solidFill>
                  <a:srgbClr val="FFFF00"/>
                </a:solidFill>
                <a:latin typeface="Verdana" panose="020B0604030504040204" pitchFamily="34" charset="0"/>
                <a:ea typeface="Verdana" panose="020B0604030504040204" pitchFamily="34" charset="0"/>
                <a:cs typeface="Verdana" panose="020B0604030504040204" pitchFamily="34" charset="0"/>
              </a:rPr>
              <a:t>do kariérového poradenstva</a:t>
            </a:r>
            <a:br>
              <a:rPr lang="sk-SK" sz="4000" b="1" dirty="0">
                <a:solidFill>
                  <a:srgbClr val="FFFF00"/>
                </a:solidFill>
                <a:latin typeface="Verdana" panose="020B0604030504040204" pitchFamily="34" charset="0"/>
                <a:ea typeface="Verdana" panose="020B0604030504040204" pitchFamily="34" charset="0"/>
                <a:cs typeface="Verdana" panose="020B0604030504040204" pitchFamily="34" charset="0"/>
              </a:rPr>
            </a:br>
            <a:endParaRPr lang="en-GB" sz="4000" b="1"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flipV="1">
            <a:off x="1043608" y="3972057"/>
            <a:ext cx="7412360" cy="45719"/>
          </a:xfrm>
          <a:ln>
            <a:solidFill>
              <a:schemeClr val="tx1">
                <a:lumMod val="20000"/>
                <a:lumOff val="80000"/>
              </a:schemeClr>
            </a:solidFill>
          </a:ln>
        </p:spPr>
        <p:txBody>
          <a:bodyPr>
            <a:normAutofit fontScale="25000" lnSpcReduction="20000"/>
          </a:bodyPr>
          <a:lstStyle/>
          <a:p>
            <a:endParaRPr lang="en-GB" dirty="0">
              <a:solidFill>
                <a:schemeClr val="bg1"/>
              </a:solidFill>
            </a:endParaRPr>
          </a:p>
        </p:txBody>
      </p:sp>
      <p:sp>
        <p:nvSpPr>
          <p:cNvPr id="9" name="Subtitle 2"/>
          <p:cNvSpPr txBox="1">
            <a:spLocks/>
          </p:cNvSpPr>
          <p:nvPr/>
        </p:nvSpPr>
        <p:spPr>
          <a:xfrm>
            <a:off x="630079" y="4382828"/>
            <a:ext cx="7920880" cy="1384571"/>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sk-SK" sz="2400" dirty="0"/>
          </a:p>
          <a:p>
            <a:endParaRPr lang="sk-SK" sz="2400" dirty="0"/>
          </a:p>
          <a:p>
            <a:endParaRPr lang="sk-SK" sz="2400" dirty="0"/>
          </a:p>
          <a:p>
            <a:pPr algn="ctr"/>
            <a:r>
              <a:rPr lang="sk-SK" sz="3800" b="1" dirty="0">
                <a:solidFill>
                  <a:srgbClr val="FF0000"/>
                </a:solidFill>
              </a:rPr>
              <a:t>Vzdelávanie odborných poradcov ÚPSVaR</a:t>
            </a:r>
            <a:endParaRPr lang="en-GB" sz="3800" b="1" dirty="0">
              <a:solidFill>
                <a:srgbClr val="FF0000"/>
              </a:solidFill>
            </a:endParaRPr>
          </a:p>
        </p:txBody>
      </p:sp>
      <p:cxnSp>
        <p:nvCxnSpPr>
          <p:cNvPr id="10" name="Straight Connector 9"/>
          <p:cNvCxnSpPr/>
          <p:nvPr/>
        </p:nvCxnSpPr>
        <p:spPr>
          <a:xfrm>
            <a:off x="179513" y="5795394"/>
            <a:ext cx="87120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929" y="6138095"/>
            <a:ext cx="2724150" cy="5048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25" y="601981"/>
            <a:ext cx="4284923" cy="1169275"/>
          </a:xfrm>
          <a:prstGeom prst="rect">
            <a:avLst/>
          </a:prstGeom>
        </p:spPr>
      </p:pic>
    </p:spTree>
    <p:extLst>
      <p:ext uri="{BB962C8B-B14F-4D97-AF65-F5344CB8AC3E}">
        <p14:creationId xmlns:p14="http://schemas.microsoft.com/office/powerpoint/2010/main" val="2631791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Syndikáty</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txBox="1">
            <a:spLocks noGrp="1" noChangeArrowheads="1"/>
          </p:cNvSpPr>
          <p:nvPr>
            <p:ph type="body" idx="1"/>
          </p:nvPr>
        </p:nvSpPr>
        <p:spPr>
          <a:xfrm>
            <a:off x="179512" y="1196752"/>
            <a:ext cx="8856984" cy="5472609"/>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ctr">
              <a:buNone/>
            </a:pPr>
            <a:endParaRPr lang="sk-SK" altLang="en-US" sz="2400" u="sng" dirty="0"/>
          </a:p>
          <a:p>
            <a:pPr marL="0" indent="0" algn="ctr">
              <a:buNone/>
            </a:pPr>
            <a:r>
              <a:rPr lang="sk-SK" altLang="en-US" sz="3200" b="1" i="1" dirty="0">
                <a:solidFill>
                  <a:srgbClr val="C00000"/>
                </a:solidFill>
              </a:rPr>
              <a:t>1. Čo tvorí pracovnú náplň kariérového poradcu </a:t>
            </a:r>
          </a:p>
          <a:p>
            <a:pPr marL="0" indent="0" algn="ctr">
              <a:buNone/>
            </a:pPr>
            <a:r>
              <a:rPr lang="sk-SK" altLang="en-US" sz="4000" b="1" i="1" dirty="0">
                <a:solidFill>
                  <a:srgbClr val="C00000"/>
                </a:solidFill>
              </a:rPr>
              <a:t>?</a:t>
            </a:r>
          </a:p>
          <a:p>
            <a:pPr marL="0" indent="0">
              <a:buFont typeface="Wingdings 2"/>
              <a:buNone/>
            </a:pPr>
            <a:endParaRPr lang="sk-SK" altLang="en-US" sz="3200" i="1" dirty="0"/>
          </a:p>
          <a:p>
            <a:pPr marL="0" indent="0">
              <a:buFont typeface="Wingdings 2"/>
              <a:buNone/>
            </a:pPr>
            <a:endParaRPr lang="sk-SK" altLang="en-US" sz="3200" i="1" dirty="0"/>
          </a:p>
          <a:p>
            <a:pPr marL="0" indent="0" algn="ctr">
              <a:buNone/>
            </a:pPr>
            <a:r>
              <a:rPr lang="sk-SK" altLang="en-US" sz="3200" b="1" i="1" dirty="0">
                <a:solidFill>
                  <a:srgbClr val="C00000"/>
                </a:solidFill>
              </a:rPr>
              <a:t>2. Čo chceme, aby sa klient kariérového poradenstva naučil</a:t>
            </a:r>
          </a:p>
          <a:p>
            <a:pPr marL="0" indent="0" algn="ctr">
              <a:buNone/>
            </a:pPr>
            <a:r>
              <a:rPr lang="sk-SK" altLang="en-US" sz="4000" b="1" i="1" dirty="0">
                <a:solidFill>
                  <a:srgbClr val="C00000"/>
                </a:solidFill>
              </a:rPr>
              <a:t>?</a:t>
            </a:r>
          </a:p>
        </p:txBody>
      </p:sp>
    </p:spTree>
    <p:extLst>
      <p:ext uri="{BB962C8B-B14F-4D97-AF65-F5344CB8AC3E}">
        <p14:creationId xmlns:p14="http://schemas.microsoft.com/office/powerpoint/2010/main" val="146391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Pracovná náplň poradcu</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txBox="1">
            <a:spLocks noGrp="1" noChangeArrowheads="1"/>
          </p:cNvSpPr>
          <p:nvPr>
            <p:ph type="body" idx="1"/>
          </p:nvPr>
        </p:nvSpPr>
        <p:spPr>
          <a:xfrm>
            <a:off x="444500" y="1268760"/>
            <a:ext cx="8303964" cy="5400599"/>
          </a:xfrm>
          <a:prstGeom prst="rect">
            <a:avLst/>
          </a:prstGeom>
        </p:spPr>
        <p:txBody>
          <a:bodyPr vert="horz" lIns="182880" tIns="91440">
            <a:normAutofit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endParaRPr lang="sk-SK" altLang="en-US" sz="2400" u="sng" dirty="0"/>
          </a:p>
          <a:p>
            <a:pPr marL="0" indent="0" algn="ctr">
              <a:lnSpc>
                <a:spcPct val="150000"/>
              </a:lnSpc>
              <a:buNone/>
            </a:pPr>
            <a:r>
              <a:rPr lang="sk-SK" sz="2400" i="1" dirty="0">
                <a:solidFill>
                  <a:srgbClr val="0B3261"/>
                </a:solidFill>
              </a:rPr>
              <a:t>...rozvíja schopnosť sebareflexie, </a:t>
            </a:r>
            <a:r>
              <a:rPr lang="sk-SK" sz="2400" b="1" i="1" dirty="0">
                <a:solidFill>
                  <a:srgbClr val="0B3261"/>
                </a:solidFill>
              </a:rPr>
              <a:t>facilituje</a:t>
            </a:r>
            <a:r>
              <a:rPr lang="sk-SK" sz="2400" i="1" dirty="0">
                <a:solidFill>
                  <a:srgbClr val="0B3261"/>
                </a:solidFill>
              </a:rPr>
              <a:t>, </a:t>
            </a:r>
            <a:r>
              <a:rPr lang="sk-SK" sz="2400" i="1" dirty="0">
                <a:solidFill>
                  <a:srgbClr val="FF0000"/>
                </a:solidFill>
              </a:rPr>
              <a:t>posilňuje sebadôveru,</a:t>
            </a:r>
            <a:r>
              <a:rPr lang="sk-SK" sz="2400" i="1" dirty="0">
                <a:solidFill>
                  <a:srgbClr val="0B3261"/>
                </a:solidFill>
              </a:rPr>
              <a:t> </a:t>
            </a:r>
            <a:r>
              <a:rPr lang="sk-SK" sz="2400" b="1" i="1" dirty="0">
                <a:solidFill>
                  <a:srgbClr val="FF0000"/>
                </a:solidFill>
              </a:rPr>
              <a:t>prevádza klienta procesom,</a:t>
            </a:r>
            <a:r>
              <a:rPr lang="sk-SK" sz="2400" i="1" dirty="0">
                <a:solidFill>
                  <a:srgbClr val="0B3261"/>
                </a:solidFill>
              </a:rPr>
              <a:t> </a:t>
            </a:r>
            <a:r>
              <a:rPr lang="sk-SK" sz="2400" i="1" dirty="0">
                <a:solidFill>
                  <a:srgbClr val="009F3C"/>
                </a:solidFill>
              </a:rPr>
              <a:t>vyhodnocuje, </a:t>
            </a:r>
            <a:r>
              <a:rPr lang="sk-SK" sz="2400" b="1" i="1" dirty="0">
                <a:solidFill>
                  <a:srgbClr val="009F3C"/>
                </a:solidFill>
              </a:rPr>
              <a:t>kladie otázky, </a:t>
            </a:r>
            <a:r>
              <a:rPr lang="sk-SK" sz="2400" b="1" i="1" dirty="0">
                <a:solidFill>
                  <a:srgbClr val="F58D01"/>
                </a:solidFill>
              </a:rPr>
              <a:t>dáva informácie do kontextu reálneho sveta, </a:t>
            </a:r>
            <a:r>
              <a:rPr lang="sk-SK" sz="2400" i="1" dirty="0">
                <a:solidFill>
                  <a:srgbClr val="F58D01"/>
                </a:solidFill>
              </a:rPr>
              <a:t>koučuje,</a:t>
            </a:r>
            <a:r>
              <a:rPr lang="sk-SK" sz="2400" i="1" dirty="0">
                <a:solidFill>
                  <a:srgbClr val="0B3261"/>
                </a:solidFill>
              </a:rPr>
              <a:t> pomáha nachádzať alternatívne cesty, </a:t>
            </a:r>
            <a:r>
              <a:rPr lang="sk-SK" sz="2400" b="1" i="1" dirty="0">
                <a:solidFill>
                  <a:srgbClr val="0B3261"/>
                </a:solidFill>
              </a:rPr>
              <a:t>počúva,</a:t>
            </a:r>
            <a:r>
              <a:rPr lang="sk-SK" sz="2400" i="1" dirty="0">
                <a:solidFill>
                  <a:srgbClr val="0B3261"/>
                </a:solidFill>
              </a:rPr>
              <a:t> </a:t>
            </a:r>
            <a:r>
              <a:rPr lang="sk-SK" sz="2400" i="1" dirty="0">
                <a:solidFill>
                  <a:srgbClr val="009F3C"/>
                </a:solidFill>
              </a:rPr>
              <a:t>hodnotí, </a:t>
            </a:r>
            <a:r>
              <a:rPr lang="sk-SK" sz="2400" b="1" i="1" dirty="0">
                <a:solidFill>
                  <a:srgbClr val="009F3C"/>
                </a:solidFill>
              </a:rPr>
              <a:t>dáva štruktúru,</a:t>
            </a:r>
            <a:r>
              <a:rPr lang="sk-SK" sz="2400" i="1" dirty="0">
                <a:solidFill>
                  <a:srgbClr val="009F3C"/>
                </a:solidFill>
              </a:rPr>
              <a:t> </a:t>
            </a:r>
            <a:r>
              <a:rPr lang="sk-SK" sz="2400" i="1" dirty="0">
                <a:solidFill>
                  <a:srgbClr val="FF0000"/>
                </a:solidFill>
              </a:rPr>
              <a:t>povzbudzuje,</a:t>
            </a:r>
            <a:r>
              <a:rPr lang="sk-SK" sz="2400" i="1" dirty="0">
                <a:solidFill>
                  <a:srgbClr val="0B3261"/>
                </a:solidFill>
              </a:rPr>
              <a:t> </a:t>
            </a:r>
            <a:r>
              <a:rPr lang="sk-SK" sz="2400" b="1" i="1" dirty="0">
                <a:solidFill>
                  <a:srgbClr val="FF0000"/>
                </a:solidFill>
              </a:rPr>
              <a:t>dáva spätnú väzbu, </a:t>
            </a:r>
            <a:r>
              <a:rPr lang="sk-SK" sz="2400" b="1" i="1" dirty="0">
                <a:solidFill>
                  <a:srgbClr val="F58D01"/>
                </a:solidFill>
              </a:rPr>
              <a:t>dokumentuje kompetencie, </a:t>
            </a:r>
            <a:r>
              <a:rPr lang="sk-SK" sz="2400" i="1" dirty="0">
                <a:solidFill>
                  <a:srgbClr val="F58D01"/>
                </a:solidFill>
              </a:rPr>
              <a:t>dáva nádej,</a:t>
            </a:r>
            <a:r>
              <a:rPr lang="sk-SK" sz="2400" i="1" dirty="0">
                <a:solidFill>
                  <a:srgbClr val="0B3261"/>
                </a:solidFill>
              </a:rPr>
              <a:t> podporuje rozhodovanie, </a:t>
            </a:r>
            <a:r>
              <a:rPr lang="sk-SK" sz="2400" b="1" i="1" dirty="0">
                <a:solidFill>
                  <a:srgbClr val="0B3261"/>
                </a:solidFill>
              </a:rPr>
              <a:t>podporuje učenie</a:t>
            </a:r>
            <a:r>
              <a:rPr lang="sk-SK" sz="2400" i="1" dirty="0">
                <a:solidFill>
                  <a:srgbClr val="0B3261"/>
                </a:solidFill>
              </a:rPr>
              <a:t>...</a:t>
            </a:r>
            <a:endParaRPr lang="sk-SK" altLang="en-US" sz="2400" i="1" dirty="0">
              <a:solidFill>
                <a:srgbClr val="0B3261"/>
              </a:solidFill>
            </a:endParaRPr>
          </a:p>
        </p:txBody>
      </p:sp>
    </p:spTree>
    <p:extLst>
      <p:ext uri="{BB962C8B-B14F-4D97-AF65-F5344CB8AC3E}">
        <p14:creationId xmlns:p14="http://schemas.microsoft.com/office/powerpoint/2010/main" val="22754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16632"/>
            <a:ext cx="8712968" cy="404664"/>
          </a:xfrm>
          <a:prstGeom prst="rect">
            <a:avLst/>
          </a:prstGeom>
          <a:solidFill>
            <a:srgbClr val="1F497D">
              <a:lumMod val="75000"/>
            </a:srgbClr>
          </a:solidFill>
        </p:spPr>
        <p:txBody>
          <a:bodyPr vert="horz" lIns="91440" tIns="45720" rIns="91440" bIns="45720" rtlCol="0" anchor="ctr">
            <a:normAutofit fontScale="62500" lnSpcReduction="2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4000" b="1" i="1" dirty="0">
                <a:solidFill>
                  <a:srgbClr val="FFFF00"/>
                </a:solidFill>
                <a:latin typeface="Verdana" panose="020B0604030504040204" pitchFamily="34" charset="0"/>
                <a:ea typeface="Verdana" panose="020B0604030504040204" pitchFamily="34" charset="0"/>
                <a:cs typeface="Verdana" panose="020B0604030504040204" pitchFamily="34" charset="0"/>
              </a:rPr>
              <a:t>?</a:t>
            </a:r>
            <a:endParaRPr kumimoji="0" lang="en-GB" sz="40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57510608"/>
              </p:ext>
            </p:extLst>
          </p:nvPr>
        </p:nvGraphicFramePr>
        <p:xfrm>
          <a:off x="179512" y="620688"/>
          <a:ext cx="8712968" cy="6150873"/>
        </p:xfrm>
        <a:graphic>
          <a:graphicData uri="http://schemas.openxmlformats.org/drawingml/2006/table">
            <a:tbl>
              <a:tblPr firstRow="1" bandRow="1">
                <a:tableStyleId>{073A0DAA-6AF3-43AB-8588-CEC1D06C72B9}</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612402">
                <a:tc>
                  <a:txBody>
                    <a:bodyPr/>
                    <a:lstStyle/>
                    <a:p>
                      <a:pPr algn="ctr"/>
                      <a:r>
                        <a:rPr lang="sk-SK" sz="2800" strike="sngStrike" dirty="0">
                          <a:solidFill>
                            <a:srgbClr val="FF0000"/>
                          </a:solidFill>
                        </a:rPr>
                        <a:t>RADIŤ</a:t>
                      </a:r>
                      <a:endParaRPr lang="en-US" strike="sngStrike" dirty="0">
                        <a:solidFill>
                          <a:schemeClr val="accent3">
                            <a:lumMod val="60000"/>
                            <a:lumOff val="40000"/>
                          </a:schemeClr>
                        </a:solidFill>
                      </a:endParaRPr>
                    </a:p>
                  </a:txBody>
                  <a:tcPr>
                    <a:solidFill>
                      <a:schemeClr val="accent3">
                        <a:lumMod val="60000"/>
                        <a:lumOff val="40000"/>
                      </a:schemeClr>
                    </a:solidFill>
                  </a:tcPr>
                </a:tc>
                <a:tc>
                  <a:txBody>
                    <a:bodyPr/>
                    <a:lstStyle/>
                    <a:p>
                      <a:pPr algn="ctr"/>
                      <a:r>
                        <a:rPr lang="sk-SK" sz="2800" b="1" dirty="0">
                          <a:solidFill>
                            <a:srgbClr val="F58D01"/>
                          </a:solidFill>
                        </a:rPr>
                        <a:t>SPREVÁDZAŤ</a:t>
                      </a:r>
                      <a:endParaRPr lang="en-US" sz="2800" b="1" dirty="0">
                        <a:solidFill>
                          <a:srgbClr val="F58D01"/>
                        </a:solidFill>
                      </a:endParaRPr>
                    </a:p>
                  </a:txBody>
                  <a:tcPr>
                    <a:solidFill>
                      <a:schemeClr val="accent3">
                        <a:lumMod val="60000"/>
                        <a:lumOff val="40000"/>
                      </a:schemeClr>
                    </a:solidFill>
                  </a:tcPr>
                </a:tc>
                <a:extLst>
                  <a:ext uri="{0D108BD9-81ED-4DB2-BD59-A6C34878D82A}">
                    <a16:rowId xmlns:a16="http://schemas.microsoft.com/office/drawing/2014/main" val="10000"/>
                  </a:ext>
                </a:extLst>
              </a:tr>
              <a:tr h="721260">
                <a:tc>
                  <a:txBody>
                    <a:bodyPr/>
                    <a:lstStyle/>
                    <a:p>
                      <a:r>
                        <a:rPr lang="sk-SK" sz="2000" dirty="0">
                          <a:solidFill>
                            <a:srgbClr val="0B3261"/>
                          </a:solidFill>
                        </a:rPr>
                        <a:t>Činnosť</a:t>
                      </a:r>
                      <a:r>
                        <a:rPr lang="sk-SK" sz="2000" baseline="0" dirty="0">
                          <a:solidFill>
                            <a:srgbClr val="0B3261"/>
                          </a:solidFill>
                        </a:rPr>
                        <a:t> postavená na </a:t>
                      </a:r>
                      <a:r>
                        <a:rPr lang="sk-SK" sz="2000" b="1" baseline="0" dirty="0">
                          <a:solidFill>
                            <a:srgbClr val="0B3261"/>
                          </a:solidFill>
                        </a:rPr>
                        <a:t>odbornosti</a:t>
                      </a:r>
                      <a:r>
                        <a:rPr lang="sk-SK" sz="2000" baseline="0" dirty="0">
                          <a:solidFill>
                            <a:srgbClr val="0B3261"/>
                          </a:solidFill>
                        </a:rPr>
                        <a:t>: „dávanie rád“</a:t>
                      </a:r>
                      <a:endParaRPr lang="en-US" sz="2000" dirty="0">
                        <a:solidFill>
                          <a:srgbClr val="0B3261"/>
                        </a:solidFill>
                      </a:endParaRPr>
                    </a:p>
                  </a:txBody>
                  <a:tcPr>
                    <a:solidFill>
                      <a:schemeClr val="accent3">
                        <a:lumMod val="40000"/>
                        <a:lumOff val="60000"/>
                      </a:schemeClr>
                    </a:solidFill>
                  </a:tcPr>
                </a:tc>
                <a:tc>
                  <a:txBody>
                    <a:bodyPr/>
                    <a:lstStyle/>
                    <a:p>
                      <a:r>
                        <a:rPr lang="sk-SK" sz="2000" dirty="0">
                          <a:solidFill>
                            <a:srgbClr val="0B3261"/>
                          </a:solidFill>
                        </a:rPr>
                        <a:t>Činnosť zameraná na </a:t>
                      </a:r>
                      <a:r>
                        <a:rPr lang="sk-SK" sz="2000" b="1" dirty="0">
                          <a:solidFill>
                            <a:srgbClr val="0B3261"/>
                          </a:solidFill>
                        </a:rPr>
                        <a:t>človeka</a:t>
                      </a:r>
                      <a:r>
                        <a:rPr lang="sk-SK" sz="2000" dirty="0">
                          <a:solidFill>
                            <a:srgbClr val="0B3261"/>
                          </a:solidFill>
                        </a:rPr>
                        <a:t>: „sprevádzanie procesom“</a:t>
                      </a:r>
                      <a:endParaRPr lang="en-US" sz="2000"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10001"/>
                  </a:ext>
                </a:extLst>
              </a:tr>
              <a:tr h="1604856">
                <a:tc>
                  <a:txBody>
                    <a:bodyPr/>
                    <a:lstStyle/>
                    <a:p>
                      <a:r>
                        <a:rPr lang="sk-SK" sz="2000" dirty="0">
                          <a:solidFill>
                            <a:srgbClr val="0B3261"/>
                          </a:solidFill>
                        </a:rPr>
                        <a:t>Analýza</a:t>
                      </a:r>
                      <a:r>
                        <a:rPr lang="sk-SK" sz="2000" baseline="0" dirty="0">
                          <a:solidFill>
                            <a:srgbClr val="0B3261"/>
                          </a:solidFill>
                        </a:rPr>
                        <a:t> situácie: </a:t>
                      </a:r>
                      <a:r>
                        <a:rPr lang="sk-SK" sz="2000" b="1" baseline="0" dirty="0">
                          <a:solidFill>
                            <a:srgbClr val="0B3261"/>
                          </a:solidFill>
                        </a:rPr>
                        <a:t>diagnostika</a:t>
                      </a:r>
                      <a:r>
                        <a:rPr lang="sk-SK" sz="2000" baseline="0" dirty="0">
                          <a:solidFill>
                            <a:srgbClr val="0B3261"/>
                          </a:solidFill>
                        </a:rPr>
                        <a:t> odborníkom</a:t>
                      </a:r>
                      <a:endParaRPr lang="en-US" sz="2000" dirty="0">
                        <a:solidFill>
                          <a:srgbClr val="0B3261"/>
                        </a:solidFill>
                      </a:endParaRPr>
                    </a:p>
                  </a:txBody>
                  <a:tcPr>
                    <a:solidFill>
                      <a:schemeClr val="accent3">
                        <a:lumMod val="20000"/>
                        <a:lumOff val="80000"/>
                      </a:schemeClr>
                    </a:solidFill>
                  </a:tcPr>
                </a:tc>
                <a:tc>
                  <a:txBody>
                    <a:bodyPr/>
                    <a:lstStyle/>
                    <a:p>
                      <a:r>
                        <a:rPr lang="sk-SK" sz="2000" dirty="0">
                          <a:solidFill>
                            <a:srgbClr val="0B3261"/>
                          </a:solidFill>
                        </a:rPr>
                        <a:t>Analýza</a:t>
                      </a:r>
                      <a:r>
                        <a:rPr lang="sk-SK" sz="2000" baseline="0" dirty="0">
                          <a:solidFill>
                            <a:srgbClr val="0B3261"/>
                          </a:solidFill>
                        </a:rPr>
                        <a:t> situácie: pomôcť klientovi, aby </a:t>
                      </a:r>
                      <a:r>
                        <a:rPr lang="sk-SK" sz="2000" b="1" baseline="0" dirty="0">
                          <a:solidFill>
                            <a:srgbClr val="0B3261"/>
                          </a:solidFill>
                        </a:rPr>
                        <a:t>sám dospel k jasnejšiemu pochopeniu </a:t>
                      </a:r>
                      <a:r>
                        <a:rPr lang="sk-SK" sz="2000" baseline="0" dirty="0">
                          <a:solidFill>
                            <a:srgbClr val="0B3261"/>
                          </a:solidFill>
                        </a:rPr>
                        <a:t>svojej situácie a možností riešenia</a:t>
                      </a:r>
                      <a:endParaRPr lang="en-US" sz="2000" dirty="0">
                        <a:solidFill>
                          <a:srgbClr val="0B3261"/>
                        </a:solidFill>
                      </a:endParaRPr>
                    </a:p>
                  </a:txBody>
                  <a:tcPr>
                    <a:solidFill>
                      <a:schemeClr val="accent3">
                        <a:lumMod val="20000"/>
                        <a:lumOff val="80000"/>
                      </a:schemeClr>
                    </a:solidFill>
                  </a:tcPr>
                </a:tc>
                <a:extLst>
                  <a:ext uri="{0D108BD9-81ED-4DB2-BD59-A6C34878D82A}">
                    <a16:rowId xmlns:a16="http://schemas.microsoft.com/office/drawing/2014/main" val="10002"/>
                  </a:ext>
                </a:extLst>
              </a:tr>
              <a:tr h="489051">
                <a:tc>
                  <a:txBody>
                    <a:bodyPr/>
                    <a:lstStyle/>
                    <a:p>
                      <a:r>
                        <a:rPr lang="sk-SK" sz="2000" b="1" dirty="0">
                          <a:solidFill>
                            <a:srgbClr val="0B3261"/>
                          </a:solidFill>
                        </a:rPr>
                        <a:t>Analýza</a:t>
                      </a:r>
                      <a:endParaRPr lang="en-US" sz="2000" b="1" dirty="0">
                        <a:solidFill>
                          <a:srgbClr val="0B3261"/>
                        </a:solidFill>
                      </a:endParaRPr>
                    </a:p>
                  </a:txBody>
                  <a:tcPr>
                    <a:solidFill>
                      <a:schemeClr val="accent3">
                        <a:lumMod val="40000"/>
                        <a:lumOff val="60000"/>
                      </a:schemeClr>
                    </a:solidFill>
                  </a:tcPr>
                </a:tc>
                <a:tc>
                  <a:txBody>
                    <a:bodyPr/>
                    <a:lstStyle/>
                    <a:p>
                      <a:r>
                        <a:rPr lang="sk-SK" sz="2000" b="1" dirty="0">
                          <a:solidFill>
                            <a:srgbClr val="0B3261"/>
                          </a:solidFill>
                        </a:rPr>
                        <a:t>Kladenie otázok</a:t>
                      </a:r>
                      <a:endParaRPr lang="en-US" sz="2000" b="1"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10003"/>
                  </a:ext>
                </a:extLst>
              </a:tr>
              <a:tr h="696447">
                <a:tc>
                  <a:txBody>
                    <a:bodyPr/>
                    <a:lstStyle/>
                    <a:p>
                      <a:r>
                        <a:rPr lang="sk-SK" sz="2000" dirty="0">
                          <a:solidFill>
                            <a:srgbClr val="0B3261"/>
                          </a:solidFill>
                        </a:rPr>
                        <a:t>Poradca ako odborník</a:t>
                      </a:r>
                      <a:r>
                        <a:rPr lang="sk-SK" sz="2000" baseline="0" dirty="0">
                          <a:solidFill>
                            <a:srgbClr val="0B3261"/>
                          </a:solidFill>
                        </a:rPr>
                        <a:t> na </a:t>
                      </a:r>
                      <a:r>
                        <a:rPr lang="sk-SK" sz="2000" b="1" baseline="0" dirty="0">
                          <a:solidFill>
                            <a:srgbClr val="0B3261"/>
                          </a:solidFill>
                        </a:rPr>
                        <a:t>riešenia</a:t>
                      </a:r>
                      <a:endParaRPr lang="en-US" sz="2000" b="1" dirty="0">
                        <a:solidFill>
                          <a:srgbClr val="0B3261"/>
                        </a:solidFill>
                      </a:endParaRPr>
                    </a:p>
                  </a:txBody>
                  <a:tcPr>
                    <a:solidFill>
                      <a:schemeClr val="accent3">
                        <a:lumMod val="20000"/>
                        <a:lumOff val="80000"/>
                      </a:schemeClr>
                    </a:solidFill>
                  </a:tcPr>
                </a:tc>
                <a:tc>
                  <a:txBody>
                    <a:bodyPr/>
                    <a:lstStyle/>
                    <a:p>
                      <a:r>
                        <a:rPr lang="sk-SK" sz="2000" dirty="0">
                          <a:solidFill>
                            <a:srgbClr val="0B3261"/>
                          </a:solidFill>
                        </a:rPr>
                        <a:t>Poradca ako odborník na </a:t>
                      </a:r>
                      <a:r>
                        <a:rPr lang="sk-SK" sz="2000" b="1" dirty="0">
                          <a:solidFill>
                            <a:srgbClr val="0B3261"/>
                          </a:solidFill>
                        </a:rPr>
                        <a:t>kladenie otázok</a:t>
                      </a:r>
                      <a:endParaRPr lang="en-US" sz="2000" b="1" dirty="0">
                        <a:solidFill>
                          <a:srgbClr val="0B3261"/>
                        </a:solidFill>
                      </a:endParaRPr>
                    </a:p>
                  </a:txBody>
                  <a:tcPr>
                    <a:solidFill>
                      <a:schemeClr val="accent3">
                        <a:lumMod val="20000"/>
                        <a:lumOff val="80000"/>
                      </a:schemeClr>
                    </a:solidFill>
                  </a:tcPr>
                </a:tc>
                <a:extLst>
                  <a:ext uri="{0D108BD9-81ED-4DB2-BD59-A6C34878D82A}">
                    <a16:rowId xmlns:a16="http://schemas.microsoft.com/office/drawing/2014/main" val="10004"/>
                  </a:ext>
                </a:extLst>
              </a:tr>
              <a:tr h="696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2000" b="1" dirty="0">
                          <a:solidFill>
                            <a:srgbClr val="0B3261"/>
                          </a:solidFill>
                        </a:rPr>
                        <a:t>Najlepšie</a:t>
                      </a:r>
                      <a:r>
                        <a:rPr lang="sk-SK" sz="2000" baseline="0" dirty="0">
                          <a:solidFill>
                            <a:srgbClr val="0B3261"/>
                          </a:solidFill>
                        </a:rPr>
                        <a:t> </a:t>
                      </a:r>
                      <a:r>
                        <a:rPr lang="sk-SK" sz="2000" b="1" baseline="0" dirty="0">
                          <a:solidFill>
                            <a:srgbClr val="0B3261"/>
                          </a:solidFill>
                        </a:rPr>
                        <a:t>riešenie</a:t>
                      </a:r>
                      <a:endParaRPr lang="en-US" sz="2000" b="1" dirty="0">
                        <a:solidFill>
                          <a:srgbClr val="0B3261"/>
                        </a:solidFill>
                      </a:endParaRPr>
                    </a:p>
                    <a:p>
                      <a:endParaRPr lang="en-US" sz="2000" b="1" dirty="0">
                        <a:solidFill>
                          <a:srgbClr val="0B3261"/>
                        </a:solidFill>
                      </a:endParaRP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2000" b="1" dirty="0">
                          <a:solidFill>
                            <a:srgbClr val="0B3261"/>
                          </a:solidFill>
                        </a:rPr>
                        <a:t>Riešenie osoby</a:t>
                      </a:r>
                    </a:p>
                    <a:p>
                      <a:endParaRPr lang="en-US" sz="2000" b="1"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447529351"/>
                  </a:ext>
                </a:extLst>
              </a:tr>
              <a:tr h="1302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2000" dirty="0">
                          <a:solidFill>
                            <a:srgbClr val="0B3261"/>
                          </a:solidFill>
                        </a:rPr>
                        <a:t>Pracuje sa na tom, </a:t>
                      </a:r>
                      <a:r>
                        <a:rPr lang="sk-SK" sz="2000" b="1" dirty="0">
                          <a:solidFill>
                            <a:srgbClr val="0B3261"/>
                          </a:solidFill>
                        </a:rPr>
                        <a:t>čo odborník považuje za dôležité</a:t>
                      </a:r>
                      <a:endParaRPr lang="en-US" sz="2000" b="1" dirty="0">
                        <a:solidFill>
                          <a:srgbClr val="0B3261"/>
                        </a:solidFill>
                      </a:endParaRPr>
                    </a:p>
                    <a:p>
                      <a:endParaRPr lang="en-US" sz="2000" b="1" dirty="0">
                        <a:solidFill>
                          <a:srgbClr val="0B3261"/>
                        </a:solidFill>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2000" dirty="0">
                          <a:solidFill>
                            <a:srgbClr val="0B3261"/>
                          </a:solidFill>
                        </a:rPr>
                        <a:t>Pracuje sa na to, </a:t>
                      </a:r>
                      <a:r>
                        <a:rPr lang="sk-SK" sz="2000" b="1" dirty="0">
                          <a:solidFill>
                            <a:srgbClr val="0B3261"/>
                          </a:solidFill>
                        </a:rPr>
                        <a:t>čo prináša osoba </a:t>
                      </a:r>
                      <a:r>
                        <a:rPr lang="sk-SK" sz="2000" dirty="0">
                          <a:solidFill>
                            <a:srgbClr val="0B3261"/>
                          </a:solidFill>
                        </a:rPr>
                        <a:t>– jej vnímanie vlastného</a:t>
                      </a:r>
                      <a:r>
                        <a:rPr lang="sk-SK" sz="2000" baseline="0" dirty="0">
                          <a:solidFill>
                            <a:srgbClr val="0B3261"/>
                          </a:solidFill>
                        </a:rPr>
                        <a:t> okolia a jeho možností</a:t>
                      </a:r>
                      <a:endParaRPr lang="en-US" sz="2000" dirty="0">
                        <a:solidFill>
                          <a:srgbClr val="0B3261"/>
                        </a:solidFill>
                      </a:endParaRPr>
                    </a:p>
                    <a:p>
                      <a:endParaRPr lang="en-US" sz="2000" b="1" dirty="0">
                        <a:solidFill>
                          <a:srgbClr val="0B3261"/>
                        </a:solidFill>
                      </a:endParaRPr>
                    </a:p>
                  </a:txBody>
                  <a:tcPr>
                    <a:solidFill>
                      <a:schemeClr val="accent3">
                        <a:lumMod val="20000"/>
                        <a:lumOff val="80000"/>
                      </a:schemeClr>
                    </a:solidFill>
                  </a:tcPr>
                </a:tc>
                <a:extLst>
                  <a:ext uri="{0D108BD9-81ED-4DB2-BD59-A6C34878D82A}">
                    <a16:rowId xmlns:a16="http://schemas.microsoft.com/office/drawing/2014/main" val="1643112684"/>
                  </a:ext>
                </a:extLst>
              </a:tr>
            </a:tbl>
          </a:graphicData>
        </a:graphic>
      </p:graphicFrame>
    </p:spTree>
    <p:extLst>
      <p:ext uri="{BB962C8B-B14F-4D97-AF65-F5344CB8AC3E}">
        <p14:creationId xmlns:p14="http://schemas.microsoft.com/office/powerpoint/2010/main" val="137068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504056"/>
          </a:xfrm>
          <a:prstGeom prst="rect">
            <a:avLst/>
          </a:prstGeom>
          <a:solidFill>
            <a:srgbClr val="1F497D">
              <a:lumMod val="75000"/>
            </a:srgbClr>
          </a:solidFill>
        </p:spPr>
        <p:txBody>
          <a:bodyPr vert="horz" lIns="91440" tIns="45720" rIns="91440" bIns="45720" rtlCol="0" anchor="ctr">
            <a:normAutofit fontScale="92500" lnSpcReduction="2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lgn="ctr">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a:t>
            </a:r>
            <a:endParaRPr lang="en-GB" sz="3600" b="1" i="1"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94853569"/>
              </p:ext>
            </p:extLst>
          </p:nvPr>
        </p:nvGraphicFramePr>
        <p:xfrm>
          <a:off x="179512" y="889209"/>
          <a:ext cx="8712968" cy="5918222"/>
        </p:xfrm>
        <a:graphic>
          <a:graphicData uri="http://schemas.openxmlformats.org/drawingml/2006/table">
            <a:tbl>
              <a:tblPr firstRow="1" bandRow="1">
                <a:tableStyleId>{073A0DAA-6AF3-43AB-8588-CEC1D06C72B9}</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551974">
                <a:tc>
                  <a:txBody>
                    <a:bodyPr/>
                    <a:lstStyle/>
                    <a:p>
                      <a:pPr algn="ctr"/>
                      <a:r>
                        <a:rPr lang="sk-SK" sz="2800" strike="sngStrike" dirty="0">
                          <a:solidFill>
                            <a:srgbClr val="FF0000"/>
                          </a:solidFill>
                        </a:rPr>
                        <a:t>RADIŤ</a:t>
                      </a:r>
                      <a:endParaRPr lang="en-US" sz="2800" strike="sngStrike" dirty="0">
                        <a:solidFill>
                          <a:srgbClr val="FF0000"/>
                        </a:solidFill>
                      </a:endParaRPr>
                    </a:p>
                  </a:txBody>
                  <a:tcPr>
                    <a:solidFill>
                      <a:schemeClr val="accent3">
                        <a:lumMod val="60000"/>
                        <a:lumOff val="40000"/>
                      </a:schemeClr>
                    </a:solidFill>
                  </a:tcPr>
                </a:tc>
                <a:tc>
                  <a:txBody>
                    <a:bodyPr/>
                    <a:lstStyle/>
                    <a:p>
                      <a:pPr algn="ctr"/>
                      <a:r>
                        <a:rPr lang="sk-SK" sz="2800" dirty="0">
                          <a:solidFill>
                            <a:srgbClr val="F58D01"/>
                          </a:solidFill>
                        </a:rPr>
                        <a:t>SPREVÁDZAŤ</a:t>
                      </a:r>
                      <a:endParaRPr lang="en-US" sz="2800" dirty="0">
                        <a:solidFill>
                          <a:srgbClr val="F58D01"/>
                        </a:solidFill>
                      </a:endParaRPr>
                    </a:p>
                  </a:txBody>
                  <a:tcPr>
                    <a:solidFill>
                      <a:schemeClr val="accent3">
                        <a:lumMod val="60000"/>
                        <a:lumOff val="40000"/>
                      </a:schemeClr>
                    </a:solidFill>
                  </a:tcPr>
                </a:tc>
                <a:extLst>
                  <a:ext uri="{0D108BD9-81ED-4DB2-BD59-A6C34878D82A}">
                    <a16:rowId xmlns:a16="http://schemas.microsoft.com/office/drawing/2014/main" val="10000"/>
                  </a:ext>
                </a:extLst>
              </a:tr>
              <a:tr h="733288">
                <a:tc>
                  <a:txBody>
                    <a:bodyPr/>
                    <a:lstStyle/>
                    <a:p>
                      <a:r>
                        <a:rPr lang="sk-SK" sz="2000" b="1" dirty="0">
                          <a:solidFill>
                            <a:srgbClr val="0B3261"/>
                          </a:solidFill>
                        </a:rPr>
                        <a:t>Riešenie</a:t>
                      </a:r>
                      <a:r>
                        <a:rPr lang="sk-SK" sz="2000" dirty="0">
                          <a:solidFill>
                            <a:srgbClr val="0B3261"/>
                          </a:solidFill>
                        </a:rPr>
                        <a:t> súčasnej situácie</a:t>
                      </a:r>
                      <a:endParaRPr lang="en-US" sz="2000" dirty="0">
                        <a:solidFill>
                          <a:srgbClr val="0B3261"/>
                        </a:solidFill>
                      </a:endParaRPr>
                    </a:p>
                  </a:txBody>
                  <a:tcPr>
                    <a:solidFill>
                      <a:schemeClr val="accent3">
                        <a:lumMod val="40000"/>
                        <a:lumOff val="60000"/>
                      </a:schemeClr>
                    </a:solidFill>
                  </a:tcPr>
                </a:tc>
                <a:tc>
                  <a:txBody>
                    <a:bodyPr/>
                    <a:lstStyle/>
                    <a:p>
                      <a:r>
                        <a:rPr lang="sk-SK" sz="2000" b="1" dirty="0">
                          <a:solidFill>
                            <a:srgbClr val="0B3261"/>
                          </a:solidFill>
                        </a:rPr>
                        <a:t>Rozvoj schopnosti </a:t>
                      </a:r>
                      <a:r>
                        <a:rPr lang="sk-SK" sz="2000" dirty="0">
                          <a:solidFill>
                            <a:srgbClr val="0B3261"/>
                          </a:solidFill>
                        </a:rPr>
                        <a:t>nachádzať riešenie</a:t>
                      </a:r>
                      <a:endParaRPr lang="en-US" sz="2000"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10003"/>
                  </a:ext>
                </a:extLst>
              </a:tr>
              <a:tr h="1547885">
                <a:tc>
                  <a:txBody>
                    <a:bodyPr/>
                    <a:lstStyle/>
                    <a:p>
                      <a:r>
                        <a:rPr lang="sk-SK" sz="2000" dirty="0">
                          <a:solidFill>
                            <a:srgbClr val="0B3261"/>
                          </a:solidFill>
                        </a:rPr>
                        <a:t>Ovplyvňovanie: </a:t>
                      </a:r>
                      <a:r>
                        <a:rPr lang="sk-SK" sz="2000" b="1" dirty="0">
                          <a:solidFill>
                            <a:srgbClr val="0B3261"/>
                          </a:solidFill>
                        </a:rPr>
                        <a:t>priviesť klienta</a:t>
                      </a:r>
                      <a:r>
                        <a:rPr lang="sk-SK" sz="2000" b="1" baseline="0" dirty="0">
                          <a:solidFill>
                            <a:srgbClr val="0B3261"/>
                          </a:solidFill>
                        </a:rPr>
                        <a:t> k pochopeniu a prijatiu </a:t>
                      </a:r>
                      <a:r>
                        <a:rPr lang="sk-SK" sz="2000" baseline="0" dirty="0">
                          <a:solidFill>
                            <a:srgbClr val="0B3261"/>
                          </a:solidFill>
                        </a:rPr>
                        <a:t>navrhovaných riešení</a:t>
                      </a:r>
                      <a:endParaRPr lang="en-US" sz="2000" dirty="0">
                        <a:solidFill>
                          <a:srgbClr val="0B3261"/>
                        </a:solidFill>
                      </a:endParaRPr>
                    </a:p>
                  </a:txBody>
                  <a:tcPr>
                    <a:solidFill>
                      <a:schemeClr val="accent3">
                        <a:lumMod val="20000"/>
                        <a:lumOff val="80000"/>
                      </a:schemeClr>
                    </a:solidFill>
                  </a:tcPr>
                </a:tc>
                <a:tc>
                  <a:txBody>
                    <a:bodyPr/>
                    <a:lstStyle/>
                    <a:p>
                      <a:r>
                        <a:rPr lang="sk-SK" sz="2000" dirty="0">
                          <a:solidFill>
                            <a:srgbClr val="0B3261"/>
                          </a:solidFill>
                        </a:rPr>
                        <a:t>Ovplyvňovanie:</a:t>
                      </a:r>
                      <a:r>
                        <a:rPr lang="sk-SK" sz="2000" baseline="0" dirty="0">
                          <a:solidFill>
                            <a:srgbClr val="0B3261"/>
                          </a:solidFill>
                        </a:rPr>
                        <a:t> </a:t>
                      </a:r>
                      <a:r>
                        <a:rPr lang="sk-SK" sz="2000" b="1" baseline="0" dirty="0">
                          <a:solidFill>
                            <a:srgbClr val="0B3261"/>
                          </a:solidFill>
                        </a:rPr>
                        <a:t>priviesť klienta k zváženiu všetkých dôležitých faktorov</a:t>
                      </a:r>
                      <a:r>
                        <a:rPr lang="sk-SK" sz="2000" baseline="0" dirty="0">
                          <a:solidFill>
                            <a:srgbClr val="0B3261"/>
                          </a:solidFill>
                        </a:rPr>
                        <a:t>, ale nesnažiť sa priviesť ho určitým smerom</a:t>
                      </a:r>
                      <a:endParaRPr lang="en-US" sz="2000" dirty="0">
                        <a:solidFill>
                          <a:srgbClr val="0B3261"/>
                        </a:solidFill>
                      </a:endParaRPr>
                    </a:p>
                  </a:txBody>
                  <a:tcPr>
                    <a:solidFill>
                      <a:schemeClr val="accent3">
                        <a:lumMod val="20000"/>
                        <a:lumOff val="80000"/>
                      </a:schemeClr>
                    </a:solidFill>
                  </a:tcPr>
                </a:tc>
                <a:extLst>
                  <a:ext uri="{0D108BD9-81ED-4DB2-BD59-A6C34878D82A}">
                    <a16:rowId xmlns:a16="http://schemas.microsoft.com/office/drawing/2014/main" val="10004"/>
                  </a:ext>
                </a:extLst>
              </a:tr>
              <a:tr h="999937">
                <a:tc>
                  <a:txBody>
                    <a:bodyPr/>
                    <a:lstStyle/>
                    <a:p>
                      <a:r>
                        <a:rPr lang="sk-SK" sz="2000" dirty="0">
                          <a:solidFill>
                            <a:srgbClr val="0B3261"/>
                          </a:solidFill>
                        </a:rPr>
                        <a:t>Odborník má poznanie</a:t>
                      </a:r>
                      <a:endParaRPr lang="en-US" sz="2000" dirty="0">
                        <a:solidFill>
                          <a:srgbClr val="0B3261"/>
                        </a:solidFill>
                      </a:endParaRPr>
                    </a:p>
                  </a:txBody>
                  <a:tcPr>
                    <a:solidFill>
                      <a:schemeClr val="accent3">
                        <a:lumMod val="40000"/>
                        <a:lumOff val="60000"/>
                      </a:schemeClr>
                    </a:solidFill>
                  </a:tcPr>
                </a:tc>
                <a:tc>
                  <a:txBody>
                    <a:bodyPr/>
                    <a:lstStyle/>
                    <a:p>
                      <a:r>
                        <a:rPr lang="sk-SK" sz="2000" dirty="0">
                          <a:solidFill>
                            <a:srgbClr val="0B3261"/>
                          </a:solidFill>
                        </a:rPr>
                        <a:t>Klient má poznanie, je odborník sám na seba. Poradca poskytuje „</a:t>
                      </a:r>
                      <a:r>
                        <a:rPr lang="sk-SK" sz="2000" dirty="0" err="1">
                          <a:solidFill>
                            <a:srgbClr val="0B3261"/>
                          </a:solidFill>
                        </a:rPr>
                        <a:t>štruktúrujúce</a:t>
                      </a:r>
                      <a:r>
                        <a:rPr lang="sk-SK" sz="2000" dirty="0">
                          <a:solidFill>
                            <a:srgbClr val="0B3261"/>
                          </a:solidFill>
                        </a:rPr>
                        <a:t> zrkadlo“</a:t>
                      </a:r>
                      <a:endParaRPr lang="en-US" sz="2000"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10005"/>
                  </a:ext>
                </a:extLst>
              </a:tr>
              <a:tr h="963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k-SK" sz="2000" b="0" kern="1200" dirty="0">
                          <a:solidFill>
                            <a:srgbClr val="0B3261"/>
                          </a:solidFill>
                          <a:effectLst/>
                          <a:latin typeface="+mn-lt"/>
                          <a:ea typeface="Calibri" panose="020F0502020204030204" pitchFamily="34" charset="0"/>
                          <a:cs typeface="Times New Roman" panose="02020603050405020304" pitchFamily="18" charset="0"/>
                        </a:rPr>
                        <a:t>Vedie k vytvoreniu vhodného kariérového cieľa pre klienta</a:t>
                      </a:r>
                      <a:endParaRPr kumimoji="0" lang="en-US" sz="2000" b="0" kern="1200" dirty="0">
                        <a:solidFill>
                          <a:srgbClr val="0B3261"/>
                        </a:solidFill>
                        <a:effectLst/>
                        <a:latin typeface="+mn-lt"/>
                        <a:ea typeface="Calibri" panose="020F0502020204030204" pitchFamily="34" charset="0"/>
                        <a:cs typeface="Times New Roman" panose="02020603050405020304" pitchFamily="18" charset="0"/>
                      </a:endParaRPr>
                    </a:p>
                    <a:p>
                      <a:endParaRPr lang="en-US" sz="2000" dirty="0">
                        <a:solidFill>
                          <a:srgbClr val="0B3261"/>
                        </a:solidFill>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k-SK" sz="2000" b="0" kern="1200" dirty="0">
                          <a:solidFill>
                            <a:srgbClr val="0B3261"/>
                          </a:solidFill>
                          <a:effectLst/>
                          <a:latin typeface="+mn-lt"/>
                          <a:ea typeface="Calibri" panose="020F0502020204030204" pitchFamily="34" charset="0"/>
                          <a:cs typeface="Times New Roman" panose="02020603050405020304" pitchFamily="18" charset="0"/>
                        </a:rPr>
                        <a:t>Vedie k </a:t>
                      </a:r>
                      <a:r>
                        <a:rPr kumimoji="0" lang="sk-SK" sz="2000" b="1" kern="1200" dirty="0">
                          <a:solidFill>
                            <a:srgbClr val="0B3261"/>
                          </a:solidFill>
                          <a:effectLst/>
                          <a:latin typeface="+mn-lt"/>
                          <a:ea typeface="Calibri" panose="020F0502020204030204" pitchFamily="34" charset="0"/>
                          <a:cs typeface="Times New Roman" panose="02020603050405020304" pitchFamily="18" charset="0"/>
                        </a:rPr>
                        <a:t>samostatnej aktivite </a:t>
                      </a:r>
                      <a:r>
                        <a:rPr kumimoji="0" lang="sk-SK" sz="2000" b="0" kern="1200" dirty="0">
                          <a:solidFill>
                            <a:srgbClr val="0B3261"/>
                          </a:solidFill>
                          <a:effectLst/>
                          <a:latin typeface="+mn-lt"/>
                          <a:ea typeface="Calibri" panose="020F0502020204030204" pitchFamily="34" charset="0"/>
                          <a:cs typeface="Times New Roman" panose="02020603050405020304" pitchFamily="18" charset="0"/>
                        </a:rPr>
                        <a:t>klienta</a:t>
                      </a:r>
                      <a:endParaRPr lang="en-US" sz="2000" dirty="0">
                        <a:solidFill>
                          <a:srgbClr val="0B3261"/>
                        </a:solidFill>
                      </a:endParaRPr>
                    </a:p>
                  </a:txBody>
                  <a:tcPr>
                    <a:solidFill>
                      <a:schemeClr val="accent3">
                        <a:lumMod val="20000"/>
                        <a:lumOff val="80000"/>
                      </a:schemeClr>
                    </a:solidFill>
                  </a:tcPr>
                </a:tc>
                <a:extLst>
                  <a:ext uri="{0D108BD9-81ED-4DB2-BD59-A6C34878D82A}">
                    <a16:rowId xmlns:a16="http://schemas.microsoft.com/office/drawing/2014/main" val="3738720483"/>
                  </a:ext>
                </a:extLst>
              </a:tr>
              <a:tr h="963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k-SK" sz="2000" b="0" kern="1200" dirty="0">
                          <a:solidFill>
                            <a:srgbClr val="0B3261"/>
                          </a:solidFill>
                          <a:effectLst/>
                          <a:latin typeface="+mn-lt"/>
                          <a:ea typeface="Calibri" panose="020F0502020204030204" pitchFamily="34" charset="0"/>
                          <a:cs typeface="Times New Roman" panose="02020603050405020304" pitchFamily="18" charset="0"/>
                        </a:rPr>
                        <a:t>Cieľom je </a:t>
                      </a:r>
                      <a:r>
                        <a:rPr kumimoji="0" lang="sk-SK" sz="2000" b="1" kern="1200" dirty="0">
                          <a:solidFill>
                            <a:srgbClr val="0B3261"/>
                          </a:solidFill>
                          <a:effectLst/>
                          <a:latin typeface="+mn-lt"/>
                          <a:ea typeface="Calibri" panose="020F0502020204030204" pitchFamily="34" charset="0"/>
                          <a:cs typeface="Times New Roman" panose="02020603050405020304" pitchFamily="18" charset="0"/>
                        </a:rPr>
                        <a:t>umiestniť na TP</a:t>
                      </a:r>
                      <a:endParaRPr kumimoji="0" lang="en-US" sz="2000" b="1" kern="1200" dirty="0">
                        <a:solidFill>
                          <a:srgbClr val="0B3261"/>
                        </a:solidFill>
                        <a:effectLst/>
                        <a:latin typeface="+mn-lt"/>
                        <a:ea typeface="Calibri" panose="020F0502020204030204" pitchFamily="34" charset="0"/>
                        <a:cs typeface="Times New Roman" panose="02020603050405020304" pitchFamily="18" charset="0"/>
                      </a:endParaRPr>
                    </a:p>
                    <a:p>
                      <a:endParaRPr lang="en-US" sz="2000" dirty="0">
                        <a:solidFill>
                          <a:srgbClr val="0B3261"/>
                        </a:solidFill>
                      </a:endParaRP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k-SK" sz="2000" b="0" kern="1200" dirty="0">
                          <a:solidFill>
                            <a:srgbClr val="0B3261"/>
                          </a:solidFill>
                          <a:effectLst/>
                          <a:latin typeface="+mn-lt"/>
                          <a:ea typeface="Calibri" panose="020F0502020204030204" pitchFamily="34" charset="0"/>
                          <a:cs typeface="Times New Roman" panose="02020603050405020304" pitchFamily="18" charset="0"/>
                        </a:rPr>
                        <a:t>Cieľom je </a:t>
                      </a:r>
                      <a:r>
                        <a:rPr kumimoji="0" lang="sk-SK" sz="2000" b="1" kern="1200" dirty="0">
                          <a:solidFill>
                            <a:srgbClr val="0B3261"/>
                          </a:solidFill>
                          <a:effectLst/>
                          <a:latin typeface="+mn-lt"/>
                          <a:ea typeface="Calibri" panose="020F0502020204030204" pitchFamily="34" charset="0"/>
                          <a:cs typeface="Times New Roman" panose="02020603050405020304" pitchFamily="18" charset="0"/>
                        </a:rPr>
                        <a:t>emancipácia a empowerment</a:t>
                      </a:r>
                      <a:endParaRPr kumimoji="0" lang="en-US" sz="2000" b="1" kern="1200" dirty="0">
                        <a:solidFill>
                          <a:srgbClr val="0B3261"/>
                        </a:solidFill>
                        <a:effectLst/>
                        <a:latin typeface="+mn-lt"/>
                        <a:ea typeface="Calibri" panose="020F0502020204030204" pitchFamily="34" charset="0"/>
                        <a:cs typeface="Times New Roman" panose="02020603050405020304" pitchFamily="18" charset="0"/>
                      </a:endParaRPr>
                    </a:p>
                    <a:p>
                      <a:endParaRPr lang="en-US" sz="2000" dirty="0">
                        <a:solidFill>
                          <a:srgbClr val="0B3261"/>
                        </a:solidFill>
                      </a:endParaRPr>
                    </a:p>
                  </a:txBody>
                  <a:tcPr>
                    <a:solidFill>
                      <a:schemeClr val="accent3">
                        <a:lumMod val="40000"/>
                        <a:lumOff val="60000"/>
                      </a:schemeClr>
                    </a:solidFill>
                  </a:tcPr>
                </a:tc>
                <a:extLst>
                  <a:ext uri="{0D108BD9-81ED-4DB2-BD59-A6C34878D82A}">
                    <a16:rowId xmlns:a16="http://schemas.microsoft.com/office/drawing/2014/main" val="1392007032"/>
                  </a:ext>
                </a:extLst>
              </a:tr>
            </a:tbl>
          </a:graphicData>
        </a:graphic>
      </p:graphicFrame>
    </p:spTree>
    <p:extLst>
      <p:ext uri="{BB962C8B-B14F-4D97-AF65-F5344CB8AC3E}">
        <p14:creationId xmlns:p14="http://schemas.microsoft.com/office/powerpoint/2010/main" val="246280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noProof="0" dirty="0">
                <a:solidFill>
                  <a:srgbClr val="FFFF00"/>
                </a:solidFill>
                <a:latin typeface="Verdana" panose="020B0604030504040204" pitchFamily="34" charset="0"/>
                <a:ea typeface="Verdana" panose="020B0604030504040204" pitchFamily="34" charset="0"/>
                <a:cs typeface="Verdana" panose="020B0604030504040204" pitchFamily="34" charset="0"/>
              </a:rPr>
              <a:t>Dramatický trojuholník</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AutoShape 3"/>
          <p:cNvSpPr>
            <a:spLocks noChangeArrowheads="1"/>
          </p:cNvSpPr>
          <p:nvPr/>
        </p:nvSpPr>
        <p:spPr bwMode="auto">
          <a:xfrm rot="10800000">
            <a:off x="3045612" y="2380413"/>
            <a:ext cx="3092450" cy="2241973"/>
          </a:xfrm>
          <a:prstGeom prst="triangle">
            <a:avLst>
              <a:gd name="adj" fmla="val 50000"/>
            </a:avLst>
          </a:prstGeom>
          <a:solidFill>
            <a:srgbClr val="C00000"/>
          </a:solidFill>
          <a:ln w="38100">
            <a:solidFill>
              <a:srgbClr val="C00000"/>
            </a:solidFill>
            <a:miter lim="800000"/>
            <a:headEnd/>
            <a:tailEnd/>
          </a:ln>
          <a:effectLst/>
          <a:extLst/>
        </p:spPr>
        <p:txBody>
          <a:bodyPr wrap="none" anchor="ct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endParaRPr lang="en-US" dirty="0">
              <a:highlight>
                <a:srgbClr val="E8402E"/>
              </a:highlight>
            </a:endParaRPr>
          </a:p>
        </p:txBody>
      </p:sp>
      <p:sp>
        <p:nvSpPr>
          <p:cNvPr id="8" name="Text Box 4"/>
          <p:cNvSpPr txBox="1">
            <a:spLocks noChangeArrowheads="1"/>
          </p:cNvSpPr>
          <p:nvPr/>
        </p:nvSpPr>
        <p:spPr bwMode="auto">
          <a:xfrm>
            <a:off x="194544" y="1346140"/>
            <a:ext cx="3036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a:solidFill>
                  <a:srgbClr val="F58D01"/>
                </a:solidFill>
              </a:rPr>
              <a:t>PRENASLEDOVATEĽ</a:t>
            </a:r>
          </a:p>
        </p:txBody>
      </p:sp>
      <p:sp>
        <p:nvSpPr>
          <p:cNvPr id="9" name="Text Box 5"/>
          <p:cNvSpPr txBox="1">
            <a:spLocks noChangeArrowheads="1"/>
          </p:cNvSpPr>
          <p:nvPr/>
        </p:nvSpPr>
        <p:spPr bwMode="auto">
          <a:xfrm>
            <a:off x="6195737" y="1346140"/>
            <a:ext cx="22887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a:solidFill>
                  <a:srgbClr val="009F3C"/>
                </a:solidFill>
              </a:rPr>
              <a:t>ZÁCHRANCA</a:t>
            </a:r>
          </a:p>
        </p:txBody>
      </p:sp>
      <p:sp>
        <p:nvSpPr>
          <p:cNvPr id="10" name="Text Box 6"/>
          <p:cNvSpPr txBox="1">
            <a:spLocks noChangeArrowheads="1"/>
          </p:cNvSpPr>
          <p:nvPr/>
        </p:nvSpPr>
        <p:spPr bwMode="auto">
          <a:xfrm>
            <a:off x="3869518" y="4830181"/>
            <a:ext cx="133295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lgn="ctr"/>
            <a:r>
              <a:rPr lang="cs-CZ" altLang="en-US" sz="2000" b="1" dirty="0">
                <a:solidFill>
                  <a:srgbClr val="0B3261"/>
                </a:solidFill>
              </a:rPr>
              <a:t>OBEŤ</a:t>
            </a:r>
          </a:p>
        </p:txBody>
      </p:sp>
      <p:sp>
        <p:nvSpPr>
          <p:cNvPr id="11" name="Text Box 7"/>
          <p:cNvSpPr txBox="1">
            <a:spLocks noChangeArrowheads="1"/>
          </p:cNvSpPr>
          <p:nvPr/>
        </p:nvSpPr>
        <p:spPr bwMode="auto">
          <a:xfrm>
            <a:off x="0" y="1949944"/>
            <a:ext cx="3231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F58D01"/>
                </a:solidFill>
              </a:rPr>
              <a:t>vo svojom vlastnom záujme jedná na úkor druhých;</a:t>
            </a:r>
          </a:p>
        </p:txBody>
      </p:sp>
      <p:sp>
        <p:nvSpPr>
          <p:cNvPr id="12" name="Text Box 9"/>
          <p:cNvSpPr txBox="1">
            <a:spLocks noChangeArrowheads="1"/>
          </p:cNvSpPr>
          <p:nvPr/>
        </p:nvSpPr>
        <p:spPr bwMode="auto">
          <a:xfrm>
            <a:off x="0" y="2964835"/>
            <a:ext cx="34918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F58D01"/>
                </a:solidFill>
              </a:rPr>
              <a:t>o „obeť“ mu vôbec nejde (je prostriedkom k uspokojeniu jeho potrieb</a:t>
            </a:r>
            <a:r>
              <a:rPr lang="sk-SK" altLang="en-US" b="1" dirty="0">
                <a:solidFill>
                  <a:srgbClr val="F58D01"/>
                </a:solidFill>
                <a:latin typeface="Arial" panose="020B0604020202020204" pitchFamily="34" charset="0"/>
              </a:rPr>
              <a:t>)</a:t>
            </a:r>
          </a:p>
        </p:txBody>
      </p:sp>
      <p:sp>
        <p:nvSpPr>
          <p:cNvPr id="13" name="Text Box 10"/>
          <p:cNvSpPr txBox="1">
            <a:spLocks noChangeArrowheads="1"/>
          </p:cNvSpPr>
          <p:nvPr/>
        </p:nvSpPr>
        <p:spPr bwMode="auto">
          <a:xfrm>
            <a:off x="5869122" y="1858601"/>
            <a:ext cx="33833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009F3C"/>
                </a:solidFill>
              </a:rPr>
              <a:t>pri práci s klientom robí:</a:t>
            </a:r>
          </a:p>
          <a:p>
            <a:r>
              <a:rPr lang="sk-SK" altLang="en-US" b="1" dirty="0">
                <a:solidFill>
                  <a:srgbClr val="009F3C"/>
                </a:solidFill>
              </a:rPr>
              <a:t>    - viac, než je žiadané,</a:t>
            </a:r>
          </a:p>
          <a:p>
            <a:r>
              <a:rPr lang="sk-SK" altLang="en-US" b="1" dirty="0">
                <a:solidFill>
                  <a:srgbClr val="009F3C"/>
                </a:solidFill>
              </a:rPr>
              <a:t>    - viac, než je žiadúce,</a:t>
            </a:r>
          </a:p>
          <a:p>
            <a:r>
              <a:rPr lang="sk-SK" altLang="en-US" b="1" dirty="0">
                <a:solidFill>
                  <a:srgbClr val="009F3C"/>
                </a:solidFill>
              </a:rPr>
              <a:t>    - veci, ktoré nechce</a:t>
            </a:r>
          </a:p>
          <a:p>
            <a:r>
              <a:rPr lang="sk-SK" altLang="en-US" b="1" dirty="0">
                <a:solidFill>
                  <a:srgbClr val="009F3C"/>
                </a:solidFill>
              </a:rPr>
              <a:t>      robiť;</a:t>
            </a:r>
          </a:p>
        </p:txBody>
      </p:sp>
      <p:sp>
        <p:nvSpPr>
          <p:cNvPr id="14" name="Text Box 11"/>
          <p:cNvSpPr txBox="1">
            <a:spLocks noChangeArrowheads="1"/>
          </p:cNvSpPr>
          <p:nvPr/>
        </p:nvSpPr>
        <p:spPr bwMode="auto">
          <a:xfrm>
            <a:off x="5763802" y="3447898"/>
            <a:ext cx="348871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009F3C"/>
                </a:solidFill>
              </a:rPr>
              <a:t>podceňuje klienta, </a:t>
            </a:r>
          </a:p>
          <a:p>
            <a:r>
              <a:rPr lang="sk-SK" altLang="en-US" b="1" dirty="0">
                <a:solidFill>
                  <a:srgbClr val="009F3C"/>
                </a:solidFill>
              </a:rPr>
              <a:t>že sám zvládne menej, než je v skutočnosti schopný dokázať</a:t>
            </a:r>
          </a:p>
          <a:p>
            <a:r>
              <a:rPr lang="sk-SK" altLang="en-US" sz="1400" b="1" dirty="0">
                <a:latin typeface="Arial" panose="020B0604020202020204" pitchFamily="34" charset="0"/>
              </a:rPr>
              <a:t>    </a:t>
            </a:r>
          </a:p>
        </p:txBody>
      </p:sp>
      <p:sp>
        <p:nvSpPr>
          <p:cNvPr id="15" name="Text Box 12"/>
          <p:cNvSpPr txBox="1">
            <a:spLocks noChangeArrowheads="1"/>
          </p:cNvSpPr>
          <p:nvPr/>
        </p:nvSpPr>
        <p:spPr bwMode="auto">
          <a:xfrm>
            <a:off x="343417" y="5257961"/>
            <a:ext cx="7848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0B3261"/>
                </a:solidFill>
              </a:rPr>
              <a:t>jedná, ako keby nemala zdroje k riešeniu problému;</a:t>
            </a:r>
          </a:p>
        </p:txBody>
      </p:sp>
      <p:sp>
        <p:nvSpPr>
          <p:cNvPr id="16" name="Text Box 13"/>
          <p:cNvSpPr txBox="1">
            <a:spLocks noChangeArrowheads="1"/>
          </p:cNvSpPr>
          <p:nvPr/>
        </p:nvSpPr>
        <p:spPr bwMode="auto">
          <a:xfrm>
            <a:off x="323528" y="5633253"/>
            <a:ext cx="85689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0B3261"/>
                </a:solidFill>
              </a:rPr>
              <a:t>vyhovára sa (hovorí „ja nemôžem“, prípadne „teraz nemôžem“);</a:t>
            </a:r>
          </a:p>
        </p:txBody>
      </p:sp>
      <p:sp>
        <p:nvSpPr>
          <p:cNvPr id="17" name="Text Box 14"/>
          <p:cNvSpPr txBox="1">
            <a:spLocks noChangeArrowheads="1"/>
          </p:cNvSpPr>
          <p:nvPr/>
        </p:nvSpPr>
        <p:spPr bwMode="auto">
          <a:xfrm>
            <a:off x="343417" y="6015117"/>
            <a:ext cx="8405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pPr>
            <a:r>
              <a:rPr lang="sk-SK" altLang="en-US" b="1" dirty="0">
                <a:solidFill>
                  <a:srgbClr val="0B3261"/>
                </a:solidFill>
              </a:rPr>
              <a:t>vydiera („VY musíte urobiť niečo, aby sa MNE urobilo dobre“)</a:t>
            </a:r>
          </a:p>
        </p:txBody>
      </p:sp>
    </p:spTree>
    <p:extLst>
      <p:ext uri="{BB962C8B-B14F-4D97-AF65-F5344CB8AC3E}">
        <p14:creationId xmlns:p14="http://schemas.microsoft.com/office/powerpoint/2010/main" val="7757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7504" y="188640"/>
            <a:ext cx="2736304" cy="2304256"/>
          </a:xfrm>
          <a:prstGeom prst="rect">
            <a:avLst/>
          </a:prstGeom>
          <a:solidFill>
            <a:srgbClr val="1F497D">
              <a:lumMod val="75000"/>
            </a:srgbClr>
          </a:solidFill>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spcBef>
                <a:spcPct val="0"/>
              </a:spcBef>
              <a:spcAft>
                <a:spcPts val="0"/>
              </a:spcAft>
              <a:buClrTx/>
              <a:buSzTx/>
              <a:buFontTx/>
              <a:buNone/>
              <a:tabLst/>
              <a:defRPr/>
            </a:pPr>
            <a:r>
              <a:rPr lang="sk-SK" sz="2800" b="1" i="1" dirty="0">
                <a:solidFill>
                  <a:srgbClr val="FFFF00"/>
                </a:solidFill>
                <a:latin typeface="Verdana" panose="020B0604030504040204" pitchFamily="34" charset="0"/>
                <a:ea typeface="Verdana" panose="020B0604030504040204" pitchFamily="34" charset="0"/>
                <a:cs typeface="Verdana" panose="020B0604030504040204" pitchFamily="34" charset="0"/>
              </a:rPr>
              <a:t>Vzdelávacie výstupy </a:t>
            </a:r>
            <a:r>
              <a:rPr lang="sk-SK" sz="2800" b="1" i="1" dirty="0" err="1">
                <a:solidFill>
                  <a:srgbClr val="FFFF00"/>
                </a:solidFill>
                <a:latin typeface="Verdana" panose="020B0604030504040204" pitchFamily="34" charset="0"/>
                <a:ea typeface="Verdana" panose="020B0604030504040204" pitchFamily="34" charset="0"/>
                <a:cs typeface="Verdana" panose="020B0604030504040204" pitchFamily="34" charset="0"/>
              </a:rPr>
              <a:t>kariérového</a:t>
            </a:r>
            <a:r>
              <a:rPr lang="sk-SK" sz="2800" b="1" i="1" dirty="0">
                <a:solidFill>
                  <a:srgbClr val="FFFF00"/>
                </a:solidFill>
                <a:latin typeface="Verdana" panose="020B0604030504040204" pitchFamily="34" charset="0"/>
                <a:ea typeface="Verdana" panose="020B0604030504040204" pitchFamily="34" charset="0"/>
                <a:cs typeface="Verdana" panose="020B0604030504040204" pitchFamily="34" charset="0"/>
              </a:rPr>
              <a:t> poradenstva</a:t>
            </a:r>
            <a:endParaRPr kumimoji="0" lang="en-GB" sz="28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788431921"/>
              </p:ext>
            </p:extLst>
          </p:nvPr>
        </p:nvGraphicFramePr>
        <p:xfrm>
          <a:off x="1691680" y="620688"/>
          <a:ext cx="7884368"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77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2E7AABA0-ECF5-4787-A6BF-B739689B307B}"/>
                                            </p:graphicEl>
                                          </p:spTgt>
                                        </p:tgtEl>
                                        <p:attrNameLst>
                                          <p:attrName>style.visibility</p:attrName>
                                        </p:attrNameLst>
                                      </p:cBhvr>
                                      <p:to>
                                        <p:strVal val="visible"/>
                                      </p:to>
                                    </p:set>
                                    <p:animEffect transition="in" filter="fade">
                                      <p:cBhvr>
                                        <p:cTn id="7" dur="500"/>
                                        <p:tgtEl>
                                          <p:spTgt spid="6">
                                            <p:graphicEl>
                                              <a:dgm id="{2E7AABA0-ECF5-4787-A6BF-B739689B30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2B5FFD9-FA01-4BF9-A259-1DFCB3E732D2}"/>
                                            </p:graphicEl>
                                          </p:spTgt>
                                        </p:tgtEl>
                                        <p:attrNameLst>
                                          <p:attrName>style.visibility</p:attrName>
                                        </p:attrNameLst>
                                      </p:cBhvr>
                                      <p:to>
                                        <p:strVal val="visible"/>
                                      </p:to>
                                    </p:set>
                                    <p:animEffect transition="in" filter="fade">
                                      <p:cBhvr>
                                        <p:cTn id="12" dur="500"/>
                                        <p:tgtEl>
                                          <p:spTgt spid="6">
                                            <p:graphicEl>
                                              <a:dgm id="{32B5FFD9-FA01-4BF9-A259-1DFCB3E732D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69D85057-A4BE-4F12-A75A-DADC475B9D95}"/>
                                            </p:graphicEl>
                                          </p:spTgt>
                                        </p:tgtEl>
                                        <p:attrNameLst>
                                          <p:attrName>style.visibility</p:attrName>
                                        </p:attrNameLst>
                                      </p:cBhvr>
                                      <p:to>
                                        <p:strVal val="visible"/>
                                      </p:to>
                                    </p:set>
                                    <p:animEffect transition="in" filter="fade">
                                      <p:cBhvr>
                                        <p:cTn id="17" dur="500"/>
                                        <p:tgtEl>
                                          <p:spTgt spid="6">
                                            <p:graphicEl>
                                              <a:dgm id="{69D85057-A4BE-4F12-A75A-DADC475B9D95}"/>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13E0891D-D182-4B8E-B08D-B2540DAC6BCE}"/>
                                            </p:graphicEl>
                                          </p:spTgt>
                                        </p:tgtEl>
                                        <p:attrNameLst>
                                          <p:attrName>style.visibility</p:attrName>
                                        </p:attrNameLst>
                                      </p:cBhvr>
                                      <p:to>
                                        <p:strVal val="visible"/>
                                      </p:to>
                                    </p:set>
                                    <p:animEffect transition="in" filter="fade">
                                      <p:cBhvr>
                                        <p:cTn id="20" dur="500"/>
                                        <p:tgtEl>
                                          <p:spTgt spid="6">
                                            <p:graphicEl>
                                              <a:dgm id="{13E0891D-D182-4B8E-B08D-B2540DAC6BC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EFEBC5D8-36E6-46F7-8765-13BD05B48BAC}"/>
                                            </p:graphicEl>
                                          </p:spTgt>
                                        </p:tgtEl>
                                        <p:attrNameLst>
                                          <p:attrName>style.visibility</p:attrName>
                                        </p:attrNameLst>
                                      </p:cBhvr>
                                      <p:to>
                                        <p:strVal val="visible"/>
                                      </p:to>
                                    </p:set>
                                    <p:animEffect transition="in" filter="fade">
                                      <p:cBhvr>
                                        <p:cTn id="25" dur="500"/>
                                        <p:tgtEl>
                                          <p:spTgt spid="6">
                                            <p:graphicEl>
                                              <a:dgm id="{EFEBC5D8-36E6-46F7-8765-13BD05B48BA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04678C91-B476-4DDF-97D3-0BF86E7B7C8D}"/>
                                            </p:graphicEl>
                                          </p:spTgt>
                                        </p:tgtEl>
                                        <p:attrNameLst>
                                          <p:attrName>style.visibility</p:attrName>
                                        </p:attrNameLst>
                                      </p:cBhvr>
                                      <p:to>
                                        <p:strVal val="visible"/>
                                      </p:to>
                                    </p:set>
                                    <p:animEffect transition="in" filter="fade">
                                      <p:cBhvr>
                                        <p:cTn id="28" dur="500"/>
                                        <p:tgtEl>
                                          <p:spTgt spid="6">
                                            <p:graphicEl>
                                              <a:dgm id="{04678C91-B476-4DDF-97D3-0BF86E7B7C8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ECB8FBE3-7975-4B2D-9438-5CD0AE0FDB57}"/>
                                            </p:graphicEl>
                                          </p:spTgt>
                                        </p:tgtEl>
                                        <p:attrNameLst>
                                          <p:attrName>style.visibility</p:attrName>
                                        </p:attrNameLst>
                                      </p:cBhvr>
                                      <p:to>
                                        <p:strVal val="visible"/>
                                      </p:to>
                                    </p:set>
                                    <p:animEffect transition="in" filter="fade">
                                      <p:cBhvr>
                                        <p:cTn id="33" dur="500"/>
                                        <p:tgtEl>
                                          <p:spTgt spid="6">
                                            <p:graphicEl>
                                              <a:dgm id="{ECB8FBE3-7975-4B2D-9438-5CD0AE0FDB5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graphicEl>
                                              <a:dgm id="{EA2272CD-D957-40D3-AAFB-F16B86F20FAA}"/>
                                            </p:graphicEl>
                                          </p:spTgt>
                                        </p:tgtEl>
                                        <p:attrNameLst>
                                          <p:attrName>style.visibility</p:attrName>
                                        </p:attrNameLst>
                                      </p:cBhvr>
                                      <p:to>
                                        <p:strVal val="visible"/>
                                      </p:to>
                                    </p:set>
                                    <p:animEffect transition="in" filter="fade">
                                      <p:cBhvr>
                                        <p:cTn id="36" dur="500"/>
                                        <p:tgtEl>
                                          <p:spTgt spid="6">
                                            <p:graphicEl>
                                              <a:dgm id="{EA2272CD-D957-40D3-AAFB-F16B86F20FAA}"/>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graphicEl>
                                              <a:dgm id="{8DBA1E36-31EA-4DEE-AA32-8963D8FE2C47}"/>
                                            </p:graphicEl>
                                          </p:spTgt>
                                        </p:tgtEl>
                                        <p:attrNameLst>
                                          <p:attrName>style.visibility</p:attrName>
                                        </p:attrNameLst>
                                      </p:cBhvr>
                                      <p:to>
                                        <p:strVal val="visible"/>
                                      </p:to>
                                    </p:set>
                                    <p:animEffect transition="in" filter="fade">
                                      <p:cBhvr>
                                        <p:cTn id="41" dur="500"/>
                                        <p:tgtEl>
                                          <p:spTgt spid="6">
                                            <p:graphicEl>
                                              <a:dgm id="{8DBA1E36-31EA-4DEE-AA32-8963D8FE2C47}"/>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graphicEl>
                                              <a:dgm id="{81DD3AB8-285A-40DD-82D6-53522E77804D}"/>
                                            </p:graphicEl>
                                          </p:spTgt>
                                        </p:tgtEl>
                                        <p:attrNameLst>
                                          <p:attrName>style.visibility</p:attrName>
                                        </p:attrNameLst>
                                      </p:cBhvr>
                                      <p:to>
                                        <p:strVal val="visible"/>
                                      </p:to>
                                    </p:set>
                                    <p:animEffect transition="in" filter="fade">
                                      <p:cBhvr>
                                        <p:cTn id="44" dur="500"/>
                                        <p:tgtEl>
                                          <p:spTgt spid="6">
                                            <p:graphicEl>
                                              <a:dgm id="{81DD3AB8-285A-40DD-82D6-53522E77804D}"/>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graphicEl>
                                              <a:dgm id="{8CDE7292-177E-4669-B8FC-18F1A620C1D2}"/>
                                            </p:graphicEl>
                                          </p:spTgt>
                                        </p:tgtEl>
                                        <p:attrNameLst>
                                          <p:attrName>style.visibility</p:attrName>
                                        </p:attrNameLst>
                                      </p:cBhvr>
                                      <p:to>
                                        <p:strVal val="visible"/>
                                      </p:to>
                                    </p:set>
                                    <p:animEffect transition="in" filter="fade">
                                      <p:cBhvr>
                                        <p:cTn id="49" dur="500"/>
                                        <p:tgtEl>
                                          <p:spTgt spid="6">
                                            <p:graphicEl>
                                              <a:dgm id="{8CDE7292-177E-4669-B8FC-18F1A620C1D2}"/>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09E4914F-EE0C-426E-820D-E26445C60AA6}"/>
                                            </p:graphicEl>
                                          </p:spTgt>
                                        </p:tgtEl>
                                        <p:attrNameLst>
                                          <p:attrName>style.visibility</p:attrName>
                                        </p:attrNameLst>
                                      </p:cBhvr>
                                      <p:to>
                                        <p:strVal val="visible"/>
                                      </p:to>
                                    </p:set>
                                    <p:animEffect transition="in" filter="fade">
                                      <p:cBhvr>
                                        <p:cTn id="52" dur="500"/>
                                        <p:tgtEl>
                                          <p:spTgt spid="6">
                                            <p:graphicEl>
                                              <a:dgm id="{09E4914F-EE0C-426E-820D-E26445C60AA6}"/>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graphicEl>
                                              <a:dgm id="{32BB2652-F00E-4B45-9FB4-0DF787D14D0A}"/>
                                            </p:graphicEl>
                                          </p:spTgt>
                                        </p:tgtEl>
                                        <p:attrNameLst>
                                          <p:attrName>style.visibility</p:attrName>
                                        </p:attrNameLst>
                                      </p:cBhvr>
                                      <p:to>
                                        <p:strVal val="visible"/>
                                      </p:to>
                                    </p:set>
                                    <p:animEffect transition="in" filter="fade">
                                      <p:cBhvr>
                                        <p:cTn id="57" dur="500"/>
                                        <p:tgtEl>
                                          <p:spTgt spid="6">
                                            <p:graphicEl>
                                              <a:dgm id="{32BB2652-F00E-4B45-9FB4-0DF787D14D0A}"/>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graphicEl>
                                              <a:dgm id="{5791A4B7-C22B-4923-8C32-E38C6EDDDFEB}"/>
                                            </p:graphicEl>
                                          </p:spTgt>
                                        </p:tgtEl>
                                        <p:attrNameLst>
                                          <p:attrName>style.visibility</p:attrName>
                                        </p:attrNameLst>
                                      </p:cBhvr>
                                      <p:to>
                                        <p:strVal val="visible"/>
                                      </p:to>
                                    </p:set>
                                    <p:animEffect transition="in" filter="fade">
                                      <p:cBhvr>
                                        <p:cTn id="60" dur="500"/>
                                        <p:tgtEl>
                                          <p:spTgt spid="6">
                                            <p:graphicEl>
                                              <a:dgm id="{5791A4B7-C22B-4923-8C32-E38C6EDDDFEB}"/>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graphicEl>
                                              <a:dgm id="{77DE1CCF-7747-4FE4-9C39-69723AB12FB4}"/>
                                            </p:graphicEl>
                                          </p:spTgt>
                                        </p:tgtEl>
                                        <p:attrNameLst>
                                          <p:attrName>style.visibility</p:attrName>
                                        </p:attrNameLst>
                                      </p:cBhvr>
                                      <p:to>
                                        <p:strVal val="visible"/>
                                      </p:to>
                                    </p:set>
                                    <p:animEffect transition="in" filter="fade">
                                      <p:cBhvr>
                                        <p:cTn id="65" dur="500"/>
                                        <p:tgtEl>
                                          <p:spTgt spid="6">
                                            <p:graphicEl>
                                              <a:dgm id="{77DE1CCF-7747-4FE4-9C39-69723AB12FB4}"/>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graphicEl>
                                              <a:dgm id="{35211038-1011-4A6C-AB7F-3EB2A70BDDAB}"/>
                                            </p:graphicEl>
                                          </p:spTgt>
                                        </p:tgtEl>
                                        <p:attrNameLst>
                                          <p:attrName>style.visibility</p:attrName>
                                        </p:attrNameLst>
                                      </p:cBhvr>
                                      <p:to>
                                        <p:strVal val="visible"/>
                                      </p:to>
                                    </p:set>
                                    <p:animEffect transition="in" filter="fade">
                                      <p:cBhvr>
                                        <p:cTn id="68" dur="500"/>
                                        <p:tgtEl>
                                          <p:spTgt spid="6">
                                            <p:graphicEl>
                                              <a:dgm id="{35211038-1011-4A6C-AB7F-3EB2A70BDDAB}"/>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graphicEl>
                                              <a:dgm id="{A8ED9119-9856-404E-B4FF-125E2C9755A6}"/>
                                            </p:graphicEl>
                                          </p:spTgt>
                                        </p:tgtEl>
                                        <p:attrNameLst>
                                          <p:attrName>style.visibility</p:attrName>
                                        </p:attrNameLst>
                                      </p:cBhvr>
                                      <p:to>
                                        <p:strVal val="visible"/>
                                      </p:to>
                                    </p:set>
                                    <p:animEffect transition="in" filter="fade">
                                      <p:cBhvr>
                                        <p:cTn id="71" dur="500"/>
                                        <p:tgtEl>
                                          <p:spTgt spid="6">
                                            <p:graphicEl>
                                              <a:dgm id="{A8ED9119-9856-404E-B4FF-125E2C9755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3356992"/>
            <a:ext cx="7869052" cy="1296144"/>
          </a:xfrm>
          <a:solidFill>
            <a:srgbClr val="009F3C"/>
          </a:solidFill>
        </p:spPr>
        <p:txBody>
          <a:bodyPr>
            <a:normAutofit fontScale="90000"/>
          </a:bodyPr>
          <a:lstStyle/>
          <a:p>
            <a:pPr algn="ctr"/>
            <a:br>
              <a:rPr lang="sk-SK" b="1" i="1" dirty="0">
                <a:solidFill>
                  <a:srgbClr val="FFC000"/>
                </a:solidFill>
                <a:latin typeface="Verdana" panose="020B0604030504040204" pitchFamily="34" charset="0"/>
                <a:ea typeface="Verdana" panose="020B0604030504040204" pitchFamily="34" charset="0"/>
                <a:cs typeface="Verdana" panose="020B0604030504040204" pitchFamily="34" charset="0"/>
              </a:rPr>
            </a:br>
            <a:r>
              <a:rPr lang="sk-SK" b="1" i="1" dirty="0">
                <a:solidFill>
                  <a:srgbClr val="FFC000"/>
                </a:solidFill>
                <a:latin typeface="Verdana" panose="020B0604030504040204" pitchFamily="34" charset="0"/>
                <a:ea typeface="Verdana" panose="020B0604030504040204" pitchFamily="34" charset="0"/>
                <a:cs typeface="Verdana" panose="020B0604030504040204" pitchFamily="34" charset="0"/>
              </a:rPr>
              <a:t>Vďaka za pozornosť </a:t>
            </a:r>
            <a:br>
              <a:rPr lang="sk-SK" b="1" i="1" dirty="0">
                <a:solidFill>
                  <a:srgbClr val="FFC000"/>
                </a:solidFill>
                <a:latin typeface="Verdana" panose="020B0604030504040204" pitchFamily="34" charset="0"/>
                <a:ea typeface="Verdana" panose="020B0604030504040204" pitchFamily="34" charset="0"/>
                <a:cs typeface="Verdana" panose="020B0604030504040204" pitchFamily="34" charset="0"/>
              </a:rPr>
            </a:br>
            <a:r>
              <a:rPr lang="sk-SK" b="1" i="1" dirty="0">
                <a:solidFill>
                  <a:srgbClr val="FFC000"/>
                </a:solidFill>
                <a:latin typeface="Verdana" panose="020B0604030504040204" pitchFamily="34" charset="0"/>
                <a:ea typeface="Verdana" panose="020B0604030504040204" pitchFamily="34" charset="0"/>
                <a:cs typeface="Verdana" panose="020B0604030504040204" pitchFamily="34" charset="0"/>
              </a:rPr>
              <a:t>a usilovnú prácu</a:t>
            </a:r>
            <a:br>
              <a:rPr lang="sk-SK" b="1" i="1" dirty="0">
                <a:solidFill>
                  <a:srgbClr val="FFFF00"/>
                </a:solidFill>
                <a:latin typeface="Verdana" panose="020B0604030504040204" pitchFamily="34" charset="0"/>
                <a:ea typeface="Verdana" panose="020B0604030504040204" pitchFamily="34" charset="0"/>
                <a:cs typeface="Verdana" panose="020B0604030504040204" pitchFamily="34" charset="0"/>
              </a:rPr>
            </a:br>
            <a:endParaRPr lang="en-GB" b="1" i="1"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725084"/>
            <a:ext cx="4215095" cy="1152128"/>
          </a:xfrm>
          <a:prstGeom prst="rect">
            <a:avLst/>
          </a:prstGeom>
        </p:spPr>
      </p:pic>
      <p:sp>
        <p:nvSpPr>
          <p:cNvPr id="5" name="Rectangle 4"/>
          <p:cNvSpPr/>
          <p:nvPr/>
        </p:nvSpPr>
        <p:spPr>
          <a:xfrm>
            <a:off x="2570213" y="5229200"/>
            <a:ext cx="4090020" cy="1323439"/>
          </a:xfrm>
          <a:prstGeom prst="rect">
            <a:avLst/>
          </a:prstGeom>
        </p:spPr>
        <p:txBody>
          <a:bodyPr wrap="square">
            <a:spAutoFit/>
          </a:bodyPr>
          <a:lstStyle/>
          <a:p>
            <a:pPr algn="ctr"/>
            <a:r>
              <a:rPr lang="sk-SK" sz="8000" b="1" dirty="0">
                <a:solidFill>
                  <a:srgbClr val="FF0000"/>
                </a:solidFill>
                <a:sym typeface="Wingdings"/>
              </a:rPr>
              <a:t></a:t>
            </a:r>
            <a:endParaRPr lang="sk-SK" sz="8000" dirty="0">
              <a:solidFill>
                <a:srgbClr val="FF0000"/>
              </a:solidFill>
            </a:endParaRPr>
          </a:p>
        </p:txBody>
      </p:sp>
    </p:spTree>
    <p:extLst>
      <p:ext uri="{BB962C8B-B14F-4D97-AF65-F5344CB8AC3E}">
        <p14:creationId xmlns:p14="http://schemas.microsoft.com/office/powerpoint/2010/main" val="2493888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k-SK"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rPr>
              <a:t>Čo je to </a:t>
            </a:r>
            <a:r>
              <a:rPr kumimoji="0" lang="sk-SK" sz="3600" b="1" i="1" u="none" strike="noStrike" kern="1200" cap="none" spc="0" normalizeH="0" baseline="0" noProof="0" dirty="0" err="1">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rPr>
              <a:t>kariérové</a:t>
            </a:r>
            <a:r>
              <a:rPr kumimoji="0" lang="sk-SK"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rPr>
              <a:t> poradenstvo?</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289235" y="1492156"/>
            <a:ext cx="8493521" cy="5447645"/>
          </a:xfrm>
          <a:prstGeom prst="rect">
            <a:avLst/>
          </a:prstGeom>
        </p:spPr>
        <p:txBody>
          <a:bodyPr wrap="square">
            <a:spAutoFit/>
          </a:bodyPr>
          <a:lstStyle/>
          <a:p>
            <a:pPr algn="ctr">
              <a:lnSpc>
                <a:spcPct val="150000"/>
              </a:lnSpc>
            </a:pPr>
            <a:r>
              <a:rPr lang="sk-SK" sz="2800" b="1" i="1" dirty="0">
                <a:solidFill>
                  <a:srgbClr val="002060"/>
                </a:solidFill>
              </a:rPr>
              <a:t>Všetky služby</a:t>
            </a:r>
            <a:r>
              <a:rPr lang="en-US" sz="2800" b="1" i="1" dirty="0">
                <a:solidFill>
                  <a:srgbClr val="002060"/>
                </a:solidFill>
              </a:rPr>
              <a:t>, </a:t>
            </a:r>
            <a:br>
              <a:rPr lang="sk-SK" sz="2800" b="1" i="1" dirty="0">
                <a:solidFill>
                  <a:srgbClr val="002060"/>
                </a:solidFill>
              </a:rPr>
            </a:br>
            <a:r>
              <a:rPr lang="en-US" sz="2800" b="1" i="1" dirty="0" err="1">
                <a:solidFill>
                  <a:srgbClr val="002060"/>
                </a:solidFill>
              </a:rPr>
              <a:t>ktorých</a:t>
            </a:r>
            <a:r>
              <a:rPr lang="en-US" sz="2800" b="1" i="1" dirty="0">
                <a:solidFill>
                  <a:srgbClr val="002060"/>
                </a:solidFill>
              </a:rPr>
              <a:t> </a:t>
            </a:r>
            <a:r>
              <a:rPr lang="en-US" sz="2800" b="1" i="1" dirty="0" err="1">
                <a:solidFill>
                  <a:srgbClr val="002060"/>
                </a:solidFill>
              </a:rPr>
              <a:t>cieľom</a:t>
            </a:r>
            <a:r>
              <a:rPr lang="en-US" sz="2800" b="1" i="1" dirty="0">
                <a:solidFill>
                  <a:srgbClr val="002060"/>
                </a:solidFill>
              </a:rPr>
              <a:t> </a:t>
            </a:r>
            <a:r>
              <a:rPr lang="en-US" sz="2800" b="1" i="1" dirty="0" err="1">
                <a:solidFill>
                  <a:srgbClr val="002060"/>
                </a:solidFill>
              </a:rPr>
              <a:t>je</a:t>
            </a:r>
            <a:r>
              <a:rPr lang="en-US" sz="2800" b="1" i="1" dirty="0">
                <a:solidFill>
                  <a:srgbClr val="002060"/>
                </a:solidFill>
              </a:rPr>
              <a:t> </a:t>
            </a:r>
            <a:r>
              <a:rPr lang="en-US" sz="2800" b="1" i="1" dirty="0" err="1">
                <a:solidFill>
                  <a:srgbClr val="002060"/>
                </a:solidFill>
              </a:rPr>
              <a:t>pomáhať</a:t>
            </a:r>
            <a:r>
              <a:rPr lang="en-US" sz="2800" b="1" i="1" dirty="0">
                <a:solidFill>
                  <a:srgbClr val="002060"/>
                </a:solidFill>
              </a:rPr>
              <a:t> </a:t>
            </a:r>
            <a:br>
              <a:rPr lang="sk-SK" sz="2800" b="1" i="1" dirty="0">
                <a:solidFill>
                  <a:srgbClr val="002060"/>
                </a:solidFill>
              </a:rPr>
            </a:br>
            <a:r>
              <a:rPr lang="en-US" sz="2800" b="1" i="1" dirty="0" err="1">
                <a:solidFill>
                  <a:srgbClr val="002060"/>
                </a:solidFill>
              </a:rPr>
              <a:t>jednotlivcom</a:t>
            </a:r>
            <a:r>
              <a:rPr lang="en-US" sz="2800" b="1" i="1" dirty="0">
                <a:solidFill>
                  <a:srgbClr val="002060"/>
                </a:solidFill>
              </a:rPr>
              <a:t> </a:t>
            </a:r>
            <a:r>
              <a:rPr lang="en-US" sz="2800" b="1" i="1" dirty="0" err="1">
                <a:solidFill>
                  <a:srgbClr val="002060"/>
                </a:solidFill>
              </a:rPr>
              <a:t>akéhokoľvek</a:t>
            </a:r>
            <a:r>
              <a:rPr lang="en-US" sz="2800" b="1" i="1" dirty="0">
                <a:solidFill>
                  <a:srgbClr val="002060"/>
                </a:solidFill>
              </a:rPr>
              <a:t> </a:t>
            </a:r>
            <a:r>
              <a:rPr lang="en-US" sz="2800" b="1" i="1" dirty="0" err="1">
                <a:solidFill>
                  <a:srgbClr val="002060"/>
                </a:solidFill>
              </a:rPr>
              <a:t>veku</a:t>
            </a:r>
            <a:r>
              <a:rPr lang="en-US" sz="2800" b="1" i="1" dirty="0">
                <a:solidFill>
                  <a:srgbClr val="002060"/>
                </a:solidFill>
              </a:rPr>
              <a:t> </a:t>
            </a:r>
            <a:br>
              <a:rPr lang="sk-SK" sz="2800" b="1" i="1" dirty="0">
                <a:solidFill>
                  <a:srgbClr val="002060"/>
                </a:solidFill>
              </a:rPr>
            </a:br>
            <a:r>
              <a:rPr lang="en-US" sz="2800" b="1" i="1" dirty="0" err="1">
                <a:solidFill>
                  <a:srgbClr val="002060"/>
                </a:solidFill>
              </a:rPr>
              <a:t>pri</a:t>
            </a:r>
            <a:r>
              <a:rPr lang="en-US" sz="2800" b="1" i="1" dirty="0">
                <a:solidFill>
                  <a:srgbClr val="002060"/>
                </a:solidFill>
              </a:rPr>
              <a:t> </a:t>
            </a:r>
            <a:r>
              <a:rPr lang="en-US" sz="2800" b="1" i="1" dirty="0" err="1">
                <a:solidFill>
                  <a:srgbClr val="002060"/>
                </a:solidFill>
              </a:rPr>
              <a:t>rozhodovaní</a:t>
            </a:r>
            <a:r>
              <a:rPr lang="en-US" sz="2800" b="1" i="1" dirty="0">
                <a:solidFill>
                  <a:srgbClr val="002060"/>
                </a:solidFill>
              </a:rPr>
              <a:t> o </a:t>
            </a:r>
            <a:r>
              <a:rPr lang="en-US" sz="2800" b="1" i="1" dirty="0" err="1">
                <a:solidFill>
                  <a:srgbClr val="002060"/>
                </a:solidFill>
              </a:rPr>
              <a:t>otázkach</a:t>
            </a:r>
            <a:r>
              <a:rPr lang="en-US" sz="2800" b="1" i="1" dirty="0">
                <a:solidFill>
                  <a:srgbClr val="002060"/>
                </a:solidFill>
              </a:rPr>
              <a:t> </a:t>
            </a:r>
            <a:r>
              <a:rPr lang="en-US" sz="2800" b="1" i="1" dirty="0" err="1">
                <a:solidFill>
                  <a:srgbClr val="002060"/>
                </a:solidFill>
              </a:rPr>
              <a:t>vzdelávania</a:t>
            </a:r>
            <a:r>
              <a:rPr lang="en-US" sz="2800" b="1" i="1" dirty="0">
                <a:solidFill>
                  <a:srgbClr val="002060"/>
                </a:solidFill>
              </a:rPr>
              <a:t>, </a:t>
            </a:r>
            <a:r>
              <a:rPr lang="en-US" sz="2800" b="1" i="1" dirty="0" err="1">
                <a:solidFill>
                  <a:srgbClr val="002060"/>
                </a:solidFill>
              </a:rPr>
              <a:t>odbornej</a:t>
            </a:r>
            <a:r>
              <a:rPr lang="en-US" sz="2800" b="1" i="1" dirty="0">
                <a:solidFill>
                  <a:srgbClr val="002060"/>
                </a:solidFill>
              </a:rPr>
              <a:t> </a:t>
            </a:r>
            <a:r>
              <a:rPr lang="en-US" sz="2800" b="1" i="1" dirty="0" err="1">
                <a:solidFill>
                  <a:srgbClr val="002060"/>
                </a:solidFill>
              </a:rPr>
              <a:t>prípravy</a:t>
            </a:r>
            <a:r>
              <a:rPr lang="en-US" sz="2800" b="1" i="1" dirty="0">
                <a:solidFill>
                  <a:srgbClr val="002060"/>
                </a:solidFill>
              </a:rPr>
              <a:t>, </a:t>
            </a:r>
            <a:r>
              <a:rPr lang="en-US" sz="2800" b="1" i="1" dirty="0" err="1">
                <a:solidFill>
                  <a:srgbClr val="002060"/>
                </a:solidFill>
              </a:rPr>
              <a:t>voľby</a:t>
            </a:r>
            <a:r>
              <a:rPr lang="en-US" sz="2800" b="1" i="1" dirty="0">
                <a:solidFill>
                  <a:srgbClr val="002060"/>
                </a:solidFill>
              </a:rPr>
              <a:t> </a:t>
            </a:r>
            <a:r>
              <a:rPr lang="en-US" sz="2800" b="1" i="1" dirty="0" err="1">
                <a:solidFill>
                  <a:srgbClr val="002060"/>
                </a:solidFill>
              </a:rPr>
              <a:t>zamestnania</a:t>
            </a:r>
            <a:r>
              <a:rPr lang="en-US" sz="2800" b="1" i="1" dirty="0">
                <a:solidFill>
                  <a:srgbClr val="002060"/>
                </a:solidFill>
              </a:rPr>
              <a:t> </a:t>
            </a:r>
            <a:endParaRPr lang="sk-SK" sz="2800" b="1" i="1" dirty="0">
              <a:solidFill>
                <a:srgbClr val="002060"/>
              </a:solidFill>
            </a:endParaRPr>
          </a:p>
          <a:p>
            <a:pPr algn="ctr">
              <a:lnSpc>
                <a:spcPct val="150000"/>
              </a:lnSpc>
            </a:pPr>
            <a:r>
              <a:rPr lang="en-US" sz="2800" b="1" i="1" dirty="0">
                <a:solidFill>
                  <a:srgbClr val="002060"/>
                </a:solidFill>
              </a:rPr>
              <a:t>a </a:t>
            </a:r>
            <a:r>
              <a:rPr lang="en-US" sz="2800" b="1" i="1" dirty="0" err="1">
                <a:solidFill>
                  <a:srgbClr val="002060"/>
                </a:solidFill>
              </a:rPr>
              <a:t>rozvoji</a:t>
            </a:r>
            <a:r>
              <a:rPr lang="en-US" sz="2800" b="1" i="1" dirty="0">
                <a:solidFill>
                  <a:srgbClr val="002060"/>
                </a:solidFill>
              </a:rPr>
              <a:t> </a:t>
            </a:r>
            <a:r>
              <a:rPr lang="en-US" sz="2800" b="1" i="1" dirty="0" err="1">
                <a:solidFill>
                  <a:srgbClr val="002060"/>
                </a:solidFill>
              </a:rPr>
              <a:t>kariéry</a:t>
            </a:r>
            <a:r>
              <a:rPr lang="en-US" sz="2800" b="1" i="1" dirty="0">
                <a:solidFill>
                  <a:srgbClr val="002060"/>
                </a:solidFill>
              </a:rPr>
              <a:t> </a:t>
            </a:r>
            <a:br>
              <a:rPr lang="sk-SK" sz="2800" b="1" i="1" dirty="0">
                <a:solidFill>
                  <a:srgbClr val="002060"/>
                </a:solidFill>
              </a:rPr>
            </a:br>
            <a:r>
              <a:rPr lang="en-US" sz="2800" b="1" i="1" dirty="0">
                <a:solidFill>
                  <a:srgbClr val="002060"/>
                </a:solidFill>
              </a:rPr>
              <a:t>v </a:t>
            </a:r>
            <a:r>
              <a:rPr lang="en-US" sz="2800" b="1" i="1" dirty="0" err="1">
                <a:solidFill>
                  <a:srgbClr val="002060"/>
                </a:solidFill>
              </a:rPr>
              <a:t>ktorejkoľvek</a:t>
            </a:r>
            <a:r>
              <a:rPr lang="en-US" sz="2800" b="1" i="1" dirty="0">
                <a:solidFill>
                  <a:srgbClr val="002060"/>
                </a:solidFill>
              </a:rPr>
              <a:t> </a:t>
            </a:r>
            <a:r>
              <a:rPr lang="en-US" sz="2800" b="1" i="1" dirty="0" err="1">
                <a:solidFill>
                  <a:srgbClr val="002060"/>
                </a:solidFill>
              </a:rPr>
              <a:t>fáze</a:t>
            </a:r>
            <a:r>
              <a:rPr lang="en-US" sz="2800" b="1" i="1" dirty="0">
                <a:solidFill>
                  <a:srgbClr val="002060"/>
                </a:solidFill>
              </a:rPr>
              <a:t> </a:t>
            </a:r>
            <a:r>
              <a:rPr lang="en-US" sz="2800" b="1" i="1" dirty="0" err="1">
                <a:solidFill>
                  <a:srgbClr val="002060"/>
                </a:solidFill>
              </a:rPr>
              <a:t>ich</a:t>
            </a:r>
            <a:r>
              <a:rPr lang="en-US" sz="2800" b="1" i="1" dirty="0">
                <a:solidFill>
                  <a:srgbClr val="002060"/>
                </a:solidFill>
              </a:rPr>
              <a:t> </a:t>
            </a:r>
            <a:r>
              <a:rPr lang="en-US" sz="2800" b="1" i="1" dirty="0" err="1">
                <a:solidFill>
                  <a:srgbClr val="002060"/>
                </a:solidFill>
              </a:rPr>
              <a:t>života</a:t>
            </a:r>
            <a:r>
              <a:rPr lang="en-US" sz="2800" b="1" i="1" dirty="0">
                <a:solidFill>
                  <a:srgbClr val="002060"/>
                </a:solidFill>
              </a:rPr>
              <a:t>.</a:t>
            </a:r>
            <a:br>
              <a:rPr lang="en-US" sz="2800" b="1" dirty="0">
                <a:solidFill>
                  <a:srgbClr val="002060"/>
                </a:solidFill>
              </a:rPr>
            </a:br>
            <a:br>
              <a:rPr lang="sk-SK" b="1" dirty="0">
                <a:solidFill>
                  <a:srgbClr val="002060"/>
                </a:solidFill>
              </a:rPr>
            </a:br>
            <a:r>
              <a:rPr lang="sk-SK" dirty="0">
                <a:solidFill>
                  <a:srgbClr val="FF0000"/>
                </a:solidFill>
              </a:rPr>
              <a:t>OECD</a:t>
            </a:r>
            <a:endParaRPr lang="en-US" sz="2000" dirty="0">
              <a:solidFill>
                <a:srgbClr val="FF0000"/>
              </a:solidFill>
            </a:endParaRPr>
          </a:p>
        </p:txBody>
      </p:sp>
      <p:pic>
        <p:nvPicPr>
          <p:cNvPr id="1026" name="Picture 2" descr="http://3.bp.blogspot.com/-inRSr4HyILA/UGq9n4_YdZI/AAAAAAAAABU/IDzYat9-bdo/s1600/career-adv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085184"/>
            <a:ext cx="1331640" cy="177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187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Služby kariérového poradenstva</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287524" y="1412776"/>
            <a:ext cx="8856476" cy="5109091"/>
          </a:xfrm>
          <a:prstGeom prst="rect">
            <a:avLst/>
          </a:prstGeom>
        </p:spPr>
        <p:txBody>
          <a:bodyPr wrap="square">
            <a:spAutoFit/>
          </a:bodyPr>
          <a:lstStyle/>
          <a:p>
            <a:pPr marL="285750" indent="-285750">
              <a:buFont typeface="Wingdings" panose="05000000000000000000" pitchFamily="2" charset="2"/>
              <a:buChar char="ü"/>
            </a:pPr>
            <a:r>
              <a:rPr lang="en-US" sz="2000" b="1" dirty="0" err="1">
                <a:solidFill>
                  <a:srgbClr val="0B3261"/>
                </a:solidFill>
                <a:latin typeface="Open Sans" panose="020B0606030504020204" pitchFamily="34" charset="0"/>
              </a:rPr>
              <a:t>poskytovanie</a:t>
            </a:r>
            <a:r>
              <a:rPr lang="en-US" sz="2000" b="1" dirty="0">
                <a:solidFill>
                  <a:srgbClr val="0B3261"/>
                </a:solidFill>
                <a:latin typeface="Open Sans" panose="020B0606030504020204" pitchFamily="34" charset="0"/>
              </a:rPr>
              <a:t> </a:t>
            </a:r>
            <a:r>
              <a:rPr lang="en-US" sz="2000" b="1" dirty="0" err="1">
                <a:solidFill>
                  <a:srgbClr val="0B3261"/>
                </a:solidFill>
                <a:latin typeface="Open Sans" panose="020B0606030504020204" pitchFamily="34" charset="0"/>
              </a:rPr>
              <a:t>kariérových</a:t>
            </a:r>
            <a:r>
              <a:rPr lang="en-US" sz="2000" b="1" dirty="0">
                <a:solidFill>
                  <a:srgbClr val="0B3261"/>
                </a:solidFill>
                <a:latin typeface="Open Sans" panose="020B0606030504020204" pitchFamily="34" charset="0"/>
              </a:rPr>
              <a:t> </a:t>
            </a:r>
            <a:r>
              <a:rPr lang="en-US" sz="2000" b="1" dirty="0" err="1">
                <a:solidFill>
                  <a:srgbClr val="0B3261"/>
                </a:solidFill>
                <a:latin typeface="Open Sans" panose="020B0606030504020204" pitchFamily="34" charset="0"/>
              </a:rPr>
              <a:t>informácií</a:t>
            </a:r>
            <a:r>
              <a:rPr lang="en-US" sz="2000" dirty="0">
                <a:solidFill>
                  <a:srgbClr val="0B3261"/>
                </a:solidFill>
                <a:latin typeface="Open Sans" panose="020B0606030504020204" pitchFamily="34" charset="0"/>
              </a:rPr>
              <a:t> – </a:t>
            </a:r>
            <a:r>
              <a:rPr lang="en-US" sz="2000" dirty="0" err="1">
                <a:solidFill>
                  <a:srgbClr val="0B3261"/>
                </a:solidFill>
                <a:latin typeface="Open Sans" panose="020B0606030504020204" pitchFamily="34" charset="0"/>
              </a:rPr>
              <a:t>poskytovanie</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informácií</a:t>
            </a:r>
            <a:r>
              <a:rPr lang="en-US" sz="2000" dirty="0">
                <a:solidFill>
                  <a:srgbClr val="0B3261"/>
                </a:solidFill>
                <a:latin typeface="Open Sans" panose="020B0606030504020204" pitchFamily="34" charset="0"/>
              </a:rPr>
              <a:t> </a:t>
            </a:r>
            <a:endParaRPr lang="sk-SK" sz="2000" dirty="0">
              <a:solidFill>
                <a:srgbClr val="0B3261"/>
              </a:solidFill>
              <a:latin typeface="Open Sans" panose="020B0606030504020204" pitchFamily="34" charset="0"/>
            </a:endParaRPr>
          </a:p>
          <a:p>
            <a:r>
              <a:rPr lang="sk-SK" sz="2000" dirty="0">
                <a:solidFill>
                  <a:srgbClr val="0B3261"/>
                </a:solidFill>
                <a:latin typeface="Open Sans" panose="020B0606030504020204" pitchFamily="34" charset="0"/>
              </a:rPr>
              <a:t>                                                      </a:t>
            </a:r>
            <a:r>
              <a:rPr lang="en-US" sz="2000" dirty="0">
                <a:solidFill>
                  <a:srgbClr val="0B3261"/>
                </a:solidFill>
                <a:latin typeface="Open Sans" panose="020B0606030504020204" pitchFamily="34" charset="0"/>
              </a:rPr>
              <a:t>o </a:t>
            </a:r>
            <a:r>
              <a:rPr lang="en-US" sz="2000" dirty="0" err="1">
                <a:solidFill>
                  <a:srgbClr val="0B3261"/>
                </a:solidFill>
                <a:latin typeface="Open Sans" panose="020B0606030504020204" pitchFamily="34" charset="0"/>
              </a:rPr>
              <a:t>vzdelávacích</a:t>
            </a:r>
            <a:r>
              <a:rPr lang="en-US" sz="2000" dirty="0">
                <a:solidFill>
                  <a:srgbClr val="0B3261"/>
                </a:solidFill>
                <a:latin typeface="Open Sans" panose="020B0606030504020204" pitchFamily="34" charset="0"/>
              </a:rPr>
              <a:t> a </a:t>
            </a:r>
            <a:r>
              <a:rPr lang="en-US" sz="2000" dirty="0" err="1">
                <a:solidFill>
                  <a:srgbClr val="0B3261"/>
                </a:solidFill>
                <a:latin typeface="Open Sans" panose="020B0606030504020204" pitchFamily="34" charset="0"/>
              </a:rPr>
              <a:t>pracovných</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príležitostiach</a:t>
            </a:r>
            <a:endParaRPr lang="sk-SK" sz="2000" dirty="0">
              <a:solidFill>
                <a:srgbClr val="0B3261"/>
              </a:solidFill>
              <a:latin typeface="Open Sans" panose="020B0606030504020204" pitchFamily="34" charset="0"/>
            </a:endParaRPr>
          </a:p>
          <a:p>
            <a:r>
              <a:rPr lang="sk-SK" sz="2000" dirty="0">
                <a:solidFill>
                  <a:srgbClr val="0B3261"/>
                </a:solidFill>
                <a:latin typeface="Open Sans" panose="020B0606030504020204" pitchFamily="34" charset="0"/>
              </a:rPr>
              <a:t>                                                      </a:t>
            </a:r>
            <a:r>
              <a:rPr lang="en-US" sz="2000" dirty="0">
                <a:solidFill>
                  <a:srgbClr val="0B3261"/>
                </a:solidFill>
                <a:latin typeface="Open Sans" panose="020B0606030504020204" pitchFamily="34" charset="0"/>
              </a:rPr>
              <a:t>(„</a:t>
            </a:r>
            <a:r>
              <a:rPr lang="en-US" sz="2000" i="1" dirty="0">
                <a:solidFill>
                  <a:srgbClr val="0B3261"/>
                </a:solidFill>
                <a:latin typeface="Open Sans" panose="020B0606030504020204" pitchFamily="34" charset="0"/>
              </a:rPr>
              <a:t>career information</a:t>
            </a:r>
            <a:r>
              <a:rPr lang="en-US" sz="2000" dirty="0">
                <a:solidFill>
                  <a:srgbClr val="0B3261"/>
                </a:solidFill>
                <a:latin typeface="Open Sans" panose="020B0606030504020204" pitchFamily="34" charset="0"/>
              </a:rPr>
              <a:t>“)</a:t>
            </a:r>
            <a:endParaRPr lang="sk-SK" sz="2000" dirty="0">
              <a:solidFill>
                <a:srgbClr val="0B3261"/>
              </a:solidFill>
              <a:latin typeface="Open Sans" panose="020B0606030504020204" pitchFamily="34" charset="0"/>
            </a:endParaRPr>
          </a:p>
          <a:p>
            <a:pPr marL="285750" indent="-285750">
              <a:buFont typeface="Arial" panose="020B0604020202020204" pitchFamily="34" charset="0"/>
              <a:buChar char="•"/>
            </a:pPr>
            <a:endParaRPr lang="en-US" sz="2000" dirty="0">
              <a:solidFill>
                <a:srgbClr val="0B3261"/>
              </a:solidFill>
              <a:latin typeface="Open Sans" panose="020B0606030504020204" pitchFamily="34" charset="0"/>
            </a:endParaRPr>
          </a:p>
          <a:p>
            <a:pPr marL="285750" indent="-285750">
              <a:buFont typeface="Wingdings" panose="05000000000000000000" pitchFamily="2" charset="2"/>
              <a:buChar char="ü"/>
            </a:pPr>
            <a:r>
              <a:rPr lang="en-US" sz="2000" b="1" dirty="0" err="1">
                <a:solidFill>
                  <a:srgbClr val="0B3261"/>
                </a:solidFill>
                <a:latin typeface="Open Sans" panose="020B0606030504020204" pitchFamily="34" charset="0"/>
              </a:rPr>
              <a:t>profesionálna</a:t>
            </a:r>
            <a:r>
              <a:rPr lang="en-US" sz="2000" b="1" dirty="0">
                <a:solidFill>
                  <a:srgbClr val="0B3261"/>
                </a:solidFill>
                <a:latin typeface="Open Sans" panose="020B0606030504020204" pitchFamily="34" charset="0"/>
              </a:rPr>
              <a:t> </a:t>
            </a:r>
            <a:r>
              <a:rPr lang="en-US" sz="2000" b="1" dirty="0" err="1">
                <a:solidFill>
                  <a:srgbClr val="0B3261"/>
                </a:solidFill>
                <a:latin typeface="Open Sans" panose="020B0606030504020204" pitchFamily="34" charset="0"/>
              </a:rPr>
              <a:t>orientácia</a:t>
            </a:r>
            <a:r>
              <a:rPr lang="en-US" sz="2000" dirty="0">
                <a:solidFill>
                  <a:srgbClr val="0B3261"/>
                </a:solidFill>
                <a:latin typeface="Open Sans" panose="020B0606030504020204" pitchFamily="34" charset="0"/>
              </a:rPr>
              <a:t> – </a:t>
            </a:r>
            <a:r>
              <a:rPr lang="en-US" sz="2000" dirty="0" err="1">
                <a:solidFill>
                  <a:srgbClr val="0B3261"/>
                </a:solidFill>
                <a:latin typeface="Open Sans" panose="020B0606030504020204" pitchFamily="34" charset="0"/>
              </a:rPr>
              <a:t>služby</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súvisiace</a:t>
            </a:r>
            <a:r>
              <a:rPr lang="en-US" sz="2000" dirty="0">
                <a:solidFill>
                  <a:srgbClr val="0B3261"/>
                </a:solidFill>
                <a:latin typeface="Open Sans" panose="020B0606030504020204" pitchFamily="34" charset="0"/>
              </a:rPr>
              <a:t> s </a:t>
            </a:r>
            <a:r>
              <a:rPr lang="en-US" sz="2000" dirty="0" err="1">
                <a:solidFill>
                  <a:srgbClr val="0B3261"/>
                </a:solidFill>
                <a:latin typeface="Open Sans" panose="020B0606030504020204" pitchFamily="34" charset="0"/>
              </a:rPr>
              <a:t>výberom</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povolania</a:t>
            </a:r>
            <a:r>
              <a:rPr lang="en-US" sz="2000" dirty="0">
                <a:solidFill>
                  <a:srgbClr val="0B3261"/>
                </a:solidFill>
                <a:latin typeface="Open Sans" panose="020B0606030504020204" pitchFamily="34" charset="0"/>
              </a:rPr>
              <a:t> </a:t>
            </a:r>
            <a:endParaRPr lang="sk-SK" sz="2000" dirty="0">
              <a:solidFill>
                <a:srgbClr val="0B3261"/>
              </a:solidFill>
              <a:latin typeface="Open Sans" panose="020B0606030504020204" pitchFamily="34" charset="0"/>
            </a:endParaRPr>
          </a:p>
          <a:p>
            <a:r>
              <a:rPr lang="sk-SK"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alebo</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vzdelávania</a:t>
            </a:r>
            <a:r>
              <a:rPr lang="en-US" sz="2000" dirty="0">
                <a:solidFill>
                  <a:srgbClr val="0B3261"/>
                </a:solidFill>
                <a:latin typeface="Open Sans" panose="020B0606030504020204" pitchFamily="34" charset="0"/>
              </a:rPr>
              <a:t> („</a:t>
            </a:r>
            <a:r>
              <a:rPr lang="en-US" sz="2000" i="1" dirty="0">
                <a:solidFill>
                  <a:srgbClr val="0B3261"/>
                </a:solidFill>
                <a:latin typeface="Open Sans" panose="020B0606030504020204" pitchFamily="34" charset="0"/>
              </a:rPr>
              <a:t>career guidance</a:t>
            </a:r>
            <a:r>
              <a:rPr lang="en-US" sz="2000" dirty="0">
                <a:solidFill>
                  <a:srgbClr val="0B3261"/>
                </a:solidFill>
                <a:latin typeface="Open Sans" panose="020B0606030504020204" pitchFamily="34" charset="0"/>
              </a:rPr>
              <a:t>“)</a:t>
            </a:r>
            <a:endParaRPr lang="sk-SK" sz="2000" dirty="0">
              <a:solidFill>
                <a:srgbClr val="0B3261"/>
              </a:solidFill>
              <a:latin typeface="Open Sans" panose="020B0606030504020204" pitchFamily="34" charset="0"/>
            </a:endParaRPr>
          </a:p>
          <a:p>
            <a:pPr marL="285750" indent="-285750">
              <a:buFont typeface="Arial" panose="020B0604020202020204" pitchFamily="34" charset="0"/>
              <a:buChar char="•"/>
            </a:pPr>
            <a:endParaRPr lang="en-US" sz="2000" dirty="0">
              <a:solidFill>
                <a:srgbClr val="0B3261"/>
              </a:solidFill>
              <a:latin typeface="Open Sans" panose="020B0606030504020204" pitchFamily="34" charset="0"/>
            </a:endParaRPr>
          </a:p>
          <a:p>
            <a:pPr marL="285750" indent="-285750">
              <a:buFont typeface="Wingdings" panose="05000000000000000000" pitchFamily="2" charset="2"/>
              <a:buChar char="ü"/>
            </a:pPr>
            <a:r>
              <a:rPr lang="en-US" sz="2000" b="1" dirty="0" err="1">
                <a:solidFill>
                  <a:srgbClr val="0B3261"/>
                </a:solidFill>
                <a:latin typeface="Open Sans" panose="020B0606030504020204" pitchFamily="34" charset="0"/>
              </a:rPr>
              <a:t>kariérové</a:t>
            </a:r>
            <a:r>
              <a:rPr lang="en-US" sz="2000" b="1" dirty="0">
                <a:solidFill>
                  <a:srgbClr val="0B3261"/>
                </a:solidFill>
                <a:latin typeface="Open Sans" panose="020B0606030504020204" pitchFamily="34" charset="0"/>
              </a:rPr>
              <a:t> </a:t>
            </a:r>
            <a:r>
              <a:rPr lang="en-US" sz="2000" b="1" dirty="0" err="1">
                <a:solidFill>
                  <a:srgbClr val="0B3261"/>
                </a:solidFill>
                <a:latin typeface="Open Sans" panose="020B0606030504020204" pitchFamily="34" charset="0"/>
              </a:rPr>
              <a:t>poradenstvo</a:t>
            </a:r>
            <a:r>
              <a:rPr lang="en-US" sz="2000" dirty="0">
                <a:solidFill>
                  <a:srgbClr val="0B3261"/>
                </a:solidFill>
                <a:latin typeface="Open Sans" panose="020B0606030504020204" pitchFamily="34" charset="0"/>
              </a:rPr>
              <a:t> – </a:t>
            </a:r>
            <a:r>
              <a:rPr lang="en-US" sz="2000" dirty="0" err="1">
                <a:solidFill>
                  <a:srgbClr val="0B3261"/>
                </a:solidFill>
                <a:latin typeface="Open Sans" panose="020B0606030504020204" pitchFamily="34" charset="0"/>
              </a:rPr>
              <a:t>klasický</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dyadický</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poradenský</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vzťah</a:t>
            </a:r>
            <a:r>
              <a:rPr lang="en-US"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medzi</a:t>
            </a:r>
            <a:endParaRPr lang="sk-SK" sz="2000" dirty="0">
              <a:solidFill>
                <a:srgbClr val="0B3261"/>
              </a:solidFill>
              <a:latin typeface="Open Sans" panose="020B0606030504020204" pitchFamily="34" charset="0"/>
            </a:endParaRPr>
          </a:p>
          <a:p>
            <a:r>
              <a:rPr lang="sk-SK" sz="2000" dirty="0">
                <a:solidFill>
                  <a:srgbClr val="0B3261"/>
                </a:solidFill>
                <a:latin typeface="Open Sans" panose="020B0606030504020204" pitchFamily="34" charset="0"/>
              </a:rPr>
              <a:t>                                            </a:t>
            </a:r>
            <a:r>
              <a:rPr lang="en-US" sz="2000" dirty="0">
                <a:solidFill>
                  <a:srgbClr val="0B3261"/>
                </a:solidFill>
                <a:latin typeface="Open Sans" panose="020B0606030504020204" pitchFamily="34" charset="0"/>
              </a:rPr>
              <a:t> </a:t>
            </a:r>
            <a:r>
              <a:rPr lang="sk-SK" sz="2000" dirty="0">
                <a:solidFill>
                  <a:srgbClr val="0B3261"/>
                </a:solidFill>
                <a:latin typeface="Open Sans" panose="020B0606030504020204" pitchFamily="34" charset="0"/>
              </a:rPr>
              <a:t> </a:t>
            </a:r>
            <a:r>
              <a:rPr lang="en-US" sz="2000" dirty="0" err="1">
                <a:solidFill>
                  <a:srgbClr val="0B3261"/>
                </a:solidFill>
                <a:latin typeface="Open Sans" panose="020B0606030504020204" pitchFamily="34" charset="0"/>
              </a:rPr>
              <a:t>poradcom</a:t>
            </a:r>
            <a:r>
              <a:rPr lang="en-US" sz="2000" dirty="0">
                <a:solidFill>
                  <a:srgbClr val="0B3261"/>
                </a:solidFill>
                <a:latin typeface="Open Sans" panose="020B0606030504020204" pitchFamily="34" charset="0"/>
              </a:rPr>
              <a:t> a </a:t>
            </a:r>
            <a:r>
              <a:rPr lang="en-US" sz="2000" dirty="0" err="1">
                <a:solidFill>
                  <a:srgbClr val="0B3261"/>
                </a:solidFill>
                <a:latin typeface="Open Sans" panose="020B0606030504020204" pitchFamily="34" charset="0"/>
              </a:rPr>
              <a:t>klientom</a:t>
            </a:r>
            <a:r>
              <a:rPr lang="en-US" sz="2000" dirty="0">
                <a:solidFill>
                  <a:srgbClr val="0B3261"/>
                </a:solidFill>
                <a:latin typeface="Open Sans" panose="020B0606030504020204" pitchFamily="34" charset="0"/>
              </a:rPr>
              <a:t> („</a:t>
            </a:r>
            <a:r>
              <a:rPr lang="en-US" sz="2000" i="1" dirty="0">
                <a:solidFill>
                  <a:srgbClr val="0B3261"/>
                </a:solidFill>
                <a:latin typeface="Open Sans" panose="020B0606030504020204" pitchFamily="34" charset="0"/>
              </a:rPr>
              <a:t>career counselling</a:t>
            </a:r>
            <a:r>
              <a:rPr lang="en-US" sz="2000" dirty="0">
                <a:solidFill>
                  <a:srgbClr val="0B3261"/>
                </a:solidFill>
                <a:latin typeface="Open Sans" panose="020B0606030504020204" pitchFamily="34" charset="0"/>
              </a:rPr>
              <a:t>“)</a:t>
            </a:r>
            <a:endParaRPr lang="sk-SK" sz="2000" dirty="0">
              <a:solidFill>
                <a:srgbClr val="0B3261"/>
              </a:solidFill>
              <a:latin typeface="Open Sans" panose="020B0606030504020204" pitchFamily="34" charset="0"/>
            </a:endParaRPr>
          </a:p>
          <a:p>
            <a:pPr marL="285750" indent="-285750">
              <a:buFont typeface="Arial" panose="020B0604020202020204" pitchFamily="34" charset="0"/>
              <a:buChar char="•"/>
            </a:pPr>
            <a:endParaRPr lang="sk-SK" sz="2000" b="0" i="0" dirty="0">
              <a:solidFill>
                <a:srgbClr val="0B3261"/>
              </a:solidFill>
              <a:effectLst/>
              <a:latin typeface="Open Sans" panose="020B0606030504020204" pitchFamily="34" charset="0"/>
            </a:endParaRPr>
          </a:p>
          <a:p>
            <a:pPr marL="285750" indent="-285750">
              <a:buFont typeface="Arial" panose="020B0604020202020204" pitchFamily="34" charset="0"/>
              <a:buChar char="•"/>
            </a:pPr>
            <a:endParaRPr lang="sk-SK" dirty="0">
              <a:latin typeface="Open Sans" panose="020B0606030504020204" pitchFamily="34" charset="0"/>
            </a:endParaRPr>
          </a:p>
          <a:p>
            <a:r>
              <a:rPr lang="sk-SK" i="1" dirty="0">
                <a:solidFill>
                  <a:srgbClr val="FF0000"/>
                </a:solidFill>
              </a:rPr>
              <a:t>Príklady: </a:t>
            </a:r>
          </a:p>
          <a:p>
            <a:pPr marL="285750" indent="-285750">
              <a:buFont typeface="Wingdings" panose="05000000000000000000" pitchFamily="2" charset="2"/>
              <a:buChar char="v"/>
            </a:pPr>
            <a:r>
              <a:rPr lang="sk-SK" i="1" dirty="0">
                <a:solidFill>
                  <a:srgbClr val="FF0000"/>
                </a:solidFill>
              </a:rPr>
              <a:t>aktivity </a:t>
            </a:r>
            <a:r>
              <a:rPr lang="en-US" i="1" dirty="0">
                <a:solidFill>
                  <a:srgbClr val="FF0000"/>
                </a:solidFill>
              </a:rPr>
              <a:t>v </a:t>
            </a:r>
            <a:r>
              <a:rPr lang="en-US" i="1" dirty="0" err="1">
                <a:solidFill>
                  <a:srgbClr val="FF0000"/>
                </a:solidFill>
              </a:rPr>
              <a:t>školách</a:t>
            </a:r>
            <a:endParaRPr lang="sk-SK" i="1" dirty="0">
              <a:solidFill>
                <a:srgbClr val="FF0000"/>
              </a:solidFill>
            </a:endParaRPr>
          </a:p>
          <a:p>
            <a:pPr marL="285750" indent="-285750">
              <a:buFont typeface="Wingdings" panose="05000000000000000000" pitchFamily="2" charset="2"/>
              <a:buChar char="v"/>
            </a:pPr>
            <a:r>
              <a:rPr lang="en-US" i="1" dirty="0" err="1">
                <a:solidFill>
                  <a:srgbClr val="FF0000"/>
                </a:solidFill>
              </a:rPr>
              <a:t>individuálne</a:t>
            </a:r>
            <a:r>
              <a:rPr lang="en-US" i="1" dirty="0">
                <a:solidFill>
                  <a:srgbClr val="FF0000"/>
                </a:solidFill>
              </a:rPr>
              <a:t> </a:t>
            </a:r>
            <a:r>
              <a:rPr lang="en-US" i="1" dirty="0" err="1">
                <a:solidFill>
                  <a:srgbClr val="FF0000"/>
                </a:solidFill>
              </a:rPr>
              <a:t>alebo</a:t>
            </a:r>
            <a:r>
              <a:rPr lang="en-US" i="1" dirty="0">
                <a:solidFill>
                  <a:srgbClr val="FF0000"/>
                </a:solidFill>
              </a:rPr>
              <a:t> </a:t>
            </a:r>
            <a:r>
              <a:rPr lang="en-US" i="1" dirty="0" err="1">
                <a:solidFill>
                  <a:srgbClr val="FF0000"/>
                </a:solidFill>
              </a:rPr>
              <a:t>skupinové</a:t>
            </a:r>
            <a:r>
              <a:rPr lang="en-US" i="1" dirty="0">
                <a:solidFill>
                  <a:srgbClr val="FF0000"/>
                </a:solidFill>
              </a:rPr>
              <a:t> </a:t>
            </a:r>
            <a:r>
              <a:rPr lang="en-US" i="1" dirty="0" err="1">
                <a:solidFill>
                  <a:srgbClr val="FF0000"/>
                </a:solidFill>
              </a:rPr>
              <a:t>poradenstvo</a:t>
            </a:r>
            <a:r>
              <a:rPr lang="en-US" i="1" dirty="0">
                <a:solidFill>
                  <a:srgbClr val="FF0000"/>
                </a:solidFill>
              </a:rPr>
              <a:t> </a:t>
            </a:r>
            <a:r>
              <a:rPr lang="en-US" i="1" dirty="0" err="1">
                <a:solidFill>
                  <a:srgbClr val="FF0000"/>
                </a:solidFill>
              </a:rPr>
              <a:t>zamerané</a:t>
            </a:r>
            <a:r>
              <a:rPr lang="en-US" i="1" dirty="0">
                <a:solidFill>
                  <a:srgbClr val="FF0000"/>
                </a:solidFill>
              </a:rPr>
              <a:t> </a:t>
            </a:r>
            <a:r>
              <a:rPr lang="en-US" i="1" dirty="0" err="1">
                <a:solidFill>
                  <a:srgbClr val="FF0000"/>
                </a:solidFill>
              </a:rPr>
              <a:t>na</a:t>
            </a:r>
            <a:r>
              <a:rPr lang="en-US" i="1" dirty="0">
                <a:solidFill>
                  <a:srgbClr val="FF0000"/>
                </a:solidFill>
              </a:rPr>
              <a:t> </a:t>
            </a:r>
            <a:r>
              <a:rPr lang="en-US" i="1" dirty="0" err="1">
                <a:solidFill>
                  <a:srgbClr val="FF0000"/>
                </a:solidFill>
              </a:rPr>
              <a:t>voľbu</a:t>
            </a:r>
            <a:r>
              <a:rPr lang="en-US" i="1" dirty="0">
                <a:solidFill>
                  <a:srgbClr val="FF0000"/>
                </a:solidFill>
              </a:rPr>
              <a:t> </a:t>
            </a:r>
            <a:r>
              <a:rPr lang="sk-SK" i="1" dirty="0">
                <a:solidFill>
                  <a:srgbClr val="FF0000"/>
                </a:solidFill>
              </a:rPr>
              <a:t>vzdelania</a:t>
            </a:r>
            <a:r>
              <a:rPr lang="en-US" i="1" dirty="0">
                <a:solidFill>
                  <a:srgbClr val="FF0000"/>
                </a:solidFill>
              </a:rPr>
              <a:t>, </a:t>
            </a:r>
            <a:r>
              <a:rPr lang="en-US" i="1" dirty="0" err="1">
                <a:solidFill>
                  <a:srgbClr val="FF0000"/>
                </a:solidFill>
              </a:rPr>
              <a:t>zmenu</a:t>
            </a:r>
            <a:r>
              <a:rPr lang="en-US" i="1" dirty="0">
                <a:solidFill>
                  <a:srgbClr val="FF0000"/>
                </a:solidFill>
              </a:rPr>
              <a:t> </a:t>
            </a:r>
            <a:r>
              <a:rPr lang="en-US" i="1" dirty="0" err="1">
                <a:solidFill>
                  <a:srgbClr val="FF0000"/>
                </a:solidFill>
              </a:rPr>
              <a:t>zamestnania</a:t>
            </a:r>
            <a:r>
              <a:rPr lang="en-US" i="1" dirty="0">
                <a:solidFill>
                  <a:srgbClr val="FF0000"/>
                </a:solidFill>
              </a:rPr>
              <a:t>, </a:t>
            </a:r>
            <a:r>
              <a:rPr lang="en-US" i="1" dirty="0" err="1">
                <a:solidFill>
                  <a:srgbClr val="FF0000"/>
                </a:solidFill>
              </a:rPr>
              <a:t>na</a:t>
            </a:r>
            <a:r>
              <a:rPr lang="en-US" i="1" dirty="0">
                <a:solidFill>
                  <a:srgbClr val="FF0000"/>
                </a:solidFill>
              </a:rPr>
              <a:t> </a:t>
            </a:r>
            <a:r>
              <a:rPr lang="en-US" i="1" dirty="0" err="1">
                <a:solidFill>
                  <a:srgbClr val="FF0000"/>
                </a:solidFill>
              </a:rPr>
              <a:t>návrat</a:t>
            </a:r>
            <a:r>
              <a:rPr lang="en-US" i="1" dirty="0">
                <a:solidFill>
                  <a:srgbClr val="FF0000"/>
                </a:solidFill>
              </a:rPr>
              <a:t> do </a:t>
            </a:r>
            <a:r>
              <a:rPr lang="en-US" i="1" dirty="0" err="1">
                <a:solidFill>
                  <a:srgbClr val="FF0000"/>
                </a:solidFill>
              </a:rPr>
              <a:t>zamestnania</a:t>
            </a:r>
            <a:endParaRPr lang="sk-SK" i="1" dirty="0">
              <a:solidFill>
                <a:srgbClr val="FF0000"/>
              </a:solidFill>
            </a:endParaRPr>
          </a:p>
          <a:p>
            <a:pPr marL="285750" indent="-285750">
              <a:buFont typeface="Wingdings" panose="05000000000000000000" pitchFamily="2" charset="2"/>
              <a:buChar char="v"/>
            </a:pPr>
            <a:r>
              <a:rPr lang="en-US" i="1" dirty="0" err="1">
                <a:solidFill>
                  <a:srgbClr val="FF0000"/>
                </a:solidFill>
              </a:rPr>
              <a:t>služby</a:t>
            </a:r>
            <a:r>
              <a:rPr lang="en-US" i="1" dirty="0">
                <a:solidFill>
                  <a:srgbClr val="FF0000"/>
                </a:solidFill>
              </a:rPr>
              <a:t> v </a:t>
            </a:r>
            <a:r>
              <a:rPr lang="sk-SK" i="1" dirty="0">
                <a:solidFill>
                  <a:srgbClr val="FF0000"/>
                </a:solidFill>
              </a:rPr>
              <a:t>PC</a:t>
            </a:r>
            <a:r>
              <a:rPr lang="en-US" i="1" dirty="0">
                <a:solidFill>
                  <a:srgbClr val="FF0000"/>
                </a:solidFill>
              </a:rPr>
              <a:t> </a:t>
            </a:r>
            <a:r>
              <a:rPr lang="en-US" i="1" dirty="0" err="1">
                <a:solidFill>
                  <a:srgbClr val="FF0000"/>
                </a:solidFill>
              </a:rPr>
              <a:t>podobe</a:t>
            </a:r>
            <a:r>
              <a:rPr lang="en-US" i="1" dirty="0">
                <a:solidFill>
                  <a:srgbClr val="FF0000"/>
                </a:solidFill>
              </a:rPr>
              <a:t> </a:t>
            </a:r>
            <a:r>
              <a:rPr lang="sk-SK" i="1" dirty="0">
                <a:solidFill>
                  <a:srgbClr val="FF0000"/>
                </a:solidFill>
              </a:rPr>
              <a:t>- </a:t>
            </a:r>
            <a:r>
              <a:rPr lang="en-US" i="1" dirty="0">
                <a:solidFill>
                  <a:srgbClr val="FF0000"/>
                </a:solidFill>
              </a:rPr>
              <a:t>info o </a:t>
            </a:r>
            <a:r>
              <a:rPr lang="en-US" i="1" dirty="0" err="1">
                <a:solidFill>
                  <a:srgbClr val="FF0000"/>
                </a:solidFill>
              </a:rPr>
              <a:t>povolaniach</a:t>
            </a:r>
            <a:r>
              <a:rPr lang="en-US" i="1" dirty="0">
                <a:solidFill>
                  <a:srgbClr val="FF0000"/>
                </a:solidFill>
              </a:rPr>
              <a:t> a </a:t>
            </a:r>
            <a:r>
              <a:rPr lang="en-US" i="1" dirty="0" err="1">
                <a:solidFill>
                  <a:srgbClr val="FF0000"/>
                </a:solidFill>
              </a:rPr>
              <a:t>možnostiach</a:t>
            </a:r>
            <a:r>
              <a:rPr lang="en-US" i="1" dirty="0">
                <a:solidFill>
                  <a:srgbClr val="FF0000"/>
                </a:solidFill>
              </a:rPr>
              <a:t> </a:t>
            </a:r>
            <a:r>
              <a:rPr lang="en-US" i="1" dirty="0" err="1">
                <a:solidFill>
                  <a:srgbClr val="FF0000"/>
                </a:solidFill>
              </a:rPr>
              <a:t>zamestnania</a:t>
            </a:r>
            <a:endParaRPr lang="sk-SK" i="1" dirty="0">
              <a:solidFill>
                <a:srgbClr val="FF0000"/>
              </a:solidFill>
            </a:endParaRPr>
          </a:p>
          <a:p>
            <a:pPr marL="285750" indent="-285750">
              <a:buFont typeface="Wingdings" panose="05000000000000000000" pitchFamily="2" charset="2"/>
              <a:buChar char="v"/>
            </a:pPr>
            <a:r>
              <a:rPr lang="en-US" i="1" dirty="0" err="1">
                <a:solidFill>
                  <a:srgbClr val="FF0000"/>
                </a:solidFill>
              </a:rPr>
              <a:t>služby</a:t>
            </a:r>
            <a:r>
              <a:rPr lang="en-US" i="1" dirty="0">
                <a:solidFill>
                  <a:srgbClr val="FF0000"/>
                </a:solidFill>
              </a:rPr>
              <a:t> </a:t>
            </a:r>
            <a:r>
              <a:rPr lang="en-US" i="1" dirty="0" err="1">
                <a:solidFill>
                  <a:srgbClr val="FF0000"/>
                </a:solidFill>
              </a:rPr>
              <a:t>podporujúce</a:t>
            </a:r>
            <a:r>
              <a:rPr lang="en-US" i="1" dirty="0">
                <a:solidFill>
                  <a:srgbClr val="FF0000"/>
                </a:solidFill>
              </a:rPr>
              <a:t> </a:t>
            </a:r>
            <a:r>
              <a:rPr lang="en-US" i="1" dirty="0" err="1">
                <a:solidFill>
                  <a:srgbClr val="FF0000"/>
                </a:solidFill>
              </a:rPr>
              <a:t>proces</a:t>
            </a:r>
            <a:r>
              <a:rPr lang="en-US" i="1" dirty="0">
                <a:solidFill>
                  <a:srgbClr val="FF0000"/>
                </a:solidFill>
              </a:rPr>
              <a:t> </a:t>
            </a:r>
            <a:r>
              <a:rPr lang="en-US" i="1" dirty="0" err="1">
                <a:solidFill>
                  <a:srgbClr val="FF0000"/>
                </a:solidFill>
              </a:rPr>
              <a:t>rozhodovania</a:t>
            </a:r>
            <a:r>
              <a:rPr lang="en-US" i="1" dirty="0">
                <a:solidFill>
                  <a:srgbClr val="FF0000"/>
                </a:solidFill>
              </a:rPr>
              <a:t> o </a:t>
            </a:r>
            <a:r>
              <a:rPr lang="en-US" i="1" dirty="0" err="1">
                <a:solidFill>
                  <a:srgbClr val="FF0000"/>
                </a:solidFill>
              </a:rPr>
              <a:t>ďalšom</a:t>
            </a:r>
            <a:r>
              <a:rPr lang="en-US" i="1" dirty="0">
                <a:solidFill>
                  <a:srgbClr val="FF0000"/>
                </a:solidFill>
              </a:rPr>
              <a:t> </a:t>
            </a:r>
            <a:r>
              <a:rPr lang="en-US" i="1" dirty="0" err="1">
                <a:solidFill>
                  <a:srgbClr val="FF0000"/>
                </a:solidFill>
              </a:rPr>
              <a:t>smerovaní</a:t>
            </a:r>
            <a:endParaRPr lang="en-US" b="0" i="0" dirty="0">
              <a:solidFill>
                <a:srgbClr val="FF0000"/>
              </a:solidFill>
              <a:effectLst/>
              <a:latin typeface="Open Sans" panose="020B0606030504020204" pitchFamily="34" charset="0"/>
            </a:endParaRPr>
          </a:p>
        </p:txBody>
      </p:sp>
    </p:spTree>
    <p:extLst>
      <p:ext uri="{BB962C8B-B14F-4D97-AF65-F5344CB8AC3E}">
        <p14:creationId xmlns:p14="http://schemas.microsoft.com/office/powerpoint/2010/main" val="3310915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fade">
                                      <p:cBhvr>
                                        <p:cTn id="43" dur="500"/>
                                        <p:tgtEl>
                                          <p:spTgt spid="3">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fade">
                                      <p:cBhvr>
                                        <p:cTn id="4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44056" y="1340768"/>
            <a:ext cx="8183880" cy="4320480"/>
          </a:xfrm>
        </p:spPr>
        <p:txBody>
          <a:bodyPr>
            <a:normAutofit/>
          </a:bodyPr>
          <a:lstStyle/>
          <a:p>
            <a:r>
              <a:rPr lang="sk-SK" altLang="en-US" b="1" dirty="0">
                <a:solidFill>
                  <a:srgbClr val="0B3261"/>
                </a:solidFill>
                <a:latin typeface="Open Sans" panose="020B0606030504020204" pitchFamily="34" charset="0"/>
              </a:rPr>
              <a:t>Krok </a:t>
            </a:r>
            <a:r>
              <a:rPr lang="en-US" altLang="en-US" b="1" dirty="0">
                <a:solidFill>
                  <a:srgbClr val="0B3261"/>
                </a:solidFill>
                <a:latin typeface="Open Sans" panose="020B0606030504020204" pitchFamily="34" charset="0"/>
              </a:rPr>
              <a:t>1: </a:t>
            </a:r>
            <a:r>
              <a:rPr lang="sk-SK" altLang="en-US" b="1" dirty="0">
                <a:solidFill>
                  <a:srgbClr val="0B3261"/>
                </a:solidFill>
                <a:latin typeface="Open Sans" panose="020B0606030504020204" pitchFamily="34" charset="0"/>
              </a:rPr>
              <a:t>K</a:t>
            </a:r>
            <a:r>
              <a:rPr lang="en-US" altLang="en-US" b="1" dirty="0" err="1">
                <a:solidFill>
                  <a:srgbClr val="0B3261"/>
                </a:solidFill>
                <a:latin typeface="Open Sans" panose="020B0606030504020204" pitchFamily="34" charset="0"/>
              </a:rPr>
              <a:t>lient</a:t>
            </a:r>
            <a:r>
              <a:rPr lang="en-US" altLang="en-US" b="1" dirty="0">
                <a:solidFill>
                  <a:srgbClr val="0B3261"/>
                </a:solidFill>
                <a:latin typeface="Open Sans" panose="020B0606030504020204" pitchFamily="34" charset="0"/>
              </a:rPr>
              <a:t> </a:t>
            </a:r>
            <a:r>
              <a:rPr lang="sk-SK" altLang="en-US" b="1" dirty="0">
                <a:solidFill>
                  <a:srgbClr val="0B3261"/>
                </a:solidFill>
                <a:latin typeface="Open Sans" panose="020B0606030504020204" pitchFamily="34" charset="0"/>
              </a:rPr>
              <a:t>sa dostaví na poradenstvo</a:t>
            </a:r>
            <a:r>
              <a:rPr lang="en-US" altLang="en-US" b="1" dirty="0">
                <a:solidFill>
                  <a:srgbClr val="0B3261"/>
                </a:solidFill>
                <a:latin typeface="Open Sans" panose="020B0606030504020204" pitchFamily="34" charset="0"/>
              </a:rPr>
              <a:t>.</a:t>
            </a:r>
            <a:endParaRPr lang="sk-SK" altLang="en-US" b="1" dirty="0">
              <a:solidFill>
                <a:srgbClr val="0B3261"/>
              </a:solidFill>
              <a:latin typeface="Open Sans" panose="020B0606030504020204" pitchFamily="34" charset="0"/>
            </a:endParaRPr>
          </a:p>
          <a:p>
            <a:endParaRPr lang="en-US" altLang="en-US" b="1" dirty="0">
              <a:solidFill>
                <a:srgbClr val="0B3261"/>
              </a:solidFill>
              <a:latin typeface="Open Sans" panose="020B0606030504020204" pitchFamily="34" charset="0"/>
            </a:endParaRPr>
          </a:p>
          <a:p>
            <a:r>
              <a:rPr lang="sk-SK" altLang="en-US" b="1" dirty="0">
                <a:solidFill>
                  <a:srgbClr val="0B3261"/>
                </a:solidFill>
                <a:latin typeface="Open Sans" panose="020B0606030504020204" pitchFamily="34" charset="0"/>
              </a:rPr>
              <a:t>Krok </a:t>
            </a:r>
            <a:r>
              <a:rPr lang="en-US" altLang="en-US" b="1" dirty="0">
                <a:solidFill>
                  <a:srgbClr val="0B3261"/>
                </a:solidFill>
                <a:latin typeface="Open Sans" panose="020B0606030504020204" pitchFamily="34" charset="0"/>
              </a:rPr>
              <a:t>2:</a:t>
            </a:r>
            <a:r>
              <a:rPr lang="sk-SK" altLang="en-US" b="1" dirty="0">
                <a:solidFill>
                  <a:srgbClr val="0B3261"/>
                </a:solidFill>
                <a:latin typeface="Open Sans" panose="020B0606030504020204" pitchFamily="34" charset="0"/>
              </a:rPr>
              <a:t> Poradca zistí informácie o klientovi a administruje odborné metódy šetrenia.</a:t>
            </a:r>
          </a:p>
          <a:p>
            <a:endParaRPr lang="en-US" altLang="en-US" b="1" dirty="0">
              <a:solidFill>
                <a:srgbClr val="0B3261"/>
              </a:solidFill>
              <a:latin typeface="Open Sans" panose="020B0606030504020204" pitchFamily="34" charset="0"/>
            </a:endParaRPr>
          </a:p>
          <a:p>
            <a:r>
              <a:rPr lang="sk-SK" altLang="en-US" b="1" dirty="0">
                <a:solidFill>
                  <a:srgbClr val="0B3261"/>
                </a:solidFill>
                <a:latin typeface="Open Sans" panose="020B0606030504020204" pitchFamily="34" charset="0"/>
              </a:rPr>
              <a:t>Krok </a:t>
            </a:r>
            <a:r>
              <a:rPr lang="en-US" altLang="en-US" b="1" dirty="0">
                <a:solidFill>
                  <a:srgbClr val="0B3261"/>
                </a:solidFill>
                <a:latin typeface="Open Sans" panose="020B0606030504020204" pitchFamily="34" charset="0"/>
              </a:rPr>
              <a:t>3: </a:t>
            </a:r>
            <a:r>
              <a:rPr lang="sk-SK" altLang="en-US" b="1" dirty="0">
                <a:solidFill>
                  <a:srgbClr val="0B3261"/>
                </a:solidFill>
                <a:latin typeface="Open Sans" panose="020B0606030504020204" pitchFamily="34" charset="0"/>
              </a:rPr>
              <a:t>Poradca vyhodnotí testy a na základe získaných informácií a poznaní možností trhu práce odporúča klientovi vhodné smerovanie.</a:t>
            </a:r>
            <a:endParaRPr lang="en-US" altLang="en-US" b="1" dirty="0">
              <a:solidFill>
                <a:srgbClr val="0B3261"/>
              </a:solidFill>
              <a:latin typeface="Open Sans" panose="020B0606030504020204" pitchFamily="34" charset="0"/>
            </a:endParaRPr>
          </a:p>
        </p:txBody>
      </p:sp>
      <p:sp>
        <p:nvSpPr>
          <p:cNvPr id="4" name="Title 1"/>
          <p:cNvSpPr txBox="1">
            <a:spLocks/>
          </p:cNvSpPr>
          <p:nvPr/>
        </p:nvSpPr>
        <p:spPr>
          <a:xfrm>
            <a:off x="251520" y="188640"/>
            <a:ext cx="8712968" cy="850106"/>
          </a:xfrm>
          <a:prstGeom prst="rect">
            <a:avLst/>
          </a:prstGeom>
          <a:solidFill>
            <a:srgbClr val="1F497D">
              <a:lumMod val="75000"/>
            </a:srgbClr>
          </a:solidFill>
        </p:spPr>
        <p:txBody>
          <a:bodyPr vert="horz" lIns="91440" tIns="45720" rIns="91440" bIns="45720" rtlCol="0" anchor="ctr">
            <a:normAutofit fontScale="85000" lnSpcReduction="1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Ako funguje kariérové poradenstvo ?</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3247038" y="5641776"/>
            <a:ext cx="1871025" cy="707886"/>
          </a:xfrm>
          <a:prstGeom prst="rect">
            <a:avLst/>
          </a:prstGeom>
          <a:noFill/>
        </p:spPr>
        <p:txBody>
          <a:bodyPr wrap="none" rtlCol="0">
            <a:spAutoFit/>
          </a:bodyPr>
          <a:lstStyle/>
          <a:p>
            <a:r>
              <a:rPr lang="sk-SK" sz="4000" b="1" dirty="0">
                <a:solidFill>
                  <a:srgbClr val="C00000"/>
                </a:solidFill>
              </a:rPr>
              <a:t>NIE!!!</a:t>
            </a:r>
            <a:endParaRPr lang="en-US" sz="4000" b="1" dirty="0">
              <a:solidFill>
                <a:srgbClr val="C00000"/>
              </a:solidFill>
            </a:endParaRPr>
          </a:p>
        </p:txBody>
      </p:sp>
      <p:pic>
        <p:nvPicPr>
          <p:cNvPr id="13314" name="Picture 2" descr="http://www.clker.com/cliparts/6/S/W/2/g/t/transparent-red-no-circle-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282756"/>
            <a:ext cx="4117647" cy="407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fade">
                                      <p:cBhvr>
                                        <p:cTn id="17" dur="500"/>
                                        <p:tgtEl>
                                          <p:spTgt spid="8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 calcmode="lin" valueType="num">
                                      <p:cBhvr>
                                        <p:cTn id="24" dur="500" fill="hold"/>
                                        <p:tgtEl>
                                          <p:spTgt spid="13314"/>
                                        </p:tgtEl>
                                        <p:attrNameLst>
                                          <p:attrName>style.rotation</p:attrName>
                                        </p:attrNameLst>
                                      </p:cBhvr>
                                      <p:tavLst>
                                        <p:tav tm="0">
                                          <p:val>
                                            <p:fltVal val="90"/>
                                          </p:val>
                                        </p:tav>
                                        <p:tav tm="100000">
                                          <p:val>
                                            <p:fltVal val="0"/>
                                          </p:val>
                                        </p:tav>
                                      </p:tavLst>
                                    </p:anim>
                                    <p:animEffect transition="in" filter="fade">
                                      <p:cBhvr>
                                        <p:cTn id="25" dur="500"/>
                                        <p:tgtEl>
                                          <p:spTgt spid="13314"/>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 calcmode="lin" valueType="num">
                                      <p:cBhvr>
                                        <p:cTn id="30" dur="500" fill="hold"/>
                                        <p:tgtEl>
                                          <p:spTgt spid="3"/>
                                        </p:tgtEl>
                                        <p:attrNameLst>
                                          <p:attrName>style.rotation</p:attrName>
                                        </p:attrNameLst>
                                      </p:cBhvr>
                                      <p:tavLst>
                                        <p:tav tm="0">
                                          <p:val>
                                            <p:fltVal val="90"/>
                                          </p:val>
                                        </p:tav>
                                        <p:tav tm="100000">
                                          <p:val>
                                            <p:fltVal val="0"/>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chemeClr val="accent2"/>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3600" b="1" i="1" dirty="0">
                <a:solidFill>
                  <a:srgbClr val="FFFF00"/>
                </a:solidFill>
                <a:latin typeface="Verdana" panose="020B0604030504040204" pitchFamily="34" charset="0"/>
                <a:ea typeface="Verdana" panose="020B0604030504040204" pitchFamily="34" charset="0"/>
                <a:cs typeface="Verdana" panose="020B0604030504040204" pitchFamily="34" charset="0"/>
              </a:rPr>
              <a:t>V čom je problém?</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2290" name="Picture 2" descr="http://images.clipartpanda.com/question-Question-Mark-Clip-Art-16.jpeg"/>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07246" y="234888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8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8183880" cy="4536504"/>
          </a:xfrm>
        </p:spPr>
        <p:txBody>
          <a:bodyPr>
            <a:normAutofit/>
          </a:bodyPr>
          <a:lstStyle/>
          <a:p>
            <a:r>
              <a:rPr lang="sk-SK" altLang="en-US" b="1" dirty="0">
                <a:solidFill>
                  <a:srgbClr val="0B3261"/>
                </a:solidFill>
              </a:rPr>
              <a:t>Poradca kontroluje proces</a:t>
            </a:r>
            <a:r>
              <a:rPr lang="en-US" altLang="en-US" b="1" dirty="0">
                <a:solidFill>
                  <a:srgbClr val="0B3261"/>
                </a:solidFill>
              </a:rPr>
              <a:t>.</a:t>
            </a:r>
          </a:p>
          <a:p>
            <a:r>
              <a:rPr lang="sk-SK" altLang="en-US" b="1" dirty="0">
                <a:solidFill>
                  <a:srgbClr val="0B3261"/>
                </a:solidFill>
              </a:rPr>
              <a:t>Poradca je direktívny a má autoritu</a:t>
            </a:r>
            <a:r>
              <a:rPr lang="en-US" altLang="en-US" b="1" dirty="0">
                <a:solidFill>
                  <a:srgbClr val="0B3261"/>
                </a:solidFill>
              </a:rPr>
              <a:t>.</a:t>
            </a:r>
          </a:p>
          <a:p>
            <a:r>
              <a:rPr lang="sk-SK" altLang="en-US" b="1" dirty="0">
                <a:solidFill>
                  <a:srgbClr val="0B3261"/>
                </a:solidFill>
              </a:rPr>
              <a:t>Klient je pasívny príjemca informácií o sebe.</a:t>
            </a:r>
          </a:p>
          <a:p>
            <a:r>
              <a:rPr lang="sk-SK" altLang="en-US" b="1" dirty="0">
                <a:solidFill>
                  <a:srgbClr val="0B3261"/>
                </a:solidFill>
              </a:rPr>
              <a:t>Klient je obeťou poradenstva, očakáva riešenia od poradcu.</a:t>
            </a:r>
          </a:p>
          <a:p>
            <a:r>
              <a:rPr lang="sk-SK" altLang="en-US" b="1" dirty="0">
                <a:solidFill>
                  <a:srgbClr val="0B3261"/>
                </a:solidFill>
              </a:rPr>
              <a:t>Klient odíde z poradenstva ešte blbší, než naň prišiel.</a:t>
            </a:r>
          </a:p>
        </p:txBody>
      </p:sp>
      <p:sp>
        <p:nvSpPr>
          <p:cNvPr id="5" name="Title 1"/>
          <p:cNvSpPr txBox="1">
            <a:spLocks/>
          </p:cNvSpPr>
          <p:nvPr/>
        </p:nvSpPr>
        <p:spPr>
          <a:xfrm>
            <a:off x="179512" y="188640"/>
            <a:ext cx="8712968" cy="850106"/>
          </a:xfrm>
          <a:prstGeom prst="rect">
            <a:avLst/>
          </a:prstGeom>
          <a:solidFill>
            <a:srgbClr val="990000"/>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noProof="0" dirty="0">
                <a:solidFill>
                  <a:srgbClr val="FFFF00"/>
                </a:solidFill>
                <a:latin typeface="Verdana" panose="020B0604030504040204" pitchFamily="34" charset="0"/>
                <a:ea typeface="Verdana" panose="020B0604030504040204" pitchFamily="34" charset="0"/>
                <a:cs typeface="Verdana" panose="020B0604030504040204" pitchFamily="34" charset="0"/>
              </a:rPr>
              <a:t>Daj človeku rybu...</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30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fade">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fade">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512" y="1484784"/>
            <a:ext cx="8496944" cy="2143831"/>
          </a:xfrm>
        </p:spPr>
        <p:txBody>
          <a:bodyPr>
            <a:normAutofit/>
          </a:bodyPr>
          <a:lstStyle/>
          <a:p>
            <a:pPr marL="0" indent="0" algn="ctr">
              <a:buNone/>
            </a:pPr>
            <a:r>
              <a:rPr lang="sk-SK" altLang="en-US" sz="3200" b="1" dirty="0">
                <a:solidFill>
                  <a:srgbClr val="009F3C"/>
                </a:solidFill>
              </a:rPr>
              <a:t>1. Praktické ciele</a:t>
            </a:r>
          </a:p>
          <a:p>
            <a:pPr algn="ctr"/>
            <a:endParaRPr lang="sk-SK" altLang="en-US" sz="2000" dirty="0"/>
          </a:p>
          <a:p>
            <a:pPr algn="ctr"/>
            <a:r>
              <a:rPr lang="sk-SK" altLang="en-US" sz="3200" dirty="0">
                <a:solidFill>
                  <a:srgbClr val="0B3261"/>
                </a:solidFill>
              </a:rPr>
              <a:t>Určenie </a:t>
            </a:r>
            <a:r>
              <a:rPr lang="sk-SK" altLang="en-US" sz="3200" dirty="0" err="1">
                <a:solidFill>
                  <a:srgbClr val="0B3261"/>
                </a:solidFill>
              </a:rPr>
              <a:t>kariérového</a:t>
            </a:r>
            <a:r>
              <a:rPr lang="sk-SK" altLang="en-US" sz="3200" dirty="0">
                <a:solidFill>
                  <a:srgbClr val="0B3261"/>
                </a:solidFill>
              </a:rPr>
              <a:t> cieľa</a:t>
            </a:r>
          </a:p>
          <a:p>
            <a:pPr algn="ctr"/>
            <a:r>
              <a:rPr lang="sk-SK" altLang="en-US" sz="3200" dirty="0">
                <a:solidFill>
                  <a:srgbClr val="0B3261"/>
                </a:solidFill>
              </a:rPr>
              <a:t>Vypracovanie akčného plánu</a:t>
            </a:r>
          </a:p>
          <a:p>
            <a:pPr algn="ctr"/>
            <a:endParaRPr lang="sk-SK" altLang="en-US" dirty="0">
              <a:solidFill>
                <a:srgbClr val="0B3261"/>
              </a:solidFill>
            </a:endParaRPr>
          </a:p>
          <a:p>
            <a:pPr algn="ctr"/>
            <a:endParaRPr lang="sk-SK" altLang="en-US" dirty="0">
              <a:solidFill>
                <a:srgbClr val="0B3261"/>
              </a:solidFill>
            </a:endParaRPr>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2800" b="1" i="1" noProof="0" dirty="0">
                <a:solidFill>
                  <a:srgbClr val="FFFF00"/>
                </a:solidFill>
                <a:latin typeface="Verdana" panose="020B0604030504040204" pitchFamily="34" charset="0"/>
                <a:ea typeface="Verdana" panose="020B0604030504040204" pitchFamily="34" charset="0"/>
                <a:cs typeface="Verdana" panose="020B0604030504040204" pitchFamily="34" charset="0"/>
              </a:rPr>
              <a:t>Čo je výstupom kariérového poradenstva?</a:t>
            </a:r>
            <a:endParaRPr kumimoji="0" lang="en-GB" sz="28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txBox="1">
            <a:spLocks noChangeArrowheads="1"/>
          </p:cNvSpPr>
          <p:nvPr/>
        </p:nvSpPr>
        <p:spPr>
          <a:xfrm>
            <a:off x="179512" y="4221088"/>
            <a:ext cx="8712968" cy="2636912"/>
          </a:xfrm>
          <a:prstGeom prst="rect">
            <a:avLst/>
          </a:prstGeom>
        </p:spPr>
        <p:txBody>
          <a:bodyPr vert="horz" lIns="182880" tIns="91440">
            <a:normAutofit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ctr">
              <a:buFont typeface="Wingdings 2"/>
              <a:buNone/>
            </a:pPr>
            <a:r>
              <a:rPr lang="sk-SK" altLang="en-US" sz="3200" b="1" dirty="0">
                <a:solidFill>
                  <a:srgbClr val="F58D01"/>
                </a:solidFill>
              </a:rPr>
              <a:t>2.Psychologické ciele</a:t>
            </a:r>
          </a:p>
          <a:p>
            <a:pPr algn="ctr"/>
            <a:endParaRPr lang="sk-SK" altLang="en-US" sz="3200" dirty="0">
              <a:solidFill>
                <a:srgbClr val="F58D01"/>
              </a:solidFill>
            </a:endParaRPr>
          </a:p>
          <a:p>
            <a:pPr algn="ctr"/>
            <a:r>
              <a:rPr lang="sk-SK" altLang="en-US" sz="3200" dirty="0">
                <a:solidFill>
                  <a:srgbClr val="0B3261"/>
                </a:solidFill>
              </a:rPr>
              <a:t>Lepšie sebapoznanie</a:t>
            </a:r>
          </a:p>
          <a:p>
            <a:pPr algn="ctr"/>
            <a:r>
              <a:rPr lang="sk-SK" altLang="en-US" sz="3200" dirty="0">
                <a:solidFill>
                  <a:srgbClr val="0B3261"/>
                </a:solidFill>
              </a:rPr>
              <a:t>Zvýšenie sebavedomia</a:t>
            </a:r>
          </a:p>
          <a:p>
            <a:pPr algn="ctr"/>
            <a:r>
              <a:rPr lang="sk-SK" altLang="en-US" sz="3200" dirty="0">
                <a:solidFill>
                  <a:srgbClr val="0B3261"/>
                </a:solidFill>
              </a:rPr>
              <a:t>Zvýšenie motivácie</a:t>
            </a:r>
          </a:p>
        </p:txBody>
      </p:sp>
      <p:pic>
        <p:nvPicPr>
          <p:cNvPr id="6" name="Obrázo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08" y="1831149"/>
            <a:ext cx="1235075" cy="1235075"/>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http://truecenterpublishing.com/tcp/graphics/ps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5085184"/>
            <a:ext cx="1004806" cy="121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9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42" presetClass="entr" presetSubtype="0" fill="hold" nodeType="withEffect">
                                  <p:stCondLst>
                                    <p:cond delay="0"/>
                                  </p:stCondLst>
                                  <p:childTnLst>
                                    <p:set>
                                      <p:cBhvr>
                                        <p:cTn id="19" dur="1" fill="hold">
                                          <p:stCondLst>
                                            <p:cond delay="0"/>
                                          </p:stCondLst>
                                        </p:cTn>
                                        <p:tgtEl>
                                          <p:spTgt spid="31746"/>
                                        </p:tgtEl>
                                        <p:attrNameLst>
                                          <p:attrName>style.visibility</p:attrName>
                                        </p:attrNameLst>
                                      </p:cBhvr>
                                      <p:to>
                                        <p:strVal val="visible"/>
                                      </p:to>
                                    </p:set>
                                    <p:animEffect transition="in" filter="fade">
                                      <p:cBhvr>
                                        <p:cTn id="20" dur="1000"/>
                                        <p:tgtEl>
                                          <p:spTgt spid="31746"/>
                                        </p:tgtEl>
                                      </p:cBhvr>
                                    </p:animEffect>
                                    <p:anim calcmode="lin" valueType="num">
                                      <p:cBhvr>
                                        <p:cTn id="21" dur="1000" fill="hold"/>
                                        <p:tgtEl>
                                          <p:spTgt spid="31746"/>
                                        </p:tgtEl>
                                        <p:attrNameLst>
                                          <p:attrName>ppt_x</p:attrName>
                                        </p:attrNameLst>
                                      </p:cBhvr>
                                      <p:tavLst>
                                        <p:tav tm="0">
                                          <p:val>
                                            <p:strVal val="#ppt_x"/>
                                          </p:val>
                                        </p:tav>
                                        <p:tav tm="100000">
                                          <p:val>
                                            <p:strVal val="#ppt_x"/>
                                          </p:val>
                                        </p:tav>
                                      </p:tavLst>
                                    </p:anim>
                                    <p:anim calcmode="lin" valueType="num">
                                      <p:cBhvr>
                                        <p:cTn id="22"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512" y="1412776"/>
            <a:ext cx="8712968" cy="5112568"/>
          </a:xfrm>
        </p:spPr>
        <p:txBody>
          <a:bodyPr>
            <a:normAutofit/>
          </a:bodyPr>
          <a:lstStyle/>
          <a:p>
            <a:pPr marL="0" indent="0">
              <a:buNone/>
            </a:pPr>
            <a:endParaRPr lang="sk-SK" altLang="en-US" sz="3200" i="1" dirty="0">
              <a:solidFill>
                <a:srgbClr val="009F3C"/>
              </a:solidFill>
            </a:endParaRPr>
          </a:p>
          <a:p>
            <a:pPr marL="0" indent="0">
              <a:buNone/>
            </a:pPr>
            <a:endParaRPr lang="sk-SK" altLang="en-US" sz="3200" i="1" dirty="0">
              <a:solidFill>
                <a:srgbClr val="009F3C"/>
              </a:solidFill>
            </a:endParaRPr>
          </a:p>
          <a:p>
            <a:pPr marL="0" indent="0">
              <a:buNone/>
            </a:pPr>
            <a:r>
              <a:rPr lang="sk-SK" altLang="en-US" sz="3200" i="1" dirty="0">
                <a:solidFill>
                  <a:srgbClr val="FF0000"/>
                </a:solidFill>
              </a:rPr>
              <a:t>„Nájdenie vhodného zamestnania dnes viac </a:t>
            </a:r>
            <a:r>
              <a:rPr lang="sk-SK" altLang="en-US" sz="3200" b="1" i="1" dirty="0">
                <a:solidFill>
                  <a:srgbClr val="FF0000"/>
                </a:solidFill>
              </a:rPr>
              <a:t>záleží od náhodných príležitostí a stretnutí,</a:t>
            </a:r>
            <a:r>
              <a:rPr lang="en-US" altLang="en-US" sz="3200" b="1" i="1" dirty="0">
                <a:solidFill>
                  <a:srgbClr val="FF0000"/>
                </a:solidFill>
              </a:rPr>
              <a:t> </a:t>
            </a:r>
            <a:r>
              <a:rPr lang="en-US" altLang="en-US" sz="3200" i="1" dirty="0">
                <a:solidFill>
                  <a:srgbClr val="FF0000"/>
                </a:solidFill>
              </a:rPr>
              <a:t>ne</a:t>
            </a:r>
            <a:r>
              <a:rPr lang="sk-SK" altLang="en-US" sz="3200" i="1" dirty="0">
                <a:solidFill>
                  <a:srgbClr val="FF0000"/>
                </a:solidFill>
              </a:rPr>
              <a:t>ž na stratégií, plánovaní a informovanom rozhodnutí ohľadom vlastného kariérového cieľa a akčného plánu.“</a:t>
            </a:r>
          </a:p>
          <a:p>
            <a:pPr marL="0" indent="0">
              <a:buNone/>
            </a:pPr>
            <a:endParaRPr lang="sk-SK" altLang="en-US" dirty="0">
              <a:solidFill>
                <a:srgbClr val="FF0000"/>
              </a:solidFill>
            </a:endParaRPr>
          </a:p>
          <a:p>
            <a:pPr marL="0" indent="0">
              <a:buNone/>
            </a:pPr>
            <a:r>
              <a:rPr lang="sk-SK" altLang="en-US" sz="2000" dirty="0">
                <a:solidFill>
                  <a:srgbClr val="FF0000"/>
                </a:solidFill>
              </a:rPr>
              <a:t>				                  </a:t>
            </a:r>
            <a:r>
              <a:rPr lang="sk-SK" altLang="en-US" sz="2000" i="1" dirty="0">
                <a:solidFill>
                  <a:srgbClr val="FF0000"/>
                </a:solidFill>
              </a:rPr>
              <a:t>Alexandre L</a:t>
            </a:r>
            <a:r>
              <a:rPr lang="fr-FR" altLang="en-US" sz="2000" i="1" dirty="0">
                <a:solidFill>
                  <a:srgbClr val="FF0000"/>
                </a:solidFill>
              </a:rPr>
              <a:t>’</a:t>
            </a:r>
            <a:r>
              <a:rPr lang="fr-FR" altLang="en-US" sz="2000" i="1" dirty="0" err="1">
                <a:solidFill>
                  <a:srgbClr val="FF0000"/>
                </a:solidFill>
              </a:rPr>
              <a:t>Hotellier</a:t>
            </a:r>
            <a:endParaRPr lang="sk-SK" altLang="en-US" sz="2000" i="1" dirty="0">
              <a:solidFill>
                <a:srgbClr val="FF0000"/>
              </a:solidFill>
            </a:endParaRPr>
          </a:p>
        </p:txBody>
      </p:sp>
      <p:sp>
        <p:nvSpPr>
          <p:cNvPr id="5" name="Title 1"/>
          <p:cNvSpPr txBox="1">
            <a:spLocks/>
          </p:cNvSpPr>
          <p:nvPr/>
        </p:nvSpPr>
        <p:spPr>
          <a:xfrm>
            <a:off x="179512" y="98993"/>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noProof="0" dirty="0">
                <a:solidFill>
                  <a:srgbClr val="FFFF00"/>
                </a:solidFill>
                <a:latin typeface="Verdana" panose="020B0604030504040204" pitchFamily="34" charset="0"/>
                <a:ea typeface="Verdana" panose="020B0604030504040204" pitchFamily="34" charset="0"/>
                <a:cs typeface="Verdana" panose="020B0604030504040204" pitchFamily="34" charset="0"/>
              </a:rPr>
              <a:t>Lenže realita nepustí...</a:t>
            </a:r>
            <a:endParaRPr kumimoji="0" lang="en-GB" sz="3600" b="1" i="1" u="none" strike="noStrike" kern="1200" cap="none" spc="0" normalizeH="0" baseline="0" noProof="0" dirty="0">
              <a:ln>
                <a:noFill/>
              </a:ln>
              <a:solidFill>
                <a:srgbClr val="FFFF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046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b="1" i="1" noProof="0" dirty="0">
                <a:solidFill>
                  <a:srgbClr val="FFFF00"/>
                </a:solidFill>
              </a:rPr>
              <a:t>Nauč človeka chytať ryby... </a:t>
            </a:r>
            <a:endParaRPr kumimoji="0" lang="en-GB" sz="3600" b="1" i="1" u="none" strike="noStrike" kern="1200" cap="none" spc="0" normalizeH="0" baseline="0" noProof="0" dirty="0">
              <a:ln>
                <a:noFill/>
              </a:ln>
              <a:solidFill>
                <a:srgbClr val="FFFF00"/>
              </a:solidFill>
              <a:effectLst/>
              <a:uLnTx/>
              <a:uFillTx/>
            </a:endParaRPr>
          </a:p>
        </p:txBody>
      </p:sp>
      <p:sp>
        <p:nvSpPr>
          <p:cNvPr id="4" name="Rectangle 3"/>
          <p:cNvSpPr txBox="1">
            <a:spLocks noGrp="1" noChangeArrowheads="1"/>
          </p:cNvSpPr>
          <p:nvPr>
            <p:ph type="body" idx="1"/>
          </p:nvPr>
        </p:nvSpPr>
        <p:spPr>
          <a:xfrm>
            <a:off x="1649506" y="1700213"/>
            <a:ext cx="6978557"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ctr">
              <a:buFont typeface="Wingdings 2"/>
              <a:buNone/>
            </a:pPr>
            <a:r>
              <a:rPr lang="sk-SK" altLang="en-US" sz="3200" b="1" dirty="0">
                <a:solidFill>
                  <a:srgbClr val="FF0000"/>
                </a:solidFill>
              </a:rPr>
              <a:t>3. Vzdelávacie ciele</a:t>
            </a:r>
            <a:endParaRPr lang="sk-SK" altLang="en-US" sz="3200" dirty="0"/>
          </a:p>
          <a:p>
            <a:pPr algn="ctr"/>
            <a:endParaRPr lang="sk-SK" altLang="en-US" sz="3200" dirty="0"/>
          </a:p>
          <a:p>
            <a:pPr algn="ctr"/>
            <a:r>
              <a:rPr lang="sk-SK" altLang="en-US" sz="3200" dirty="0">
                <a:solidFill>
                  <a:srgbClr val="002060"/>
                </a:solidFill>
              </a:rPr>
              <a:t>Zvýšenie samostatnosti</a:t>
            </a:r>
          </a:p>
          <a:p>
            <a:pPr algn="ctr"/>
            <a:r>
              <a:rPr lang="sk-SK" altLang="en-US" sz="3200" dirty="0">
                <a:solidFill>
                  <a:srgbClr val="002060"/>
                </a:solidFill>
              </a:rPr>
              <a:t>Naučiť sa rozhodovať sa</a:t>
            </a:r>
          </a:p>
          <a:p>
            <a:pPr algn="ctr"/>
            <a:r>
              <a:rPr lang="sk-SK" altLang="en-US" sz="3200" b="1" dirty="0">
                <a:solidFill>
                  <a:srgbClr val="002060"/>
                </a:solidFill>
              </a:rPr>
              <a:t>Zručnosti pre riadenie vlastnej kariéry</a:t>
            </a:r>
          </a:p>
          <a:p>
            <a:pPr algn="ctr"/>
            <a:r>
              <a:rPr lang="sk-SK" altLang="en-US" sz="3200" dirty="0">
                <a:solidFill>
                  <a:srgbClr val="002060"/>
                </a:solidFill>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82495">
            <a:off x="635309" y="2315177"/>
            <a:ext cx="1300969" cy="1830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822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12607</TotalTime>
  <Words>982</Words>
  <Application>Microsoft Office PowerPoint</Application>
  <PresentationFormat>On-screen Show (4:3)</PresentationFormat>
  <Paragraphs>167</Paragraphs>
  <Slides>16</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Open Sans</vt:lpstr>
      <vt:lpstr>Segoe UI</vt:lpstr>
      <vt:lpstr>Segoe UI Light</vt:lpstr>
      <vt:lpstr>Times New Roman</vt:lpstr>
      <vt:lpstr>Verdana</vt:lpstr>
      <vt:lpstr>Wingdings</vt:lpstr>
      <vt:lpstr>Wingdings 2</vt:lpstr>
      <vt:lpstr>Office Theme</vt:lpstr>
      <vt:lpstr>Aspect</vt:lpstr>
      <vt:lpstr> Úvod  do kariérového poradenstva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Vďaka za pozornosť  a usilovnú prácu </vt:lpstr>
    </vt:vector>
  </TitlesOfParts>
  <Company>SAINT-GOBAIN 1.7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Pocitac</cp:lastModifiedBy>
  <cp:revision>170</cp:revision>
  <dcterms:created xsi:type="dcterms:W3CDTF">2013-06-03T12:57:42Z</dcterms:created>
  <dcterms:modified xsi:type="dcterms:W3CDTF">2017-04-23T11:11:30Z</dcterms:modified>
</cp:coreProperties>
</file>