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6" r:id="rId1"/>
  </p:sldMasterIdLst>
  <p:notesMasterIdLst>
    <p:notesMasterId r:id="rId17"/>
  </p:notesMasterIdLst>
  <p:handoutMasterIdLst>
    <p:handoutMasterId r:id="rId18"/>
  </p:handoutMasterIdLst>
  <p:sldIdLst>
    <p:sldId id="366" r:id="rId2"/>
    <p:sldId id="461" r:id="rId3"/>
    <p:sldId id="453" r:id="rId4"/>
    <p:sldId id="458" r:id="rId5"/>
    <p:sldId id="454" r:id="rId6"/>
    <p:sldId id="455" r:id="rId7"/>
    <p:sldId id="456" r:id="rId8"/>
    <p:sldId id="457" r:id="rId9"/>
    <p:sldId id="446" r:id="rId10"/>
    <p:sldId id="447" r:id="rId11"/>
    <p:sldId id="459" r:id="rId12"/>
    <p:sldId id="448" r:id="rId13"/>
    <p:sldId id="449" r:id="rId14"/>
    <p:sldId id="450" r:id="rId15"/>
    <p:sldId id="460" r:id="rId16"/>
  </p:sldIdLst>
  <p:sldSz cx="9144000" cy="6858000" type="screen4x3"/>
  <p:notesSz cx="6797675" cy="99314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4C5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45" autoAdjust="0"/>
    <p:restoredTop sz="90306" autoAdjust="0"/>
  </p:normalViewPr>
  <p:slideViewPr>
    <p:cSldViewPr>
      <p:cViewPr>
        <p:scale>
          <a:sx n="80" d="100"/>
          <a:sy n="80" d="100"/>
        </p:scale>
        <p:origin x="-27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954" y="-96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181" cy="46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513" tIns="46757" rIns="93513" bIns="46757" numCol="1" anchor="ctr" anchorCtr="0" compatLnSpc="1">
            <a:prstTxWarp prst="textNoShape">
              <a:avLst/>
            </a:prstTxWarp>
          </a:bodyPr>
          <a:lstStyle>
            <a:lvl1pPr defTabSz="929178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556" y="0"/>
            <a:ext cx="2877693" cy="46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513" tIns="46757" rIns="93513" bIns="46757" numCol="1" anchor="ctr" anchorCtr="0" compatLnSpc="1">
            <a:prstTxWarp prst="textNoShape">
              <a:avLst/>
            </a:prstTxWarp>
          </a:bodyPr>
          <a:lstStyle>
            <a:lvl1pPr algn="r" defTabSz="929178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6883"/>
            <a:ext cx="2955181" cy="54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513" tIns="46757" rIns="93513" bIns="46757" numCol="1" anchor="b" anchorCtr="0" compatLnSpc="1">
            <a:prstTxWarp prst="textNoShape">
              <a:avLst/>
            </a:prstTxWarp>
          </a:bodyPr>
          <a:lstStyle>
            <a:lvl1pPr defTabSz="929178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556" y="9416883"/>
            <a:ext cx="2877693" cy="54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513" tIns="46757" rIns="93513" bIns="46757" numCol="1" anchor="b" anchorCtr="0" compatLnSpc="1">
            <a:prstTxWarp prst="textNoShape">
              <a:avLst/>
            </a:prstTxWarp>
          </a:bodyPr>
          <a:lstStyle>
            <a:lvl1pPr algn="r" defTabSz="929178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fld id="{C8AFA49A-4E2A-4712-AF2A-2BB1A929AFD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52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065" cy="496031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50092" y="0"/>
            <a:ext cx="2946065" cy="496031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fld id="{25FEE545-EE18-42D4-BC4B-7C18A6EE0403}" type="datetimeFigureOut">
              <a:rPr lang="sk-SK"/>
              <a:pPr>
                <a:defRPr/>
              </a:pPr>
              <a:t>20. 4. 2017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79160" y="4716914"/>
            <a:ext cx="5439355" cy="4468899"/>
          </a:xfrm>
          <a:prstGeom prst="rect">
            <a:avLst/>
          </a:prstGeom>
        </p:spPr>
        <p:txBody>
          <a:bodyPr vert="horz" lIns="88230" tIns="44115" rIns="88230" bIns="44115" rtlCol="0"/>
          <a:lstStyle/>
          <a:p>
            <a:pPr lvl="0"/>
            <a:r>
              <a:rPr lang="sk-SK" noProof="0" smtClean="0"/>
              <a:t>Upravte štýl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433829"/>
            <a:ext cx="2946065" cy="496031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50092" y="9433829"/>
            <a:ext cx="2946065" cy="496031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>
                <a:latin typeface="Times New Roman" pitchFamily="18" charset="-18"/>
              </a:defRPr>
            </a:lvl1pPr>
          </a:lstStyle>
          <a:p>
            <a:pPr>
              <a:defRPr/>
            </a:pPr>
            <a:fld id="{88C23775-4D8E-4A4D-8E24-F79A19F7BAF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0068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V tejto úvodnej prezentácii si povieme o čom bude tento kurz, aká</a:t>
            </a:r>
            <a:r>
              <a:rPr lang="sk-SK" baseline="0" dirty="0" smtClean="0"/>
              <a:t> bude metóda práce.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C23775-4D8E-4A4D-8E24-F79A19F7BAF2}" type="slidenum">
              <a:rPr lang="sk-SK" smtClean="0"/>
              <a:pPr>
                <a:defRPr/>
              </a:pPr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8985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C23775-4D8E-4A4D-8E24-F79A19F7BAF2}" type="slidenum">
              <a:rPr lang="sk-SK" smtClean="0"/>
              <a:pPr>
                <a:defRPr/>
              </a:pPr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52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C23775-4D8E-4A4D-8E24-F79A19F7BAF2}" type="slidenum">
              <a:rPr lang="sk-SK" smtClean="0"/>
              <a:pPr>
                <a:defRPr/>
              </a:pPr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910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Čo tu vidíte? Koho</a:t>
            </a:r>
            <a:r>
              <a:rPr lang="sk-SK" baseline="0" dirty="0" smtClean="0"/>
              <a:t> asi predstavujú títo ľudia? Na akých pozíciách sa asi nachádzajú? Aké by mohlo mať dôsledky, ak by nesprávne reagovali na</a:t>
            </a:r>
            <a:r>
              <a:rPr lang="sk-SK" baseline="0" dirty="0"/>
              <a:t> </a:t>
            </a:r>
            <a:r>
              <a:rPr lang="sk-SK" baseline="0" dirty="0" smtClean="0"/>
              <a:t>otázku? </a:t>
            </a:r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C23775-4D8E-4A4D-8E24-F79A19F7BAF2}" type="slidenum">
              <a:rPr lang="sk-SK" smtClean="0"/>
              <a:pPr>
                <a:defRPr/>
              </a:pPr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647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Čo tu vidíte?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Školská</a:t>
            </a:r>
            <a:r>
              <a:rPr lang="sk-SK" baseline="0" dirty="0" smtClean="0"/>
              <a:t> jednosmerná komunikácia, prednáška. Nikto nedáva pozor. Takto to nebude.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C23775-4D8E-4A4D-8E24-F79A19F7BAF2}" type="slidenum">
              <a:rPr lang="sk-SK" smtClean="0"/>
              <a:pPr>
                <a:defRPr/>
              </a:pPr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3207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Čo tu vidíte?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Ľudia majú možnosť niečo si vyskúšať. Aj</a:t>
            </a:r>
            <a:r>
              <a:rPr lang="sk-SK" baseline="0" dirty="0" smtClean="0"/>
              <a:t> na našom kurze to tak bude.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C23775-4D8E-4A4D-8E24-F79A19F7BAF2}" type="slidenum">
              <a:rPr lang="sk-SK" smtClean="0"/>
              <a:pPr>
                <a:defRPr/>
              </a:pPr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443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smtClean="0"/>
              <a:t>Čo tu vidíte? Jeden tréner a futbalisti.</a:t>
            </a:r>
            <a:r>
              <a:rPr lang="sk-SK" baseline="0" dirty="0" smtClean="0"/>
              <a:t> Naša rola je byť trénerom, ktorí to tu koordinujú tak, aby sme sa spoločne čo najviac naučili.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C23775-4D8E-4A4D-8E24-F79A19F7BAF2}" type="slidenum">
              <a:rPr lang="sk-SK" smtClean="0"/>
              <a:pPr>
                <a:defRPr/>
              </a:pPr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129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39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8168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04173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166" y="203200"/>
            <a:ext cx="7286676" cy="43971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lnSpc>
                <a:spcPct val="150000"/>
              </a:lnSpc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610747"/>
      </p:ext>
    </p:extLst>
  </p:cSld>
  <p:clrMapOvr>
    <a:masterClrMapping/>
  </p:clrMapOvr>
  <p:transition>
    <p:cover dir="r"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cs-CZ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14625" y="6245225"/>
            <a:ext cx="3786188" cy="476250"/>
          </a:xfrm>
          <a:prstGeom prst="rect">
            <a:avLst/>
          </a:prstGeom>
        </p:spPr>
        <p:txBody>
          <a:bodyPr/>
          <a:lstStyle>
            <a:lvl1pPr eaLnBrk="1" hangingPunct="1">
              <a:defRPr u="none"/>
            </a:lvl1pPr>
          </a:lstStyle>
          <a:p>
            <a:pPr>
              <a:defRPr/>
            </a:pPr>
            <a:r>
              <a:rPr lang="sk-SK">
                <a:solidFill>
                  <a:prstClr val="black"/>
                </a:solidFill>
                <a:cs typeface="Arial" panose="020B0604020202020204" pitchFamily="34" charset="0"/>
              </a:rPr>
              <a:t>B.K.S. Úspech, s.r.o. Spoločnosť poradcov a konzultantov</a:t>
            </a:r>
          </a:p>
          <a:p>
            <a:pPr>
              <a:defRPr/>
            </a:pPr>
            <a:r>
              <a:rPr lang="sk-SK">
                <a:solidFill>
                  <a:prstClr val="black"/>
                </a:solidFill>
                <a:cs typeface="Arial" panose="020B0604020202020204" pitchFamily="34" charset="0"/>
              </a:rPr>
              <a:t>www.bksuspech.sk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F6BE963-28F4-4F13-A6A5-03E05686ADB5}" type="slidenum">
              <a:rPr lang="cs-CZ">
                <a:solidFill>
                  <a:prstClr val="black"/>
                </a:solidFill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cs-CZ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09580"/>
      </p:ext>
    </p:extLst>
  </p:cSld>
  <p:clrMapOvr>
    <a:masterClrMapping/>
  </p:clrMapOvr>
  <p:transition>
    <p:cover dir="r"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9"/>
          <p:cNvSpPr/>
          <p:nvPr userDrawn="1"/>
        </p:nvSpPr>
        <p:spPr>
          <a:xfrm>
            <a:off x="-9525" y="6054725"/>
            <a:ext cx="2249488" cy="711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10"/>
          <p:cNvSpPr/>
          <p:nvPr userDrawn="1"/>
        </p:nvSpPr>
        <p:spPr>
          <a:xfrm>
            <a:off x="2359025" y="6045200"/>
            <a:ext cx="6784975" cy="711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2285984" y="2928934"/>
            <a:ext cx="6477000" cy="685792"/>
          </a:xfrm>
        </p:spPr>
        <p:txBody>
          <a:bodyPr anchor="b"/>
          <a:lstStyle>
            <a:lvl1pPr>
              <a:defRPr b="1" cap="all" baseline="0">
                <a:solidFill>
                  <a:srgbClr val="C00000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8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 eaLnBrk="1" hangingPunct="1">
              <a:defRPr sz="2000" b="1">
                <a:solidFill>
                  <a:srgbClr val="FFFFF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cs-CZ" dirty="0" smtClean="0">
                <a:cs typeface="Arial" panose="020B0604020202020204" pitchFamily="34" charset="0"/>
              </a:rPr>
              <a:t>23.-25.6.2014</a:t>
            </a:r>
            <a:endParaRPr lang="cs-CZ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65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36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188" y="142875"/>
            <a:ext cx="728662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dirty="0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sk-SK" smtClean="0"/>
              <a:t>Klepnutím lze upravit styly předlohy textu.</a:t>
            </a:r>
          </a:p>
          <a:p>
            <a:pPr lvl="1"/>
            <a:r>
              <a:rPr lang="cs-CZ" altLang="sk-SK" smtClean="0"/>
              <a:t>Druhá úroveň</a:t>
            </a:r>
          </a:p>
          <a:p>
            <a:pPr lvl="2"/>
            <a:r>
              <a:rPr lang="cs-CZ" altLang="sk-SK" smtClean="0"/>
              <a:t>Třetí úroveň</a:t>
            </a:r>
          </a:p>
          <a:p>
            <a:pPr lvl="3"/>
            <a:r>
              <a:rPr lang="cs-CZ" altLang="sk-SK" smtClean="0"/>
              <a:t>Čtvrtá úroveň</a:t>
            </a:r>
          </a:p>
          <a:p>
            <a:pPr lvl="4"/>
            <a:r>
              <a:rPr lang="cs-CZ" altLang="sk-SK" smtClean="0"/>
              <a:t>Pátá úroveň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765175"/>
            <a:ext cx="2808288" cy="0"/>
          </a:xfrm>
          <a:prstGeom prst="line">
            <a:avLst/>
          </a:prstGeom>
          <a:noFill/>
          <a:ln w="76200">
            <a:solidFill>
              <a:srgbClr val="464A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2786063" y="765175"/>
            <a:ext cx="6335712" cy="0"/>
          </a:xfrm>
          <a:prstGeom prst="line">
            <a:avLst/>
          </a:prstGeom>
          <a:noFill/>
          <a:ln w="76200">
            <a:solidFill>
              <a:srgbClr val="464A9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6335713" y="6165850"/>
            <a:ext cx="2808287" cy="0"/>
          </a:xfrm>
          <a:prstGeom prst="line">
            <a:avLst/>
          </a:prstGeom>
          <a:noFill/>
          <a:ln w="76200">
            <a:solidFill>
              <a:srgbClr val="464A9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031" name="Line 11"/>
          <p:cNvSpPr>
            <a:spLocks noChangeShapeType="1"/>
          </p:cNvSpPr>
          <p:nvPr userDrawn="1"/>
        </p:nvSpPr>
        <p:spPr bwMode="auto">
          <a:xfrm>
            <a:off x="93663" y="6165850"/>
            <a:ext cx="6335712" cy="0"/>
          </a:xfrm>
          <a:prstGeom prst="line">
            <a:avLst/>
          </a:prstGeom>
          <a:noFill/>
          <a:ln w="76200">
            <a:solidFill>
              <a:srgbClr val="464A95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 smtClean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8176"/>
            <a:ext cx="1438656" cy="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7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</p:sldLayoutIdLst>
  <p:transition>
    <p:cover dir="r"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♣"/>
        <a:defRPr sz="28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♣"/>
        <a:defRPr sz="2400">
          <a:solidFill>
            <a:srgbClr val="0000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♣"/>
        <a:defRPr sz="2000">
          <a:solidFill>
            <a:srgbClr val="0000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♣"/>
        <a:defRPr>
          <a:solidFill>
            <a:srgbClr val="0000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♣"/>
        <a:defRPr>
          <a:solidFill>
            <a:srgbClr val="0000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ovéPole 3"/>
          <p:cNvSpPr txBox="1">
            <a:spLocks noChangeArrowheads="1"/>
          </p:cNvSpPr>
          <p:nvPr/>
        </p:nvSpPr>
        <p:spPr bwMode="auto">
          <a:xfrm>
            <a:off x="3814763" y="6143625"/>
            <a:ext cx="21996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♣"/>
              <a:defRPr sz="2800">
                <a:solidFill>
                  <a:srgbClr val="000066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♣"/>
              <a:defRPr sz="2400">
                <a:solidFill>
                  <a:srgbClr val="000066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♣"/>
              <a:defRPr sz="2000">
                <a:solidFill>
                  <a:srgbClr val="000066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24.- 26. 4.2017  </a:t>
            </a:r>
            <a:endParaRPr lang="cs-CZ" altLang="sk-SK" sz="2400" b="1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171" name="TextovéPole 4"/>
          <p:cNvSpPr txBox="1">
            <a:spLocks noChangeArrowheads="1"/>
          </p:cNvSpPr>
          <p:nvPr/>
        </p:nvSpPr>
        <p:spPr bwMode="auto">
          <a:xfrm>
            <a:off x="395536" y="6151449"/>
            <a:ext cx="13879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♣"/>
              <a:defRPr sz="2800">
                <a:solidFill>
                  <a:srgbClr val="000066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♣"/>
              <a:defRPr sz="2400">
                <a:solidFill>
                  <a:srgbClr val="000066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♣"/>
              <a:defRPr sz="2000">
                <a:solidFill>
                  <a:srgbClr val="000066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♣"/>
              <a:defRPr>
                <a:solidFill>
                  <a:srgbClr val="000066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k-SK" altLang="sk-SK" sz="2400" b="1" dirty="0" smtClean="0">
                <a:solidFill>
                  <a:prstClr val="white"/>
                </a:solidFill>
                <a:cs typeface="Arial" panose="020B0604020202020204" pitchFamily="34" charset="0"/>
              </a:rPr>
              <a:t>Donovaly</a:t>
            </a:r>
            <a:endParaRPr lang="cs-CZ" altLang="sk-SK" sz="2400" b="1" dirty="0" smtClean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0" y="2708275"/>
            <a:ext cx="9144000" cy="309698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sk-SK">
              <a:solidFill>
                <a:prstClr val="white"/>
              </a:solidFill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sk-SK" dirty="0" smtClean="0">
                <a:solidFill>
                  <a:schemeClr val="tx2"/>
                </a:solidFill>
              </a:rPr>
              <a:t/>
            </a:r>
            <a:br>
              <a:rPr lang="sk-SK" dirty="0" smtClean="0">
                <a:solidFill>
                  <a:schemeClr val="tx2"/>
                </a:solidFill>
              </a:rPr>
            </a:br>
            <a:r>
              <a:rPr lang="sk-SK" dirty="0">
                <a:solidFill>
                  <a:schemeClr val="tx2"/>
                </a:solidFill>
              </a:rPr>
              <a:t/>
            </a:r>
            <a:br>
              <a:rPr lang="sk-SK" dirty="0">
                <a:solidFill>
                  <a:schemeClr val="tx2"/>
                </a:solidFill>
              </a:rPr>
            </a:br>
            <a:r>
              <a:rPr lang="sk-SK" dirty="0" smtClean="0">
                <a:solidFill>
                  <a:schemeClr val="tx2"/>
                </a:solidFill>
              </a:rPr>
              <a:t/>
            </a:r>
            <a:br>
              <a:rPr lang="sk-SK" dirty="0" smtClean="0">
                <a:solidFill>
                  <a:schemeClr val="tx2"/>
                </a:solidFill>
              </a:rPr>
            </a:br>
            <a:r>
              <a:rPr lang="sk-SK" sz="3200" dirty="0" smtClean="0">
                <a:solidFill>
                  <a:schemeClr val="tx2"/>
                </a:solidFill>
              </a:rPr>
              <a:t/>
            </a:r>
            <a:br>
              <a:rPr lang="sk-SK" sz="3200" dirty="0" smtClean="0">
                <a:solidFill>
                  <a:schemeClr val="tx2"/>
                </a:solidFill>
              </a:rPr>
            </a:br>
            <a:r>
              <a:rPr lang="sk-SK" sz="3200" dirty="0">
                <a:solidFill>
                  <a:schemeClr val="tx2"/>
                </a:solidFill>
              </a:rPr>
              <a:t/>
            </a:r>
            <a:br>
              <a:rPr lang="sk-SK" sz="3200" dirty="0">
                <a:solidFill>
                  <a:schemeClr val="tx2"/>
                </a:solidFill>
              </a:rPr>
            </a:br>
            <a:r>
              <a:rPr lang="sk-SK" dirty="0" smtClean="0">
                <a:solidFill>
                  <a:schemeClr val="bg1"/>
                </a:solidFill>
                <a:cs typeface="Calibri" pitchFamily="34" charset="0"/>
              </a:rPr>
              <a:t>Vzdelávací </a:t>
            </a:r>
            <a:r>
              <a:rPr lang="sk-SK" dirty="0">
                <a:solidFill>
                  <a:schemeClr val="bg1"/>
                </a:solidFill>
                <a:cs typeface="Calibri" pitchFamily="34" charset="0"/>
              </a:rPr>
              <a:t>kurz </a:t>
            </a:r>
            <a:r>
              <a:rPr lang="sk-SK" dirty="0" smtClean="0">
                <a:solidFill>
                  <a:schemeClr val="bg1"/>
                </a:solidFill>
                <a:cs typeface="Calibri" pitchFamily="34" charset="0"/>
              </a:rPr>
              <a:t> </a:t>
            </a:r>
            <a:br>
              <a:rPr lang="sk-SK" dirty="0" smtClean="0">
                <a:solidFill>
                  <a:schemeClr val="bg1"/>
                </a:solidFill>
                <a:cs typeface="Calibri" pitchFamily="34" charset="0"/>
              </a:rPr>
            </a:br>
            <a:r>
              <a:rPr lang="sk-SK" dirty="0" smtClean="0">
                <a:solidFill>
                  <a:schemeClr val="bg1"/>
                </a:solidFill>
                <a:cs typeface="Calibri" pitchFamily="34" charset="0"/>
              </a:rPr>
              <a:t/>
            </a:r>
            <a:br>
              <a:rPr lang="sk-SK" dirty="0" smtClean="0">
                <a:solidFill>
                  <a:schemeClr val="bg1"/>
                </a:solidFill>
                <a:cs typeface="Calibri" pitchFamily="34" charset="0"/>
              </a:rPr>
            </a:br>
            <a:r>
              <a:rPr lang="sk-SK" dirty="0" smtClean="0">
                <a:solidFill>
                  <a:schemeClr val="bg1"/>
                </a:solidFill>
                <a:cs typeface="Calibri" pitchFamily="34" charset="0"/>
              </a:rPr>
              <a:t>pre  odborných poradcov </a:t>
            </a:r>
            <a:r>
              <a:rPr lang="sk-SK" dirty="0" err="1" smtClean="0">
                <a:solidFill>
                  <a:schemeClr val="bg1"/>
                </a:solidFill>
                <a:cs typeface="Calibri" pitchFamily="34" charset="0"/>
              </a:rPr>
              <a:t>ÚPSVaR</a:t>
            </a:r>
            <a:r>
              <a:rPr lang="sk-SK" dirty="0" smtClean="0">
                <a:solidFill>
                  <a:schemeClr val="bg1"/>
                </a:solidFill>
                <a:cs typeface="Calibri" pitchFamily="34" charset="0"/>
              </a:rPr>
              <a:t/>
            </a:r>
            <a:br>
              <a:rPr lang="sk-SK" dirty="0" smtClean="0">
                <a:solidFill>
                  <a:schemeClr val="bg1"/>
                </a:solidFill>
                <a:cs typeface="Calibri" pitchFamily="34" charset="0"/>
              </a:rPr>
            </a:br>
            <a:r>
              <a:rPr lang="sk-SK" dirty="0">
                <a:solidFill>
                  <a:schemeClr val="bg1"/>
                </a:solidFill>
                <a:cs typeface="Calibri" pitchFamily="34" charset="0"/>
              </a:rPr>
              <a:t/>
            </a:r>
            <a:br>
              <a:rPr lang="sk-SK" dirty="0">
                <a:solidFill>
                  <a:schemeClr val="bg1"/>
                </a:solidFill>
                <a:cs typeface="Calibri" pitchFamily="34" charset="0"/>
              </a:rPr>
            </a:br>
            <a:r>
              <a:rPr lang="sk-SK" dirty="0">
                <a:solidFill>
                  <a:schemeClr val="tx2"/>
                </a:solidFill>
              </a:rPr>
              <a:t/>
            </a:r>
            <a:br>
              <a:rPr lang="sk-SK" dirty="0">
                <a:solidFill>
                  <a:schemeClr val="tx2"/>
                </a:solidFill>
              </a:rPr>
            </a:br>
            <a:endParaRPr lang="sk-SK" dirty="0">
              <a:solidFill>
                <a:schemeClr val="tx2"/>
              </a:solidFill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1089508" y="5157192"/>
            <a:ext cx="6866868" cy="843576"/>
          </a:xfrm>
        </p:spPr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Donovaly                 24. -26. 4 . 2017</a:t>
            </a:r>
            <a:endParaRPr lang="sk-SK" dirty="0">
              <a:solidFill>
                <a:srgbClr val="FFC000"/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933843"/>
            <a:ext cx="5394960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8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\\S4000\rado_c\Mercuri\PICTS\Scany\skola_nuda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33500"/>
            <a:ext cx="6840537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2816"/>
            <a:ext cx="4200525" cy="333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2256504"/>
            <a:ext cx="2631231" cy="210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45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31" y="1196539"/>
            <a:ext cx="5858365" cy="356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72816"/>
            <a:ext cx="4200525" cy="333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Rovná spojnica 3"/>
          <p:cNvCxnSpPr/>
          <p:nvPr/>
        </p:nvCxnSpPr>
        <p:spPr>
          <a:xfrm>
            <a:off x="3419872" y="2492896"/>
            <a:ext cx="2592288" cy="18722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3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\\S4000\rado_c\Mercuri\PICTS\Scany\skola_hrou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89050"/>
            <a:ext cx="6985000" cy="447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289050"/>
            <a:ext cx="1633392" cy="156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\\S4000\rado_c\Mercuri\PICTS\Scany\MI_trener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82" y="1586483"/>
            <a:ext cx="70104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95513" y="3573463"/>
            <a:ext cx="863600" cy="21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17084"/>
            <a:ext cx="1512168" cy="144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95085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203200"/>
            <a:ext cx="6735763" cy="4397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sk-SK" dirty="0"/>
              <a:t>VÝSKUM HARVARDSKEJ UNIVERZITY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548680"/>
            <a:ext cx="8280920" cy="5976664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altLang="sk-SK" sz="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sk-SK" altLang="sk-SK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k-SK" altLang="sk-SK" sz="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altLang="sk-SK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sk-SK" altLang="sk-SK" sz="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sk-SK" altLang="sk-SK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100 </a:t>
            </a:r>
            <a:r>
              <a:rPr lang="sk-SK" altLang="sk-SK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bolo to, čo chcel rečník </a:t>
            </a:r>
            <a:r>
              <a:rPr lang="sk-SK" altLang="sk-SK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povedať</a:t>
            </a:r>
            <a:endParaRPr lang="sk-SK" altLang="sk-SK" sz="1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Slovné </a:t>
            </a:r>
            <a:r>
              <a:rPr lang="sk-SK" altLang="sk-SK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vnemy</a:t>
            </a:r>
            <a:r>
              <a:rPr lang="sk-SK" altLang="sk-SK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sk-SK" altLang="sk-SK" sz="1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b="1" dirty="0" smtClean="0">
                <a:latin typeface="Times New Roman" pitchFamily="18" charset="0"/>
                <a:cs typeface="Times New Roman" pitchFamily="18" charset="0"/>
              </a:rPr>
              <a:t>Asi 80% povedal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b="1" dirty="0" smtClean="0">
                <a:latin typeface="Times New Roman" pitchFamily="18" charset="0"/>
                <a:cs typeface="Times New Roman" pitchFamily="18" charset="0"/>
              </a:rPr>
              <a:t>Asi 60% poslucháči počuli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b="1" dirty="0" smtClean="0">
                <a:latin typeface="Times New Roman" pitchFamily="18" charset="0"/>
                <a:cs typeface="Times New Roman" pitchFamily="18" charset="0"/>
              </a:rPr>
              <a:t>Asi 40% si pamätali po 3 hodinách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b="1" dirty="0" smtClean="0">
                <a:latin typeface="Times New Roman" pitchFamily="18" charset="0"/>
                <a:cs typeface="Times New Roman" pitchFamily="18" charset="0"/>
              </a:rPr>
              <a:t>Asi 15% si pamätali po 3 dňoch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b="1" dirty="0" smtClean="0">
                <a:latin typeface="Times New Roman" pitchFamily="18" charset="0"/>
                <a:cs typeface="Times New Roman" pitchFamily="18" charset="0"/>
              </a:rPr>
              <a:t>Asi 0-15% si pamätali po 3 mesiacoch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endParaRPr lang="sk-SK" altLang="sk-SK" sz="1050" b="1" u="sng" dirty="0" smtClean="0"/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Slovné + vizuálne vnemy:</a:t>
            </a:r>
            <a:endParaRPr lang="sk-SK" altLang="sk-SK" sz="16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b="1" dirty="0" smtClean="0">
                <a:solidFill>
                  <a:srgbClr val="C00000"/>
                </a:solidFill>
              </a:rPr>
              <a:t>Asi 60% si pamätali po 3 dňoch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b="1" dirty="0" smtClean="0">
                <a:solidFill>
                  <a:srgbClr val="C00000"/>
                </a:solidFill>
              </a:rPr>
              <a:t>Asi 40-50% si pamätali po 3 mesiacoch</a:t>
            </a:r>
            <a:endParaRPr lang="sk-SK" altLang="sk-SK" sz="1600" b="1" u="sng" dirty="0" smtClean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endParaRPr lang="sk-SK" altLang="sk-SK" sz="1050" b="1" u="sng" dirty="0" smtClean="0"/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Slovné + vizuálne vnemy + poznámky:</a:t>
            </a:r>
            <a:endParaRPr lang="sk-SK" altLang="sk-SK" sz="16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Asi 80% si pamätali po 3 dňoch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sk-SK" altLang="sk-SK" sz="1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Asi 60-70% si pamätali po 3 mesiacoch</a:t>
            </a:r>
          </a:p>
        </p:txBody>
      </p:sp>
      <p:pic>
        <p:nvPicPr>
          <p:cNvPr id="23626" name="Picture 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40768"/>
            <a:ext cx="142875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28" name="Picture 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73016"/>
            <a:ext cx="896937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629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013176"/>
            <a:ext cx="867196" cy="91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57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 decel="100000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0" decel="100000"/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4800" b="1" dirty="0" smtClean="0"/>
              <a:t>Ďakujem za  pozornosť ...</a:t>
            </a:r>
            <a:endParaRPr lang="sk-SK" sz="4800" b="1" dirty="0"/>
          </a:p>
        </p:txBody>
      </p:sp>
    </p:spTree>
    <p:extLst>
      <p:ext uri="{BB962C8B-B14F-4D97-AF65-F5344CB8AC3E}">
        <p14:creationId xmlns:p14="http://schemas.microsoft.com/office/powerpoint/2010/main" val="357210110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.........   Zoznamujeme sa  ......</a:t>
            </a:r>
            <a:endParaRPr lang="sk-SK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Kto som ?</a:t>
            </a:r>
          </a:p>
          <a:p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Čo robím ?</a:t>
            </a:r>
          </a:p>
          <a:p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4000" b="1" dirty="0" smtClean="0">
                <a:latin typeface="Times New Roman" pitchFamily="18" charset="0"/>
                <a:cs typeface="Times New Roman" pitchFamily="18" charset="0"/>
              </a:rPr>
              <a:t>Môj  voľný čas  ?</a:t>
            </a:r>
            <a:endParaRPr lang="sk-SK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996952"/>
            <a:ext cx="11811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103" y="4797152"/>
            <a:ext cx="107250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80728"/>
            <a:ext cx="652711" cy="885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45042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275581" y="1124744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sk-SK" sz="2000" b="1" dirty="0" smtClean="0">
                <a:solidFill>
                  <a:srgbClr val="000066"/>
                </a:solidFill>
                <a:cs typeface="Times New Roman" pitchFamily="18" charset="0"/>
              </a:rPr>
              <a:t>Analyzovať vlastné pracovné a mimopracovné skúsenosti</a:t>
            </a:r>
          </a:p>
          <a:p>
            <a:pPr marL="342900" indent="-342900">
              <a:buFont typeface="Arial" pitchFamily="34" charset="0"/>
              <a:buChar char="•"/>
            </a:pPr>
            <a:endParaRPr lang="sk-SK" sz="2000" b="1" dirty="0" smtClean="0">
              <a:solidFill>
                <a:srgbClr val="000066"/>
              </a:solidFill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k-SK" sz="2000" b="1" dirty="0" smtClean="0">
                <a:solidFill>
                  <a:srgbClr val="0070C0"/>
                </a:solidFill>
                <a:cs typeface="Times New Roman" pitchFamily="18" charset="0"/>
              </a:rPr>
              <a:t>Reálne zhodnotenie vlastnej perspektívy uplatnenia sa trhu práce</a:t>
            </a:r>
          </a:p>
          <a:p>
            <a:pPr marL="342900" indent="-342900">
              <a:buFont typeface="Arial" pitchFamily="34" charset="0"/>
              <a:buChar char="•"/>
            </a:pPr>
            <a:endParaRPr lang="sk-SK" sz="2000" b="1" dirty="0">
              <a:solidFill>
                <a:srgbClr val="0070C0"/>
              </a:solidFill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k-SK" sz="2000" b="1" dirty="0" smtClean="0">
                <a:solidFill>
                  <a:srgbClr val="000066"/>
                </a:solidFill>
                <a:cs typeface="Times New Roman" pitchFamily="18" charset="0"/>
              </a:rPr>
              <a:t>Pochopenie </a:t>
            </a:r>
            <a:r>
              <a:rPr lang="sk-SK" sz="2000" b="1" dirty="0">
                <a:solidFill>
                  <a:srgbClr val="000066"/>
                </a:solidFill>
                <a:cs typeface="Times New Roman" pitchFamily="18" charset="0"/>
              </a:rPr>
              <a:t>podstaty pojmov poradenstvo a </a:t>
            </a:r>
            <a:r>
              <a:rPr lang="sk-SK" sz="2000" b="1" dirty="0" err="1">
                <a:solidFill>
                  <a:srgbClr val="000066"/>
                </a:solidFill>
                <a:cs typeface="Times New Roman" pitchFamily="18" charset="0"/>
              </a:rPr>
              <a:t>kariérové</a:t>
            </a:r>
            <a:r>
              <a:rPr lang="sk-SK" sz="2000" b="1" dirty="0">
                <a:solidFill>
                  <a:srgbClr val="000066"/>
                </a:solidFill>
                <a:cs typeface="Times New Roman" pitchFamily="18" charset="0"/>
              </a:rPr>
              <a:t> poradenstvo</a:t>
            </a:r>
            <a:r>
              <a:rPr lang="sk-SK" sz="2000" b="1" dirty="0" smtClean="0">
                <a:solidFill>
                  <a:srgbClr val="000066"/>
                </a:solidFill>
                <a:cs typeface="Times New Roman" pitchFamily="18" charset="0"/>
              </a:rPr>
              <a:t>,</a:t>
            </a:r>
          </a:p>
          <a:p>
            <a:endParaRPr lang="sk-SK" sz="2800" b="1" dirty="0">
              <a:solidFill>
                <a:srgbClr val="000066"/>
              </a:solidFill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k-SK" sz="2000" b="1" dirty="0">
                <a:solidFill>
                  <a:srgbClr val="0070C0"/>
                </a:solidFill>
                <a:cs typeface="Times New Roman" pitchFamily="18" charset="0"/>
              </a:rPr>
              <a:t>Detailné oboznámenie sa s nástrojom poradenstva – BILANCIA KOMPETENCIÍ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k-SK" sz="2000" b="1" dirty="0" smtClean="0">
                <a:solidFill>
                  <a:srgbClr val="0070C0"/>
                </a:solidFill>
                <a:cs typeface="Times New Roman" pitchFamily="18" charset="0"/>
              </a:rPr>
              <a:t>teoreticky </a:t>
            </a:r>
            <a:r>
              <a:rPr lang="sk-SK" sz="2000" b="1" dirty="0">
                <a:solidFill>
                  <a:srgbClr val="0070C0"/>
                </a:solidFill>
                <a:cs typeface="Times New Roman" pitchFamily="18" charset="0"/>
              </a:rPr>
              <a:t>30%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sk-SK" sz="2000" b="1" dirty="0" smtClean="0">
                <a:solidFill>
                  <a:srgbClr val="0070C0"/>
                </a:solidFill>
                <a:cs typeface="Times New Roman" pitchFamily="18" charset="0"/>
              </a:rPr>
              <a:t>prakticky </a:t>
            </a:r>
            <a:r>
              <a:rPr lang="sk-SK" sz="2000" b="1" dirty="0">
                <a:solidFill>
                  <a:srgbClr val="0070C0"/>
                </a:solidFill>
                <a:cs typeface="Times New Roman" pitchFamily="18" charset="0"/>
              </a:rPr>
              <a:t>70</a:t>
            </a:r>
            <a:r>
              <a:rPr lang="sk-SK" sz="2000" b="1" dirty="0" smtClean="0">
                <a:solidFill>
                  <a:srgbClr val="0070C0"/>
                </a:solidFill>
                <a:cs typeface="Times New Roman" pitchFamily="18" charset="0"/>
              </a:rPr>
              <a:t>%,</a:t>
            </a:r>
          </a:p>
          <a:p>
            <a:pPr lvl="1"/>
            <a:endParaRPr lang="sk-SK" sz="2800" b="1" dirty="0">
              <a:solidFill>
                <a:srgbClr val="00B0F0"/>
              </a:solidFill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sk-SK" sz="2000" b="1" dirty="0" smtClean="0">
                <a:solidFill>
                  <a:srgbClr val="002060"/>
                </a:solidFill>
                <a:cs typeface="Times New Roman" pitchFamily="18" charset="0"/>
              </a:rPr>
              <a:t>Výmena </a:t>
            </a:r>
            <a:r>
              <a:rPr lang="sk-SK" sz="2000" b="1" dirty="0">
                <a:solidFill>
                  <a:srgbClr val="002060"/>
                </a:solidFill>
                <a:cs typeface="Times New Roman" pitchFamily="18" charset="0"/>
              </a:rPr>
              <a:t>názorov a </a:t>
            </a:r>
            <a:r>
              <a:rPr lang="sk-SK" sz="2000" b="1" dirty="0" smtClean="0">
                <a:solidFill>
                  <a:srgbClr val="002060"/>
                </a:solidFill>
                <a:cs typeface="Times New Roman" pitchFamily="18" charset="0"/>
              </a:rPr>
              <a:t>skúseností</a:t>
            </a:r>
            <a:r>
              <a:rPr lang="sk-SK" sz="2800" b="1" dirty="0" smtClean="0">
                <a:solidFill>
                  <a:srgbClr val="002060"/>
                </a:solidFill>
                <a:cs typeface="Times New Roman" pitchFamily="18" charset="0"/>
              </a:rPr>
              <a:t>.</a:t>
            </a:r>
            <a:endParaRPr lang="sk-SK" sz="2800" b="1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539552" y="116632"/>
            <a:ext cx="4680520" cy="52322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lvl="0" algn="ctr"/>
            <a:r>
              <a:rPr lang="sk-SK" sz="2800" b="1" kern="0" cap="all" dirty="0">
                <a:solidFill>
                  <a:srgbClr val="FFFF00"/>
                </a:solidFill>
                <a:ea typeface="+mj-ea"/>
                <a:cs typeface="Times New Roman" pitchFamily="18" charset="0"/>
              </a:rPr>
              <a:t>CIELE </a:t>
            </a:r>
            <a:r>
              <a:rPr lang="sk-SK" sz="2800" b="1" kern="0" cap="all" dirty="0" smtClean="0">
                <a:solidFill>
                  <a:srgbClr val="FFFF00"/>
                </a:solidFill>
                <a:ea typeface="+mj-ea"/>
                <a:cs typeface="Times New Roman" pitchFamily="18" charset="0"/>
              </a:rPr>
              <a:t>  BK</a:t>
            </a:r>
            <a:endParaRPr lang="sk-SK" sz="2800" b="1" kern="0" cap="all" dirty="0">
              <a:solidFill>
                <a:srgbClr val="FFFF00"/>
              </a:solidFill>
              <a:ea typeface="+mj-ea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434" y="4941168"/>
            <a:ext cx="11715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60648"/>
            <a:ext cx="1176189" cy="117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26277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467544" y="836713"/>
            <a:ext cx="7990656" cy="576063"/>
          </a:xfrm>
        </p:spPr>
        <p:txBody>
          <a:bodyPr/>
          <a:lstStyle/>
          <a:p>
            <a:r>
              <a:rPr lang="sk-SK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Vaše  očakávania ...</a:t>
            </a:r>
            <a:endParaRPr lang="sk-SK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179512" y="1340768"/>
            <a:ext cx="8568952" cy="466000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endParaRPr lang="sk-SK" dirty="0" smtClean="0"/>
          </a:p>
          <a:p>
            <a:pPr marL="457200" indent="-457200" algn="l">
              <a:buClr>
                <a:srgbClr val="FF0000"/>
              </a:buClr>
              <a:buFont typeface="Wingdings" pitchFamily="2" charset="2"/>
              <a:buChar char="Ø"/>
            </a:pPr>
            <a:r>
              <a:rPr lang="sk-SK" dirty="0" smtClean="0"/>
              <a:t>Naučiť sa nové metódy</a:t>
            </a:r>
          </a:p>
          <a:p>
            <a:pPr marL="457200" indent="-457200" algn="l">
              <a:buClr>
                <a:srgbClr val="FF0000"/>
              </a:buClr>
              <a:buFont typeface="Wingdings" pitchFamily="2" charset="2"/>
              <a:buChar char="Ø"/>
            </a:pPr>
            <a:r>
              <a:rPr lang="sk-SK" dirty="0" smtClean="0"/>
              <a:t>Ucelenú schému, postupové kroky ako realizovať BK</a:t>
            </a:r>
          </a:p>
          <a:p>
            <a:pPr marL="457200" indent="-457200" algn="l">
              <a:buClr>
                <a:srgbClr val="FF0000"/>
              </a:buClr>
              <a:buFont typeface="Wingdings" pitchFamily="2" charset="2"/>
              <a:buChar char="Ø"/>
            </a:pPr>
            <a:r>
              <a:rPr lang="sk-SK" dirty="0" smtClean="0"/>
              <a:t>Metódy práce pri analyzovaní hodnotovej orientácie, osobnostných predpokladov</a:t>
            </a:r>
          </a:p>
          <a:p>
            <a:pPr marL="457200" indent="-457200" algn="l">
              <a:buClr>
                <a:srgbClr val="FF0000"/>
              </a:buClr>
              <a:buFont typeface="Wingdings" pitchFamily="2" charset="2"/>
              <a:buChar char="Ø"/>
            </a:pPr>
            <a:r>
              <a:rPr lang="sk-SK" dirty="0" smtClean="0"/>
              <a:t>Osvojenie ďalších poradenských zručností</a:t>
            </a:r>
          </a:p>
          <a:p>
            <a:pPr marL="457200" indent="-457200" algn="l">
              <a:buClr>
                <a:srgbClr val="FF0000"/>
              </a:buClr>
              <a:buFont typeface="Wingdings" pitchFamily="2" charset="2"/>
              <a:buChar char="Ø"/>
            </a:pPr>
            <a:r>
              <a:rPr lang="sk-SK" dirty="0" smtClean="0"/>
              <a:t>Očakávam pracovný materiál pre </a:t>
            </a:r>
            <a:r>
              <a:rPr lang="sk-SK" dirty="0" err="1" smtClean="0"/>
              <a:t>UoZ</a:t>
            </a:r>
            <a:r>
              <a:rPr lang="sk-SK" dirty="0" smtClean="0"/>
              <a:t> , pomôcku pre odborných poradcov vo forme testov</a:t>
            </a:r>
          </a:p>
          <a:p>
            <a:pPr marL="457200" indent="-457200" algn="l">
              <a:buClr>
                <a:srgbClr val="FF0000"/>
              </a:buClr>
              <a:buFont typeface="Wingdings" pitchFamily="2" charset="2"/>
              <a:buChar char="Ø"/>
            </a:pPr>
            <a:r>
              <a:rPr lang="sk-SK" dirty="0" smtClean="0"/>
              <a:t>Ako si rozvrhnúť BK a aké metódy sa osvedčili</a:t>
            </a:r>
          </a:p>
          <a:p>
            <a:pPr marL="457200" indent="-457200" algn="l">
              <a:buClr>
                <a:srgbClr val="FF0000"/>
              </a:buClr>
              <a:buFont typeface="Wingdings" pitchFamily="2" charset="2"/>
              <a:buChar char="Ø"/>
            </a:pPr>
            <a:endParaRPr lang="sk-SK" dirty="0"/>
          </a:p>
          <a:p>
            <a:pPr algn="l">
              <a:buClr>
                <a:srgbClr val="FF0000"/>
              </a:buClr>
            </a:pPr>
            <a:endParaRPr lang="sk-SK" dirty="0" smtClean="0"/>
          </a:p>
          <a:p>
            <a:pPr marL="457200" indent="-457200" algn="l">
              <a:buClr>
                <a:srgbClr val="FF0000"/>
              </a:buClr>
              <a:buFont typeface="Wingdings" pitchFamily="2" charset="2"/>
              <a:buChar char="Ø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3430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8675"/>
              </p:ext>
            </p:extLst>
          </p:nvPr>
        </p:nvGraphicFramePr>
        <p:xfrm>
          <a:off x="827584" y="1628800"/>
          <a:ext cx="7776864" cy="38884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80520"/>
                <a:gridCol w="1080120"/>
                <a:gridCol w="1080120"/>
                <a:gridCol w="936104"/>
              </a:tblGrid>
              <a:tr h="936104">
                <a:tc>
                  <a:txBody>
                    <a:bodyPr/>
                    <a:lstStyle/>
                    <a:p>
                      <a:pPr algn="l" fontAlgn="ctr"/>
                      <a:r>
                        <a:rPr lang="sk-SK" sz="3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Deň 1</a:t>
                      </a:r>
                      <a:endParaRPr lang="sk-SK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Trvanie</a:t>
                      </a:r>
                      <a:r>
                        <a:rPr lang="sk-SK" sz="1800" u="none" strike="noStrike" dirty="0">
                          <a:effectLst/>
                        </a:rPr>
                        <a:t> 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Začiatok</a:t>
                      </a:r>
                      <a:endParaRPr lang="sk-SK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Koniec</a:t>
                      </a:r>
                      <a:endParaRPr lang="sk-SK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0. Úvod a predstavenie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u="none" strike="noStrike" dirty="0" smtClean="0">
                          <a:effectLst/>
                        </a:rPr>
                        <a:t>60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10:00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b="1" u="none" strike="noStrike" dirty="0">
                          <a:effectLst/>
                        </a:rPr>
                        <a:t>1. Úvod do kariérového poradenstva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u="none" strike="noStrike" dirty="0" smtClean="0">
                          <a:effectLst/>
                        </a:rPr>
                        <a:t>60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>
                          <a:effectLst/>
                        </a:rPr>
                        <a:t>11:00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Prestávka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 dirty="0">
                          <a:effectLst/>
                        </a:rPr>
                        <a:t> </a:t>
                      </a:r>
                      <a:r>
                        <a:rPr lang="sk-SK" sz="1800" u="none" strike="noStrike" dirty="0" smtClean="0">
                          <a:effectLst/>
                        </a:rPr>
                        <a:t>10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>
                          <a:effectLst/>
                        </a:rPr>
                        <a:t>11:00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>
                          <a:effectLst/>
                        </a:rPr>
                        <a:t>11:10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pl-PL" sz="1800" b="1" u="none" strike="noStrike" dirty="0">
                          <a:effectLst/>
                        </a:rPr>
                        <a:t>2. Úvod do bilancie kompetencií</a:t>
                      </a:r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u="none" strike="noStrike" dirty="0" smtClean="0">
                          <a:effectLst/>
                        </a:rPr>
                        <a:t>60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>
                          <a:effectLst/>
                        </a:rPr>
                        <a:t>11:10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Obed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u="none" strike="noStrike" dirty="0">
                          <a:effectLst/>
                        </a:rPr>
                        <a:t> </a:t>
                      </a:r>
                      <a:r>
                        <a:rPr lang="sk-SK" sz="1800" u="none" strike="noStrike" dirty="0" smtClean="0">
                          <a:effectLst/>
                        </a:rPr>
                        <a:t>60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>
                          <a:effectLst/>
                        </a:rPr>
                        <a:t>12:10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13:10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3. Úvodné informačné stretnutie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u="none" strike="noStrike" dirty="0" smtClean="0">
                          <a:effectLst/>
                        </a:rPr>
                        <a:t>45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13:10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4. Vstupný rozhovor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u="none" strike="noStrike" dirty="0" smtClean="0">
                          <a:effectLst/>
                        </a:rPr>
                        <a:t>90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u="none" strike="noStrike" dirty="0" smtClean="0">
                          <a:effectLst/>
                        </a:rPr>
                        <a:t>16:55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0648"/>
            <a:ext cx="1080120" cy="107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7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27584" y="15567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dirty="0"/>
          </a:p>
        </p:txBody>
      </p:sp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23961"/>
              </p:ext>
            </p:extLst>
          </p:nvPr>
        </p:nvGraphicFramePr>
        <p:xfrm>
          <a:off x="467544" y="1340768"/>
          <a:ext cx="8208912" cy="41044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184576"/>
                <a:gridCol w="936104"/>
                <a:gridCol w="1008112"/>
                <a:gridCol w="1080120"/>
              </a:tblGrid>
              <a:tr h="576064">
                <a:tc>
                  <a:txBody>
                    <a:bodyPr/>
                    <a:lstStyle/>
                    <a:p>
                      <a:pPr algn="l" fontAlgn="ctr"/>
                      <a:r>
                        <a:rPr lang="sk-SK" sz="3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Deň 2</a:t>
                      </a:r>
                      <a:endParaRPr lang="sk-SK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Trvanie </a:t>
                      </a:r>
                      <a:endParaRPr lang="sk-SK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Začiatok</a:t>
                      </a:r>
                      <a:endParaRPr lang="sk-SK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Koniec</a:t>
                      </a:r>
                      <a:endParaRPr lang="sk-SK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1. Portfólio kompetencií- úvod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k-SK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 min.</a:t>
                      </a:r>
                      <a:endParaRPr lang="sk-SK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k-SK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8:00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sk-SK" sz="18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2. Kompetenčné portfólio - aktivity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k-SK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 min.</a:t>
                      </a:r>
                      <a:endParaRPr lang="sk-SK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sk-SK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k-SK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10:30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Prestávka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k-SK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min.</a:t>
                      </a:r>
                      <a:r>
                        <a:rPr lang="sk-SK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k-SK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10:30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k-SK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10:40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3. Fáza získavania informácií. Hodnoty a záujmy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k-SK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 min.</a:t>
                      </a:r>
                      <a:endParaRPr lang="sk-SK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k-SK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10:40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k-SK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Obed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k-SK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 min.</a:t>
                      </a:r>
                      <a:r>
                        <a:rPr lang="sk-SK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k-SK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k-SK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13:10</a:t>
                      </a:r>
                      <a:endParaRPr lang="sk-SK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4. Osobnostné predpoklady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k-SK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 min.</a:t>
                      </a:r>
                      <a:endParaRPr lang="sk-SK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k-SK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13:10</a:t>
                      </a:r>
                      <a:endParaRPr lang="sk-SK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sk-SK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5. Prípadové štúdie – analýza výsledkov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k-SK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 min.</a:t>
                      </a:r>
                      <a:endParaRPr lang="sk-SK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sk-SK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k-SK" sz="18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18:00</a:t>
                      </a:r>
                      <a:endParaRPr lang="sk-SK" sz="1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" y="35471"/>
            <a:ext cx="1036315" cy="102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78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47109"/>
              </p:ext>
            </p:extLst>
          </p:nvPr>
        </p:nvGraphicFramePr>
        <p:xfrm>
          <a:off x="611560" y="1340768"/>
          <a:ext cx="8064896" cy="37444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896544"/>
                <a:gridCol w="1008112"/>
                <a:gridCol w="1008112"/>
                <a:gridCol w="1152128"/>
              </a:tblGrid>
              <a:tr h="864096">
                <a:tc>
                  <a:txBody>
                    <a:bodyPr/>
                    <a:lstStyle/>
                    <a:p>
                      <a:pPr algn="l" fontAlgn="b"/>
                      <a:r>
                        <a:rPr lang="sk-SK" sz="36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Deň 3</a:t>
                      </a:r>
                      <a:endParaRPr lang="sk-SK" sz="36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Trvanie </a:t>
                      </a:r>
                      <a:endParaRPr lang="sk-SK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Začiatok</a:t>
                      </a:r>
                      <a:endParaRPr lang="sk-SK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Koniec</a:t>
                      </a:r>
                      <a:endParaRPr lang="sk-SK" sz="1800" b="1" i="0" u="none" strike="noStrike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4C5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1. Záverečná fáza BK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b="0" u="none" strike="noStrike" dirty="0" smtClean="0">
                          <a:effectLst/>
                        </a:rPr>
                        <a:t>60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b="0" u="none" strike="noStrike">
                          <a:effectLst/>
                        </a:rPr>
                        <a:t>8:00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2. Záverečná správa BK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b="0" u="none" strike="noStrike" dirty="0" smtClean="0">
                          <a:effectLst/>
                        </a:rPr>
                        <a:t>90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b="0" u="none" strike="noStrike">
                          <a:effectLst/>
                        </a:rPr>
                        <a:t>10:30</a:t>
                      </a:r>
                      <a:endParaRPr lang="sk-SK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Prestávka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b="0" u="none" strike="noStrike" dirty="0">
                          <a:effectLst/>
                        </a:rPr>
                        <a:t> </a:t>
                      </a:r>
                      <a:r>
                        <a:rPr lang="sk-SK" sz="1800" b="0" u="none" strike="noStrike" dirty="0" smtClean="0">
                          <a:effectLst/>
                        </a:rPr>
                        <a:t>10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b="0" u="none" strike="noStrike" dirty="0">
                          <a:effectLst/>
                        </a:rPr>
                        <a:t>10:30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b="0" u="none" strike="noStrike" dirty="0">
                          <a:effectLst/>
                        </a:rPr>
                        <a:t>10:40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l" fontAlgn="ctr"/>
                      <a:r>
                        <a:rPr lang="sk-SK" sz="1800" b="1" u="none" strike="noStrike" dirty="0">
                          <a:effectLst/>
                        </a:rPr>
                        <a:t>3. Závery a akčný plán poradcov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800" b="0" u="none" strike="noStrike" dirty="0" smtClean="0">
                          <a:effectLst/>
                        </a:rPr>
                        <a:t>60 min.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b="0" u="none" strike="noStrike" dirty="0">
                          <a:effectLst/>
                        </a:rPr>
                        <a:t>10:40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k-SK" sz="1800" b="0" u="none" strike="noStrike" dirty="0">
                          <a:effectLst/>
                        </a:rPr>
                        <a:t>11:40</a:t>
                      </a:r>
                      <a:endParaRPr lang="sk-S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Obed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   14:00</a:t>
                      </a:r>
                      <a:endParaRPr lang="sk-SK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0"/>
            <a:ext cx="1152127" cy="114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58" y="5249366"/>
            <a:ext cx="768474" cy="76847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144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301208"/>
            <a:ext cx="11811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6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86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11324" y="1340768"/>
            <a:ext cx="8278688" cy="1973578"/>
          </a:xfrm>
          <a:solidFill>
            <a:srgbClr val="3174C5"/>
          </a:solidFill>
        </p:spPr>
        <p:txBody>
          <a:bodyPr/>
          <a:lstStyle/>
          <a:p>
            <a:r>
              <a:rPr lang="sk-SK" sz="3600" dirty="0" smtClean="0">
                <a:solidFill>
                  <a:schemeClr val="bg1"/>
                </a:solidFill>
              </a:rPr>
              <a:t>Ako bude prebiehať vzdelávací kurz </a:t>
            </a:r>
            <a:br>
              <a:rPr lang="sk-SK" sz="3600" dirty="0" smtClean="0">
                <a:solidFill>
                  <a:schemeClr val="bg1"/>
                </a:solidFill>
              </a:rPr>
            </a:br>
            <a:r>
              <a:rPr lang="sk-SK" sz="3600" dirty="0" smtClean="0">
                <a:solidFill>
                  <a:schemeClr val="bg1"/>
                </a:solidFill>
              </a:rPr>
              <a:t>BK   ???</a:t>
            </a:r>
            <a:endParaRPr lang="sk-SK" sz="3600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149080"/>
            <a:ext cx="1613520" cy="161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47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\\S4000\rado_c\Mercuri\PICTS\Scany\dozorna_rada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87438"/>
            <a:ext cx="6602412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rstenec 2"/>
          <p:cNvSpPr/>
          <p:nvPr/>
        </p:nvSpPr>
        <p:spPr>
          <a:xfrm>
            <a:off x="2627784" y="1700808"/>
            <a:ext cx="4176464" cy="3312368"/>
          </a:xfrm>
          <a:prstGeom prst="donut">
            <a:avLst>
              <a:gd name="adj" fmla="val 120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cxnSp>
        <p:nvCxnSpPr>
          <p:cNvPr id="5" name="Rovná spojnica 4"/>
          <p:cNvCxnSpPr>
            <a:stCxn id="3" idx="1"/>
            <a:endCxn id="3" idx="5"/>
          </p:cNvCxnSpPr>
          <p:nvPr/>
        </p:nvCxnSpPr>
        <p:spPr>
          <a:xfrm>
            <a:off x="3239413" y="2185893"/>
            <a:ext cx="2953206" cy="234219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bks_p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9322</TotalTime>
  <Words>508</Words>
  <Application>Microsoft Office PowerPoint</Application>
  <PresentationFormat>Prezentácia na obrazovke (4:3)</PresentationFormat>
  <Paragraphs>139</Paragraphs>
  <Slides>15</Slides>
  <Notes>7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bks_pps</vt:lpstr>
      <vt:lpstr>     Vzdelávací kurz    pre  odborných poradcov ÚPSVaR   </vt:lpstr>
      <vt:lpstr>.........   Zoznamujeme sa  ......</vt:lpstr>
      <vt:lpstr>Prezentácia programu PowerPoint</vt:lpstr>
      <vt:lpstr>Vaše  očakávania ...</vt:lpstr>
      <vt:lpstr>Prezentácia programu PowerPoint</vt:lpstr>
      <vt:lpstr>Prezentácia programu PowerPoint</vt:lpstr>
      <vt:lpstr>Prezentácia programu PowerPoint</vt:lpstr>
      <vt:lpstr>Ako bude prebiehať vzdelávací kurz  BK   ???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VÝSKUM HARVARDSKEJ UNIVERZITY</vt:lpstr>
      <vt:lpstr>Prezentácia programu PowerPoint</vt:lpstr>
    </vt:vector>
  </TitlesOfParts>
  <Company>privat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 práca SO ZAMESTNANCAMI NA OHROZENýCH PRACOVNýCH MIESTACH  v ZSSK CARGO PRE ROK 2013</dc:title>
  <dc:creator>Anton</dc:creator>
  <cp:lastModifiedBy>Balogová Janka</cp:lastModifiedBy>
  <cp:revision>249</cp:revision>
  <cp:lastPrinted>2013-10-25T07:43:12Z</cp:lastPrinted>
  <dcterms:created xsi:type="dcterms:W3CDTF">2013-09-24T13:47:02Z</dcterms:created>
  <dcterms:modified xsi:type="dcterms:W3CDTF">2017-04-20T13:20:08Z</dcterms:modified>
</cp:coreProperties>
</file>