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2" r:id="rId3"/>
    <p:sldId id="257" r:id="rId4"/>
    <p:sldId id="272" r:id="rId5"/>
    <p:sldId id="275" r:id="rId6"/>
    <p:sldId id="291" r:id="rId7"/>
    <p:sldId id="283" r:id="rId8"/>
    <p:sldId id="299" r:id="rId9"/>
    <p:sldId id="290" r:id="rId10"/>
    <p:sldId id="279" r:id="rId11"/>
    <p:sldId id="303" r:id="rId12"/>
    <p:sldId id="301" r:id="rId13"/>
    <p:sldId id="300" r:id="rId14"/>
    <p:sldId id="281" r:id="rId15"/>
    <p:sldId id="293" r:id="rId16"/>
    <p:sldId id="294" r:id="rId17"/>
    <p:sldId id="284" r:id="rId18"/>
    <p:sldId id="295" r:id="rId19"/>
    <p:sldId id="285" r:id="rId20"/>
    <p:sldId id="286" r:id="rId21"/>
    <p:sldId id="296" r:id="rId22"/>
    <p:sldId id="287" r:id="rId23"/>
    <p:sldId id="298" r:id="rId24"/>
    <p:sldId id="288" r:id="rId25"/>
    <p:sldId id="302" r:id="rId26"/>
    <p:sldId id="289" r:id="rId27"/>
    <p:sldId id="297" r:id="rId28"/>
    <p:sldId id="292" r:id="rId29"/>
    <p:sldId id="276" r:id="rId30"/>
  </p:sldIdLst>
  <p:sldSz cx="9144000" cy="6858000" type="screen4x3"/>
  <p:notesSz cx="6669088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4" autoAdjust="0"/>
    <p:restoredTop sz="90012" autoAdjust="0"/>
  </p:normalViewPr>
  <p:slideViewPr>
    <p:cSldViewPr>
      <p:cViewPr varScale="1">
        <p:scale>
          <a:sx n="55" d="100"/>
          <a:sy n="55" d="100"/>
        </p:scale>
        <p:origin x="-161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19307-E615-48AE-8C67-1DCE23C356AE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5BC6D-8D2E-4E67-B223-7B19641371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846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3929C-3019-4B89-A78A-D02A1AA6615E}" type="datetimeFigureOut">
              <a:rPr lang="fr-FR" smtClean="0"/>
              <a:t>21/04/2017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3E40-679B-4FC6-909D-D07C9B809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47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Prepojiť BK s potrebami klienta</a:t>
            </a:r>
          </a:p>
          <a:p>
            <a:r>
              <a:rPr lang="sk-SK" dirty="0" smtClean="0"/>
              <a:t>Prezentovať praktické príklady – </a:t>
            </a:r>
            <a:r>
              <a:rPr lang="sk-SK" dirty="0" err="1" smtClean="0"/>
              <a:t>case</a:t>
            </a:r>
            <a:r>
              <a:rPr lang="sk-SK" dirty="0" smtClean="0"/>
              <a:t> study</a:t>
            </a:r>
          </a:p>
          <a:p>
            <a:r>
              <a:rPr lang="sk-SK" dirty="0" smtClean="0"/>
              <a:t>Aké otázky?</a:t>
            </a:r>
          </a:p>
          <a:p>
            <a:r>
              <a:rPr lang="sk-SK" dirty="0" smtClean="0"/>
              <a:t>Aké prínosy?</a:t>
            </a:r>
          </a:p>
          <a:p>
            <a:r>
              <a:rPr lang="sk-SK" dirty="0" smtClean="0"/>
              <a:t>Rozdeliť sa na 2 skupiny: ČO? PREČO? AKO? ČO ĎALEJ?</a:t>
            </a:r>
          </a:p>
          <a:p>
            <a:r>
              <a:rPr lang="sk-SK" dirty="0" smtClean="0"/>
              <a:t>Nájdite</a:t>
            </a:r>
            <a:r>
              <a:rPr lang="sk-SK" baseline="0" dirty="0" smtClean="0"/>
              <a:t> otázky, ktoré by ste kládli účastníkom informačného stretnutia? </a:t>
            </a:r>
          </a:p>
          <a:p>
            <a:r>
              <a:rPr lang="sk-SK" baseline="0" dirty="0" smtClean="0"/>
              <a:t>Čo Vám môže priniesť BK?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B3E40-679B-4FC6-909D-D07C9B80961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2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2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3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6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5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5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0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0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3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753024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6" y="2833251"/>
            <a:ext cx="8208912" cy="212365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sk-SK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Úvodné informačné stretnutie</a:t>
            </a:r>
          </a:p>
          <a:p>
            <a:pPr algn="ctr"/>
            <a:r>
              <a:rPr lang="sk-SK" altLang="ko-KR" sz="4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BK</a:t>
            </a:r>
            <a:r>
              <a:rPr lang="sk-SK" altLang="ko-KR" sz="28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pPr algn="ctr"/>
            <a:endParaRPr lang="sk-SK" altLang="ko-KR" sz="4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sk-SK" altLang="ko-KR" sz="12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PhDr.Jana</a:t>
            </a:r>
            <a:r>
              <a:rPr lang="sk-SK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Balogová </a:t>
            </a:r>
            <a:endParaRPr lang="en-US" altLang="ko-KR" sz="12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2299"/>
            <a:ext cx="5395913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871" y="5229199"/>
            <a:ext cx="1881609" cy="72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0" y="0"/>
            <a:ext cx="7668344" cy="1124744"/>
            <a:chOff x="0" y="0"/>
            <a:chExt cx="5671457" cy="1000126"/>
          </a:xfrm>
          <a:solidFill>
            <a:schemeClr val="tx2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grp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>
                  <a:solidFill>
                    <a:prstClr val="white"/>
                  </a:solidFill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Content Placeholder 5"/>
          <p:cNvSpPr txBox="1">
            <a:spLocks/>
          </p:cNvSpPr>
          <p:nvPr/>
        </p:nvSpPr>
        <p:spPr>
          <a:xfrm>
            <a:off x="93914" y="2924944"/>
            <a:ext cx="8964488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sk-SK" sz="3200" b="1" dirty="0" smtClean="0">
                <a:solidFill>
                  <a:schemeClr val="tx1"/>
                </a:solidFill>
              </a:rPr>
              <a:t>účasť v </a:t>
            </a:r>
            <a:r>
              <a:rPr lang="en-US" sz="3200" b="1" dirty="0" smtClean="0">
                <a:solidFill>
                  <a:schemeClr val="tx1"/>
                </a:solidFill>
              </a:rPr>
              <a:t>B</a:t>
            </a:r>
            <a:r>
              <a:rPr lang="sk-SK" sz="3200" b="1" dirty="0" smtClean="0">
                <a:solidFill>
                  <a:schemeClr val="tx1"/>
                </a:solidFill>
              </a:rPr>
              <a:t>K je dobrovoľná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rgbClr val="7BCF27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smtClean="0">
                <a:solidFill>
                  <a:schemeClr val="tx1"/>
                </a:solidFill>
              </a:rPr>
              <a:t>BK vyžaduje silnú aktívnu účasť a motiváciu, aby bola úspešná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274" y="1268760"/>
            <a:ext cx="896448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3200" b="1" dirty="0" smtClean="0">
                <a:solidFill>
                  <a:srgbClr val="C00000"/>
                </a:solidFill>
              </a:rPr>
              <a:t>Na konci tejto fázy by mal účastník pochopiť minimálne 2 veci</a:t>
            </a:r>
            <a:r>
              <a:rPr lang="en-US" sz="3200" b="1" dirty="0" smtClean="0">
                <a:solidFill>
                  <a:srgbClr val="C00000"/>
                </a:solidFill>
              </a:rPr>
              <a:t>:</a:t>
            </a:r>
            <a:endParaRPr lang="fr-FR" sz="3200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75" y="5949280"/>
            <a:ext cx="18716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258517"/>
            <a:ext cx="1554447" cy="138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4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72008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3 typy klientov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764705"/>
            <a:ext cx="8892480" cy="57606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</a:t>
            </a:r>
          </a:p>
          <a:p>
            <a:pPr marL="0" indent="0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- </a:t>
            </a:r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klient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- chce niečo riešiť, vie že to je on,           </a:t>
            </a:r>
          </a:p>
          <a:p>
            <a:pPr marL="0" indent="0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 kto  má urobiť zmenu</a:t>
            </a:r>
          </a:p>
          <a:p>
            <a:pPr marL="0" indent="0">
              <a:buNone/>
            </a:pPr>
            <a:endParaRPr lang="sk-SK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- </a:t>
            </a:r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klient = sťažovateľ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príde, vie že niečo  nie je OK, </a:t>
            </a:r>
          </a:p>
          <a:p>
            <a:pPr marL="0" indent="0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  vie čo nechce, zmenu očakáva  od   okolia</a:t>
            </a:r>
          </a:p>
          <a:p>
            <a:pPr marL="0" indent="0"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sk-SK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klient = návštevník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ani nevie kvôli  čomu je tam,   </a:t>
            </a:r>
          </a:p>
          <a:p>
            <a:pPr marL="0" indent="0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 nepotrebuje nič riešiť v tej  chvíli, je zvedavý a má </a:t>
            </a:r>
          </a:p>
          <a:p>
            <a:pPr marL="0" indent="0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 aspoň malý pocit  zodpovednosti</a:t>
            </a:r>
            <a:endParaRPr lang="sk-SK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dirty="0" smtClean="0"/>
              <a:t>       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9" y="1268760"/>
            <a:ext cx="847725" cy="8191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9" y="2752766"/>
            <a:ext cx="819150" cy="8191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936104" cy="93610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86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Neoficiálna   </a:t>
            </a:r>
            <a:r>
              <a:rPr lang="sk-SK" dirty="0" err="1" smtClean="0">
                <a:solidFill>
                  <a:srgbClr val="FF0000"/>
                </a:solidFill>
              </a:rPr>
              <a:t>info</a:t>
            </a:r>
            <a:r>
              <a:rPr lang="sk-SK" dirty="0" smtClean="0">
                <a:solidFill>
                  <a:srgbClr val="FF0000"/>
                </a:solidFill>
              </a:rPr>
              <a:t>  ????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 ...  </a:t>
            </a:r>
            <a:r>
              <a:rPr lang="sk-SK" b="1" i="1" dirty="0" smtClean="0"/>
              <a:t>Nábor ...</a:t>
            </a:r>
            <a:endParaRPr lang="sk-SK" b="1" i="1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.....  </a:t>
            </a:r>
            <a:r>
              <a:rPr lang="sk-SK" b="1" i="1" dirty="0" smtClean="0"/>
              <a:t>Vzbudiť  zvedavosť  </a:t>
            </a:r>
            <a:r>
              <a:rPr lang="sk-SK" dirty="0" smtClean="0"/>
              <a:t>....</a:t>
            </a:r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81128"/>
            <a:ext cx="1228725" cy="89535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0848"/>
            <a:ext cx="1572766" cy="956121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sk-SK" sz="5300" b="1" dirty="0" smtClean="0">
                <a:solidFill>
                  <a:schemeClr val="bg1"/>
                </a:solidFill>
              </a:rPr>
              <a:t/>
            </a:r>
            <a:br>
              <a:rPr lang="sk-SK" sz="5300" b="1" dirty="0" smtClean="0">
                <a:solidFill>
                  <a:schemeClr val="bg1"/>
                </a:solidFill>
              </a:rPr>
            </a:br>
            <a:r>
              <a:rPr lang="sk-SK" sz="5300" b="1" dirty="0">
                <a:solidFill>
                  <a:schemeClr val="bg1"/>
                </a:solidFill>
              </a:rPr>
              <a:t/>
            </a:r>
            <a:br>
              <a:rPr lang="sk-SK" sz="5300" b="1" dirty="0">
                <a:solidFill>
                  <a:schemeClr val="bg1"/>
                </a:solidFill>
              </a:rPr>
            </a:br>
            <a:r>
              <a:rPr lang="sk-SK" sz="6700" b="1" dirty="0" smtClean="0">
                <a:solidFill>
                  <a:schemeClr val="bg1"/>
                </a:solidFill>
              </a:rPr>
              <a:t>...VSTUPNÝ   rozhovor...</a:t>
            </a:r>
            <a:br>
              <a:rPr lang="sk-SK" sz="6700" b="1" dirty="0" smtClean="0">
                <a:solidFill>
                  <a:schemeClr val="bg1"/>
                </a:solidFill>
              </a:rPr>
            </a:br>
            <a:r>
              <a:rPr lang="sk-SK" sz="6700" dirty="0">
                <a:solidFill>
                  <a:srgbClr val="FF0000"/>
                </a:solidFill>
              </a:rPr>
              <a:t/>
            </a:r>
            <a:br>
              <a:rPr lang="sk-SK" sz="6700" dirty="0">
                <a:solidFill>
                  <a:srgbClr val="FF0000"/>
                </a:solidFill>
              </a:rPr>
            </a:br>
            <a:endParaRPr lang="sk-SK" sz="67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12976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6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7504" y="116633"/>
            <a:ext cx="7630616" cy="72008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 </a:t>
            </a:r>
            <a:r>
              <a:rPr lang="sk-SK" sz="4000" b="1" dirty="0" smtClean="0">
                <a:solidFill>
                  <a:schemeClr val="bg1"/>
                </a:solidFill>
                <a:latin typeface="Calibri" pitchFamily="34" charset="0"/>
              </a:rPr>
              <a:t>VSTUPNÝ  ROZHOVOR         </a:t>
            </a:r>
            <a:r>
              <a:rPr lang="sk-SK" sz="2000" b="1" dirty="0" smtClean="0">
                <a:solidFill>
                  <a:schemeClr val="bg1"/>
                </a:solidFill>
                <a:latin typeface="Calibri" pitchFamily="34" charset="0"/>
              </a:rPr>
              <a:t>45-60 min. </a:t>
            </a:r>
            <a:endParaRPr lang="sk-SK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84976" cy="5616624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Cieľ:</a:t>
            </a:r>
            <a:r>
              <a:rPr lang="sk-SK" dirty="0" smtClean="0">
                <a:solidFill>
                  <a:schemeClr val="tx1"/>
                </a:solidFill>
              </a:rPr>
              <a:t> 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1, </a:t>
            </a:r>
            <a:r>
              <a:rPr lang="sk-SK" b="1" dirty="0" smtClean="0">
                <a:solidFill>
                  <a:schemeClr val="tx1"/>
                </a:solidFill>
              </a:rPr>
              <a:t>vytvoriť atmosféru dôvery a otvorenosti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/ úvod,   jadro = </a:t>
            </a:r>
            <a:r>
              <a:rPr lang="sk-SK" dirty="0" smtClean="0">
                <a:solidFill>
                  <a:srgbClr val="C00000"/>
                </a:solidFill>
              </a:rPr>
              <a:t>kompetencie</a:t>
            </a:r>
            <a:r>
              <a:rPr lang="sk-SK" dirty="0" smtClean="0">
                <a:solidFill>
                  <a:schemeClr val="tx1"/>
                </a:solidFill>
              </a:rPr>
              <a:t>,   záver= </a:t>
            </a:r>
            <a:r>
              <a:rPr lang="sk-SK" dirty="0" smtClean="0">
                <a:solidFill>
                  <a:srgbClr val="C00000"/>
                </a:solidFill>
              </a:rPr>
              <a:t>vyjednanie zákazky a uzatvorenie dohody </a:t>
            </a:r>
            <a:r>
              <a:rPr lang="sk-SK" dirty="0" smtClean="0">
                <a:solidFill>
                  <a:schemeClr val="tx1"/>
                </a:solidFill>
              </a:rPr>
              <a:t>... /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, </a:t>
            </a:r>
            <a:r>
              <a:rPr lang="sk-SK" b="1" dirty="0" smtClean="0">
                <a:solidFill>
                  <a:schemeClr val="tx1"/>
                </a:solidFill>
              </a:rPr>
              <a:t>zistiť prečo klient prichádza – motivácia</a:t>
            </a:r>
          </a:p>
          <a:p>
            <a:r>
              <a:rPr lang="sk-SK" dirty="0" smtClean="0">
                <a:solidFill>
                  <a:srgbClr val="C00000"/>
                </a:solidFill>
              </a:rPr>
              <a:t>Čo, Prečo, Ako, Čo ďalej ...</a:t>
            </a:r>
          </a:p>
          <a:p>
            <a:endParaRPr lang="sk-SK" dirty="0" smtClean="0">
              <a:solidFill>
                <a:srgbClr val="C00000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3, </a:t>
            </a:r>
            <a:r>
              <a:rPr lang="sk-SK" b="1" dirty="0" smtClean="0">
                <a:solidFill>
                  <a:schemeClr val="tx1"/>
                </a:solidFill>
              </a:rPr>
              <a:t>analyzovať požiadavky a očakávania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4" name="Obrázok 3" descr="http://365psd.com/images/premium/thumbs/104/box-with-question-mark-icons-42249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6376" y="4581128"/>
            <a:ext cx="1008112" cy="792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634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056784" cy="1138138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cs-CZ" altLang="en-US" b="1" dirty="0"/>
              <a:t/>
            </a:r>
            <a:br>
              <a:rPr lang="cs-CZ" altLang="en-US" b="1" dirty="0"/>
            </a:br>
            <a:r>
              <a:rPr lang="cs-CZ" altLang="en-US" sz="3600" b="1" dirty="0" smtClean="0">
                <a:solidFill>
                  <a:schemeClr val="bg1"/>
                </a:solidFill>
              </a:rPr>
              <a:t>ÚVODNÁ FÁZA- </a:t>
            </a:r>
            <a:r>
              <a:rPr lang="cs-CZ" altLang="en-US" sz="3600" b="1" dirty="0">
                <a:solidFill>
                  <a:schemeClr val="bg1"/>
                </a:solidFill>
              </a:rPr>
              <a:t>VSTUPNÝ ROZHOVOR</a:t>
            </a:r>
            <a:br>
              <a:rPr lang="cs-CZ" altLang="en-US" sz="3600" b="1" dirty="0">
                <a:solidFill>
                  <a:schemeClr val="bg1"/>
                </a:solidFill>
              </a:rPr>
            </a:b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  <a:defRPr/>
            </a:pPr>
            <a:endParaRPr lang="cs-CZ" altLang="en-US" sz="3600" dirty="0"/>
          </a:p>
          <a:p>
            <a:pPr>
              <a:defRPr/>
            </a:pPr>
            <a:r>
              <a:rPr lang="cs-CZ" altLang="en-US" b="1" dirty="0">
                <a:solidFill>
                  <a:srgbClr val="FF0000"/>
                </a:solidFill>
              </a:rPr>
              <a:t>ANALÝZA </a:t>
            </a:r>
            <a:r>
              <a:rPr lang="cs-CZ" altLang="en-US" b="1" dirty="0" smtClean="0">
                <a:solidFill>
                  <a:srgbClr val="FF0000"/>
                </a:solidFill>
              </a:rPr>
              <a:t>POŽIADAVKY</a:t>
            </a:r>
          </a:p>
          <a:p>
            <a:pPr marL="0" indent="0">
              <a:buNone/>
              <a:defRPr/>
            </a:pPr>
            <a:endParaRPr lang="cs-CZ" altLang="en-US" b="1" dirty="0"/>
          </a:p>
          <a:p>
            <a:pPr>
              <a:defRPr/>
            </a:pPr>
            <a:r>
              <a:rPr lang="cs-CZ" altLang="en-US" b="1" dirty="0">
                <a:solidFill>
                  <a:srgbClr val="FF0000"/>
                </a:solidFill>
              </a:rPr>
              <a:t>FORMULÁCIA  </a:t>
            </a:r>
            <a:r>
              <a:rPr lang="cs-CZ" altLang="en-US" b="1" dirty="0" smtClean="0">
                <a:solidFill>
                  <a:srgbClr val="FF0000"/>
                </a:solidFill>
              </a:rPr>
              <a:t>ZÁKAZKY</a:t>
            </a:r>
            <a:endParaRPr lang="cs-CZ" altLang="en-US" sz="1100" b="1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cs-CZ" altLang="en-US" sz="1400" b="1" dirty="0" smtClean="0"/>
              <a:t>        … Výzva na </a:t>
            </a:r>
            <a:r>
              <a:rPr lang="cs-CZ" altLang="en-US" sz="1400" b="1" dirty="0" err="1" smtClean="0"/>
              <a:t>vyjadrenie</a:t>
            </a:r>
            <a:r>
              <a:rPr lang="cs-CZ" altLang="en-US" sz="1400" b="1" dirty="0" smtClean="0"/>
              <a:t>  </a:t>
            </a:r>
            <a:r>
              <a:rPr lang="cs-CZ" altLang="en-US" sz="1400" b="1" dirty="0" err="1" smtClean="0"/>
              <a:t>očakávaní</a:t>
            </a:r>
            <a:r>
              <a:rPr lang="cs-CZ" altLang="en-US" sz="1400" b="1" dirty="0" smtClean="0"/>
              <a:t>  klienta …   „ </a:t>
            </a:r>
            <a:r>
              <a:rPr lang="cs-CZ" altLang="en-US" sz="1400" b="1" dirty="0" err="1"/>
              <a:t>Č</a:t>
            </a:r>
            <a:r>
              <a:rPr lang="cs-CZ" altLang="en-US" sz="1400" b="1" dirty="0" err="1" smtClean="0"/>
              <a:t>o</a:t>
            </a:r>
            <a:r>
              <a:rPr lang="cs-CZ" altLang="en-US" sz="1400" b="1" dirty="0" smtClean="0"/>
              <a:t> by </a:t>
            </a:r>
            <a:r>
              <a:rPr lang="cs-CZ" altLang="en-US" sz="1400" b="1" dirty="0" err="1" smtClean="0"/>
              <a:t>ste</a:t>
            </a:r>
            <a:r>
              <a:rPr lang="cs-CZ" altLang="en-US" sz="1400" b="1" dirty="0" smtClean="0"/>
              <a:t> </a:t>
            </a:r>
            <a:r>
              <a:rPr lang="cs-CZ" altLang="en-US" sz="1400" b="1" dirty="0" err="1" smtClean="0"/>
              <a:t>očakávali</a:t>
            </a:r>
            <a:r>
              <a:rPr lang="cs-CZ" altLang="en-US" sz="1400" b="1" dirty="0" smtClean="0"/>
              <a:t> od BK…???“</a:t>
            </a:r>
          </a:p>
          <a:p>
            <a:pPr marL="0" indent="0">
              <a:buNone/>
              <a:defRPr/>
            </a:pPr>
            <a:endParaRPr lang="cs-CZ" altLang="en-US" b="1" dirty="0"/>
          </a:p>
          <a:p>
            <a:pPr>
              <a:defRPr/>
            </a:pPr>
            <a:r>
              <a:rPr lang="cs-CZ" altLang="en-US" b="1" dirty="0">
                <a:solidFill>
                  <a:srgbClr val="FF0000"/>
                </a:solidFill>
              </a:rPr>
              <a:t>DOHODA</a:t>
            </a:r>
            <a:endParaRPr lang="en-US" b="1" dirty="0">
              <a:solidFill>
                <a:srgbClr val="FF0000"/>
              </a:solidFill>
            </a:endParaRPr>
          </a:p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117703"/>
            <a:ext cx="1419225" cy="14192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32856"/>
            <a:ext cx="514350" cy="538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937" y="3377045"/>
            <a:ext cx="517525" cy="5365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842916"/>
            <a:ext cx="517525" cy="5365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8896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b="1" dirty="0" smtClean="0">
                <a:solidFill>
                  <a:srgbClr val="FF0000"/>
                </a:solidFill>
                <a:latin typeface="Verdana"/>
                <a:cs typeface="Arial"/>
              </a:rPr>
              <a:t>Môžem</a:t>
            </a:r>
            <a:r>
              <a:rPr lang="sk-SK" altLang="en-US" sz="2000" dirty="0" smtClean="0">
                <a:solidFill>
                  <a:srgbClr val="FF0000"/>
                </a:solidFill>
                <a:latin typeface="Verdana"/>
                <a:cs typeface="Arial"/>
              </a:rPr>
              <a:t>  - </a:t>
            </a: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Vám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pomôcť pri hľadaní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povolania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, ktoré </a:t>
            </a:r>
            <a:r>
              <a:rPr lang="sk-SK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bud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e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zodpoveda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ť Vašim kompetenciám a Vašim motiváciám. </a:t>
            </a:r>
            <a:endParaRPr lang="sk-SK" altLang="en-US" sz="2000" dirty="0" smtClean="0">
              <a:solidFill>
                <a:srgbClr val="000000"/>
              </a:solidFill>
              <a:latin typeface="Verdana"/>
              <a:cs typeface="Arial"/>
            </a:endParaRPr>
          </a:p>
          <a:p>
            <a:pPr lvl="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§"/>
            </a:pP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Môžem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Vám pomôcť pri overovaní toho, či sú realistické. </a:t>
            </a:r>
            <a:endParaRPr lang="sk-SK" altLang="en-US" sz="2000" dirty="0" smtClean="0">
              <a:solidFill>
                <a:srgbClr val="000000"/>
              </a:solidFill>
              <a:latin typeface="Verdana"/>
              <a:cs typeface="Arial"/>
            </a:endParaRPr>
          </a:p>
          <a:p>
            <a:pPr lvl="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§"/>
            </a:pP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Môžem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Vám pomôcť zlepšiť techniky a stratégiu hľadania práce.</a:t>
            </a:r>
          </a:p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endParaRPr lang="sk-SK" altLang="en-US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Naopak, </a:t>
            </a:r>
            <a:r>
              <a:rPr lang="sk-SK" altLang="en-US" sz="2000" b="1" dirty="0">
                <a:solidFill>
                  <a:srgbClr val="FF0000"/>
                </a:solidFill>
                <a:latin typeface="Verdana"/>
                <a:cs typeface="Arial"/>
              </a:rPr>
              <a:t>nemôžem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 -Vám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povedať, aké povolanie je pre Vás to jediné správne</a:t>
            </a: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.</a:t>
            </a:r>
          </a:p>
          <a:p>
            <a:pPr fontAlgn="base">
              <a:spcAft>
                <a:spcPct val="0"/>
              </a:spcAft>
              <a:buClr>
                <a:srgbClr val="264C72"/>
              </a:buClr>
            </a:pP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Nemôžem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Vám z krištáľovej gule vylúštiť, akí ste. </a:t>
            </a:r>
            <a:endParaRPr lang="sk-SK" altLang="en-US" sz="2000" dirty="0" smtClean="0">
              <a:solidFill>
                <a:srgbClr val="000000"/>
              </a:solidFill>
              <a:latin typeface="Verdana"/>
              <a:cs typeface="Arial"/>
            </a:endParaRPr>
          </a:p>
          <a:p>
            <a:pPr fontAlgn="base">
              <a:spcAft>
                <a:spcPct val="0"/>
              </a:spcAft>
              <a:buClr>
                <a:srgbClr val="264C72"/>
              </a:buClr>
            </a:pP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Nemôžem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Vám nájsť prácu. </a:t>
            </a:r>
            <a:endParaRPr lang="sk-SK" altLang="en-US" sz="2000" dirty="0" smtClean="0">
              <a:solidFill>
                <a:srgbClr val="000000"/>
              </a:solidFill>
              <a:latin typeface="Verdana"/>
              <a:cs typeface="Arial"/>
            </a:endParaRPr>
          </a:p>
          <a:p>
            <a:pPr fontAlgn="base">
              <a:spcAft>
                <a:spcPct val="0"/>
              </a:spcAft>
              <a:buClr>
                <a:srgbClr val="264C72"/>
              </a:buClr>
            </a:pP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Nemôžem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Vám garantovať, že Vaše rozhodnutia prinesú presne taký výsledok, aký by ste chceli.</a:t>
            </a:r>
          </a:p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endParaRPr lang="sk-SK" altLang="en-US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b="1" dirty="0">
                <a:solidFill>
                  <a:schemeClr val="bg1"/>
                </a:solidFill>
                <a:latin typeface="Verdana"/>
                <a:cs typeface="Arial"/>
              </a:rPr>
              <a:t>Výsledok Vašej bilancie kompetencií je priamo závislý </a:t>
            </a:r>
            <a:r>
              <a:rPr lang="sk-SK" altLang="en-US" sz="2000" b="1" dirty="0" smtClean="0">
                <a:solidFill>
                  <a:schemeClr val="bg1"/>
                </a:solidFill>
                <a:latin typeface="Verdana"/>
                <a:cs typeface="Arial"/>
              </a:rPr>
              <a:t>   </a:t>
            </a:r>
          </a:p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b="1" dirty="0">
                <a:solidFill>
                  <a:schemeClr val="bg1"/>
                </a:solidFill>
                <a:latin typeface="Verdana"/>
                <a:cs typeface="Arial"/>
              </a:rPr>
              <a:t> </a:t>
            </a:r>
            <a:r>
              <a:rPr lang="sk-SK" altLang="en-US" sz="2000" b="1" dirty="0" smtClean="0">
                <a:solidFill>
                  <a:schemeClr val="bg1"/>
                </a:solidFill>
                <a:latin typeface="Verdana"/>
                <a:cs typeface="Arial"/>
              </a:rPr>
              <a:t>              na </a:t>
            </a:r>
            <a:r>
              <a:rPr lang="sk-SK" altLang="en-US" sz="2000" b="1" dirty="0">
                <a:solidFill>
                  <a:schemeClr val="bg1"/>
                </a:solidFill>
                <a:latin typeface="Verdana"/>
                <a:cs typeface="Arial"/>
              </a:rPr>
              <a:t>snahe, ktorú počas jej vynaložíte</a:t>
            </a:r>
            <a:r>
              <a:rPr lang="sk-SK" altLang="en-US" sz="2000" dirty="0">
                <a:solidFill>
                  <a:schemeClr val="bg1"/>
                </a:solidFill>
                <a:latin typeface="Verdana"/>
                <a:cs typeface="Arial"/>
              </a:rPr>
              <a:t>.“</a:t>
            </a:r>
          </a:p>
          <a:p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705872"/>
            <a:ext cx="1656184" cy="110412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4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992888" cy="850106"/>
          </a:xfrm>
          <a:solidFill>
            <a:schemeClr val="tx2"/>
          </a:solidFill>
        </p:spPr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Spôsob kladenia otázok- „</a:t>
            </a:r>
            <a:r>
              <a:rPr lang="sk-SK" b="1" dirty="0">
                <a:solidFill>
                  <a:srgbClr val="FF0000"/>
                </a:solidFill>
              </a:rPr>
              <a:t>lievik“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578267" cy="474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dĺžnik 3"/>
          <p:cNvSpPr/>
          <p:nvPr/>
        </p:nvSpPr>
        <p:spPr>
          <a:xfrm>
            <a:off x="5076056" y="1771827"/>
            <a:ext cx="4572000" cy="15881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 latinLnBrk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sk-SK" dirty="0" smtClean="0">
                <a:solidFill>
                  <a:prstClr val="black"/>
                </a:solidFill>
                <a:latin typeface="Constantia"/>
              </a:rPr>
              <a:t>     čo </a:t>
            </a:r>
            <a:r>
              <a:rPr lang="sk-SK" dirty="0">
                <a:solidFill>
                  <a:prstClr val="black"/>
                </a:solidFill>
                <a:latin typeface="Constantia"/>
              </a:rPr>
              <a:t>najširšie </a:t>
            </a:r>
            <a:r>
              <a:rPr lang="sk-SK" dirty="0">
                <a:solidFill>
                  <a:srgbClr val="C00000"/>
                </a:solidFill>
                <a:latin typeface="Constantia"/>
              </a:rPr>
              <a:t>otvorené otázky</a:t>
            </a:r>
          </a:p>
          <a:p>
            <a:pPr marL="274320" lvl="0" indent="-274320" latinLnBrk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sk-SK" dirty="0">
                <a:solidFill>
                  <a:prstClr val="black"/>
                </a:solidFill>
                <a:latin typeface="Constantia"/>
              </a:rPr>
              <a:t>                                                      konkretizovať  smerom k               </a:t>
            </a:r>
          </a:p>
          <a:p>
            <a:pPr marL="274320" lvl="0" indent="-274320" latinLnBrk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sk-SK" dirty="0">
                <a:solidFill>
                  <a:prstClr val="black"/>
                </a:solidFill>
                <a:latin typeface="Constantia"/>
              </a:rPr>
              <a:t>                                                                      cieľu</a:t>
            </a:r>
          </a:p>
        </p:txBody>
      </p:sp>
      <p:sp>
        <p:nvSpPr>
          <p:cNvPr id="5" name="Obdĺžnik 4"/>
          <p:cNvSpPr/>
          <p:nvPr/>
        </p:nvSpPr>
        <p:spPr>
          <a:xfrm>
            <a:off x="5288476" y="4437112"/>
            <a:ext cx="35101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dirty="0">
                <a:latin typeface="Constantia" pitchFamily="18" charset="0"/>
              </a:rPr>
              <a:t>čas od času </a:t>
            </a:r>
            <a:r>
              <a:rPr lang="sk-SK" dirty="0" smtClean="0">
                <a:latin typeface="Constantia" pitchFamily="18" charset="0"/>
              </a:rPr>
              <a:t>dáme</a:t>
            </a:r>
          </a:p>
          <a:p>
            <a:pPr>
              <a:buNone/>
            </a:pPr>
            <a:r>
              <a:rPr lang="sk-SK" dirty="0" smtClean="0">
                <a:latin typeface="Constantia" pitchFamily="18" charset="0"/>
              </a:rPr>
              <a:t>   </a:t>
            </a:r>
          </a:p>
          <a:p>
            <a:pPr>
              <a:buNone/>
            </a:pPr>
            <a:r>
              <a:rPr lang="sk-SK" dirty="0" smtClean="0">
                <a:solidFill>
                  <a:srgbClr val="C00000"/>
                </a:solidFill>
                <a:latin typeface="Constantia" pitchFamily="18" charset="0"/>
              </a:rPr>
              <a:t>zatvorenú </a:t>
            </a:r>
            <a:r>
              <a:rPr lang="sk-SK" dirty="0">
                <a:solidFill>
                  <a:srgbClr val="C00000"/>
                </a:solidFill>
                <a:latin typeface="Constantia" pitchFamily="18" charset="0"/>
              </a:rPr>
              <a:t>otázku                      </a:t>
            </a:r>
          </a:p>
          <a:p>
            <a:pPr>
              <a:buNone/>
            </a:pPr>
            <a:r>
              <a:rPr lang="sk-SK" dirty="0">
                <a:latin typeface="Constantia" pitchFamily="18" charset="0"/>
              </a:rPr>
              <a:t>                                                        na konkrétny údaj</a:t>
            </a:r>
          </a:p>
        </p:txBody>
      </p:sp>
      <p:sp>
        <p:nvSpPr>
          <p:cNvPr id="7" name="Šípka doprava 6"/>
          <p:cNvSpPr/>
          <p:nvPr/>
        </p:nvSpPr>
        <p:spPr>
          <a:xfrm>
            <a:off x="3347864" y="2276872"/>
            <a:ext cx="1409680" cy="43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>
            <a:off x="3347864" y="4581128"/>
            <a:ext cx="1409680" cy="42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706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632848" cy="99412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algn="l"/>
            <a:r>
              <a:rPr lang="cs-CZ" altLang="en-US" sz="3800" b="1" dirty="0">
                <a:solidFill>
                  <a:schemeClr val="bg1"/>
                </a:solidFill>
                <a:latin typeface="Verdana"/>
                <a:cs typeface="Arial"/>
              </a:rPr>
              <a:t>VYJEDNÁVÁNIE </a:t>
            </a:r>
            <a:r>
              <a:rPr lang="cs-CZ" altLang="en-US" sz="3800" b="1" dirty="0" smtClean="0">
                <a:solidFill>
                  <a:schemeClr val="bg1"/>
                </a:solidFill>
                <a:latin typeface="Verdana"/>
                <a:cs typeface="Arial"/>
              </a:rPr>
              <a:t>ZÁKAZKY</a:t>
            </a:r>
            <a:r>
              <a:rPr lang="cs-CZ" altLang="en-US" sz="3800" b="1" dirty="0">
                <a:solidFill>
                  <a:schemeClr val="bg1"/>
                </a:solidFill>
                <a:latin typeface="Verdana"/>
                <a:cs typeface="Arial"/>
              </a:rPr>
              <a:t/>
            </a:r>
            <a:br>
              <a:rPr lang="cs-CZ" altLang="en-US" sz="3800" b="1" dirty="0">
                <a:solidFill>
                  <a:schemeClr val="bg1"/>
                </a:solidFill>
                <a:latin typeface="Verdana"/>
                <a:cs typeface="Arial"/>
              </a:rPr>
            </a:br>
            <a:r>
              <a:rPr lang="cs-CZ" altLang="en-US" sz="2400" dirty="0">
                <a:solidFill>
                  <a:schemeClr val="bg1"/>
                </a:solidFill>
                <a:latin typeface="Verdana"/>
                <a:cs typeface="Arial"/>
              </a:rPr>
              <a:t>ÚVODNÝ ROZHOVOR BK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0" indent="-469900" eaLnBrk="0" fontAlgn="base" hangingPunct="0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  <a:defRPr/>
            </a:pPr>
            <a:r>
              <a:rPr lang="sk-SK" sz="2800" b="1" dirty="0">
                <a:solidFill>
                  <a:srgbClr val="000000"/>
                </a:solidFill>
                <a:latin typeface="Verdana"/>
                <a:cs typeface="Arial"/>
              </a:rPr>
              <a:t>Zistite, </a:t>
            </a:r>
            <a:r>
              <a:rPr lang="sk-SK" sz="2800" b="1" dirty="0">
                <a:solidFill>
                  <a:srgbClr val="FF0000"/>
                </a:solidFill>
                <a:latin typeface="Verdana"/>
                <a:cs typeface="Arial"/>
              </a:rPr>
              <a:t>prečo</a:t>
            </a:r>
            <a:r>
              <a:rPr lang="sk-SK" sz="2800" b="1" dirty="0">
                <a:solidFill>
                  <a:srgbClr val="000000"/>
                </a:solidFill>
                <a:latin typeface="Verdana"/>
                <a:cs typeface="Arial"/>
              </a:rPr>
              <a:t> klient prichádza na </a:t>
            </a:r>
            <a:r>
              <a:rPr lang="sk-SK" sz="2800" b="1" dirty="0" smtClean="0">
                <a:solidFill>
                  <a:srgbClr val="000000"/>
                </a:solidFill>
                <a:latin typeface="Verdana"/>
                <a:cs typeface="Arial"/>
              </a:rPr>
              <a:t>BK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264C72"/>
              </a:buClr>
              <a:buNone/>
              <a:defRPr/>
            </a:pPr>
            <a:r>
              <a:rPr lang="sk-SK" sz="2800" dirty="0" smtClean="0">
                <a:solidFill>
                  <a:srgbClr val="000000"/>
                </a:solidFill>
                <a:latin typeface="Verdana"/>
                <a:cs typeface="Arial"/>
              </a:rPr>
              <a:t>    </a:t>
            </a:r>
            <a:r>
              <a:rPr lang="sk-SK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 často počiatočný problém klienta čo riešiť a ako to riešiť /</a:t>
            </a:r>
            <a:endParaRPr lang="sk-SK" sz="28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469900" lvl="0" indent="-469900" eaLnBrk="0" fontAlgn="base" hangingPunct="0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  <a:defRPr/>
            </a:pPr>
            <a:r>
              <a:rPr lang="sk-SK" sz="2800" b="1" dirty="0">
                <a:solidFill>
                  <a:srgbClr val="000000"/>
                </a:solidFill>
                <a:latin typeface="Verdana"/>
                <a:cs typeface="Arial"/>
              </a:rPr>
              <a:t>Klaďte otázky, ktoré idú do hĺbky – vedú k sebareflexii</a:t>
            </a:r>
            <a:r>
              <a:rPr lang="sk-SK" sz="2800" dirty="0">
                <a:solidFill>
                  <a:srgbClr val="000000"/>
                </a:solidFill>
                <a:latin typeface="Verdana"/>
                <a:cs typeface="Arial"/>
              </a:rPr>
              <a:t>:</a:t>
            </a:r>
          </a:p>
          <a:p>
            <a:pPr marL="908050" lvl="1" indent="-436563" eaLnBrk="0" fontAlgn="base" hangingPunct="0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n"/>
              <a:defRPr/>
            </a:pPr>
            <a:r>
              <a:rPr lang="sk-SK" sz="2400" dirty="0">
                <a:solidFill>
                  <a:srgbClr val="000000"/>
                </a:solidFill>
                <a:latin typeface="Verdana"/>
                <a:cs typeface="Arial"/>
              </a:rPr>
              <a:t>Pozitívne skúsenosti </a:t>
            </a:r>
            <a:r>
              <a:rPr lang="fr-FR" sz="2400" dirty="0">
                <a:solidFill>
                  <a:srgbClr val="000000"/>
                </a:solidFill>
                <a:latin typeface="Verdana"/>
                <a:cs typeface="Arial"/>
              </a:rPr>
              <a:t>+ d</a:t>
            </a:r>
            <a:r>
              <a:rPr lang="sk-SK" sz="2400" dirty="0" err="1">
                <a:solidFill>
                  <a:srgbClr val="000000"/>
                </a:solidFill>
                <a:latin typeface="Verdana"/>
                <a:cs typeface="Arial"/>
              </a:rPr>
              <a:t>ôvody</a:t>
            </a:r>
            <a:endParaRPr lang="sk-SK" sz="24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908050" lvl="1" indent="-436563" eaLnBrk="0" fontAlgn="base" hangingPunct="0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n"/>
              <a:defRPr/>
            </a:pPr>
            <a:r>
              <a:rPr lang="sk-SK" sz="2400" dirty="0">
                <a:solidFill>
                  <a:srgbClr val="000000"/>
                </a:solidFill>
                <a:latin typeface="Verdana"/>
                <a:cs typeface="Arial"/>
              </a:rPr>
              <a:t>Najväčšie úspechy</a:t>
            </a:r>
          </a:p>
          <a:p>
            <a:pPr marL="908050" lvl="1" indent="-436563" eaLnBrk="0" fontAlgn="base" hangingPunct="0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n"/>
              <a:defRPr/>
            </a:pPr>
            <a:r>
              <a:rPr lang="sk-SK" sz="2400" dirty="0">
                <a:solidFill>
                  <a:srgbClr val="000000"/>
                </a:solidFill>
                <a:latin typeface="Verdana"/>
                <a:cs typeface="Arial"/>
              </a:rPr>
              <a:t>Vnímané silné stránky</a:t>
            </a:r>
          </a:p>
          <a:p>
            <a:pPr marL="908050" lvl="1" indent="-436563" eaLnBrk="0" fontAlgn="base" hangingPunct="0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n"/>
              <a:defRPr/>
            </a:pPr>
            <a:r>
              <a:rPr lang="sk-SK" sz="2400" dirty="0">
                <a:solidFill>
                  <a:srgbClr val="000000"/>
                </a:solidFill>
                <a:latin typeface="Verdana"/>
                <a:cs typeface="Arial"/>
              </a:rPr>
              <a:t>Záujmy, vášeň</a:t>
            </a:r>
          </a:p>
          <a:p>
            <a:pPr marL="908050" lvl="1" indent="-436563" eaLnBrk="0" fontAlgn="base" hangingPunct="0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n"/>
              <a:defRPr/>
            </a:pPr>
            <a:r>
              <a:rPr lang="sk-SK" sz="2400" dirty="0">
                <a:solidFill>
                  <a:srgbClr val="000000"/>
                </a:solidFill>
                <a:latin typeface="Verdana"/>
                <a:cs typeface="Arial"/>
              </a:rPr>
              <a:t>Predstavy o budúcom povolaní</a:t>
            </a:r>
          </a:p>
          <a:p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96" y="5157192"/>
            <a:ext cx="1836204" cy="122413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2273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17944"/>
            <a:ext cx="6984776" cy="818768"/>
          </a:xfrm>
          <a:solidFill>
            <a:schemeClr val="tx2"/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Zákazka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sk-SK" b="1" dirty="0" smtClean="0"/>
              <a:t> </a:t>
            </a:r>
            <a:r>
              <a:rPr lang="sk-SK" b="1" dirty="0" smtClean="0">
                <a:solidFill>
                  <a:srgbClr val="C00000"/>
                </a:solidFill>
              </a:rPr>
              <a:t>je zmluvným vzťahom medzi poradcom a    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C00000"/>
                </a:solidFill>
              </a:rPr>
              <a:t>                  klientom , ktorá musí mať  :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>
                <a:solidFill>
                  <a:srgbClr val="00B050"/>
                </a:solidFill>
              </a:rPr>
              <a:t>1, ciele spoločnej práce</a:t>
            </a:r>
          </a:p>
          <a:p>
            <a:pPr marL="0" indent="0">
              <a:buNone/>
            </a:pPr>
            <a:endParaRPr lang="sk-SK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sk-SK" dirty="0" smtClean="0"/>
              <a:t>2, použité metódy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>
                <a:solidFill>
                  <a:srgbClr val="00B050"/>
                </a:solidFill>
              </a:rPr>
              <a:t>3, ako obaja spoznajú, že spolupráca je úspešná.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44" y="5445224"/>
            <a:ext cx="1543809" cy="114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8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404665"/>
            <a:ext cx="7443787" cy="864095"/>
          </a:xfrm>
          <a:prstGeom prst="rect">
            <a:avLst/>
          </a:prstGeom>
          <a:solidFill>
            <a:srgbClr val="0B3261"/>
          </a:solidFill>
          <a:ln>
            <a:noFill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" y="2090031"/>
            <a:ext cx="3131840" cy="75889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11" y="2014017"/>
            <a:ext cx="3255789" cy="910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78" y="2060337"/>
            <a:ext cx="2865437" cy="78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bdĺžnik 7"/>
          <p:cNvSpPr/>
          <p:nvPr/>
        </p:nvSpPr>
        <p:spPr>
          <a:xfrm>
            <a:off x="0" y="3212976"/>
            <a:ext cx="37444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/>
            <a:r>
              <a:rPr lang="sk-SK" sz="1600" u="sng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Ciele</a:t>
            </a:r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lvl="0" indent="-285750" latinLnBrk="0">
              <a:buFontTx/>
              <a:buChar char="-"/>
            </a:pPr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Informovať klienta o cieľoch a priebehu</a:t>
            </a:r>
          </a:p>
          <a:p>
            <a:pPr marL="285750" lvl="0" indent="-285750" latinLnBrk="0">
              <a:buFontTx/>
              <a:buChar char="-"/>
            </a:pPr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Vytvoriť atmosféru dôvery a otvorenosti</a:t>
            </a:r>
          </a:p>
          <a:p>
            <a:pPr marL="285750" lvl="0" indent="-285750" latinLnBrk="0">
              <a:buFontTx/>
              <a:buChar char="-"/>
            </a:pPr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Overiť motiváciu klienta</a:t>
            </a:r>
          </a:p>
          <a:p>
            <a:pPr marL="285750" lvl="0" indent="-285750" latinLnBrk="0">
              <a:buFontTx/>
              <a:buChar char="-"/>
            </a:pPr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Analyzovať požiadavky a </a:t>
            </a:r>
            <a:endParaRPr lang="sk-SK" sz="1600" dirty="0" smtClean="0">
              <a:solidFill>
                <a:prstClr val="black">
                  <a:lumMod val="50000"/>
                </a:prst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latinLnBrk="0"/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1600" dirty="0" smtClean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     očakávania klienta</a:t>
            </a:r>
          </a:p>
          <a:p>
            <a:pPr marL="285750" lvl="0" indent="-285750" latinLnBrk="0">
              <a:buFontTx/>
              <a:buChar char="-"/>
            </a:pPr>
            <a:r>
              <a:rPr lang="sk-SK" sz="1600" dirty="0" smtClean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Uzavrieť dohodu o vykonaní</a:t>
            </a:r>
          </a:p>
          <a:p>
            <a:pPr marL="285750" lvl="0" indent="-285750" latinLnBrk="0">
              <a:buFontTx/>
              <a:buChar char="-"/>
            </a:pPr>
            <a:r>
              <a:rPr lang="sk-SK" sz="1600" dirty="0" smtClean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 BK</a:t>
            </a:r>
            <a:endParaRPr lang="sk-SK" sz="1600" dirty="0">
              <a:solidFill>
                <a:prstClr val="black">
                  <a:lumMod val="50000"/>
                </a:prst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012159" y="3256030"/>
            <a:ext cx="32254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/>
            <a:r>
              <a:rPr lang="sk-SK" sz="1600" u="sng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Ciele</a:t>
            </a:r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lvl="0" indent="-285750" latinLnBrk="0">
              <a:buFontTx/>
              <a:buChar char="-"/>
            </a:pPr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Analýza </a:t>
            </a:r>
            <a:r>
              <a:rPr lang="sk-SK" sz="1600" dirty="0" smtClean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pracovných</a:t>
            </a:r>
          </a:p>
          <a:p>
            <a:pPr lvl="0" latinLnBrk="0"/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1600" dirty="0" smtClean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skúseností </a:t>
            </a:r>
            <a:r>
              <a:rPr lang="sk-SK" sz="1600" dirty="0" smtClean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 klienta</a:t>
            </a:r>
            <a:endParaRPr lang="sk-SK" sz="1600" dirty="0">
              <a:solidFill>
                <a:prstClr val="black">
                  <a:lumMod val="50000"/>
                </a:prst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latinLnBrk="0">
              <a:buFontTx/>
              <a:buChar char="-"/>
            </a:pPr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Analýza profilu klienta</a:t>
            </a:r>
          </a:p>
          <a:p>
            <a:pPr marL="285750" lvl="0" indent="-285750" latinLnBrk="0">
              <a:buFontTx/>
              <a:buChar char="-"/>
            </a:pPr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Vypracovanie hypotéz </a:t>
            </a:r>
            <a:endParaRPr lang="sk-SK" sz="1600" dirty="0" smtClean="0">
              <a:solidFill>
                <a:prstClr val="black">
                  <a:lumMod val="50000"/>
                </a:prst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latinLnBrk="0"/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1600" dirty="0" smtClean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     profesijnej </a:t>
            </a:r>
            <a:r>
              <a:rPr lang="sk-SK" sz="160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cs typeface="Times New Roman" pitchFamily="18" charset="0"/>
              </a:rPr>
              <a:t>orientácie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3116411" y="3443808"/>
            <a:ext cx="338561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Ciele</a:t>
            </a:r>
            <a:r>
              <a:rPr kumimoji="0" lang="sk-SK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br>
              <a:rPr kumimoji="0" lang="sk-SK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sk-SK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-Overovanie hypotéz v teréne</a:t>
            </a:r>
            <a:br>
              <a:rPr kumimoji="0" lang="sk-SK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sk-SK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-Vypracovanie akčného plánu</a:t>
            </a:r>
            <a:br>
              <a:rPr kumimoji="0" lang="sk-SK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sk-SK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-Vypracovanie a odovzdanie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600" kern="0" dirty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sk-SK" sz="1600" kern="0" dirty="0" smtClean="0">
                <a:solidFill>
                  <a:prstClr val="black">
                    <a:lumMod val="50000"/>
                  </a:prst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</a:t>
            </a:r>
            <a:r>
              <a:rPr kumimoji="0" lang="sk-SK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záverečnej správy</a:t>
            </a:r>
            <a:br>
              <a:rPr kumimoji="0" lang="sk-SK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sk-SK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Prstenec 11"/>
          <p:cNvSpPr/>
          <p:nvPr/>
        </p:nvSpPr>
        <p:spPr>
          <a:xfrm>
            <a:off x="-396552" y="1700600"/>
            <a:ext cx="3816421" cy="5112776"/>
          </a:xfrm>
          <a:prstGeom prst="donut">
            <a:avLst>
              <a:gd name="adj" fmla="val 661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8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584" y="4232"/>
            <a:ext cx="7858784" cy="114300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cs-CZ" altLang="en-US" b="1" dirty="0">
                <a:solidFill>
                  <a:schemeClr val="bg1"/>
                </a:solidFill>
              </a:rPr>
              <a:t>VYJEDNÁVÁNIE ZAKÁZKY</a:t>
            </a:r>
            <a:br>
              <a:rPr lang="cs-CZ" altLang="en-US" b="1" dirty="0">
                <a:solidFill>
                  <a:schemeClr val="bg1"/>
                </a:solidFill>
              </a:rPr>
            </a:br>
            <a:r>
              <a:rPr lang="cs-CZ" altLang="en-US" dirty="0">
                <a:solidFill>
                  <a:schemeClr val="bg1"/>
                </a:solidFill>
              </a:rPr>
              <a:t>ZÁKAZKA V BILANCI KOMPETENCÍ 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defRPr/>
            </a:pPr>
            <a:endParaRPr lang="sk-SK" altLang="en-US" b="1" dirty="0"/>
          </a:p>
          <a:p>
            <a:pPr marL="0" indent="0" algn="ctr">
              <a:lnSpc>
                <a:spcPct val="80000"/>
              </a:lnSpc>
              <a:buNone/>
              <a:defRPr/>
            </a:pPr>
            <a:r>
              <a:rPr lang="sk-SK" altLang="en-US" b="1" dirty="0" smtClean="0"/>
              <a:t>ZÁKAZKA </a:t>
            </a:r>
            <a:r>
              <a:rPr lang="sk-SK" altLang="en-US" b="1" dirty="0"/>
              <a:t>MUSÍ MAŤ </a:t>
            </a:r>
            <a:r>
              <a:rPr lang="sk-SK" altLang="en-US" b="1" u="sng" dirty="0">
                <a:solidFill>
                  <a:srgbClr val="C00000"/>
                </a:solidFill>
              </a:rPr>
              <a:t>VŽDY PÍSOMNÚ PODOBU </a:t>
            </a:r>
            <a:r>
              <a:rPr lang="sk-SK" altLang="en-US" b="1" dirty="0"/>
              <a:t>– PODOBU UZAVRETEJ DOHODY!</a:t>
            </a:r>
          </a:p>
          <a:p>
            <a:pPr marL="0" indent="0" algn="ctr">
              <a:lnSpc>
                <a:spcPct val="80000"/>
              </a:lnSpc>
              <a:buNone/>
              <a:defRPr/>
            </a:pPr>
            <a:endParaRPr lang="sk-SK" altLang="en-US" b="1" dirty="0"/>
          </a:p>
          <a:p>
            <a:pPr>
              <a:lnSpc>
                <a:spcPct val="80000"/>
              </a:lnSpc>
              <a:defRPr/>
            </a:pPr>
            <a:r>
              <a:rPr lang="sk-SK" altLang="en-US" dirty="0"/>
              <a:t>Vyhraďte si posledných </a:t>
            </a:r>
            <a:r>
              <a:rPr lang="sk-SK" altLang="en-US" dirty="0">
                <a:solidFill>
                  <a:srgbClr val="C00000"/>
                </a:solidFill>
              </a:rPr>
              <a:t>5 minút </a:t>
            </a:r>
            <a:r>
              <a:rPr lang="sk-SK" altLang="en-US" dirty="0"/>
              <a:t>rozhovoru na spoločné napísanie zákazky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sk-SK" altLang="en-US" dirty="0"/>
          </a:p>
          <a:p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373216"/>
            <a:ext cx="1834307" cy="124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6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632848" cy="114300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cs-CZ" altLang="en-US" sz="3600" b="1" dirty="0">
                <a:solidFill>
                  <a:schemeClr val="bg1"/>
                </a:solidFill>
                <a:latin typeface="Verdana"/>
                <a:cs typeface="Arial"/>
              </a:rPr>
              <a:t>VYJEDNÁVANIE ZAKÁZKY</a:t>
            </a:r>
            <a:r>
              <a:rPr lang="cs-CZ" altLang="en-US" sz="3400" b="1" dirty="0">
                <a:solidFill>
                  <a:schemeClr val="bg1"/>
                </a:solidFill>
                <a:latin typeface="Verdana"/>
                <a:cs typeface="Arial"/>
              </a:rPr>
              <a:t/>
            </a:r>
            <a:br>
              <a:rPr lang="cs-CZ" altLang="en-US" sz="3400" b="1" dirty="0">
                <a:solidFill>
                  <a:schemeClr val="bg1"/>
                </a:solidFill>
                <a:latin typeface="Verdana"/>
                <a:cs typeface="Arial"/>
              </a:rPr>
            </a:br>
            <a:r>
              <a:rPr lang="cs-CZ" altLang="en-US" sz="3400" b="1" dirty="0">
                <a:solidFill>
                  <a:schemeClr val="bg1"/>
                </a:solidFill>
                <a:latin typeface="Verdana"/>
                <a:cs typeface="Arial"/>
              </a:rPr>
              <a:t> </a:t>
            </a:r>
            <a:r>
              <a:rPr lang="cs-CZ" altLang="en-US" sz="2400" dirty="0">
                <a:solidFill>
                  <a:schemeClr val="bg1"/>
                </a:solidFill>
                <a:latin typeface="Verdana"/>
                <a:cs typeface="Arial"/>
              </a:rPr>
              <a:t>PRÍKLADY OTÁZOK PRE KLIENTA:</a:t>
            </a:r>
            <a:r>
              <a:rPr lang="cs-CZ" altLang="en-US" sz="3400" dirty="0">
                <a:solidFill>
                  <a:schemeClr val="bg1"/>
                </a:solidFill>
                <a:latin typeface="Verdana"/>
                <a:cs typeface="Arial"/>
              </a:rPr>
              <a:t> 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lvl="0" indent="0" fontAlgn="base">
              <a:lnSpc>
                <a:spcPct val="90000"/>
              </a:lnSpc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Teraz, keď viete, čo to je bilancia kompetencií a aké možnosti vám ponúka, skúste odpovedať na </a:t>
            </a:r>
            <a:r>
              <a:rPr lang="sk-SK" altLang="en-US" sz="2000" u="sng" dirty="0">
                <a:solidFill>
                  <a:srgbClr val="C00000"/>
                </a:solidFill>
                <a:latin typeface="Verdana"/>
                <a:cs typeface="Arial"/>
              </a:rPr>
              <a:t>nasledujúce otázky</a:t>
            </a:r>
            <a:r>
              <a:rPr lang="sk-SK" altLang="en-US" sz="2000" u="sng" dirty="0" smtClean="0">
                <a:solidFill>
                  <a:srgbClr val="000000"/>
                </a:solidFill>
                <a:latin typeface="Verdana"/>
                <a:cs typeface="Arial"/>
              </a:rPr>
              <a:t>:</a:t>
            </a:r>
          </a:p>
          <a:p>
            <a:pPr marL="88900" lvl="0" indent="0" fontAlgn="base">
              <a:lnSpc>
                <a:spcPct val="90000"/>
              </a:lnSpc>
              <a:spcAft>
                <a:spcPct val="0"/>
              </a:spcAft>
              <a:buClr>
                <a:srgbClr val="264C72"/>
              </a:buClr>
              <a:buNone/>
            </a:pPr>
            <a:endParaRPr lang="sk-SK" altLang="en-US" sz="2000" u="sng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88900" lvl="0" indent="0" fontAlgn="base">
              <a:lnSpc>
                <a:spcPct val="90000"/>
              </a:lnSpc>
              <a:spcAft>
                <a:spcPct val="0"/>
              </a:spcAft>
              <a:buClr>
                <a:srgbClr val="264C72"/>
              </a:buClr>
              <a:buNone/>
            </a:pPr>
            <a:endParaRPr lang="sk-SK" altLang="en-US" sz="2000" b="1" dirty="0">
              <a:solidFill>
                <a:srgbClr val="264C72"/>
              </a:solidFill>
              <a:latin typeface="Verdana"/>
              <a:cs typeface="Arial"/>
            </a:endParaRPr>
          </a:p>
          <a:p>
            <a:pPr marL="88900" lvl="0" indent="0" fontAlgn="base">
              <a:lnSpc>
                <a:spcPct val="90000"/>
              </a:lnSpc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b="1" dirty="0">
                <a:solidFill>
                  <a:schemeClr val="tx2"/>
                </a:solidFill>
                <a:latin typeface="Verdana"/>
                <a:cs typeface="Arial"/>
              </a:rPr>
              <a:t>1.</a:t>
            </a:r>
            <a:r>
              <a:rPr lang="sk-SK" altLang="en-US" sz="2000" dirty="0">
                <a:solidFill>
                  <a:schemeClr val="tx2"/>
                </a:solidFill>
                <a:latin typeface="Verdana"/>
                <a:cs typeface="Arial"/>
              </a:rPr>
              <a:t> K čomu má Vám osobne BK slúžiť, aký prínos pre seba očakávate?</a:t>
            </a:r>
          </a:p>
          <a:p>
            <a:pPr marL="88900" lvl="0" indent="0" fontAlgn="base">
              <a:lnSpc>
                <a:spcPct val="90000"/>
              </a:lnSpc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	</a:t>
            </a:r>
          </a:p>
          <a:p>
            <a:pPr marL="88900" lvl="0" indent="0" fontAlgn="base">
              <a:lnSpc>
                <a:spcPct val="90000"/>
              </a:lnSpc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b="1" dirty="0">
                <a:solidFill>
                  <a:srgbClr val="264C72"/>
                </a:solidFill>
                <a:latin typeface="Verdana"/>
                <a:cs typeface="Arial"/>
              </a:rPr>
              <a:t>2.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 Urobili ste pre to už niečo, a ak áno, čo?</a:t>
            </a:r>
          </a:p>
          <a:p>
            <a:pPr marL="88900" lvl="0" indent="0" fontAlgn="base">
              <a:lnSpc>
                <a:spcPct val="90000"/>
              </a:lnSpc>
              <a:spcAft>
                <a:spcPct val="0"/>
              </a:spcAft>
              <a:buClr>
                <a:srgbClr val="264C72"/>
              </a:buClr>
              <a:buNone/>
            </a:pPr>
            <a:endParaRPr lang="sk-SK" altLang="en-US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88900" lvl="0" indent="0" fontAlgn="base">
              <a:lnSpc>
                <a:spcPct val="90000"/>
              </a:lnSpc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b="1" dirty="0">
                <a:solidFill>
                  <a:schemeClr val="tx2"/>
                </a:solidFill>
                <a:latin typeface="Verdana"/>
                <a:cs typeface="Arial"/>
              </a:rPr>
              <a:t>3.</a:t>
            </a:r>
            <a:r>
              <a:rPr lang="sk-SK" altLang="en-US" sz="2000" dirty="0">
                <a:solidFill>
                  <a:schemeClr val="tx2"/>
                </a:solidFill>
                <a:latin typeface="Verdana"/>
                <a:cs typeface="Arial"/>
              </a:rPr>
              <a:t> Ako spoznáte Vy sám/sama a ako spozná Vaše okolie,</a:t>
            </a:r>
            <a:r>
              <a:rPr lang="sk-SK" altLang="en-US" sz="2100" dirty="0">
                <a:solidFill>
                  <a:schemeClr val="tx2"/>
                </a:solidFill>
                <a:latin typeface="Verdana"/>
                <a:cs typeface="Arial"/>
              </a:rPr>
              <a:t> </a:t>
            </a:r>
            <a:r>
              <a:rPr lang="sk-SK" altLang="en-US" sz="2000" dirty="0">
                <a:solidFill>
                  <a:schemeClr val="tx2"/>
                </a:solidFill>
                <a:latin typeface="Verdana"/>
                <a:cs typeface="Arial"/>
              </a:rPr>
              <a:t>že to, čo od BK očakávate bolo splnené? </a:t>
            </a:r>
          </a:p>
          <a:p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232"/>
            <a:ext cx="7596336" cy="114300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cs-CZ" altLang="en-US" sz="3600" b="1" dirty="0" smtClean="0">
                <a:solidFill>
                  <a:schemeClr val="bg1"/>
                </a:solidFill>
                <a:latin typeface="Verdana"/>
                <a:cs typeface="Arial"/>
              </a:rPr>
              <a:t>VYJEDNÁVANIE  </a:t>
            </a:r>
            <a:r>
              <a:rPr lang="cs-CZ" altLang="en-US" sz="3600" b="1" dirty="0">
                <a:solidFill>
                  <a:schemeClr val="bg1"/>
                </a:solidFill>
                <a:latin typeface="Verdana"/>
                <a:cs typeface="Arial"/>
              </a:rPr>
              <a:t>ZAKÁZKY</a:t>
            </a:r>
            <a:r>
              <a:rPr lang="cs-CZ" altLang="en-US" sz="3400" b="1" dirty="0">
                <a:solidFill>
                  <a:schemeClr val="bg1"/>
                </a:solidFill>
                <a:latin typeface="Verdana"/>
                <a:cs typeface="Arial"/>
              </a:rPr>
              <a:t/>
            </a:r>
            <a:br>
              <a:rPr lang="cs-CZ" altLang="en-US" sz="3400" b="1" dirty="0">
                <a:solidFill>
                  <a:schemeClr val="bg1"/>
                </a:solidFill>
                <a:latin typeface="Verdana"/>
                <a:cs typeface="Arial"/>
              </a:rPr>
            </a:br>
            <a:r>
              <a:rPr lang="cs-CZ" altLang="en-US" sz="3400" b="1" dirty="0">
                <a:solidFill>
                  <a:schemeClr val="bg1"/>
                </a:solidFill>
                <a:latin typeface="Verdana"/>
                <a:cs typeface="Arial"/>
              </a:rPr>
              <a:t> </a:t>
            </a:r>
            <a:r>
              <a:rPr lang="cs-CZ" altLang="en-US" sz="2400" dirty="0">
                <a:solidFill>
                  <a:schemeClr val="bg1"/>
                </a:solidFill>
                <a:latin typeface="Verdana"/>
                <a:cs typeface="Arial"/>
              </a:rPr>
              <a:t>ČO JE ZAKÁZANÉ V ÚVODNOM ROZHOVORE</a:t>
            </a:r>
            <a:r>
              <a:rPr lang="cs-CZ" altLang="en-US" sz="3400" dirty="0">
                <a:solidFill>
                  <a:schemeClr val="bg1"/>
                </a:solidFill>
                <a:latin typeface="Verdana"/>
                <a:cs typeface="Arial"/>
              </a:rPr>
              <a:t> 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546100" indent="-457200" algn="ctr">
              <a:lnSpc>
                <a:spcPct val="90000"/>
              </a:lnSpc>
              <a:buFont typeface="Verdana" pitchFamily="34" charset="0"/>
              <a:buAutoNum type="arabicPeriod"/>
            </a:pPr>
            <a:r>
              <a:rPr lang="sk-SK" altLang="en-US" dirty="0"/>
              <a:t>RADIŤ</a:t>
            </a:r>
          </a:p>
          <a:p>
            <a:pPr marL="546100" indent="-457200" algn="ctr">
              <a:lnSpc>
                <a:spcPct val="90000"/>
              </a:lnSpc>
              <a:buFont typeface="Verdana" pitchFamily="34" charset="0"/>
              <a:buAutoNum type="arabicPeriod"/>
            </a:pPr>
            <a:endParaRPr lang="sk-SK" altLang="en-US" dirty="0"/>
          </a:p>
          <a:p>
            <a:pPr marL="546100" indent="-457200" algn="ctr">
              <a:lnSpc>
                <a:spcPct val="90000"/>
              </a:lnSpc>
              <a:buFont typeface="Verdana" pitchFamily="34" charset="0"/>
              <a:buAutoNum type="arabicPeriod"/>
            </a:pPr>
            <a:r>
              <a:rPr lang="sk-SK" altLang="en-US" dirty="0"/>
              <a:t>DÁVAŤ NÁVRHY</a:t>
            </a:r>
          </a:p>
          <a:p>
            <a:pPr marL="546100" indent="-457200" algn="ctr">
              <a:lnSpc>
                <a:spcPct val="90000"/>
              </a:lnSpc>
              <a:buFont typeface="Verdana" pitchFamily="34" charset="0"/>
              <a:buAutoNum type="arabicPeriod"/>
            </a:pPr>
            <a:endParaRPr lang="sk-SK" altLang="en-US" dirty="0"/>
          </a:p>
          <a:p>
            <a:pPr marL="546100" indent="-457200" algn="ctr">
              <a:lnSpc>
                <a:spcPct val="90000"/>
              </a:lnSpc>
              <a:buFont typeface="Verdana" pitchFamily="34" charset="0"/>
              <a:buAutoNum type="arabicPeriod"/>
            </a:pPr>
            <a:r>
              <a:rPr lang="sk-SK" altLang="en-US" dirty="0"/>
              <a:t>PONÚKAŤ RIEŠENIA</a:t>
            </a:r>
          </a:p>
          <a:p>
            <a:pPr marL="546100" indent="-457200" algn="ctr">
              <a:lnSpc>
                <a:spcPct val="90000"/>
              </a:lnSpc>
              <a:buFont typeface="Verdana" pitchFamily="34" charset="0"/>
              <a:buAutoNum type="arabicPeriod"/>
            </a:pPr>
            <a:endParaRPr lang="sk-SK" altLang="en-US" dirty="0"/>
          </a:p>
          <a:p>
            <a:pPr marL="546100" indent="-457200" algn="ctr">
              <a:lnSpc>
                <a:spcPct val="90000"/>
              </a:lnSpc>
              <a:buFont typeface="Verdana" pitchFamily="34" charset="0"/>
              <a:buAutoNum type="arabicPeriod"/>
            </a:pPr>
            <a:r>
              <a:rPr lang="sk-SK" altLang="en-US" dirty="0" smtClean="0"/>
              <a:t> DÁVAŤ INFORMÁCIE </a:t>
            </a:r>
            <a:r>
              <a:rPr lang="sk-SK" altLang="en-US" sz="1400" dirty="0" smtClean="0"/>
              <a:t>/strácame čas /</a:t>
            </a:r>
            <a:endParaRPr lang="sk-SK" altLang="en-US" dirty="0"/>
          </a:p>
          <a:p>
            <a:endParaRPr lang="sk-SK" dirty="0"/>
          </a:p>
        </p:txBody>
      </p:sp>
      <p:pic>
        <p:nvPicPr>
          <p:cNvPr id="4" name="Picture 2" descr="http://www.clker.com/cliparts/6/S/W/2/g/t/transparent-red-no-circle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84784"/>
            <a:ext cx="4117975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5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cs-CZ" altLang="en-US" sz="3600" b="1" dirty="0">
                <a:solidFill>
                  <a:schemeClr val="bg1"/>
                </a:solidFill>
              </a:rPr>
              <a:t>VYJEDNÁVANIE ZAKÁZKY </a:t>
            </a:r>
            <a:r>
              <a:rPr lang="cs-CZ" altLang="en-US" sz="3600" b="1" dirty="0" smtClean="0">
                <a:solidFill>
                  <a:schemeClr val="bg1"/>
                </a:solidFill>
              </a:rPr>
              <a:t> </a:t>
            </a:r>
            <a:r>
              <a:rPr lang="cs-CZ" altLang="en-US" sz="2800" dirty="0" smtClean="0">
                <a:solidFill>
                  <a:schemeClr val="bg1"/>
                </a:solidFill>
              </a:rPr>
              <a:t>DOKÁŽEŠ </a:t>
            </a:r>
            <a:r>
              <a:rPr lang="cs-CZ" altLang="en-US" sz="2800" dirty="0">
                <a:solidFill>
                  <a:schemeClr val="bg1"/>
                </a:solidFill>
              </a:rPr>
              <a:t>POČÚVAŤ?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 marL="469900" lvl="0" indent="-469900" fontAlgn="base">
              <a:lnSpc>
                <a:spcPct val="80000"/>
              </a:lnSpc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  <a:defRPr/>
            </a:pPr>
            <a:r>
              <a:rPr lang="sk-SK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Keď chcem, aby si ma vypočul, a ty mi namiesto toho začneš dávať rady, neurobil si to, o čo som ťa žiadal.</a:t>
            </a:r>
          </a:p>
          <a:p>
            <a:pPr marL="469900" lvl="0" indent="-469900" fontAlgn="base">
              <a:lnSpc>
                <a:spcPct val="80000"/>
              </a:lnSpc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  <a:defRPr/>
            </a:pPr>
            <a:endParaRPr lang="sk-SK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lvl="0" indent="-469900" fontAlgn="base">
              <a:lnSpc>
                <a:spcPct val="80000"/>
              </a:lnSpc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  <a:defRPr/>
            </a:pPr>
            <a:r>
              <a:rPr lang="sk-SK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Keď chcem, aby si ma vypočul, a ty mi namiesto toho začneš hovoriť, že by som to nemal takto cítiť, vysmievaš sa mojim citom.</a:t>
            </a:r>
          </a:p>
          <a:p>
            <a:pPr marL="469900" lvl="0" indent="-469900" fontAlgn="base">
              <a:lnSpc>
                <a:spcPct val="80000"/>
              </a:lnSpc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  <a:defRPr/>
            </a:pPr>
            <a:endParaRPr lang="en-US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lvl="0" indent="-469900" fontAlgn="base">
              <a:lnSpc>
                <a:spcPct val="80000"/>
              </a:lnSpc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  <a:defRPr/>
            </a:pPr>
            <a:r>
              <a:rPr lang="sk-SK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Keď chcem, aby si ma vypočul, a ty cítiš, že by si mal niečo urobiť, pretože chceš vyriešiť môj problém, zlyhávaš.</a:t>
            </a:r>
          </a:p>
          <a:p>
            <a:pPr marL="469900" lvl="0" indent="-469900" fontAlgn="base">
              <a:lnSpc>
                <a:spcPct val="80000"/>
              </a:lnSpc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  <a:defRPr/>
            </a:pPr>
            <a:endParaRPr lang="en-US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lvl="0" indent="-469900" fontAlgn="base">
              <a:lnSpc>
                <a:spcPct val="80000"/>
              </a:lnSpc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  <a:defRPr/>
            </a:pPr>
            <a:r>
              <a:rPr lang="sk-SK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Rady nie sú drahé, za šesť frankov si kúpim v novinách rady na každý deň a svoj horoskop. Chcem jednať sám, nie som bezmocný, možno bezradný a váhavý, ale nie neschopný.</a:t>
            </a:r>
          </a:p>
          <a:p>
            <a:pPr marL="469900" lvl="0" indent="-469900" fontAlgn="base">
              <a:lnSpc>
                <a:spcPct val="80000"/>
              </a:lnSpc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  <a:defRPr/>
            </a:pPr>
            <a:endParaRPr lang="sk-SK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lvl="0" indent="-469900" fontAlgn="base">
              <a:lnSpc>
                <a:spcPct val="80000"/>
              </a:lnSpc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  <a:defRPr/>
            </a:pPr>
            <a:r>
              <a:rPr lang="sk-SK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Ak pre mňa robíš niečo, čo môžem a potrebujem urobiť sám, zvyšuješ moju </a:t>
            </a:r>
            <a:r>
              <a:rPr lang="sk-SK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neschopnosť</a:t>
            </a:r>
            <a:r>
              <a:rPr lang="sk-SK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fontAlgn="base">
              <a:lnSpc>
                <a:spcPct val="80000"/>
              </a:lnSpc>
              <a:spcAft>
                <a:spcPct val="0"/>
              </a:spcAft>
              <a:buClr>
                <a:srgbClr val="264C72"/>
              </a:buClr>
              <a:buNone/>
              <a:defRPr/>
            </a:pPr>
            <a:endParaRPr lang="sk-SK" alt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lvl="0" indent="-469900" fontAlgn="base">
              <a:lnSpc>
                <a:spcPct val="80000"/>
              </a:lnSpc>
              <a:spcAft>
                <a:spcPct val="0"/>
              </a:spcAft>
              <a:buClr>
                <a:srgbClr val="264C72"/>
              </a:buClr>
              <a:buNone/>
              <a:defRPr/>
            </a:pPr>
            <a:r>
              <a:rPr lang="cs-CZ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Neznám</a:t>
            </a:r>
            <a:r>
              <a:rPr lang="sk-SK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indický</a:t>
            </a:r>
            <a:r>
              <a:rPr lang="en-US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autor</a:t>
            </a:r>
            <a:r>
              <a:rPr lang="sk-SK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cs-CZ" altLang="en-US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56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9472"/>
            <a:ext cx="7596336" cy="1143000"/>
          </a:xfrm>
          <a:solidFill>
            <a:schemeClr val="tx2"/>
          </a:solidFill>
        </p:spPr>
        <p:txBody>
          <a:bodyPr/>
          <a:lstStyle/>
          <a:p>
            <a:r>
              <a:rPr lang="cs-CZ" altLang="en-US" sz="2400" b="1" dirty="0">
                <a:solidFill>
                  <a:schemeClr val="bg1"/>
                </a:solidFill>
                <a:latin typeface="Verdana"/>
                <a:cs typeface="Arial"/>
              </a:rPr>
              <a:t>VYJEDNÁVANIE </a:t>
            </a:r>
            <a:r>
              <a:rPr lang="cs-CZ" altLang="en-US" sz="2400" b="1" dirty="0" smtClean="0">
                <a:solidFill>
                  <a:schemeClr val="bg1"/>
                </a:solidFill>
                <a:latin typeface="Verdana"/>
                <a:cs typeface="Arial"/>
              </a:rPr>
              <a:t> ZAKÁZKY </a:t>
            </a:r>
            <a:r>
              <a:rPr lang="cs-CZ" altLang="en-US" sz="2400" b="1" dirty="0">
                <a:solidFill>
                  <a:schemeClr val="bg1"/>
                </a:solidFill>
                <a:latin typeface="Verdana"/>
                <a:cs typeface="Arial"/>
              </a:rPr>
              <a:t/>
            </a:r>
            <a:br>
              <a:rPr lang="cs-CZ" altLang="en-US" sz="2400" b="1" dirty="0">
                <a:solidFill>
                  <a:schemeClr val="bg1"/>
                </a:solidFill>
                <a:latin typeface="Verdana"/>
                <a:cs typeface="Arial"/>
              </a:rPr>
            </a:br>
            <a:r>
              <a:rPr lang="cs-CZ" altLang="en-US" sz="2400" dirty="0">
                <a:solidFill>
                  <a:schemeClr val="bg1"/>
                </a:solidFill>
                <a:latin typeface="Verdana"/>
                <a:cs typeface="Arial"/>
              </a:rPr>
              <a:t>AKTÍVNE POČÚVANIE I. (TECHNIKY)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469900" lvl="0" indent="-46990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</a:pPr>
            <a:r>
              <a:rPr lang="cs-CZ" altLang="en-US" sz="2000" u="sng" dirty="0">
                <a:solidFill>
                  <a:srgbClr val="C00000"/>
                </a:solidFill>
                <a:latin typeface="Verdana"/>
                <a:cs typeface="Arial"/>
              </a:rPr>
              <a:t>POVZBUDZOVANIE</a:t>
            </a:r>
            <a:r>
              <a:rPr lang="en-US" altLang="en-US" sz="2000" u="sng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=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prejavíme záujem</a:t>
            </a:r>
          </a:p>
          <a:p>
            <a:pPr marL="469900" lvl="0" indent="-46990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</a:pPr>
            <a:endParaRPr lang="en-US" altLang="en-US" sz="14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469900" lvl="0" indent="-46990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</a:pPr>
            <a:r>
              <a:rPr lang="cs-CZ" altLang="en-US" sz="2000" u="sng" dirty="0">
                <a:solidFill>
                  <a:srgbClr val="C00000"/>
                </a:solidFill>
                <a:latin typeface="Verdana"/>
                <a:cs typeface="Arial"/>
              </a:rPr>
              <a:t>OBJASŇOVANIE</a:t>
            </a:r>
            <a:r>
              <a:rPr lang="en-US" altLang="en-US" sz="2000" u="sng" dirty="0">
                <a:solidFill>
                  <a:srgbClr val="C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=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klad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i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eme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otázky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pre ujasnenie</a:t>
            </a:r>
          </a:p>
          <a:p>
            <a:pPr marL="469900" lvl="0" indent="-46990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</a:pPr>
            <a:endParaRPr lang="en-US" altLang="en-US" sz="14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469900" lvl="0" indent="-46990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</a:pPr>
            <a:r>
              <a:rPr lang="cs-CZ" altLang="en-US" sz="2000" u="sng" dirty="0">
                <a:solidFill>
                  <a:srgbClr val="C00000"/>
                </a:solidFill>
                <a:latin typeface="Verdana"/>
                <a:cs typeface="Arial"/>
              </a:rPr>
              <a:t>PARAFRÁZOVANIE A</a:t>
            </a:r>
            <a:r>
              <a:rPr lang="en-US" altLang="en-US" sz="2000" u="sng" dirty="0">
                <a:solidFill>
                  <a:srgbClr val="C00000"/>
                </a:solidFill>
                <a:latin typeface="Verdana"/>
                <a:cs typeface="Arial"/>
              </a:rPr>
              <a:t> </a:t>
            </a:r>
            <a:r>
              <a:rPr lang="sk-SK" altLang="en-US" sz="2000" u="sng" dirty="0">
                <a:solidFill>
                  <a:srgbClr val="C00000"/>
                </a:solidFill>
                <a:latin typeface="Verdana"/>
                <a:cs typeface="Arial"/>
              </a:rPr>
              <a:t>ZHŔŇANIE 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= p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r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eformulujeme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alebo zhrnieme vlastnými slovami to, čo sám povedal</a:t>
            </a:r>
          </a:p>
          <a:p>
            <a:pPr marL="469900" lvl="0" indent="-46990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</a:pPr>
            <a:endParaRPr lang="en-US" altLang="en-US" sz="16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469900" lvl="0" indent="-46990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</a:pPr>
            <a:r>
              <a:rPr lang="cs-CZ" altLang="en-US" sz="2000" u="sng" dirty="0">
                <a:solidFill>
                  <a:srgbClr val="C00000"/>
                </a:solidFill>
                <a:latin typeface="Verdana"/>
                <a:cs typeface="Arial"/>
              </a:rPr>
              <a:t>ZRKADLENIE POCITOV</a:t>
            </a:r>
            <a:r>
              <a:rPr lang="en-US" altLang="en-US" sz="2000" dirty="0">
                <a:solidFill>
                  <a:srgbClr val="C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=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pr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e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j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a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víme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,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že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chápeme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a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rozum</a:t>
            </a:r>
            <a:r>
              <a:rPr lang="sk-SK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ie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me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tomu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,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č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o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nám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partner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hovorí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, a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vyj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a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d</a:t>
            </a:r>
            <a:r>
              <a:rPr lang="sk-SK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rí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me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jeho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základn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é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pocity</a:t>
            </a:r>
            <a:endParaRPr lang="cs-CZ" altLang="en-US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469900" lvl="0" indent="-46990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</a:pPr>
            <a:endParaRPr lang="en-US" altLang="en-US" sz="16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469900" lvl="0" indent="-46990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o"/>
            </a:pPr>
            <a:r>
              <a:rPr lang="cs-CZ" altLang="en-US" sz="2000" u="sng" dirty="0">
                <a:solidFill>
                  <a:srgbClr val="C00000"/>
                </a:solidFill>
                <a:latin typeface="Verdana"/>
                <a:cs typeface="Arial"/>
              </a:rPr>
              <a:t>UZNANIE PARTNERA</a:t>
            </a:r>
            <a:r>
              <a:rPr lang="en-US" altLang="en-US" sz="2000" u="sng" dirty="0">
                <a:solidFill>
                  <a:srgbClr val="C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-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uznáme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závažnos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ť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pocit</a:t>
            </a:r>
            <a:r>
              <a:rPr lang="sk-SK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ov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a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problém</a:t>
            </a:r>
            <a:r>
              <a:rPr lang="sk-SK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ov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partnera</a:t>
            </a:r>
            <a:endParaRPr lang="cs-CZ" altLang="en-US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endParaRPr lang="sk-S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6672"/>
            <a:ext cx="1868785" cy="1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1876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b="1" dirty="0" smtClean="0">
                <a:solidFill>
                  <a:srgbClr val="FF0000"/>
                </a:solidFill>
              </a:rPr>
              <a:t>  </a:t>
            </a:r>
            <a:r>
              <a:rPr lang="sk-SK" sz="5400" b="1" dirty="0" smtClean="0">
                <a:solidFill>
                  <a:srgbClr val="FF0000"/>
                </a:solidFill>
              </a:rPr>
              <a:t>Vieme </a:t>
            </a:r>
            <a:r>
              <a:rPr lang="sk-SK" sz="5400" b="1" dirty="0">
                <a:solidFill>
                  <a:srgbClr val="FF0000"/>
                </a:solidFill>
              </a:rPr>
              <a:t>aktívne počúvať ???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686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6336704" cy="922114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sk-SK" dirty="0" smtClean="0">
                <a:solidFill>
                  <a:schemeClr val="bg1"/>
                </a:solidFill>
              </a:rPr>
              <a:t>Závery a výstupy: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u="sng" dirty="0" smtClean="0">
                <a:solidFill>
                  <a:srgbClr val="C00000"/>
                </a:solidFill>
              </a:rPr>
              <a:t>Má mať dokumenty</a:t>
            </a:r>
            <a:r>
              <a:rPr lang="sk-SK" dirty="0" smtClean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sk-SK" dirty="0" smtClean="0"/>
              <a:t>                - záznam zo vstupného rozhovoru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- podpísaná dohoda o vykonaní BK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          - kalendár priebehu BK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373216"/>
            <a:ext cx="18002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95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48680"/>
            <a:ext cx="4896544" cy="600953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4000" b="1" dirty="0"/>
          </a:p>
          <a:p>
            <a:r>
              <a:rPr lang="sk-SK" sz="4000" b="1" dirty="0" smtClean="0"/>
              <a:t>Proces Bilancie pokračuje aj  </a:t>
            </a:r>
            <a:r>
              <a:rPr lang="sk-SK" sz="4000" b="1" dirty="0" smtClean="0">
                <a:solidFill>
                  <a:srgbClr val="C00000"/>
                </a:solidFill>
              </a:rPr>
              <a:t>DOMA !!!</a:t>
            </a:r>
            <a:endParaRPr lang="sk-SK" sz="4000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25144"/>
            <a:ext cx="1728192" cy="1296144"/>
          </a:xfrm>
          <a:prstGeom prst="rect">
            <a:avLst/>
          </a:prstGeom>
          <a:noFill/>
          <a:ln w="762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20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179512" y="1268760"/>
            <a:ext cx="7344816" cy="68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cap="all" dirty="0" smtClean="0">
                <a:solidFill>
                  <a:srgbClr val="92D050"/>
                </a:solidFill>
                <a:latin typeface="Calibri" panose="020F0502020204030204" pitchFamily="34" charset="0"/>
              </a:rPr>
              <a:t>PRAKTICKÉ CVIČENIE</a:t>
            </a:r>
            <a:r>
              <a:rPr lang="fr-FR" sz="28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:</a:t>
            </a:r>
            <a:endParaRPr lang="fr-FR" sz="28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7668344" cy="1124744"/>
            <a:chOff x="0" y="0"/>
            <a:chExt cx="5671457" cy="1000126"/>
          </a:xfrm>
          <a:solidFill>
            <a:schemeClr val="tx2"/>
          </a:solid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grp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>
                  <a:solidFill>
                    <a:prstClr val="white"/>
                  </a:solidFill>
                  <a:latin typeface="Calibri" panose="020F0502020204030204" pitchFamily="34" charset="0"/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12" y="5877272"/>
            <a:ext cx="18716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02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611560" y="2492896"/>
            <a:ext cx="3600400" cy="680864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CIEĽ</a:t>
            </a:r>
            <a:endParaRPr lang="fr-FR" sz="28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11560" y="3828256"/>
            <a:ext cx="3528392" cy="680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k-SK" sz="2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POSTUP</a:t>
            </a:r>
            <a:endParaRPr lang="fr-FR" sz="2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1560" y="5157192"/>
            <a:ext cx="3600400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k-SK" sz="2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VYHODNOTENIE</a:t>
            </a:r>
            <a:endParaRPr lang="fr-FR" sz="2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7668344" cy="980728"/>
            <a:chOff x="0" y="0"/>
            <a:chExt cx="5671457" cy="1000126"/>
          </a:xfrm>
          <a:solidFill>
            <a:schemeClr val="tx2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grp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" name="Content Placeholder 5"/>
          <p:cNvSpPr txBox="1">
            <a:spLocks/>
          </p:cNvSpPr>
          <p:nvPr/>
        </p:nvSpPr>
        <p:spPr>
          <a:xfrm>
            <a:off x="0" y="1268760"/>
            <a:ext cx="8964488" cy="680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b="1" cap="all" dirty="0" smtClean="0">
                <a:latin typeface="Times New Roman" pitchFamily="18" charset="0"/>
                <a:cs typeface="Times New Roman" pitchFamily="18" charset="0"/>
              </a:rPr>
              <a:t>ROVNAKO AKO CELÁ BK, MUSÍ BYŤ AJ TÁTO FÁZA </a:t>
            </a:r>
          </a:p>
          <a:p>
            <a:pPr marL="0" indent="0">
              <a:buNone/>
            </a:pPr>
            <a:r>
              <a:rPr lang="sk-SK" sz="2400" b="1" cap="all" dirty="0" smtClean="0">
                <a:latin typeface="Times New Roman" pitchFamily="18" charset="0"/>
                <a:cs typeface="Times New Roman" pitchFamily="18" charset="0"/>
              </a:rPr>
              <a:t>PRIPRAVENÁ AKO PEDAGOGICKÝ PROCES</a:t>
            </a:r>
            <a:r>
              <a:rPr lang="fr-FR" sz="2400" b="1" cap="all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fr-FR" sz="2400" b="1" cap="al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021289"/>
            <a:ext cx="1872208" cy="51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16" y="3092563"/>
            <a:ext cx="1504354" cy="150407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51520" y="1268760"/>
            <a:ext cx="7344816" cy="68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CIEĽ</a:t>
            </a:r>
            <a:endParaRPr lang="fr-FR" sz="28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23738" y="2060848"/>
            <a:ext cx="8532440" cy="680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Identifikovať vhodných klientov</a:t>
            </a:r>
            <a:endParaRPr lang="fr-F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7452320" cy="1033693"/>
            <a:chOff x="0" y="0"/>
            <a:chExt cx="5671457" cy="1000126"/>
          </a:xfrm>
          <a:solidFill>
            <a:schemeClr val="tx2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grp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>
                  <a:solidFill>
                    <a:prstClr val="white"/>
                  </a:solidFill>
                  <a:latin typeface="Calibri" panose="020F0502020204030204" pitchFamily="34" charset="0"/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" name="Content Placeholder 5"/>
          <p:cNvSpPr txBox="1">
            <a:spLocks/>
          </p:cNvSpPr>
          <p:nvPr/>
        </p:nvSpPr>
        <p:spPr>
          <a:xfrm>
            <a:off x="323528" y="3468216"/>
            <a:ext cx="8532440" cy="680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Rozhodnúť sa, či vstúpiť do BK, alebo nie  - </a:t>
            </a:r>
            <a:r>
              <a:rPr lang="sk-SK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DOBROVOĽNOSŤ !!!</a:t>
            </a:r>
            <a:endParaRPr lang="fr-FR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360040" y="4941168"/>
            <a:ext cx="8532440" cy="680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Porozumieť </a:t>
            </a:r>
            <a:r>
              <a:rPr lang="sk-SK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cieľom a </a:t>
            </a:r>
            <a:r>
              <a:rPr lang="sk-SK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priebehu BK </a:t>
            </a:r>
            <a:endParaRPr lang="fr-F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65" y="5877272"/>
            <a:ext cx="18716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30" y="571166"/>
            <a:ext cx="1760698" cy="176069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2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51520" y="1268760"/>
            <a:ext cx="7344816" cy="68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POSTUP</a:t>
            </a:r>
            <a:endParaRPr lang="fr-FR" sz="28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23738" y="1988840"/>
            <a:ext cx="882026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k-SK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Stretnutie môže byť individuálne, alebo skupinové. Skupinové stretnutie je z </a:t>
            </a:r>
            <a:r>
              <a:rPr lang="sk-SK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pedag</a:t>
            </a:r>
            <a:r>
              <a:rPr lang="sk-SK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. pohľadu zaujímavejšie</a:t>
            </a:r>
            <a:r>
              <a:rPr lang="fr-FR" sz="2400" b="1" dirty="0" smtClean="0">
                <a:solidFill>
                  <a:srgbClr val="92D050"/>
                </a:solidFill>
                <a:latin typeface="Calibri" panose="020F0502020204030204" pitchFamily="34" charset="0"/>
              </a:rPr>
              <a:t>.</a:t>
            </a:r>
            <a:endParaRPr lang="fr-FR" sz="2400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7668344" cy="1124744"/>
            <a:chOff x="0" y="0"/>
            <a:chExt cx="5671457" cy="1000126"/>
          </a:xfrm>
          <a:solidFill>
            <a:schemeClr val="tx2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671457" cy="1000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31531" y="80963"/>
              <a:ext cx="5223359" cy="838200"/>
            </a:xfrm>
            <a:prstGeom prst="rect">
              <a:avLst/>
            </a:prstGeom>
            <a:grp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80000"/>
                </a:lnSpc>
              </a:pPr>
              <a:r>
                <a:rPr lang="sk-SK" sz="3200" b="1" dirty="0">
                  <a:solidFill>
                    <a:prstClr val="white"/>
                  </a:solidFill>
                  <a:latin typeface="Calibri" panose="020F0502020204030204" pitchFamily="34" charset="0"/>
                </a:rPr>
                <a:t>ÚVODNÉ INFO-STRETNUTIE</a:t>
              </a:r>
              <a:endParaRPr lang="fr-FR" sz="32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" name="Content Placeholder 5"/>
          <p:cNvSpPr txBox="1">
            <a:spLocks/>
          </p:cNvSpPr>
          <p:nvPr/>
        </p:nvSpPr>
        <p:spPr>
          <a:xfrm>
            <a:off x="323528" y="3068960"/>
            <a:ext cx="8820472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Skupinové stretnutie musí mať tiež vzdelávací charakter – vedie k získaniu nových vedomostí a k rozvoju motivácie</a:t>
            </a:r>
            <a:endParaRPr lang="fr-F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323528" y="4581128"/>
            <a:ext cx="8820472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sk-SK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Je potrebné vedieť situáciu prítomných: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sk-SK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Prečo sú tu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? (</a:t>
            </a:r>
            <a:r>
              <a:rPr lang="sk-SK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vlastná iniciatíva,  aktívne zapájanie ... )</a:t>
            </a:r>
          </a:p>
          <a:p>
            <a:pPr marL="0" indent="0">
              <a:buNone/>
            </a:pPr>
            <a:endParaRPr lang="sk-SK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949280"/>
            <a:ext cx="18716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8743"/>
            <a:ext cx="1704578" cy="170457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8172400" cy="114300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Možný priebeh </a:t>
            </a:r>
            <a:r>
              <a:rPr lang="sk-SK" b="1" dirty="0" err="1" smtClean="0">
                <a:solidFill>
                  <a:schemeClr val="bg1"/>
                </a:solidFill>
              </a:rPr>
              <a:t>info</a:t>
            </a:r>
            <a:r>
              <a:rPr lang="sk-SK" b="1" dirty="0" smtClean="0">
                <a:solidFill>
                  <a:schemeClr val="bg1"/>
                </a:solidFill>
              </a:rPr>
              <a:t> stretnutia :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b="1" dirty="0" smtClean="0"/>
              <a:t>1, predstavenie účastníkov</a:t>
            </a:r>
          </a:p>
          <a:p>
            <a:pPr marL="0" indent="0">
              <a:buNone/>
            </a:pPr>
            <a:endParaRPr lang="sk-SK" b="1" dirty="0" smtClean="0"/>
          </a:p>
          <a:p>
            <a:pPr>
              <a:buFont typeface="Wingdings" pitchFamily="2" charset="2"/>
              <a:buChar char="q"/>
            </a:pPr>
            <a:r>
              <a:rPr lang="sk-SK" b="1" dirty="0" smtClean="0"/>
              <a:t>2, </a:t>
            </a:r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predstavenie bilancie kompetencií ....</a:t>
            </a:r>
          </a:p>
          <a:p>
            <a:pPr marL="0" indent="0">
              <a:buNone/>
            </a:pPr>
            <a:endParaRPr lang="sk-SK" b="1" dirty="0" smtClean="0"/>
          </a:p>
          <a:p>
            <a:pPr>
              <a:buFont typeface="Wingdings" pitchFamily="2" charset="2"/>
              <a:buChar char="q"/>
            </a:pPr>
            <a:r>
              <a:rPr lang="sk-SK" b="1" dirty="0" smtClean="0"/>
              <a:t>3, diskusia</a:t>
            </a:r>
          </a:p>
          <a:p>
            <a:pPr marL="0" indent="0">
              <a:buNone/>
            </a:pPr>
            <a:endParaRPr lang="sk-SK" b="1" dirty="0" smtClean="0"/>
          </a:p>
          <a:p>
            <a:pPr>
              <a:buFont typeface="Wingdings" pitchFamily="2" charset="2"/>
              <a:buChar char="q"/>
            </a:pPr>
            <a:r>
              <a:rPr lang="sk-SK" b="1" dirty="0" smtClean="0"/>
              <a:t>4, </a:t>
            </a:r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záver stretnutia</a:t>
            </a: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26841"/>
            <a:ext cx="176249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6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1052736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Predstavenie BK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endParaRPr lang="sk-SK" dirty="0" smtClean="0">
              <a:solidFill>
                <a:srgbClr val="C00000"/>
              </a:solidFill>
            </a:endParaRPr>
          </a:p>
          <a:p>
            <a:r>
              <a:rPr lang="sk-SK" b="1" dirty="0" smtClean="0">
                <a:solidFill>
                  <a:srgbClr val="C00000"/>
                </a:solidFill>
              </a:rPr>
              <a:t>ČO ?   </a:t>
            </a:r>
            <a:r>
              <a:rPr lang="sk-SK" b="1" dirty="0" smtClean="0"/>
              <a:t>Aké povolanie .... </a:t>
            </a:r>
          </a:p>
          <a:p>
            <a:endParaRPr lang="sk-SK" b="1" dirty="0" smtClean="0"/>
          </a:p>
          <a:p>
            <a:r>
              <a:rPr lang="sk-SK" b="1" dirty="0" smtClean="0">
                <a:solidFill>
                  <a:srgbClr val="C00000"/>
                </a:solidFill>
              </a:rPr>
              <a:t>PREČO</a:t>
            </a:r>
            <a:r>
              <a:rPr lang="sk-SK" b="1" dirty="0" smtClean="0"/>
              <a:t> ? Ideálne zamestnanie ?, silné stránky</a:t>
            </a:r>
          </a:p>
          <a:p>
            <a:endParaRPr lang="sk-SK" b="1" dirty="0" smtClean="0"/>
          </a:p>
          <a:p>
            <a:r>
              <a:rPr lang="sk-SK" b="1" dirty="0" smtClean="0">
                <a:solidFill>
                  <a:srgbClr val="C00000"/>
                </a:solidFill>
              </a:rPr>
              <a:t>AKO ?  </a:t>
            </a:r>
            <a:r>
              <a:rPr lang="sk-SK" b="1" dirty="0" smtClean="0"/>
              <a:t>Ako bude BK prebiehať...</a:t>
            </a:r>
          </a:p>
          <a:p>
            <a:pPr marL="0" indent="0">
              <a:buNone/>
            </a:pPr>
            <a:endParaRPr lang="sk-SK" b="1" dirty="0" smtClean="0"/>
          </a:p>
          <a:p>
            <a:r>
              <a:rPr lang="sk-SK" b="1" dirty="0" smtClean="0">
                <a:solidFill>
                  <a:srgbClr val="C00000"/>
                </a:solidFill>
              </a:rPr>
              <a:t>ČO  ĎALEJ ?  </a:t>
            </a:r>
            <a:r>
              <a:rPr lang="sk-SK" b="1" dirty="0" smtClean="0"/>
              <a:t>Čo mi to dá do reálneho života...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2696"/>
            <a:ext cx="1785739" cy="119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1311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6000" dirty="0" smtClean="0">
                <a:solidFill>
                  <a:srgbClr val="FF0000"/>
                </a:solidFill>
              </a:rPr>
              <a:t>        .....BZZZZ</a:t>
            </a:r>
            <a:r>
              <a:rPr lang="sk-SK" sz="6000" dirty="0">
                <a:solidFill>
                  <a:srgbClr val="FF0000"/>
                </a:solidFill>
              </a:rPr>
              <a:t>....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094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63408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4 typy ľudí </a:t>
            </a:r>
            <a:r>
              <a:rPr lang="sk-SK" dirty="0" smtClean="0">
                <a:solidFill>
                  <a:schemeClr val="bg1"/>
                </a:solidFill>
              </a:rPr>
              <a:t>: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1832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               </a:t>
            </a:r>
            <a:r>
              <a:rPr lang="sk-SK" b="1" dirty="0" smtClean="0">
                <a:latin typeface="Aharoni" pitchFamily="2" charset="-79"/>
                <a:cs typeface="Aharoni" pitchFamily="2" charset="-79"/>
              </a:rPr>
              <a:t>Čo</a:t>
            </a:r>
            <a:r>
              <a:rPr lang="sk-SK" dirty="0" smtClean="0"/>
              <a:t>                                      </a:t>
            </a:r>
            <a:r>
              <a:rPr lang="sk-SK" b="1" dirty="0" smtClean="0">
                <a:latin typeface="Aharoni" pitchFamily="2" charset="-79"/>
                <a:cs typeface="Aharoni" pitchFamily="2" charset="-79"/>
              </a:rPr>
              <a:t>Prečo ?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1800" dirty="0" smtClean="0"/>
              <a:t>                  vizuálne typy                                                                         </a:t>
            </a:r>
            <a:r>
              <a:rPr lang="sk-SK" sz="1800" dirty="0" err="1" smtClean="0"/>
              <a:t>audiotypy</a:t>
            </a:r>
            <a:endParaRPr lang="sk-SK" sz="1800" dirty="0" smtClean="0"/>
          </a:p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</a:t>
            </a:r>
            <a:r>
              <a:rPr lang="sk-SK" b="1" dirty="0" smtClean="0">
                <a:latin typeface="Aharoni" pitchFamily="2" charset="-79"/>
                <a:cs typeface="Aharoni" pitchFamily="2" charset="-79"/>
              </a:rPr>
              <a:t>Ako ?</a:t>
            </a:r>
            <a:r>
              <a:rPr lang="sk-SK" dirty="0" smtClean="0"/>
              <a:t>                                 </a:t>
            </a:r>
            <a:r>
              <a:rPr lang="sk-SK" b="1" dirty="0" smtClean="0">
                <a:latin typeface="Aharoni" pitchFamily="2" charset="-79"/>
                <a:cs typeface="Aharoni" pitchFamily="2" charset="-79"/>
              </a:rPr>
              <a:t>ČO ďalej </a:t>
            </a:r>
            <a:r>
              <a:rPr lang="sk-SK" b="1" dirty="0">
                <a:latin typeface="Aharoni" pitchFamily="2" charset="-79"/>
                <a:cs typeface="Aharoni" pitchFamily="2" charset="-79"/>
              </a:rPr>
              <a:t>?</a:t>
            </a:r>
            <a:r>
              <a:rPr lang="sk-SK" b="1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r>
              <a:rPr lang="sk-SK" sz="1800" dirty="0" smtClean="0"/>
              <a:t>                skúsenosť v praxi ....                                       ako to ďalej človek využije ...</a:t>
            </a:r>
            <a:endParaRPr lang="sk-SK" sz="1800" dirty="0"/>
          </a:p>
        </p:txBody>
      </p:sp>
      <p:cxnSp>
        <p:nvCxnSpPr>
          <p:cNvPr id="5" name="Rovná spojnica 4"/>
          <p:cNvCxnSpPr>
            <a:stCxn id="3" idx="0"/>
            <a:endCxn id="3" idx="2"/>
          </p:cNvCxnSpPr>
          <p:nvPr/>
        </p:nvCxnSpPr>
        <p:spPr>
          <a:xfrm>
            <a:off x="4572000" y="1618321"/>
            <a:ext cx="0" cy="45259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>
            <a:stCxn id="3" idx="1"/>
            <a:endCxn id="3" idx="3"/>
          </p:cNvCxnSpPr>
          <p:nvPr/>
        </p:nvCxnSpPr>
        <p:spPr>
          <a:xfrm>
            <a:off x="457200" y="3881303"/>
            <a:ext cx="8229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807108"/>
            <a:ext cx="831156" cy="9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80" y="1842967"/>
            <a:ext cx="894540" cy="89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04" y="4077072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186" y="4349402"/>
            <a:ext cx="990600" cy="87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5694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2200</TotalTime>
  <Words>1018</Words>
  <Application>Microsoft Office PowerPoint</Application>
  <PresentationFormat>Prezentácia na obrazovke (4:3)</PresentationFormat>
  <Paragraphs>209</Paragraphs>
  <Slides>29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Možný priebeh info stretnutia :</vt:lpstr>
      <vt:lpstr>Predstavenie BK</vt:lpstr>
      <vt:lpstr>Prezentácia programu PowerPoint</vt:lpstr>
      <vt:lpstr>4 typy ľudí :</vt:lpstr>
      <vt:lpstr>Prezentácia programu PowerPoint</vt:lpstr>
      <vt:lpstr>3 typy klientov</vt:lpstr>
      <vt:lpstr>Neoficiálna   info  ????</vt:lpstr>
      <vt:lpstr>  ...VSTUPNÝ   rozhovor...  </vt:lpstr>
      <vt:lpstr> VSTUPNÝ  ROZHOVOR         45-60 min. </vt:lpstr>
      <vt:lpstr> ÚVODNÁ FÁZA- VSTUPNÝ ROZHOVOR </vt:lpstr>
      <vt:lpstr>Prezentácia programu PowerPoint</vt:lpstr>
      <vt:lpstr>Spôsob kladenia otázok- „lievik“</vt:lpstr>
      <vt:lpstr>VYJEDNÁVÁNIE ZÁKAZKY ÚVODNÝ ROZHOVOR BK</vt:lpstr>
      <vt:lpstr>Zákazka</vt:lpstr>
      <vt:lpstr>VYJEDNÁVÁNIE ZAKÁZKY ZÁKAZKA V BILANCI KOMPETENCÍ </vt:lpstr>
      <vt:lpstr>VYJEDNÁVANIE ZAKÁZKY  PRÍKLADY OTÁZOK PRE KLIENTA: </vt:lpstr>
      <vt:lpstr>VYJEDNÁVANIE  ZAKÁZKY  ČO JE ZAKÁZANÉ V ÚVODNOM ROZHOVORE </vt:lpstr>
      <vt:lpstr>VYJEDNÁVANIE ZAKÁZKY  DOKÁŽEŠ POČÚVAŤ?</vt:lpstr>
      <vt:lpstr>VYJEDNÁVANIE  ZAKÁZKY  AKTÍVNE POČÚVANIE I. (TECHNIKY)</vt:lpstr>
      <vt:lpstr>Prezentácia programu PowerPoint</vt:lpstr>
      <vt:lpstr>Závery a výstupy:</vt:lpstr>
      <vt:lpstr>Prezentácia programu PowerPoint</vt:lpstr>
      <vt:lpstr>Prezentácia programu PowerPoint</vt:lpstr>
      <vt:lpstr>Prezentácia programu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Balogová Janka</cp:lastModifiedBy>
  <cp:revision>120</cp:revision>
  <cp:lastPrinted>2017-04-05T12:57:26Z</cp:lastPrinted>
  <dcterms:created xsi:type="dcterms:W3CDTF">2014-04-01T16:35:38Z</dcterms:created>
  <dcterms:modified xsi:type="dcterms:W3CDTF">2017-04-21T12:41:10Z</dcterms:modified>
</cp:coreProperties>
</file>