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9" r:id="rId5"/>
    <p:sldId id="266" r:id="rId6"/>
    <p:sldId id="260" r:id="rId7"/>
    <p:sldId id="261" r:id="rId8"/>
    <p:sldId id="264" r:id="rId9"/>
    <p:sldId id="265" r:id="rId10"/>
    <p:sldId id="267" r:id="rId11"/>
    <p:sldId id="271" r:id="rId12"/>
    <p:sldId id="272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CFF004-458C-4067-8184-40EEA8C9AE01}" type="datetimeFigureOut">
              <a:rPr lang="sk-SK" smtClean="0"/>
              <a:t>18.9.2017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FAB92F-ED65-461E-A266-1A3ACE45DB2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i="1" dirty="0" smtClean="0"/>
              <a:t/>
            </a:r>
            <a:br>
              <a:rPr lang="sk-SK" sz="4000" b="1" i="1" dirty="0" smtClean="0"/>
            </a:br>
            <a:r>
              <a:rPr lang="sk-SK" sz="4000" b="1" i="1" dirty="0" smtClean="0"/>
              <a:t/>
            </a:r>
            <a:br>
              <a:rPr lang="sk-SK" sz="4000" b="1" i="1" dirty="0" smtClean="0"/>
            </a:br>
            <a:r>
              <a:rPr lang="sk-SK" b="1" i="1" dirty="0" smtClean="0">
                <a:solidFill>
                  <a:srgbClr val="FF0000"/>
                </a:solidFill>
              </a:rPr>
              <a:t>„</a:t>
            </a:r>
            <a:r>
              <a:rPr lang="sk-SK" b="1" i="1" dirty="0">
                <a:solidFill>
                  <a:srgbClr val="FF0000"/>
                </a:solidFill>
              </a:rPr>
              <a:t>Reštart pre mladých uchádzačov o zamestnanie“ </a:t>
            </a:r>
            <a:r>
              <a:rPr lang="sk-SK" b="1" i="1" dirty="0" smtClean="0">
                <a:solidFill>
                  <a:srgbClr val="FF0000"/>
                </a:solidFill>
              </a:rPr>
              <a:t/>
            </a:r>
            <a:br>
              <a:rPr lang="sk-SK" b="1" i="1" dirty="0" smtClean="0">
                <a:solidFill>
                  <a:srgbClr val="FF0000"/>
                </a:solidFill>
              </a:rPr>
            </a:br>
            <a:endParaRPr lang="sk-SK" b="1" dirty="0"/>
          </a:p>
        </p:txBody>
      </p:sp>
      <p:pic>
        <p:nvPicPr>
          <p:cNvPr id="1026" name="Picture 2" descr="C:\Users\lenka_000\Desktop\obrazky\vykr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2766453" cy="25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50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/>
              <a:t>Príspevok na cestovné a stravné sa poskytne </a:t>
            </a:r>
            <a:r>
              <a:rPr lang="sk-SK" b="1" dirty="0" err="1" smtClean="0"/>
              <a:t>MUoZ</a:t>
            </a:r>
            <a:r>
              <a:rPr lang="sk-SK" b="1" dirty="0"/>
              <a:t> </a:t>
            </a:r>
            <a:r>
              <a:rPr lang="sk-SK" dirty="0" smtClean="0"/>
              <a:t>Úrad </a:t>
            </a:r>
            <a:r>
              <a:rPr lang="sk-SK" dirty="0"/>
              <a:t>poskytne </a:t>
            </a:r>
            <a:r>
              <a:rPr lang="sk-SK" dirty="0" err="1"/>
              <a:t>MUoZ</a:t>
            </a:r>
            <a:r>
              <a:rPr lang="sk-SK" dirty="0"/>
              <a:t> </a:t>
            </a:r>
            <a:r>
              <a:rPr lang="sk-SK" b="1" dirty="0"/>
              <a:t>príspevok na cestovné a stravné vo výške 4,64 €</a:t>
            </a:r>
            <a:r>
              <a:rPr lang="sk-SK" dirty="0"/>
              <a:t> za každý jeden deň účasti na poradenskom procese. </a:t>
            </a:r>
          </a:p>
          <a:p>
            <a:pPr marL="0" indent="0" algn="ctr">
              <a:buNone/>
            </a:pPr>
            <a:r>
              <a:rPr lang="sk-SK" dirty="0"/>
              <a:t>Príspevok na cestovné a stravné sa </a:t>
            </a:r>
            <a:r>
              <a:rPr lang="sk-SK" b="1" dirty="0"/>
              <a:t>neposkytne </a:t>
            </a:r>
            <a:r>
              <a:rPr lang="sk-SK" b="1" dirty="0" err="1"/>
              <a:t>MUoZ</a:t>
            </a:r>
            <a:r>
              <a:rPr lang="sk-SK" b="1" dirty="0"/>
              <a:t>, ktorý predčasne ukončil poradenský proces </a:t>
            </a:r>
            <a:r>
              <a:rPr lang="sk-SK" b="1" dirty="0" smtClean="0"/>
              <a:t>bez vážneho dôvodu, </a:t>
            </a:r>
            <a:r>
              <a:rPr lang="sk-SK" dirty="0" smtClean="0"/>
              <a:t>alebo </a:t>
            </a:r>
            <a:r>
              <a:rPr lang="sk-SK" dirty="0"/>
              <a:t>sa nezúčastnil aktivity poradenského </a:t>
            </a:r>
            <a:r>
              <a:rPr lang="sk-SK" dirty="0" smtClean="0"/>
              <a:t>procesu.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cap="all" dirty="0">
                <a:solidFill>
                  <a:srgbClr val="FF0000"/>
                </a:solidFill>
              </a:rPr>
              <a:t>Poskytnutie príspevku na cestovné a stravné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sk-SK" dirty="0" smtClean="0"/>
              <a:t>Poskytnutý na základe :</a:t>
            </a:r>
          </a:p>
          <a:p>
            <a:pPr lvl="1"/>
            <a:r>
              <a:rPr lang="sk-SK" dirty="0" smtClean="0"/>
              <a:t>Prezenčnej  </a:t>
            </a:r>
            <a:r>
              <a:rPr lang="sk-SK" dirty="0"/>
              <a:t>listiny</a:t>
            </a:r>
            <a:r>
              <a:rPr lang="sk-SK" sz="1800" i="1" u="sng" dirty="0"/>
              <a:t> </a:t>
            </a:r>
            <a:endParaRPr lang="sk-SK" dirty="0"/>
          </a:p>
          <a:p>
            <a:pPr lvl="1"/>
            <a:r>
              <a:rPr lang="sk-SK" dirty="0" smtClean="0"/>
              <a:t>ponukového listu (nahrádza štandardnú žiadosť o úhradu platby)</a:t>
            </a:r>
          </a:p>
          <a:p>
            <a:pPr marL="457200" lvl="1" indent="0">
              <a:buNone/>
            </a:pPr>
            <a:r>
              <a:rPr lang="sk-SK" dirty="0"/>
              <a:t>Termín vyúčtovania </a:t>
            </a:r>
            <a:r>
              <a:rPr lang="sk-SK" b="1" dirty="0"/>
              <a:t>príspevku</a:t>
            </a:r>
            <a:r>
              <a:rPr lang="sk-SK" dirty="0"/>
              <a:t> </a:t>
            </a:r>
            <a:r>
              <a:rPr lang="sk-SK" b="1" dirty="0"/>
              <a:t>na cestovné a stravné</a:t>
            </a:r>
            <a:r>
              <a:rPr lang="sk-SK" dirty="0"/>
              <a:t> pre </a:t>
            </a:r>
            <a:r>
              <a:rPr lang="sk-SK" dirty="0" err="1"/>
              <a:t>MUoZ</a:t>
            </a:r>
            <a:r>
              <a:rPr lang="sk-SK" dirty="0"/>
              <a:t> je do</a:t>
            </a:r>
            <a:r>
              <a:rPr lang="sk-SK" b="1" dirty="0"/>
              <a:t> 30 kalendárnych dní odo dňa ukončenia poradenského procesu</a:t>
            </a:r>
            <a:r>
              <a:rPr lang="sk-SK" dirty="0"/>
              <a:t>. </a:t>
            </a:r>
          </a:p>
          <a:p>
            <a:pPr marL="457200" lvl="1" indent="0"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Príspevok na cestovné a stravné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0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2016224"/>
          </a:xfrm>
        </p:spPr>
        <p:txBody>
          <a:bodyPr/>
          <a:lstStyle/>
          <a:p>
            <a:pPr algn="ctr"/>
            <a:r>
              <a:rPr lang="sk-SK" dirty="0"/>
              <a:t>Ď</a:t>
            </a:r>
            <a:r>
              <a:rPr lang="sk-SK" dirty="0" smtClean="0"/>
              <a:t>akujem za pozornosť a teším sa na spoluprácu</a:t>
            </a:r>
            <a:endParaRPr lang="sk-SK" dirty="0"/>
          </a:p>
        </p:txBody>
      </p:sp>
      <p:pic>
        <p:nvPicPr>
          <p:cNvPr id="6147" name="Picture 3" descr="C:\Users\lenka_000\Desktop\poradenstvo\obrazok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38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4392488"/>
          </a:xfrm>
        </p:spPr>
        <p:txBody>
          <a:bodyPr>
            <a:noAutofit/>
          </a:bodyPr>
          <a:lstStyle/>
          <a:p>
            <a:pPr algn="l"/>
            <a:r>
              <a:rPr lang="sk-SK" sz="2400" b="1" i="1" dirty="0" smtClean="0">
                <a:solidFill>
                  <a:srgbClr val="FF0000"/>
                </a:solidFill>
              </a:rPr>
              <a:t>Poskytovanie </a:t>
            </a:r>
            <a:r>
              <a:rPr lang="sk-SK" sz="2400" b="1" i="1" dirty="0">
                <a:solidFill>
                  <a:srgbClr val="FF0000"/>
                </a:solidFill>
              </a:rPr>
              <a:t>individualizovaných služieb uchádzačom o zamestnanie v rámci národného projektu </a:t>
            </a:r>
            <a:r>
              <a:rPr lang="sk-SK" sz="2400" i="1" dirty="0" smtClean="0">
                <a:solidFill>
                  <a:srgbClr val="FF0000"/>
                </a:solidFill>
              </a:rPr>
              <a:t/>
            </a:r>
            <a:br>
              <a:rPr lang="sk-SK" sz="2400" i="1" dirty="0" smtClean="0">
                <a:solidFill>
                  <a:srgbClr val="FF0000"/>
                </a:solidFill>
              </a:rPr>
            </a:br>
            <a:r>
              <a:rPr lang="sk-SK" sz="2400" i="1" dirty="0">
                <a:solidFill>
                  <a:srgbClr val="FF0000"/>
                </a:solidFill>
              </a:rPr>
              <a:t/>
            </a:r>
            <a:br>
              <a:rPr lang="sk-SK" sz="2400" i="1" dirty="0">
                <a:solidFill>
                  <a:srgbClr val="FF0000"/>
                </a:solidFill>
              </a:rPr>
            </a:br>
            <a:r>
              <a:rPr lang="sk-SK" sz="2400" b="1" i="1" dirty="0">
                <a:solidFill>
                  <a:srgbClr val="FF0000"/>
                </a:solidFill>
              </a:rPr>
              <a:t/>
            </a:r>
            <a:br>
              <a:rPr lang="sk-SK" sz="2400" b="1" i="1" dirty="0">
                <a:solidFill>
                  <a:srgbClr val="FF0000"/>
                </a:solidFill>
              </a:rPr>
            </a:br>
            <a:r>
              <a:rPr lang="sk-SK" sz="2400" b="1" i="1" dirty="0">
                <a:solidFill>
                  <a:srgbClr val="FF0000"/>
                </a:solidFill>
              </a:rPr>
              <a:t>„Reštart pre mladých uchádzačov o zamestnanie“ </a:t>
            </a:r>
            <a:r>
              <a:rPr lang="sk-SK" sz="2400" b="1" i="1" dirty="0" smtClean="0">
                <a:solidFill>
                  <a:srgbClr val="FF0000"/>
                </a:solidFill>
              </a:rPr>
              <a:t/>
            </a:r>
            <a:br>
              <a:rPr lang="sk-SK" sz="2400" b="1" i="1" dirty="0" smtClean="0">
                <a:solidFill>
                  <a:srgbClr val="FF0000"/>
                </a:solidFill>
              </a:rPr>
            </a:br>
            <a:r>
              <a:rPr lang="sk-SK" sz="2400" i="1" dirty="0">
                <a:solidFill>
                  <a:srgbClr val="FF0000"/>
                </a:solidFill>
              </a:rPr>
              <a:t/>
            </a:r>
            <a:br>
              <a:rPr lang="sk-SK" sz="2400" i="1" dirty="0">
                <a:solidFill>
                  <a:srgbClr val="FF0000"/>
                </a:solidFill>
              </a:rPr>
            </a:br>
            <a:r>
              <a:rPr lang="sk-SK" sz="2400" b="1" i="1" dirty="0" smtClean="0">
                <a:solidFill>
                  <a:srgbClr val="FF0000"/>
                </a:solidFill>
              </a:rPr>
              <a:t>– </a:t>
            </a:r>
            <a:r>
              <a:rPr lang="sk-SK" sz="2400" b="1" i="1" dirty="0">
                <a:solidFill>
                  <a:srgbClr val="FF0000"/>
                </a:solidFill>
              </a:rPr>
              <a:t>opatrenie č. 1 podľa § 54 ods.  1 písm. a) zákona </a:t>
            </a:r>
            <a:r>
              <a:rPr lang="sk-SK" sz="2400" b="1" i="1" dirty="0" smtClean="0">
                <a:solidFill>
                  <a:srgbClr val="FF0000"/>
                </a:solidFill>
              </a:rPr>
              <a:t/>
            </a:r>
            <a:br>
              <a:rPr lang="sk-SK" sz="2400" b="1" i="1" dirty="0" smtClean="0">
                <a:solidFill>
                  <a:srgbClr val="FF0000"/>
                </a:solidFill>
              </a:rPr>
            </a:br>
            <a:r>
              <a:rPr lang="sk-SK" sz="2400" b="1" i="1" dirty="0" smtClean="0">
                <a:solidFill>
                  <a:srgbClr val="FF0000"/>
                </a:solidFill>
              </a:rPr>
              <a:t>č</a:t>
            </a:r>
            <a:r>
              <a:rPr lang="sk-SK" sz="2400" b="1" i="1" dirty="0">
                <a:solidFill>
                  <a:srgbClr val="FF0000"/>
                </a:solidFill>
              </a:rPr>
              <a:t>. 5/2004 Z. z. o službách zamestnanosti a o zmene a doplnení niektorých zákonov v znení neskorších predpisov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5923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je </a:t>
            </a:r>
            <a:r>
              <a:rPr lang="sk-SK" u="sng" dirty="0"/>
              <a:t>poskytovanie </a:t>
            </a:r>
            <a:r>
              <a:rPr lang="sk-SK" b="1" u="sng" dirty="0"/>
              <a:t>individualizovaných </a:t>
            </a:r>
            <a:r>
              <a:rPr lang="sk-SK" u="sng" dirty="0"/>
              <a:t>služieb</a:t>
            </a:r>
            <a:r>
              <a:rPr lang="sk-SK" dirty="0"/>
              <a:t> podporujúcich </a:t>
            </a:r>
            <a:r>
              <a:rPr lang="sk-SK" dirty="0" err="1"/>
              <a:t>MUoZ</a:t>
            </a:r>
            <a:r>
              <a:rPr lang="sk-SK" dirty="0"/>
              <a:t> pri nachádzaní pracovného </a:t>
            </a:r>
            <a:r>
              <a:rPr lang="sk-SK" dirty="0" smtClean="0"/>
              <a:t>uplatnenia, </a:t>
            </a:r>
          </a:p>
          <a:p>
            <a:r>
              <a:rPr lang="sk-SK" dirty="0" smtClean="0"/>
              <a:t>je  poskytovanie </a:t>
            </a:r>
            <a:r>
              <a:rPr lang="sk-SK" dirty="0"/>
              <a:t>intenzívneho, komplexného </a:t>
            </a:r>
            <a:r>
              <a:rPr lang="sk-SK" b="1" dirty="0" smtClean="0"/>
              <a:t>poradenského procesu</a:t>
            </a:r>
            <a:r>
              <a:rPr lang="sk-SK" dirty="0" smtClean="0"/>
              <a:t> prostredníctvom </a:t>
            </a:r>
            <a:r>
              <a:rPr lang="sk-SK" dirty="0"/>
              <a:t>skupinových, individualizovaných a individuálnych aktivít.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Cieľ NP „Reštart pre mladých </a:t>
            </a:r>
            <a:r>
              <a:rPr lang="sk-SK" b="1" dirty="0" err="1" smtClean="0">
                <a:solidFill>
                  <a:srgbClr val="FF0000"/>
                </a:solidFill>
              </a:rPr>
              <a:t>UoZ</a:t>
            </a:r>
            <a:r>
              <a:rPr lang="sk-SK" b="1" dirty="0" smtClean="0">
                <a:solidFill>
                  <a:srgbClr val="FF0000"/>
                </a:solidFill>
              </a:rPr>
              <a:t>“ opatrenie č.1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lenka_000\Desktop\obrazky\zhodnoteni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90" y="39983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7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Cieľová skupina pre opatrenie č. 1 </a:t>
            </a:r>
            <a:endParaRPr lang="sk-SK" b="1" dirty="0" smtClean="0"/>
          </a:p>
          <a:p>
            <a:pPr marL="0" indent="0">
              <a:buNone/>
            </a:pPr>
            <a:r>
              <a:rPr lang="sk-SK" b="1" dirty="0"/>
              <a:t> </a:t>
            </a:r>
            <a:r>
              <a:rPr lang="sk-SK" b="1" dirty="0" smtClean="0"/>
              <a:t> </a:t>
            </a:r>
            <a:r>
              <a:rPr lang="sk-SK" dirty="0" smtClean="0"/>
              <a:t>NP </a:t>
            </a:r>
            <a:r>
              <a:rPr lang="sk-SK" dirty="0"/>
              <a:t>„</a:t>
            </a:r>
            <a:r>
              <a:rPr lang="sk-SK" b="1" dirty="0"/>
              <a:t>Reštart pre mladých </a:t>
            </a:r>
            <a:r>
              <a:rPr lang="sk-SK" b="1" dirty="0" err="1"/>
              <a:t>UoZ</a:t>
            </a:r>
            <a:r>
              <a:rPr lang="sk-SK" dirty="0"/>
              <a:t>“ </a:t>
            </a:r>
            <a:r>
              <a:rPr lang="sk-SK" b="1" dirty="0"/>
              <a:t>sú </a:t>
            </a:r>
            <a:r>
              <a:rPr lang="sk-SK" b="1" dirty="0" err="1"/>
              <a:t>MUoZ</a:t>
            </a:r>
            <a:r>
              <a:rPr lang="sk-SK" b="1" dirty="0"/>
              <a:t> do 29 rokov (NEET, 29 rokov mínus jeden deň), </a:t>
            </a:r>
            <a:r>
              <a:rPr lang="sk-SK" dirty="0"/>
              <a:t>ktorí sú</a:t>
            </a:r>
            <a:r>
              <a:rPr lang="sk-SK" b="1" dirty="0"/>
              <a:t> </a:t>
            </a:r>
            <a:r>
              <a:rPr lang="sk-SK" dirty="0"/>
              <a:t>vedení v evidencii </a:t>
            </a:r>
            <a:r>
              <a:rPr lang="sk-SK" dirty="0" err="1"/>
              <a:t>UoZ</a:t>
            </a:r>
            <a:r>
              <a:rPr lang="sk-SK" dirty="0"/>
              <a:t> podľa </a:t>
            </a:r>
            <a:r>
              <a:rPr lang="sk-SK" dirty="0" smtClean="0"/>
              <a:t>zákona </a:t>
            </a:r>
          </a:p>
          <a:p>
            <a:r>
              <a:rPr lang="sk-SK" b="1" dirty="0" smtClean="0"/>
              <a:t>NEET-</a:t>
            </a:r>
            <a:r>
              <a:rPr lang="sk-SK" dirty="0" smtClean="0"/>
              <a:t> </a:t>
            </a:r>
            <a:r>
              <a:rPr lang="sk-SK" dirty="0"/>
              <a:t>mladí ľudia, ktorí </a:t>
            </a:r>
            <a:r>
              <a:rPr lang="sk-SK" b="1" dirty="0"/>
              <a:t>nie sú zamestnaní</a:t>
            </a:r>
            <a:r>
              <a:rPr lang="sk-SK" dirty="0"/>
              <a:t>, </a:t>
            </a:r>
            <a:r>
              <a:rPr lang="sk-SK" b="1" dirty="0"/>
              <a:t>ani nie sú v procese vzdelávania</a:t>
            </a:r>
            <a:r>
              <a:rPr lang="sk-SK" dirty="0"/>
              <a:t> alebo </a:t>
            </a:r>
            <a:r>
              <a:rPr lang="sk-SK" b="1" dirty="0"/>
              <a:t>odbornej prípravy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Pre koho je určený „Reštart“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lenka_000\Desktop\poradenstvo\obrazok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95788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83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k-SK" dirty="0"/>
              <a:t>zamestnanec úradu (zamestnanec OSO) predloží </a:t>
            </a:r>
            <a:r>
              <a:rPr lang="sk-SK" dirty="0" smtClean="0"/>
              <a:t> </a:t>
            </a:r>
            <a:r>
              <a:rPr lang="sk-SK" dirty="0" err="1" smtClean="0"/>
              <a:t>MUoZ</a:t>
            </a:r>
            <a:r>
              <a:rPr lang="sk-SK" dirty="0" smtClean="0"/>
              <a:t>     </a:t>
            </a:r>
            <a:r>
              <a:rPr lang="sk-SK" b="1" i="1" dirty="0" smtClean="0"/>
              <a:t>PONUKOVÝ </a:t>
            </a:r>
            <a:r>
              <a:rPr lang="sk-SK" b="1" i="1" dirty="0"/>
              <a:t>LIST </a:t>
            </a:r>
            <a:r>
              <a:rPr lang="sk-SK" b="1" i="1" dirty="0" smtClean="0"/>
              <a:t>NA </a:t>
            </a:r>
            <a:r>
              <a:rPr lang="sk-SK" b="1" i="1" dirty="0" smtClean="0"/>
              <a:t>POSKYTOVANIE INDIVIDUALIZOVANÝCH </a:t>
            </a:r>
            <a:r>
              <a:rPr lang="sk-SK" b="1" i="1" dirty="0"/>
              <a:t>SLUŽIEB </a:t>
            </a:r>
            <a:endParaRPr lang="sk-SK" b="1" i="1" dirty="0" smtClean="0"/>
          </a:p>
          <a:p>
            <a:r>
              <a:rPr lang="sk-SK" dirty="0" smtClean="0"/>
              <a:t>poučí </a:t>
            </a:r>
            <a:r>
              <a:rPr lang="sk-SK" dirty="0" err="1"/>
              <a:t>MUoZ</a:t>
            </a:r>
            <a:r>
              <a:rPr lang="sk-SK" dirty="0"/>
              <a:t> o právach a povinnostiach, najmä o:</a:t>
            </a:r>
          </a:p>
          <a:p>
            <a:pPr marL="0" lvl="0" indent="0">
              <a:buNone/>
            </a:pPr>
            <a:r>
              <a:rPr lang="sk-SK" b="1" dirty="0" smtClean="0"/>
              <a:t>- možnosti </a:t>
            </a:r>
            <a:r>
              <a:rPr lang="sk-SK" b="1" dirty="0"/>
              <a:t>vyradenia </a:t>
            </a:r>
            <a:r>
              <a:rPr lang="sk-SK" dirty="0" err="1"/>
              <a:t>MUoZ</a:t>
            </a:r>
            <a:r>
              <a:rPr lang="sk-SK" dirty="0"/>
              <a:t> z dôvodu </a:t>
            </a:r>
            <a:r>
              <a:rPr lang="sk-SK" dirty="0" err="1"/>
              <a:t>nespolupráce</a:t>
            </a:r>
            <a:r>
              <a:rPr lang="sk-SK" dirty="0"/>
              <a:t> s úradom,  </a:t>
            </a:r>
          </a:p>
          <a:p>
            <a:pPr marL="0" lvl="0" indent="0">
              <a:buNone/>
            </a:pPr>
            <a:r>
              <a:rPr lang="sk-SK" b="1" dirty="0" smtClean="0"/>
              <a:t>- nároku </a:t>
            </a:r>
            <a:r>
              <a:rPr lang="sk-SK" b="1" dirty="0"/>
              <a:t>na úhradu</a:t>
            </a:r>
            <a:r>
              <a:rPr lang="sk-SK" dirty="0"/>
              <a:t> príspevku na cestovné a stravné.</a:t>
            </a:r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 smtClean="0"/>
          </a:p>
          <a:p>
            <a:pPr marL="0" indent="0">
              <a:buNone/>
            </a:pPr>
            <a:r>
              <a:rPr lang="sk-SK" dirty="0" err="1" smtClean="0"/>
              <a:t>MUoZ</a:t>
            </a:r>
            <a:r>
              <a:rPr lang="sk-SK" dirty="0" smtClean="0"/>
              <a:t> </a:t>
            </a:r>
            <a:r>
              <a:rPr lang="sk-SK" dirty="0"/>
              <a:t>potvrdí podpísaním ponukového </a:t>
            </a:r>
            <a:r>
              <a:rPr lang="sk-SK" dirty="0" smtClean="0"/>
              <a:t>listu záujem/nezáujem </a:t>
            </a:r>
            <a:r>
              <a:rPr lang="sk-SK" dirty="0"/>
              <a:t>o zabezpečenie poskytovania individualizovaných služieb. </a:t>
            </a:r>
            <a:endParaRPr lang="sk-SK" dirty="0" smtClean="0"/>
          </a:p>
          <a:p>
            <a:pPr marL="0" indent="0" algn="ctr">
              <a:buNone/>
            </a:pPr>
            <a:r>
              <a:rPr lang="sk-SK" dirty="0"/>
              <a:t>V prípade, ak </a:t>
            </a:r>
            <a:r>
              <a:rPr lang="sk-SK" b="1" dirty="0"/>
              <a:t>má </a:t>
            </a:r>
            <a:r>
              <a:rPr lang="sk-SK" b="1" dirty="0" err="1"/>
              <a:t>MUoZ</a:t>
            </a:r>
            <a:r>
              <a:rPr lang="sk-SK" dirty="0"/>
              <a:t> </a:t>
            </a:r>
            <a:r>
              <a:rPr lang="sk-SK" b="1" dirty="0"/>
              <a:t>záujem o účasť na ponúkanom poradenskom programe</a:t>
            </a:r>
            <a:r>
              <a:rPr lang="sk-SK" dirty="0"/>
              <a:t>, </a:t>
            </a:r>
            <a:r>
              <a:rPr lang="sk-SK" b="1" dirty="0" smtClean="0"/>
              <a:t>vyhotoví</a:t>
            </a:r>
            <a:r>
              <a:rPr lang="sk-SK" dirty="0" smtClean="0"/>
              <a:t> sa </a:t>
            </a:r>
            <a:endParaRPr lang="sk-SK" dirty="0" smtClean="0"/>
          </a:p>
          <a:p>
            <a:pPr marL="0" indent="0" algn="ctr">
              <a:buNone/>
            </a:pPr>
            <a:r>
              <a:rPr lang="sk-SK" b="1" dirty="0" smtClean="0"/>
              <a:t>Dohoda </a:t>
            </a:r>
            <a:r>
              <a:rPr lang="sk-SK" b="1" dirty="0"/>
              <a:t>o poskytovaní individualizovaných služieb </a:t>
            </a:r>
            <a:r>
              <a:rPr lang="sk-SK" b="1" dirty="0" smtClean="0"/>
              <a:t>, </a:t>
            </a:r>
            <a:endParaRPr lang="sk-SK" b="1" dirty="0" smtClean="0"/>
          </a:p>
          <a:p>
            <a:pPr marL="0" indent="0" algn="ctr">
              <a:buNone/>
            </a:pPr>
            <a:r>
              <a:rPr lang="sk-SK" b="1" dirty="0" err="1" smtClean="0"/>
              <a:t>MUoZ</a:t>
            </a:r>
            <a:r>
              <a:rPr lang="sk-SK" b="1" dirty="0" smtClean="0"/>
              <a:t> </a:t>
            </a:r>
            <a:r>
              <a:rPr lang="sk-SK" b="1" dirty="0" smtClean="0"/>
              <a:t>potvrdí dohodu svojim podpisom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Priebeh projektu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5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Poradenský proces tvorí spolu</a:t>
            </a:r>
            <a:r>
              <a:rPr lang="sk-SK" dirty="0"/>
              <a:t> </a:t>
            </a:r>
            <a:r>
              <a:rPr lang="sk-SK" b="1" dirty="0"/>
              <a:t>13 rozličných, ale navzájom súvisiacich </a:t>
            </a:r>
            <a:r>
              <a:rPr lang="sk-SK" b="1" dirty="0" smtClean="0"/>
              <a:t>aktivít.</a:t>
            </a:r>
          </a:p>
          <a:p>
            <a:pPr marL="0" indent="0">
              <a:buNone/>
            </a:pPr>
            <a:r>
              <a:rPr lang="sk-SK" dirty="0" smtClean="0"/>
              <a:t>v</a:t>
            </a:r>
            <a:r>
              <a:rPr lang="sk-SK" dirty="0"/>
              <a:t> rámci poradenského </a:t>
            </a:r>
            <a:r>
              <a:rPr lang="sk-SK" dirty="0" smtClean="0"/>
              <a:t>procesu sa budú realizovať:</a:t>
            </a:r>
            <a:endParaRPr lang="sk-SK" dirty="0"/>
          </a:p>
          <a:p>
            <a:pPr lvl="0"/>
            <a:r>
              <a:rPr lang="sk-SK" b="1" dirty="0"/>
              <a:t>individuálne aktivity </a:t>
            </a:r>
            <a:r>
              <a:rPr lang="sk-SK" dirty="0" smtClean="0"/>
              <a:t>v </a:t>
            </a:r>
            <a:r>
              <a:rPr lang="sk-SK" dirty="0"/>
              <a:t>rozsahu 3 </a:t>
            </a:r>
            <a:r>
              <a:rPr lang="sk-SK" dirty="0" smtClean="0"/>
              <a:t>krát</a:t>
            </a:r>
            <a:endParaRPr lang="sk-SK" dirty="0" smtClean="0"/>
          </a:p>
          <a:p>
            <a:pPr lvl="0"/>
            <a:r>
              <a:rPr lang="sk-SK" b="1" dirty="0" smtClean="0"/>
              <a:t>individualizované </a:t>
            </a:r>
            <a:r>
              <a:rPr lang="sk-SK" b="1" dirty="0"/>
              <a:t>aktivity </a:t>
            </a:r>
            <a:r>
              <a:rPr lang="sk-SK" dirty="0" smtClean="0"/>
              <a:t>v</a:t>
            </a:r>
            <a:r>
              <a:rPr lang="sk-SK" dirty="0"/>
              <a:t> rozsahu 4 krát </a:t>
            </a:r>
            <a:endParaRPr lang="sk-SK" dirty="0" smtClean="0"/>
          </a:p>
          <a:p>
            <a:pPr lvl="0"/>
            <a:r>
              <a:rPr lang="sk-SK" b="1" dirty="0" smtClean="0"/>
              <a:t>skupinové </a:t>
            </a:r>
            <a:r>
              <a:rPr lang="sk-SK" b="1" dirty="0"/>
              <a:t>aktivity </a:t>
            </a:r>
            <a:r>
              <a:rPr lang="sk-SK" dirty="0" smtClean="0"/>
              <a:t>v rozsahu 6 krát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sk-SK" sz="3200" b="1" dirty="0">
                <a:solidFill>
                  <a:srgbClr val="FF0000"/>
                </a:solidFill>
              </a:rPr>
              <a:t>Priebeh poskytovania individualizovaných služieb</a:t>
            </a:r>
            <a:br>
              <a:rPr lang="sk-SK" sz="3200" b="1" dirty="0">
                <a:solidFill>
                  <a:srgbClr val="FF0000"/>
                </a:solidFill>
              </a:rPr>
            </a:br>
            <a:endParaRPr lang="sk-S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4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Individuálne aktivity</a:t>
            </a:r>
            <a:r>
              <a:rPr lang="sk-SK" b="1" dirty="0"/>
              <a:t> </a:t>
            </a:r>
            <a:r>
              <a:rPr lang="sk-SK" dirty="0"/>
              <a:t>sú individuálne stretnutia  odborného poradcu a </a:t>
            </a:r>
            <a:r>
              <a:rPr lang="sk-SK" dirty="0" err="1"/>
              <a:t>MUoZ</a:t>
            </a:r>
            <a:r>
              <a:rPr lang="sk-SK" dirty="0"/>
              <a:t> v rámci poradenského </a:t>
            </a:r>
            <a:r>
              <a:rPr lang="sk-SK" dirty="0" smtClean="0"/>
              <a:t>procesu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Individualizované aktivity </a:t>
            </a:r>
            <a:r>
              <a:rPr lang="sk-SK" dirty="0" smtClean="0"/>
              <a:t>sú aktivity, ktoré </a:t>
            </a:r>
            <a:r>
              <a:rPr lang="sk-SK" dirty="0" err="1" smtClean="0"/>
              <a:t>MUoZ</a:t>
            </a:r>
            <a:r>
              <a:rPr lang="sk-SK" dirty="0" smtClean="0"/>
              <a:t> vykoná prevažne samostatne v teréne za účelom dosiahnutia svojho </a:t>
            </a:r>
            <a:r>
              <a:rPr lang="sk-SK" dirty="0" err="1" smtClean="0"/>
              <a:t>kariérového</a:t>
            </a:r>
            <a:r>
              <a:rPr lang="sk-SK" dirty="0" smtClean="0"/>
              <a:t> cieľa po dohode s odborným poradcom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Skupinové aktivity</a:t>
            </a:r>
            <a:r>
              <a:rPr lang="sk-SK" dirty="0" smtClean="0"/>
              <a:t> sú opakované stretnutia skupiny viacerých </a:t>
            </a:r>
            <a:r>
              <a:rPr lang="sk-SK" dirty="0" err="1" smtClean="0"/>
              <a:t>MUoZ</a:t>
            </a:r>
            <a:r>
              <a:rPr lang="sk-SK" dirty="0" smtClean="0"/>
              <a:t> s odborným poradcom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098" name="Picture 2" descr="C:\Users\lenka_000\Desktop\poradenstvo\0brazok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74515"/>
            <a:ext cx="2438400" cy="18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2 mesiace počas ktorých </a:t>
            </a:r>
            <a:r>
              <a:rPr lang="sk-SK" dirty="0" err="1" smtClean="0"/>
              <a:t>MUoZ</a:t>
            </a:r>
            <a:r>
              <a:rPr lang="sk-SK" dirty="0" smtClean="0"/>
              <a:t> zrealizuje 13 aktivít smerujúcich k uplatneniu sa na trhu práce</a:t>
            </a:r>
          </a:p>
          <a:p>
            <a:r>
              <a:rPr lang="sk-SK" b="1" dirty="0"/>
              <a:t>Doba trvania platnosti dohody je 2 mesiace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Dĺžka trvania NP Reštart opatrenie č.1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3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b="1" dirty="0"/>
              <a:t>Po absolvovaní poradenského procesu </a:t>
            </a:r>
            <a:r>
              <a:rPr lang="sk-SK" b="1" dirty="0" err="1"/>
              <a:t>MUoZ</a:t>
            </a:r>
            <a:r>
              <a:rPr lang="sk-SK" b="1" dirty="0"/>
              <a:t> získa </a:t>
            </a:r>
            <a:endParaRPr lang="sk-SK" b="1" dirty="0" smtClean="0"/>
          </a:p>
          <a:p>
            <a:pPr marL="0" indent="0" algn="ctr">
              <a:buNone/>
            </a:pPr>
            <a:r>
              <a:rPr lang="sk-SK" b="1" dirty="0" smtClean="0"/>
              <a:t>Osvedčenie </a:t>
            </a:r>
            <a:r>
              <a:rPr lang="sk-SK" b="1" dirty="0"/>
              <a:t>vrátane Záverečnej správy</a:t>
            </a:r>
            <a:r>
              <a:rPr lang="sk-SK" dirty="0"/>
              <a:t> z poradenského procesu, ktorá je jeho súčasťou. </a:t>
            </a:r>
            <a:endParaRPr lang="sk-SK" dirty="0" smtClean="0"/>
          </a:p>
          <a:p>
            <a:pPr marL="0" indent="0" algn="ctr">
              <a:buNone/>
            </a:pPr>
            <a:r>
              <a:rPr lang="sk-SK" dirty="0" smtClean="0"/>
              <a:t>Absolvovanie </a:t>
            </a:r>
            <a:r>
              <a:rPr lang="sk-SK" dirty="0"/>
              <a:t>poradenského procesu sa preukazuje prezenčnou listinou </a:t>
            </a:r>
            <a:r>
              <a:rPr lang="sk-SK" dirty="0" smtClean="0"/>
              <a:t>za </a:t>
            </a:r>
            <a:r>
              <a:rPr lang="sk-SK" dirty="0"/>
              <a:t>individuálne, skupinové a individualizované aktivity.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Absolvovanie poradenského procesu</a:t>
            </a:r>
          </a:p>
        </p:txBody>
      </p:sp>
      <p:pic>
        <p:nvPicPr>
          <p:cNvPr id="5122" name="Picture 2" descr="C:\Users\lenka_000\Desktop\obrazky\14949869-3d-people-man-person-presenting-a-blank-paper-Concept-of-message--Stock-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28438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701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312</TotalTime>
  <Words>199</Words>
  <Application>Microsoft Office PowerPoint</Application>
  <PresentationFormat>Prezentácia na obrazovke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Hala</vt:lpstr>
      <vt:lpstr>  „Reštart pre mladých uchádzačov o zamestnanie“  </vt:lpstr>
      <vt:lpstr>Poskytovanie individualizovaných služieb uchádzačom o zamestnanie v rámci národného projektu    „Reštart pre mladých uchádzačov o zamestnanie“   – opatrenie č. 1 podľa § 54 ods.  1 písm. a) zákona  č. 5/2004 Z. z. o službách zamestnanosti a o zmene a doplnení niektorých zákonov v znení neskorších predpisov </vt:lpstr>
      <vt:lpstr>Cieľ NP „Reštart pre mladých UoZ“ opatrenie č.1</vt:lpstr>
      <vt:lpstr>Pre koho je určený „Reštart“</vt:lpstr>
      <vt:lpstr>Priebeh projektu</vt:lpstr>
      <vt:lpstr>Priebeh poskytovania individualizovaných služieb </vt:lpstr>
      <vt:lpstr>Prezentácia programu PowerPoint</vt:lpstr>
      <vt:lpstr>Dĺžka trvania NP Reštart opatrenie č.1</vt:lpstr>
      <vt:lpstr>Absolvovanie poradenského procesu</vt:lpstr>
      <vt:lpstr>Poskytnutie príspevku na cestovné a stravné</vt:lpstr>
      <vt:lpstr>Príspevok na cestovné a stravné</vt:lpstr>
      <vt:lpstr>Ďakujem za pozornosť a teším sa na spoluprácu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Poskytovanie individualizovaných služieb uchádzačom o zamestnanie v rámci národného projektu „Reštart pre mladých uchádzačov o zamestnanie“ – opatrenie č. 1 podľa § 54 ods.  1 písm. a) zákona č. 5/2004 Z. z. o službách zamestnanosti a o zmene a doplnení niektorých zákonov v znení neskorších predpisov</dc:title>
  <dc:creator>CL</dc:creator>
  <cp:lastModifiedBy>lenka cechova</cp:lastModifiedBy>
  <cp:revision>17</cp:revision>
  <dcterms:created xsi:type="dcterms:W3CDTF">2017-08-23T07:05:51Z</dcterms:created>
  <dcterms:modified xsi:type="dcterms:W3CDTF">2017-09-18T19:14:10Z</dcterms:modified>
</cp:coreProperties>
</file>