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2" r:id="rId9"/>
    <p:sldId id="266" r:id="rId10"/>
    <p:sldId id="267" r:id="rId11"/>
    <p:sldId id="268" r:id="rId12"/>
    <p:sldId id="269" r:id="rId13"/>
    <p:sldId id="270" r:id="rId14"/>
    <p:sldId id="271" r:id="rId15"/>
    <p:sldId id="272" r:id="rId16"/>
    <p:sldId id="264" r:id="rId17"/>
    <p:sldId id="273" r:id="rId18"/>
    <p:sldId id="274" r:id="rId19"/>
    <p:sldId id="275" r:id="rId20"/>
    <p:sldId id="276" r:id="rId21"/>
  </p:sldIdLst>
  <p:sldSz cx="9144000" cy="6858000" type="screen4x3"/>
  <p:notesSz cx="6797675" cy="987425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00A2BF2A-B628-44A0-B978-CED4FB11D18B}" type="datetimeFigureOut">
              <a:rPr lang="sk-SK" smtClean="0"/>
              <a:t>29. 1. 2018</a:t>
            </a:fld>
            <a:endParaRPr lang="sk-SK"/>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3EC9CBB9-B726-426F-AA44-66FC0A3E1FBC}" type="slidenum">
              <a:rPr lang="sk-SK" smtClean="0"/>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t>29. 1. 2018</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t>29. 1. 2018</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t>29. 1. 2018</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t>‹#›</a:t>
            </a:fld>
            <a:endParaRPr lang="sk-SK"/>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00A2BF2A-B628-44A0-B978-CED4FB11D18B}" type="datetimeFigureOut">
              <a:rPr lang="sk-SK" smtClean="0"/>
              <a:t>29. 1. 2018</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3EC9CBB9-B726-426F-AA44-66FC0A3E1FBC}" type="slidenum">
              <a:rPr lang="sk-SK" smtClean="0"/>
              <a:t>‹#›</a:t>
            </a:fld>
            <a:endParaRPr lang="sk-SK"/>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Ref idx="1002">
        <a:schemeClr val="bg1"/>
      </p:bgRef>
    </p:bg>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00A2BF2A-B628-44A0-B978-CED4FB11D18B}" type="datetimeFigureOut">
              <a:rPr lang="sk-SK" smtClean="0"/>
              <a:t>29. 1. 2018</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3EC9CBB9-B726-426F-AA44-66FC0A3E1FBC}" type="slidenum">
              <a:rPr lang="sk-SK" smtClean="0"/>
              <a:t>‹#›</a:t>
            </a:fld>
            <a:endParaRPr lang="sk-SK"/>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00A2BF2A-B628-44A0-B978-CED4FB11D18B}" type="datetimeFigureOut">
              <a:rPr lang="sk-SK" smtClean="0"/>
              <a:t>29. 1. 2018</a:t>
            </a:fld>
            <a:endParaRPr lang="sk-SK"/>
          </a:p>
        </p:txBody>
      </p:sp>
      <p:sp>
        <p:nvSpPr>
          <p:cNvPr id="8" name="Zástupný symbol päty 7"/>
          <p:cNvSpPr>
            <a:spLocks noGrp="1"/>
          </p:cNvSpPr>
          <p:nvPr>
            <p:ph type="ftr" sz="quarter" idx="11"/>
          </p:nvPr>
        </p:nvSpPr>
        <p:spPr/>
        <p:txBody>
          <a:bodyPr/>
          <a:lstStyle>
            <a:extLst/>
          </a:lstStyle>
          <a:p>
            <a:endParaRPr lang="sk-SK"/>
          </a:p>
        </p:txBody>
      </p:sp>
      <p:sp>
        <p:nvSpPr>
          <p:cNvPr id="9" name="Zástupný symbol čísla snímky 8"/>
          <p:cNvSpPr>
            <a:spLocks noGrp="1"/>
          </p:cNvSpPr>
          <p:nvPr>
            <p:ph type="sldNum" sz="quarter" idx="12"/>
          </p:nvPr>
        </p:nvSpPr>
        <p:spPr/>
        <p:txBody>
          <a:bodyPr/>
          <a:lstStyle>
            <a:extLst/>
          </a:lstStyle>
          <a:p>
            <a:fld id="{3EC9CBB9-B726-426F-AA44-66FC0A3E1FBC}" type="slidenum">
              <a:rPr lang="sk-SK" smtClean="0"/>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bg>
      <p:bgRef idx="1002">
        <a:schemeClr val="bg1"/>
      </p:bgRef>
    </p:bg>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00A2BF2A-B628-44A0-B978-CED4FB11D18B}" type="datetimeFigureOut">
              <a:rPr lang="sk-SK" smtClean="0"/>
              <a:t>29. 1. 2018</a:t>
            </a:fld>
            <a:endParaRPr lang="sk-SK"/>
          </a:p>
        </p:txBody>
      </p:sp>
      <p:sp>
        <p:nvSpPr>
          <p:cNvPr id="4" name="Zástupný symbol päty 3"/>
          <p:cNvSpPr>
            <a:spLocks noGrp="1"/>
          </p:cNvSpPr>
          <p:nvPr>
            <p:ph type="ftr" sz="quarter" idx="11"/>
          </p:nvPr>
        </p:nvSpPr>
        <p:spPr/>
        <p:txBody>
          <a:bodyPr/>
          <a:lstStyle>
            <a:extLst/>
          </a:lstStyle>
          <a:p>
            <a:endParaRPr lang="sk-SK"/>
          </a:p>
        </p:txBody>
      </p:sp>
      <p:sp>
        <p:nvSpPr>
          <p:cNvPr id="5" name="Zástupný symbol čísla snímky 4"/>
          <p:cNvSpPr>
            <a:spLocks noGrp="1"/>
          </p:cNvSpPr>
          <p:nvPr>
            <p:ph type="sldNum" sz="quarter" idx="12"/>
          </p:nvPr>
        </p:nvSpPr>
        <p:spPr/>
        <p:txBody>
          <a:bodyPr/>
          <a:lstStyle>
            <a:extLst/>
          </a:lstStyle>
          <a:p>
            <a:fld id="{3EC9CBB9-B726-426F-AA44-66FC0A3E1FBC}" type="slidenum">
              <a:rPr lang="sk-SK" smtClean="0"/>
              <a:t>‹#›</a:t>
            </a:fld>
            <a:endParaRPr lang="sk-SK"/>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00A2BF2A-B628-44A0-B978-CED4FB11D18B}" type="datetimeFigureOut">
              <a:rPr lang="sk-SK" smtClean="0"/>
              <a:t>29. 1. 2018</a:t>
            </a:fld>
            <a:endParaRPr lang="sk-SK"/>
          </a:p>
        </p:txBody>
      </p:sp>
      <p:sp>
        <p:nvSpPr>
          <p:cNvPr id="3" name="Zástupný symbol päty 2"/>
          <p:cNvSpPr>
            <a:spLocks noGrp="1"/>
          </p:cNvSpPr>
          <p:nvPr>
            <p:ph type="ftr" sz="quarter" idx="11"/>
          </p:nvPr>
        </p:nvSpPr>
        <p:spPr/>
        <p:txBody>
          <a:bodyPr/>
          <a:lstStyle>
            <a:extLst/>
          </a:lstStyle>
          <a:p>
            <a:endParaRPr lang="sk-SK"/>
          </a:p>
        </p:txBody>
      </p:sp>
      <p:sp>
        <p:nvSpPr>
          <p:cNvPr id="4" name="Zástupný symbol čísla snímky 3"/>
          <p:cNvSpPr>
            <a:spLocks noGrp="1"/>
          </p:cNvSpPr>
          <p:nvPr>
            <p:ph type="sldNum" sz="quarter" idx="12"/>
          </p:nvPr>
        </p:nvSpPr>
        <p:spPr/>
        <p:txBody>
          <a:bodyPr/>
          <a:lstStyle>
            <a:extLst/>
          </a:lstStyle>
          <a:p>
            <a:fld id="{3EC9CBB9-B726-426F-AA44-66FC0A3E1FBC}"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00A2BF2A-B628-44A0-B978-CED4FB11D18B}" type="datetimeFigureOut">
              <a:rPr lang="sk-SK" smtClean="0"/>
              <a:t>29. 1. 2018</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3EC9CBB9-B726-426F-AA44-66FC0A3E1FBC}" type="slidenum">
              <a:rPr lang="sk-SK" smtClean="0"/>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00A2BF2A-B628-44A0-B978-CED4FB11D18B}" type="datetimeFigureOut">
              <a:rPr lang="sk-SK" smtClean="0"/>
              <a:t>29. 1. 2018</a:t>
            </a:fld>
            <a:endParaRPr lang="sk-SK"/>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3EC9CBB9-B726-426F-AA44-66FC0A3E1FBC}" type="slidenum">
              <a:rPr lang="sk-SK" smtClean="0"/>
              <a:t>‹#›</a:t>
            </a:fld>
            <a:endParaRPr lang="sk-SK"/>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Pravouhlý trojuholní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Pravouhlý trojuholní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0A2BF2A-B628-44A0-B978-CED4FB11D18B}" type="datetimeFigureOut">
              <a:rPr lang="sk-SK" smtClean="0"/>
              <a:t>29. 1. 2018</a:t>
            </a:fld>
            <a:endParaRPr lang="sk-SK"/>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EC9CBB9-B726-426F-AA44-66FC0A3E1FBC}"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Reštart </a:t>
            </a:r>
            <a:endParaRPr lang="sk-SK" dirty="0"/>
          </a:p>
        </p:txBody>
      </p:sp>
      <p:sp>
        <p:nvSpPr>
          <p:cNvPr id="3" name="Podnadpis 2"/>
          <p:cNvSpPr>
            <a:spLocks noGrp="1"/>
          </p:cNvSpPr>
          <p:nvPr>
            <p:ph type="subTitle" idx="1"/>
          </p:nvPr>
        </p:nvSpPr>
        <p:spPr/>
        <p:txBody>
          <a:bodyPr/>
          <a:lstStyle/>
          <a:p>
            <a:r>
              <a:rPr lang="sk-SK" dirty="0" smtClean="0"/>
              <a:t>Moje silné stránky I</a:t>
            </a:r>
          </a:p>
          <a:p>
            <a:r>
              <a:rPr lang="sk-SK" dirty="0" smtClean="0"/>
              <a:t>2.Skupinové stretnutie</a:t>
            </a:r>
            <a:endParaRPr lang="sk-SK" dirty="0"/>
          </a:p>
        </p:txBody>
      </p:sp>
    </p:spTree>
    <p:extLst>
      <p:ext uri="{BB962C8B-B14F-4D97-AF65-F5344CB8AC3E}">
        <p14:creationId xmlns:p14="http://schemas.microsoft.com/office/powerpoint/2010/main" val="381268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052736"/>
            <a:ext cx="8229600" cy="5073427"/>
          </a:xfrm>
        </p:spPr>
        <p:txBody>
          <a:bodyPr>
            <a:normAutofit/>
          </a:bodyPr>
          <a:lstStyle/>
          <a:p>
            <a:r>
              <a:rPr lang="sk-SK" dirty="0" smtClean="0"/>
              <a:t>Všetku </a:t>
            </a:r>
            <a:r>
              <a:rPr lang="sk-SK" dirty="0"/>
              <a:t>prácu zameriava na konkrétnu okolitú realitu. Vyznačuje sa jednoduchosťou, praktickosťou, prirodzeným postojom. Motivujú ho najmä hmatateľné výsledky práce a konkrétne gestá. </a:t>
            </a:r>
            <a:endParaRPr lang="sk-SK" dirty="0" smtClean="0"/>
          </a:p>
          <a:p>
            <a:r>
              <a:rPr lang="sk-SK" dirty="0" smtClean="0"/>
              <a:t>Jeho </a:t>
            </a:r>
            <a:r>
              <a:rPr lang="sk-SK" dirty="0"/>
              <a:t>práca často vyžaduje manuálnu zručnosť a technický talent. </a:t>
            </a:r>
            <a:endParaRPr lang="sk-SK" dirty="0" smtClean="0"/>
          </a:p>
          <a:p>
            <a:r>
              <a:rPr lang="sk-SK" dirty="0" smtClean="0"/>
              <a:t>V </a:t>
            </a:r>
            <a:r>
              <a:rPr lang="sk-SK" dirty="0"/>
              <a:t>jeho prostredí dominuje používanie strojov a nástrojov, dôležitá je fyzická vytrvalosť a/alebo manuálna zručnosť</a:t>
            </a:r>
          </a:p>
        </p:txBody>
      </p:sp>
      <p:sp>
        <p:nvSpPr>
          <p:cNvPr id="2" name="Nadpis 1"/>
          <p:cNvSpPr>
            <a:spLocks noGrp="1"/>
          </p:cNvSpPr>
          <p:nvPr>
            <p:ph type="title"/>
          </p:nvPr>
        </p:nvSpPr>
        <p:spPr/>
        <p:txBody>
          <a:bodyPr>
            <a:normAutofit fontScale="90000"/>
          </a:bodyPr>
          <a:lstStyle/>
          <a:p>
            <a:r>
              <a:rPr lang="sk-SK" dirty="0"/>
              <a:t>PRAKTICKO-TECHNICKÝ TYP (R)</a:t>
            </a:r>
            <a:br>
              <a:rPr lang="sk-SK" dirty="0"/>
            </a:br>
            <a:endParaRPr lang="sk-SK" dirty="0"/>
          </a:p>
        </p:txBody>
      </p:sp>
    </p:spTree>
    <p:extLst>
      <p:ext uri="{BB962C8B-B14F-4D97-AF65-F5344CB8AC3E}">
        <p14:creationId xmlns:p14="http://schemas.microsoft.com/office/powerpoint/2010/main" val="139386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836712"/>
            <a:ext cx="8229600" cy="5289451"/>
          </a:xfrm>
        </p:spPr>
        <p:txBody>
          <a:bodyPr>
            <a:normAutofit fontScale="92500" lnSpcReduction="20000"/>
          </a:bodyPr>
          <a:lstStyle/>
          <a:p>
            <a:r>
              <a:rPr lang="sk-SK" dirty="0" smtClean="0"/>
              <a:t>Charakterizuje </a:t>
            </a:r>
            <a:r>
              <a:rPr lang="sk-SK" dirty="0"/>
              <a:t>ho chuť pre štúdium, poznanie a skúmanie, ktoré vo všeobecnosti preferuje pred samotnou činnosťou. Priťahuje ho bádavá práca, ktorá vyžaduje koncentrované pozorovanie a presnú analýzu javov alebo situácií. Rád pozoruje a experimentuje, aby porozumel javom, ktoré ho obklopujú - či už fyzickým, biologickým alebo kultúrnym. Človek tohto typu je často vzdelaný a má široké záujmy. Rád sa učí nové veci a rieši problémy. Vo svojej práci potrebuje intelektuálnu stimuláciu. Rád sa hrá s nápadmi a myšlienkami. Má tendenciu strániť sa verejného života, pretože nie je primárne motivovaný medziľudskými vzťahmi ani vedením druhých. Cení si predovšetkým poznanie a vedu. Je logický, pokojný, racionálny, štruktúrovaný, kritický, objektívny, triezvy, zvedavý, pochybovačný</a:t>
            </a:r>
          </a:p>
        </p:txBody>
      </p:sp>
      <p:sp>
        <p:nvSpPr>
          <p:cNvPr id="2" name="Nadpis 1"/>
          <p:cNvSpPr>
            <a:spLocks noGrp="1"/>
          </p:cNvSpPr>
          <p:nvPr>
            <p:ph type="title"/>
          </p:nvPr>
        </p:nvSpPr>
        <p:spPr/>
        <p:txBody>
          <a:bodyPr>
            <a:normAutofit fontScale="90000"/>
          </a:bodyPr>
          <a:lstStyle/>
          <a:p>
            <a:r>
              <a:rPr lang="sk-SK" dirty="0"/>
              <a:t>INTELEKTUÁLNO-</a:t>
            </a:r>
            <a:r>
              <a:rPr lang="sk-SK" sz="3600" dirty="0"/>
              <a:t>VÝSKUMNÝ TYP (I) </a:t>
            </a:r>
            <a:br>
              <a:rPr lang="sk-SK" sz="3600" dirty="0"/>
            </a:br>
            <a:endParaRPr lang="sk-SK" sz="3600" dirty="0"/>
          </a:p>
        </p:txBody>
      </p:sp>
    </p:spTree>
    <p:extLst>
      <p:ext uri="{BB962C8B-B14F-4D97-AF65-F5344CB8AC3E}">
        <p14:creationId xmlns:p14="http://schemas.microsoft.com/office/powerpoint/2010/main" val="3006532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08720"/>
            <a:ext cx="8229600" cy="5217443"/>
          </a:xfrm>
        </p:spPr>
        <p:txBody>
          <a:bodyPr>
            <a:normAutofit fontScale="85000" lnSpcReduction="10000"/>
          </a:bodyPr>
          <a:lstStyle/>
          <a:p>
            <a:r>
              <a:rPr lang="sk-SK" dirty="0" smtClean="0"/>
              <a:t>Je </a:t>
            </a:r>
            <a:r>
              <a:rPr lang="sk-SK" dirty="0"/>
              <a:t>opakom administratívneho typu. Na rozdiel od plánovitej činnosti, umelecká činnosť nepozná dopredu výsledok. Umelecký typ chce v prvom rade vyjadriť svoje myšlienky, túžby a pocity prostredníctvom reči, písania, hudby, maľovania, divadla, atď.  Cíti istú averziu k príliš systematickým a monotónnym úlohám, pretože tam, kde je všetko dopredu nalinkované, kde dominujú procedúry, tam nie je priestor pre tvorivosť. To je dôvod, prečo sa zvyčajne vyhýba príliš štruktúrovaným situáciám, kde sú pokyny príliš špecifické a jasné. Vyhľadáva riešenia v prvom rade sám v sebe tým, že sa spolieha na svoje emócie a intuíciu. Umelecko-jazykový typ je často expresívny, emocionálny, idealistický, originálny, impulzívny, nápaditý, nezávislý, slobodný, intuitívny, trochu chaotický a nekonformný</a:t>
            </a:r>
          </a:p>
        </p:txBody>
      </p:sp>
      <p:sp>
        <p:nvSpPr>
          <p:cNvPr id="2" name="Nadpis 1"/>
          <p:cNvSpPr>
            <a:spLocks noGrp="1"/>
          </p:cNvSpPr>
          <p:nvPr>
            <p:ph type="title"/>
          </p:nvPr>
        </p:nvSpPr>
        <p:spPr/>
        <p:txBody>
          <a:bodyPr>
            <a:normAutofit fontScale="90000"/>
          </a:bodyPr>
          <a:lstStyle/>
          <a:p>
            <a:r>
              <a:rPr lang="sk-SK" dirty="0"/>
              <a:t>UMELECKO-JAZYKOVÝ TYP (A)</a:t>
            </a:r>
            <a:br>
              <a:rPr lang="sk-SK" dirty="0"/>
            </a:br>
            <a:endParaRPr lang="sk-SK" dirty="0"/>
          </a:p>
        </p:txBody>
      </p:sp>
    </p:spTree>
    <p:extLst>
      <p:ext uri="{BB962C8B-B14F-4D97-AF65-F5344CB8AC3E}">
        <p14:creationId xmlns:p14="http://schemas.microsoft.com/office/powerpoint/2010/main" val="223317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80728"/>
            <a:ext cx="8229600" cy="5145435"/>
          </a:xfrm>
        </p:spPr>
        <p:txBody>
          <a:bodyPr>
            <a:normAutofit fontScale="92500" lnSpcReduction="20000"/>
          </a:bodyPr>
          <a:lstStyle/>
          <a:p>
            <a:r>
              <a:rPr lang="sk-SK" dirty="0" smtClean="0"/>
              <a:t>Je </a:t>
            </a:r>
            <a:r>
              <a:rPr lang="sk-SK" dirty="0"/>
              <a:t>najviac vzdialený prakticko-technickému typu. Jeho prostredie je založené na komunikácii, vzťahoch a porozumení druhých. Kvalita kontaktov a emocionálne aspekty sú pre neho významnými faktormi spokojnosti. Väčšinou ľahko nadväzuje kontakty s ostatnými, zameriava sa primárne na pomoc, vzdelávanie a rozvoj druhých, informovanie, liečenie, poradenstvo... Priťahujú ho sociálne, psychologické alebo emocionálne problémy. Je často lídrom a populárnou osobou v skupine, potrebuje byť v strede aktivít. Málo ho priťahuje manuálna, technická a administratívna činnosť. Možno ho charakterizovať ako prijímajúceho, pozorného k ostatným, sympatického, starostlivého, družného, komunikatívneho...</a:t>
            </a:r>
          </a:p>
          <a:p>
            <a:endParaRPr lang="sk-SK" dirty="0"/>
          </a:p>
        </p:txBody>
      </p:sp>
      <p:sp>
        <p:nvSpPr>
          <p:cNvPr id="2" name="Nadpis 1"/>
          <p:cNvSpPr>
            <a:spLocks noGrp="1"/>
          </p:cNvSpPr>
          <p:nvPr>
            <p:ph type="title"/>
          </p:nvPr>
        </p:nvSpPr>
        <p:spPr/>
        <p:txBody>
          <a:bodyPr>
            <a:normAutofit fontScale="90000"/>
          </a:bodyPr>
          <a:lstStyle/>
          <a:p>
            <a:r>
              <a:rPr lang="sk-SK" dirty="0"/>
              <a:t>SOCIÁLNY TYP (S) </a:t>
            </a:r>
            <a:br>
              <a:rPr lang="sk-SK" dirty="0"/>
            </a:br>
            <a:endParaRPr lang="sk-SK" dirty="0"/>
          </a:p>
        </p:txBody>
      </p:sp>
    </p:spTree>
    <p:extLst>
      <p:ext uri="{BB962C8B-B14F-4D97-AF65-F5344CB8AC3E}">
        <p14:creationId xmlns:p14="http://schemas.microsoft.com/office/powerpoint/2010/main" val="323942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268760"/>
            <a:ext cx="8229600" cy="4857403"/>
          </a:xfrm>
        </p:spPr>
        <p:txBody>
          <a:bodyPr>
            <a:normAutofit fontScale="85000" lnSpcReduction="10000"/>
          </a:bodyPr>
          <a:lstStyle/>
          <a:p>
            <a:r>
              <a:rPr lang="sk-SK" dirty="0" smtClean="0"/>
              <a:t>Podnikateľský </a:t>
            </a:r>
            <a:r>
              <a:rPr lang="sk-SK" dirty="0"/>
              <a:t>typ síce vyhľadáva kontakty s druhými, je to skôr pre to, aby ich viedol alebo riadil, viac než pre to, že by mal potrebu im pomáhať. Je to človek dobyvačný, ktorý rád ovplyvňuje druhých vďaka svojej schopnosti presviedčať a svojím  zmyslom pre organizáciu. Rád „predáva“ svoje myšlienky rovnako ako výsledky vlastnej práce. Je rád vždy tam, kde je moc, peniaze  prestíž. Vie využiť všetky situácie k tomu, aby sa priblížil smerom k svojim vlastným cieľom. Jeho pracovné prostredie je stresujúce a veľmi súťaživé. Často sa charakterizuje ako presvedčený, ctižiadostivý, odvážny, energický, dominantný, zodpovedný, nezávislý, presvedčivý, sebavedomý, so silnou túžbou uspieť.</a:t>
            </a:r>
          </a:p>
          <a:p>
            <a:endParaRPr lang="sk-SK" dirty="0"/>
          </a:p>
        </p:txBody>
      </p:sp>
      <p:sp>
        <p:nvSpPr>
          <p:cNvPr id="2" name="Nadpis 1"/>
          <p:cNvSpPr>
            <a:spLocks noGrp="1"/>
          </p:cNvSpPr>
          <p:nvPr>
            <p:ph type="title"/>
          </p:nvPr>
        </p:nvSpPr>
        <p:spPr/>
        <p:txBody>
          <a:bodyPr/>
          <a:lstStyle/>
          <a:p>
            <a:r>
              <a:rPr lang="sk-SK" dirty="0"/>
              <a:t>PODNIKATEĽSKÝ TYP (E</a:t>
            </a:r>
          </a:p>
        </p:txBody>
      </p:sp>
    </p:spTree>
    <p:extLst>
      <p:ext uri="{BB962C8B-B14F-4D97-AF65-F5344CB8AC3E}">
        <p14:creationId xmlns:p14="http://schemas.microsoft.com/office/powerpoint/2010/main" val="380444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r>
              <a:rPr lang="sk-SK" dirty="0" smtClean="0"/>
              <a:t>Administratívny </a:t>
            </a:r>
            <a:r>
              <a:rPr lang="sk-SK" dirty="0"/>
              <a:t>typ je charakterizovaný rešpektovaním daných pravidiel. Charakterizuje ho presnosť, spoľahlivosť a rýchlosť pri vykonávaní činností. Rád usporadúva a organizuje dáta alebo veci. Je výborný realizátor, ktorého charakterizuje systematickosť a metodickosť. Môže sa uplatniť v oblastiach ako je účtovníctvo, financie, kancelárske práce, atď.  Odmieta približnosť. Môže byť popisovaný ako opatrný, metodický, presný, prísny, lojálny, spoľahlivý, svedomitý, pracovitý, efektívny, niekedy rigidný, konzervatívny ...</a:t>
            </a:r>
          </a:p>
          <a:p>
            <a:endParaRPr lang="sk-SK" dirty="0"/>
          </a:p>
        </p:txBody>
      </p:sp>
      <p:sp>
        <p:nvSpPr>
          <p:cNvPr id="2" name="Nadpis 1"/>
          <p:cNvSpPr>
            <a:spLocks noGrp="1"/>
          </p:cNvSpPr>
          <p:nvPr>
            <p:ph type="title"/>
          </p:nvPr>
        </p:nvSpPr>
        <p:spPr/>
        <p:txBody>
          <a:bodyPr>
            <a:normAutofit fontScale="90000"/>
          </a:bodyPr>
          <a:lstStyle/>
          <a:p>
            <a:r>
              <a:rPr lang="sk-SK" dirty="0"/>
              <a:t>ADMINISTRATÍVNY TYP (C) </a:t>
            </a:r>
            <a:br>
              <a:rPr lang="sk-SK" dirty="0"/>
            </a:br>
            <a:endParaRPr lang="sk-SK" dirty="0"/>
          </a:p>
        </p:txBody>
      </p:sp>
    </p:spTree>
    <p:extLst>
      <p:ext uri="{BB962C8B-B14F-4D97-AF65-F5344CB8AC3E}">
        <p14:creationId xmlns:p14="http://schemas.microsoft.com/office/powerpoint/2010/main" val="383746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a:spLocks noChangeArrowheads="1"/>
          </p:cNvSpPr>
          <p:nvPr/>
        </p:nvSpPr>
        <p:spPr bwMode="auto">
          <a:xfrm>
            <a:off x="844550" y="746125"/>
            <a:ext cx="4619625" cy="4067175"/>
          </a:xfrm>
          <a:prstGeom prst="hexagon">
            <a:avLst>
              <a:gd name="adj" fmla="val 24994"/>
              <a:gd name="vf" fmla="val 115470"/>
            </a:avLst>
          </a:prstGeom>
          <a:noFill/>
          <a:ln w="19050">
            <a:solidFill>
              <a:srgbClr val="1F4D78"/>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3" name="Text Box 2"/>
          <p:cNvSpPr txBox="1">
            <a:spLocks noChangeArrowheads="1"/>
          </p:cNvSpPr>
          <p:nvPr/>
        </p:nvSpPr>
        <p:spPr bwMode="auto">
          <a:xfrm>
            <a:off x="4056063" y="865188"/>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R</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 Box 3"/>
          <p:cNvSpPr txBox="1">
            <a:spLocks noChangeArrowheads="1"/>
          </p:cNvSpPr>
          <p:nvPr/>
        </p:nvSpPr>
        <p:spPr bwMode="auto">
          <a:xfrm>
            <a:off x="4837113" y="2524125"/>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I</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 Box 4"/>
          <p:cNvSpPr txBox="1">
            <a:spLocks noChangeArrowheads="1"/>
          </p:cNvSpPr>
          <p:nvPr/>
        </p:nvSpPr>
        <p:spPr bwMode="auto">
          <a:xfrm>
            <a:off x="4054475" y="4279900"/>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A</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 Box 2"/>
          <p:cNvSpPr txBox="1">
            <a:spLocks noChangeArrowheads="1"/>
          </p:cNvSpPr>
          <p:nvPr/>
        </p:nvSpPr>
        <p:spPr bwMode="auto">
          <a:xfrm>
            <a:off x="1852613" y="863600"/>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C</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6"/>
          <p:cNvSpPr txBox="1">
            <a:spLocks noChangeArrowheads="1"/>
          </p:cNvSpPr>
          <p:nvPr/>
        </p:nvSpPr>
        <p:spPr bwMode="auto">
          <a:xfrm>
            <a:off x="1081088" y="2522538"/>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E</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5"/>
          <p:cNvSpPr txBox="1">
            <a:spLocks noChangeArrowheads="1"/>
          </p:cNvSpPr>
          <p:nvPr/>
        </p:nvSpPr>
        <p:spPr bwMode="auto">
          <a:xfrm>
            <a:off x="1851025" y="4362450"/>
            <a:ext cx="4095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smtClean="0">
                <a:ln>
                  <a:noFill/>
                </a:ln>
                <a:solidFill>
                  <a:srgbClr val="404040"/>
                </a:solidFill>
                <a:effectLst/>
                <a:latin typeface="Arial" pitchFamily="34" charset="0"/>
                <a:ea typeface="Times New Roman" pitchFamily="18" charset="0"/>
                <a:cs typeface="Times New Roman" pitchFamily="18" charset="0"/>
              </a:rPr>
              <a:t>S</a:t>
            </a:r>
            <a:endParaRPr kumimoji="0" lang="sk-SK"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29847" y="-1033"/>
            <a:ext cx="5724644" cy="1092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600" b="0" i="0" u="none" strike="noStrike" cap="none" normalizeH="0" baseline="0" dirty="0" smtClean="0">
                <a:ln>
                  <a:noFill/>
                </a:ln>
                <a:solidFill>
                  <a:srgbClr val="1F4E79"/>
                </a:solidFill>
                <a:effectLst/>
                <a:latin typeface="Arial Black" pitchFamily="34" charset="0"/>
                <a:ea typeface="Times New Roman" pitchFamily="18" charset="0"/>
                <a:cs typeface="Times New Roman" pitchFamily="18" charset="0"/>
              </a:rPr>
              <a:t> PROFESIJNÉ OKRUHY RIASEC – „PÁRTY“</a:t>
            </a:r>
            <a:endParaRPr kumimoji="0" lang="sk-SK" altLang="ja-JP"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ja-JP" sz="1200" b="0"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PRACOVNÝ MATERIÁL PRE UCHÁDZAČA O ZAMESTNANIE</a:t>
            </a:r>
            <a:endParaRPr kumimoji="0" lang="en-US" altLang="ja-JP" sz="1000" b="1" i="0" u="none" strike="noStrike" cap="none" normalizeH="0" baseline="0" dirty="0" smtClean="0">
              <a:ln>
                <a:noFill/>
              </a:ln>
              <a:solidFill>
                <a:srgbClr val="5B9BD5"/>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ja-JP" sz="1000" b="1" i="0" u="none" strike="noStrike" cap="none" normalizeH="0" baseline="0" dirty="0" smtClean="0">
                <a:ln>
                  <a:noFill/>
                </a:ln>
                <a:solidFill>
                  <a:srgbClr val="5B9BD5"/>
                </a:solidFill>
                <a:effectLst/>
                <a:latin typeface="Arial" pitchFamily="34" charset="0"/>
                <a:cs typeface="Times New Roman" pitchFamily="18" charset="0"/>
              </a:rPr>
              <a:t>						</a:t>
            </a:r>
            <a:endParaRPr kumimoji="0" lang="en-US" altLang="ja-JP" sz="1000" b="1" i="0" u="none" strike="noStrike" cap="none" normalizeH="0" baseline="0" dirty="0" smtClean="0">
              <a:ln>
                <a:noFill/>
              </a:ln>
              <a:solidFill>
                <a:srgbClr val="5B9BD5"/>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k-SK"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0849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lvl="0"/>
            <a:r>
              <a:rPr lang="sk-SK" dirty="0" smtClean="0"/>
              <a:t>Tento dotazník Vám pomôže konfrontovať svoje vlastné </a:t>
            </a:r>
            <a:r>
              <a:rPr lang="sk-SK" dirty="0" err="1" smtClean="0"/>
              <a:t>sebahodnotenie</a:t>
            </a:r>
            <a:r>
              <a:rPr lang="sk-SK" dirty="0" smtClean="0"/>
              <a:t> typu osobnosti </a:t>
            </a:r>
            <a:endParaRPr lang="sk-SK" dirty="0"/>
          </a:p>
          <a:p>
            <a:pPr lvl="0"/>
            <a:r>
              <a:rPr lang="sk-SK" dirty="0" smtClean="0"/>
              <a:t>Nie len pre </a:t>
            </a:r>
            <a:r>
              <a:rPr lang="sk-SK" dirty="0" err="1" smtClean="0"/>
              <a:t>zamestnanie-povolanie</a:t>
            </a:r>
            <a:r>
              <a:rPr lang="sk-SK" dirty="0" smtClean="0"/>
              <a:t> je </a:t>
            </a:r>
            <a:r>
              <a:rPr lang="sk-SK" dirty="0"/>
              <a:t>dôležité poznať, čo Vás naozaj baví a na aké typy činností máte potenciálne predpoklady. Nasledujúci dotazník nám môže pomôcť spoločne o tom popremýšľať a naznačiť niektoré smery, ktorými by sme sa mohli uberať</a:t>
            </a:r>
            <a:r>
              <a:rPr lang="sk-SK" dirty="0" smtClean="0"/>
              <a:t>. </a:t>
            </a:r>
          </a:p>
          <a:p>
            <a:pPr lvl="0"/>
            <a:r>
              <a:rPr lang="sk-SK" dirty="0" smtClean="0"/>
              <a:t>Prečítajte </a:t>
            </a:r>
            <a:r>
              <a:rPr lang="sk-SK" dirty="0"/>
              <a:t>si nasledovné tvrdenia. Ak s tvrdením súhlasíte, vyplňte krúžok v príslušnom riadku. Neexistujú správne alebo nesprávne odpovede, odpovedajte spontánne – prvá voľba je zvyčajne správna. Vyplnenie dotazníka zaberie približne 5 až 10 minút.“</a:t>
            </a:r>
          </a:p>
          <a:p>
            <a:endParaRPr lang="sk-SK" dirty="0"/>
          </a:p>
        </p:txBody>
      </p:sp>
      <p:sp>
        <p:nvSpPr>
          <p:cNvPr id="2" name="Nadpis 1"/>
          <p:cNvSpPr>
            <a:spLocks noGrp="1"/>
          </p:cNvSpPr>
          <p:nvPr>
            <p:ph type="title"/>
          </p:nvPr>
        </p:nvSpPr>
        <p:spPr/>
        <p:txBody>
          <a:bodyPr>
            <a:normAutofit fontScale="90000"/>
          </a:bodyPr>
          <a:lstStyle/>
          <a:p>
            <a:r>
              <a:rPr lang="sk-SK" cap="all" dirty="0"/>
              <a:t>C2: PROFESIJNÉ OKRUHY RIASEC – </a:t>
            </a:r>
            <a:r>
              <a:rPr lang="sk-SK" cap="all" dirty="0" smtClean="0"/>
              <a:t> </a:t>
            </a:r>
            <a:endParaRPr lang="sk-SK" dirty="0"/>
          </a:p>
        </p:txBody>
      </p:sp>
    </p:spTree>
    <p:extLst>
      <p:ext uri="{BB962C8B-B14F-4D97-AF65-F5344CB8AC3E}">
        <p14:creationId xmlns:p14="http://schemas.microsoft.com/office/powerpoint/2010/main" val="208464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uľka 7"/>
          <p:cNvGraphicFramePr>
            <a:graphicFrameLocks noGrp="1"/>
          </p:cNvGraphicFramePr>
          <p:nvPr>
            <p:extLst>
              <p:ext uri="{D42A27DB-BD31-4B8C-83A1-F6EECF244321}">
                <p14:modId xmlns:p14="http://schemas.microsoft.com/office/powerpoint/2010/main" val="2296899081"/>
              </p:ext>
            </p:extLst>
          </p:nvPr>
        </p:nvGraphicFramePr>
        <p:xfrm>
          <a:off x="848987" y="828422"/>
          <a:ext cx="7755463" cy="5336882"/>
        </p:xfrm>
        <a:graphic>
          <a:graphicData uri="http://schemas.openxmlformats.org/drawingml/2006/table">
            <a:tbl>
              <a:tblPr firstCol="1" bandRow="1"/>
              <a:tblGrid>
                <a:gridCol w="449451"/>
                <a:gridCol w="4769362"/>
                <a:gridCol w="422775"/>
                <a:gridCol w="422775"/>
                <a:gridCol w="422775"/>
                <a:gridCol w="422775"/>
                <a:gridCol w="422775"/>
                <a:gridCol w="422775"/>
              </a:tblGrid>
              <a:tr h="114844">
                <a:tc>
                  <a:txBody>
                    <a:bodyPr/>
                    <a:lstStyle/>
                    <a:p>
                      <a:pPr algn="ctr">
                        <a:lnSpc>
                          <a:spcPct val="120000"/>
                        </a:lnSpc>
                        <a:spcAft>
                          <a:spcPts val="0"/>
                        </a:spcAft>
                      </a:pPr>
                      <a:r>
                        <a:rPr lang="sk-SK" sz="500" b="1" i="1" dirty="0">
                          <a:solidFill>
                            <a:srgbClr val="000000"/>
                          </a:solidFill>
                          <a:effectLst/>
                          <a:latin typeface="Calibri"/>
                          <a:ea typeface="Times New Roman"/>
                          <a:cs typeface="Times New Roman"/>
                        </a:rPr>
                        <a:t>1</a:t>
                      </a:r>
                      <a:endParaRPr lang="sk-SK" sz="500" dirty="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opravovať autá.</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riešiť logické hádanky.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Najradšej pracujem nezávisle a samostatne.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v tíme.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cieľavedomý a stanovujem si vlastné ciele.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organizovať moje prostredie (napr. papiere, dokumenty...).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montovať a konštruovať rôzne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čítať o umení a hudbe.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Rád pracujem s jasnými pokynmi a postupmi.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presviedčať alebo ovplyvňovať iných.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Wingdings"/>
                          <a:ea typeface="Times New Roman"/>
                          <a:cs typeface="Times New Roman"/>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skúšať nové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učiť niečo ostatných.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pomáhať druhým riešiť ich problémy.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starať sa o zvieratá.</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Neprekážalo by mi pracovať väčšinu času v kancelárii.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predávať.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písanie (príbehov, básničiek...).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veda.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Ľahko na seba beriem zodpovednosť.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liečiť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keď sa snažím pochopiť, ako veci fungujú.</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montovať a skladať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kreatívny.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Dávam pozor na detaily.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Dokážem sa sústrediť aj na monotónnu prácu.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analyzovať problémy alebo situácie.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hrať na hudobnom nástroji alebo spievať.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naučiť sa niečo o nových kultúrach.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Láka ma podnikanie.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varenie.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divadlo a hranie scénok.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praktický človek.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s číslami a tabuľkami.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rozprávať sa o problémoch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Dokážem si dobre zorganizovať prácu.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keď môžem viesť  vedenie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vonku.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Rád by som pracoval v kancelárii.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Dobre mi ide matematika.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pomáhať druhým.</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kreslenie.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byť v centre diania.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R</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S</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C</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98590">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dirty="0">
                          <a:solidFill>
                            <a:srgbClr val="000000"/>
                          </a:solidFill>
                          <a:effectLst/>
                          <a:latin typeface="Calibri"/>
                          <a:ea typeface="Times New Roman"/>
                          <a:cs typeface="Times New Roman"/>
                        </a:rPr>
                        <a:t>Súčet bodov v každom stĺpci:</a:t>
                      </a:r>
                      <a:endParaRPr lang="sk-SK" sz="500" dirty="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R</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I</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A</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S</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E</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C</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bl>
          </a:graphicData>
        </a:graphic>
      </p:graphicFrame>
      <p:sp>
        <p:nvSpPr>
          <p:cNvPr id="9" name="Rectangle 1"/>
          <p:cNvSpPr>
            <a:spLocks noChangeArrowheads="1"/>
          </p:cNvSpPr>
          <p:nvPr/>
        </p:nvSpPr>
        <p:spPr bwMode="auto">
          <a:xfrm>
            <a:off x="3557921" y="6266774"/>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0" name="Rectangle 2"/>
          <p:cNvSpPr>
            <a:spLocks noChangeArrowheads="1"/>
          </p:cNvSpPr>
          <p:nvPr/>
        </p:nvSpPr>
        <p:spPr bwMode="auto">
          <a:xfrm>
            <a:off x="4139952" y="6237312"/>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1" name="Rectangle 4"/>
          <p:cNvSpPr>
            <a:spLocks noChangeArrowheads="1"/>
          </p:cNvSpPr>
          <p:nvPr/>
        </p:nvSpPr>
        <p:spPr bwMode="auto">
          <a:xfrm>
            <a:off x="4715810" y="6237312"/>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2" name="Rectangle 9"/>
          <p:cNvSpPr>
            <a:spLocks noChangeArrowheads="1"/>
          </p:cNvSpPr>
          <p:nvPr/>
        </p:nvSpPr>
        <p:spPr bwMode="auto">
          <a:xfrm>
            <a:off x="501608" y="412975"/>
            <a:ext cx="2249334" cy="4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200" b="0"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C2:profesijné okruhy </a:t>
            </a:r>
            <a:r>
              <a:rPr kumimoji="0" lang="sk-SK" altLang="ja-JP" sz="1200" b="0" i="0" u="none" strike="noStrike" cap="none" normalizeH="0" dirty="0" smtClean="0">
                <a:ln>
                  <a:noFill/>
                </a:ln>
                <a:solidFill>
                  <a:srgbClr val="1F4E79"/>
                </a:solidFill>
                <a:effectLst/>
                <a:latin typeface="Arial" pitchFamily="34" charset="0"/>
                <a:ea typeface="Times New Roman" pitchFamily="18" charset="0"/>
                <a:cs typeface="Times New Roman" pitchFamily="18" charset="0"/>
              </a:rPr>
              <a:t> RIASEC</a:t>
            </a:r>
            <a:endParaRPr kumimoji="0" lang="sk-SK" altLang="ja-JP" sz="1000" b="1" i="0" u="none" strike="noStrike" cap="none" normalizeH="0" baseline="0" dirty="0" smtClean="0">
              <a:ln>
                <a:noFill/>
              </a:ln>
              <a:solidFill>
                <a:srgbClr val="1F4E79"/>
              </a:solidFill>
              <a:effectLst/>
              <a:latin typeface="Arial" pitchFamily="34" charset="0"/>
              <a:cs typeface="Times New Roman" pitchFamily="18" charset="0"/>
            </a:endParaRPr>
          </a:p>
        </p:txBody>
      </p:sp>
    </p:spTree>
    <p:extLst>
      <p:ext uri="{BB962C8B-B14F-4D97-AF65-F5344CB8AC3E}">
        <p14:creationId xmlns:p14="http://schemas.microsoft.com/office/powerpoint/2010/main" val="75200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lvl="0" indent="0">
              <a:buNone/>
            </a:pPr>
            <a:endParaRPr lang="sk-SK" dirty="0" smtClean="0"/>
          </a:p>
          <a:p>
            <a:pPr marL="0" lvl="0" indent="0">
              <a:buNone/>
            </a:pPr>
            <a:endParaRPr lang="sk-SK" dirty="0"/>
          </a:p>
          <a:p>
            <a:pPr marL="0" lvl="0" indent="0">
              <a:buNone/>
            </a:pPr>
            <a:r>
              <a:rPr lang="sk-SK" dirty="0" smtClean="0"/>
              <a:t>Prečítajte si charakteristiku   svojho dominantného typu</a:t>
            </a:r>
          </a:p>
          <a:p>
            <a:pPr marL="0" lvl="0" indent="0">
              <a:buNone/>
            </a:pPr>
            <a:endParaRPr lang="sk-SK" dirty="0"/>
          </a:p>
          <a:p>
            <a:pPr marL="0" lvl="0" indent="0">
              <a:buNone/>
            </a:pPr>
            <a:r>
              <a:rPr lang="sk-SK" dirty="0" smtClean="0"/>
              <a:t>Ľavý stĺpec: to sú záujmy – činnosti</a:t>
            </a:r>
          </a:p>
          <a:p>
            <a:pPr marL="0" lvl="0" indent="0">
              <a:buNone/>
            </a:pPr>
            <a:endParaRPr lang="sk-SK" dirty="0" smtClean="0"/>
          </a:p>
          <a:p>
            <a:pPr marL="0" lvl="0" indent="0">
              <a:buNone/>
            </a:pPr>
            <a:r>
              <a:rPr lang="sk-SK" dirty="0" smtClean="0"/>
              <a:t>Pravý stĺpec: vlastnosti</a:t>
            </a:r>
          </a:p>
          <a:p>
            <a:pPr marL="0" lvl="0" indent="0">
              <a:buNone/>
            </a:pPr>
            <a:r>
              <a:rPr lang="sk-SK" dirty="0" smtClean="0"/>
              <a:t> </a:t>
            </a:r>
            <a:endParaRPr lang="sk-SK" dirty="0"/>
          </a:p>
        </p:txBody>
      </p:sp>
      <p:sp>
        <p:nvSpPr>
          <p:cNvPr id="2" name="Nadpis 1"/>
          <p:cNvSpPr>
            <a:spLocks noGrp="1"/>
          </p:cNvSpPr>
          <p:nvPr>
            <p:ph type="title"/>
          </p:nvPr>
        </p:nvSpPr>
        <p:spPr>
          <a:xfrm>
            <a:off x="395536" y="188640"/>
            <a:ext cx="8768353" cy="1359024"/>
          </a:xfrm>
        </p:spPr>
        <p:txBody>
          <a:bodyPr>
            <a:normAutofit/>
          </a:bodyPr>
          <a:lstStyle/>
          <a:p>
            <a:r>
              <a:rPr lang="sk-SK" sz="2800" cap="all" dirty="0"/>
              <a:t>C3: PROFESIJNÉ OKRUHY RIASEC – CHARAKTERISTIKY </a:t>
            </a:r>
            <a:r>
              <a:rPr lang="sk-SK" sz="2800" cap="all" dirty="0" smtClean="0"/>
              <a:t>TYPOV- konfrontácia</a:t>
            </a:r>
            <a:endParaRPr lang="sk-SK" sz="2800" dirty="0"/>
          </a:p>
        </p:txBody>
      </p:sp>
    </p:spTree>
    <p:extLst>
      <p:ext uri="{BB962C8B-B14F-4D97-AF65-F5344CB8AC3E}">
        <p14:creationId xmlns:p14="http://schemas.microsoft.com/office/powerpoint/2010/main" val="400772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r>
              <a:rPr lang="sk-SK" dirty="0"/>
              <a:t>Konečným cieľom  </a:t>
            </a:r>
            <a:r>
              <a:rPr lang="sk-SK" dirty="0" err="1"/>
              <a:t>MUoZ</a:t>
            </a:r>
            <a:r>
              <a:rPr lang="sk-SK" dirty="0"/>
              <a:t> je </a:t>
            </a:r>
            <a:r>
              <a:rPr lang="sk-SK" dirty="0" smtClean="0"/>
              <a:t> </a:t>
            </a:r>
            <a:r>
              <a:rPr lang="sk-SK" dirty="0"/>
              <a:t>integrácia na trhu práce. Vzhľadom na množstvo prekážok na strane trhu práce a znevýhodnení na strane </a:t>
            </a:r>
            <a:r>
              <a:rPr lang="sk-SK" dirty="0" err="1"/>
              <a:t>MUoZ</a:t>
            </a:r>
            <a:r>
              <a:rPr lang="sk-SK" dirty="0"/>
              <a:t> často nie je tento cieľ z krátkodobého alebo strednodobého hľadiska realistický. </a:t>
            </a:r>
            <a:endParaRPr lang="sk-SK" dirty="0" smtClean="0"/>
          </a:p>
          <a:p>
            <a:r>
              <a:rPr lang="sk-SK" dirty="0" smtClean="0"/>
              <a:t>Poradenské </a:t>
            </a:r>
            <a:r>
              <a:rPr lang="sk-SK" dirty="0"/>
              <a:t>služby </a:t>
            </a:r>
            <a:r>
              <a:rPr lang="sk-SK" dirty="0" smtClean="0"/>
              <a:t>sú teda </a:t>
            </a:r>
            <a:r>
              <a:rPr lang="sk-SK" dirty="0"/>
              <a:t>zamerané na postupné približovanie sa trhu práce, a to najmä rozvojom </a:t>
            </a:r>
            <a:r>
              <a:rPr lang="sk-SK" dirty="0">
                <a:solidFill>
                  <a:srgbClr val="FF0000"/>
                </a:solidFill>
              </a:rPr>
              <a:t>faktorov </a:t>
            </a:r>
            <a:r>
              <a:rPr lang="sk-SK" dirty="0" err="1">
                <a:solidFill>
                  <a:srgbClr val="FF0000"/>
                </a:solidFill>
              </a:rPr>
              <a:t>zamestnateľnosti</a:t>
            </a:r>
            <a:r>
              <a:rPr lang="sk-SK" dirty="0">
                <a:solidFill>
                  <a:srgbClr val="FF0000"/>
                </a:solidFill>
              </a:rPr>
              <a:t> </a:t>
            </a:r>
            <a:r>
              <a:rPr lang="sk-SK" dirty="0" err="1"/>
              <a:t>MUoZ</a:t>
            </a:r>
            <a:r>
              <a:rPr lang="sk-SK" dirty="0"/>
              <a:t>. </a:t>
            </a:r>
          </a:p>
          <a:p>
            <a:endParaRPr lang="sk-SK" dirty="0"/>
          </a:p>
        </p:txBody>
      </p:sp>
      <p:sp>
        <p:nvSpPr>
          <p:cNvPr id="2" name="Nadpis 1"/>
          <p:cNvSpPr>
            <a:spLocks noGrp="1"/>
          </p:cNvSpPr>
          <p:nvPr>
            <p:ph type="title"/>
          </p:nvPr>
        </p:nvSpPr>
        <p:spPr/>
        <p:txBody>
          <a:bodyPr/>
          <a:lstStyle/>
          <a:p>
            <a:r>
              <a:rPr lang="sk-SK" dirty="0" err="1" smtClean="0"/>
              <a:t>Zamestnateľnosť</a:t>
            </a:r>
            <a:r>
              <a:rPr lang="sk-SK" dirty="0" smtClean="0"/>
              <a:t> </a:t>
            </a:r>
            <a:endParaRPr lang="sk-SK" dirty="0"/>
          </a:p>
        </p:txBody>
      </p:sp>
    </p:spTree>
    <p:extLst>
      <p:ext uri="{BB962C8B-B14F-4D97-AF65-F5344CB8AC3E}">
        <p14:creationId xmlns:p14="http://schemas.microsoft.com/office/powerpoint/2010/main" val="1275379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endParaRPr lang="sk-SK" dirty="0" smtClean="0"/>
          </a:p>
          <a:p>
            <a:pPr marL="0" indent="0">
              <a:buNone/>
            </a:pPr>
            <a:endParaRPr lang="sk-SK" dirty="0"/>
          </a:p>
          <a:p>
            <a:pPr marL="0" indent="0">
              <a:buNone/>
            </a:pPr>
            <a:r>
              <a:rPr lang="sk-SK" smtClean="0"/>
              <a:t>Ďakujem </a:t>
            </a:r>
            <a:r>
              <a:rPr lang="sk-SK" dirty="0" smtClean="0"/>
              <a:t>za pozornosť a aktívnu spoluprácu.</a:t>
            </a:r>
            <a:endParaRPr lang="sk-SK" dirty="0"/>
          </a:p>
        </p:txBody>
      </p:sp>
    </p:spTree>
    <p:extLst>
      <p:ext uri="{BB962C8B-B14F-4D97-AF65-F5344CB8AC3E}">
        <p14:creationId xmlns:p14="http://schemas.microsoft.com/office/powerpoint/2010/main" val="137676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b="1" i="1" dirty="0" err="1"/>
              <a:t>Zamestnateľnosť</a:t>
            </a:r>
            <a:r>
              <a:rPr lang="sk-SK" i="1" dirty="0"/>
              <a:t> </a:t>
            </a:r>
            <a:r>
              <a:rPr lang="sk-SK" b="1" i="1" dirty="0"/>
              <a:t>je</a:t>
            </a:r>
            <a:r>
              <a:rPr lang="sk-SK" i="1" dirty="0"/>
              <a:t> </a:t>
            </a:r>
            <a:r>
              <a:rPr lang="sk-SK" b="1" i="1" dirty="0"/>
              <a:t>schopnosť človeka získať a udržať si a  zmeniť zamestnanie. </a:t>
            </a:r>
            <a:endParaRPr lang="sk-SK" b="1" i="1" dirty="0" smtClean="0"/>
          </a:p>
          <a:p>
            <a:r>
              <a:rPr lang="sk-SK" i="1" dirty="0" smtClean="0"/>
              <a:t>Faktory </a:t>
            </a:r>
            <a:r>
              <a:rPr lang="sk-SK" i="1" dirty="0" err="1"/>
              <a:t>zamestnateľnosti</a:t>
            </a:r>
            <a:r>
              <a:rPr lang="sk-SK" i="1" dirty="0"/>
              <a:t> na strane </a:t>
            </a:r>
            <a:r>
              <a:rPr lang="sk-SK" i="1" dirty="0" err="1"/>
              <a:t>MUoZ</a:t>
            </a:r>
            <a:r>
              <a:rPr lang="sk-SK" i="1" dirty="0"/>
              <a:t> môžeme rozdeliť do dvoch veľkých skupín</a:t>
            </a:r>
            <a:endParaRPr lang="sk-SK" dirty="0"/>
          </a:p>
        </p:txBody>
      </p:sp>
      <p:sp>
        <p:nvSpPr>
          <p:cNvPr id="2" name="Nadpis 1"/>
          <p:cNvSpPr>
            <a:spLocks noGrp="1"/>
          </p:cNvSpPr>
          <p:nvPr>
            <p:ph type="title"/>
          </p:nvPr>
        </p:nvSpPr>
        <p:spPr/>
        <p:txBody>
          <a:bodyPr/>
          <a:lstStyle/>
          <a:p>
            <a:r>
              <a:rPr lang="sk-SK" dirty="0" smtClean="0"/>
              <a:t>Čo to je </a:t>
            </a:r>
            <a:r>
              <a:rPr lang="sk-SK" dirty="0" err="1" smtClean="0"/>
              <a:t>zamestnateľnosť</a:t>
            </a:r>
            <a:r>
              <a:rPr lang="sk-SK" dirty="0" smtClean="0"/>
              <a:t> ?</a:t>
            </a:r>
            <a:endParaRPr lang="sk-SK" dirty="0"/>
          </a:p>
        </p:txBody>
      </p:sp>
    </p:spTree>
    <p:extLst>
      <p:ext uri="{BB962C8B-B14F-4D97-AF65-F5344CB8AC3E}">
        <p14:creationId xmlns:p14="http://schemas.microsoft.com/office/powerpoint/2010/main" val="401190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764704"/>
            <a:ext cx="8229600" cy="5361459"/>
          </a:xfrm>
        </p:spPr>
        <p:txBody>
          <a:bodyPr>
            <a:normAutofit/>
          </a:bodyPr>
          <a:lstStyle/>
          <a:p>
            <a:r>
              <a:rPr lang="sk-SK" i="1" u="sng" dirty="0"/>
              <a:t>A: Tvrdé faktory </a:t>
            </a:r>
            <a:r>
              <a:rPr lang="sk-SK" i="1" u="sng" dirty="0" err="1"/>
              <a:t>zamestnateľnosti</a:t>
            </a:r>
            <a:endParaRPr lang="sk-SK" dirty="0"/>
          </a:p>
          <a:p>
            <a:r>
              <a:rPr lang="sk-SK" i="1" dirty="0"/>
              <a:t>Ide o faktory, ktoré sú relatívne trvalé v čase a nie je možné ich poradenskou intervenciou priamo ovplyvniť. </a:t>
            </a:r>
            <a:r>
              <a:rPr lang="sk-SK" i="1" dirty="0">
                <a:solidFill>
                  <a:srgbClr val="FF0000"/>
                </a:solidFill>
              </a:rPr>
              <a:t>Medzi ne patrí napríklad úroveň vzdelania, gramotnosť, nadobudnuté odborné vedomosti a zručnosti, demografické charakteristiky a pod. </a:t>
            </a:r>
            <a:r>
              <a:rPr lang="sk-SK" i="1" dirty="0"/>
              <a:t>Tieto charakteristiky je možné čiastočne ovplyvniť napríklad účasťou na rekvalifikačnom kurze a </a:t>
            </a:r>
            <a:r>
              <a:rPr lang="sk-SK" i="1" dirty="0" smtClean="0"/>
              <a:t>pod..</a:t>
            </a:r>
            <a:endParaRPr lang="sk-SK" dirty="0"/>
          </a:p>
        </p:txBody>
      </p:sp>
    </p:spTree>
    <p:extLst>
      <p:ext uri="{BB962C8B-B14F-4D97-AF65-F5344CB8AC3E}">
        <p14:creationId xmlns:p14="http://schemas.microsoft.com/office/powerpoint/2010/main" val="293126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Vzdelanie -najvyššie dosiahnuté</a:t>
            </a:r>
          </a:p>
          <a:p>
            <a:pPr marL="0" indent="0">
              <a:buNone/>
            </a:pPr>
            <a:r>
              <a:rPr lang="sk-SK" dirty="0"/>
              <a:t> </a:t>
            </a:r>
            <a:r>
              <a:rPr lang="sk-SK" dirty="0" smtClean="0"/>
              <a:t>                 -odbor</a:t>
            </a:r>
          </a:p>
          <a:p>
            <a:pPr marL="0" indent="0">
              <a:buNone/>
            </a:pPr>
            <a:r>
              <a:rPr lang="sk-SK" dirty="0"/>
              <a:t> </a:t>
            </a:r>
            <a:r>
              <a:rPr lang="sk-SK" dirty="0" smtClean="0"/>
              <a:t>                 - kurzy certifikáty</a:t>
            </a:r>
          </a:p>
          <a:p>
            <a:pPr marL="0" indent="0">
              <a:buNone/>
            </a:pPr>
            <a:r>
              <a:rPr lang="sk-SK" dirty="0" smtClean="0"/>
              <a:t>Prax – zamestnanie:</a:t>
            </a:r>
          </a:p>
          <a:p>
            <a:pPr marL="0" indent="0">
              <a:buNone/>
            </a:pPr>
            <a:r>
              <a:rPr lang="sk-SK" dirty="0" smtClean="0"/>
              <a:t>Profesia, čo som vykonával aké pracovné úkony</a:t>
            </a:r>
          </a:p>
          <a:p>
            <a:pPr marL="0" indent="0">
              <a:buNone/>
            </a:pPr>
            <a:r>
              <a:rPr lang="sk-SK" dirty="0"/>
              <a:t> </a:t>
            </a:r>
            <a:r>
              <a:rPr lang="sk-SK" dirty="0" smtClean="0"/>
              <a:t>                   </a:t>
            </a:r>
          </a:p>
          <a:p>
            <a:pPr marL="0" indent="0">
              <a:buNone/>
            </a:pPr>
            <a:endParaRPr lang="sk-SK" dirty="0"/>
          </a:p>
        </p:txBody>
      </p:sp>
      <p:sp>
        <p:nvSpPr>
          <p:cNvPr id="2" name="Nadpis 1"/>
          <p:cNvSpPr>
            <a:spLocks noGrp="1"/>
          </p:cNvSpPr>
          <p:nvPr>
            <p:ph type="title"/>
          </p:nvPr>
        </p:nvSpPr>
        <p:spPr/>
        <p:txBody>
          <a:bodyPr>
            <a:normAutofit fontScale="90000"/>
          </a:bodyPr>
          <a:lstStyle/>
          <a:p>
            <a:r>
              <a:rPr lang="sk-SK" dirty="0" smtClean="0"/>
              <a:t>Predstavme sa </a:t>
            </a:r>
            <a:r>
              <a:rPr lang="sk-SK" dirty="0" smtClean="0"/>
              <a:t>–tvrdé faktory </a:t>
            </a:r>
            <a:r>
              <a:rPr lang="sk-SK" dirty="0" err="1" smtClean="0"/>
              <a:t>zamestnateľnosti</a:t>
            </a:r>
            <a:endParaRPr lang="sk-SK" dirty="0"/>
          </a:p>
        </p:txBody>
      </p:sp>
    </p:spTree>
    <p:extLst>
      <p:ext uri="{BB962C8B-B14F-4D97-AF65-F5344CB8AC3E}">
        <p14:creationId xmlns:p14="http://schemas.microsoft.com/office/powerpoint/2010/main" val="310698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48680"/>
            <a:ext cx="8229600" cy="5577483"/>
          </a:xfrm>
        </p:spPr>
        <p:txBody>
          <a:bodyPr>
            <a:normAutofit/>
          </a:bodyPr>
          <a:lstStyle/>
          <a:p>
            <a:r>
              <a:rPr lang="sk-SK" i="1" u="sng" dirty="0"/>
              <a:t>B: Mäkké faktory </a:t>
            </a:r>
            <a:r>
              <a:rPr lang="sk-SK" i="1" u="sng" dirty="0" err="1"/>
              <a:t>zamestnateľnosti</a:t>
            </a:r>
            <a:endParaRPr lang="sk-SK" dirty="0"/>
          </a:p>
          <a:p>
            <a:pPr marL="0" indent="0">
              <a:buNone/>
            </a:pPr>
            <a:endParaRPr lang="sk-SK" i="1" dirty="0" smtClean="0"/>
          </a:p>
          <a:p>
            <a:pPr marL="0" indent="0">
              <a:buNone/>
            </a:pPr>
            <a:r>
              <a:rPr lang="sk-SK" i="1" dirty="0" smtClean="0"/>
              <a:t>Ide </a:t>
            </a:r>
            <a:r>
              <a:rPr lang="sk-SK" i="1" dirty="0"/>
              <a:t>o faktory, ktoré súvisia so schopnosťou </a:t>
            </a:r>
            <a:r>
              <a:rPr lang="sk-SK" i="1" dirty="0" err="1"/>
              <a:t>MUoZ</a:t>
            </a:r>
            <a:r>
              <a:rPr lang="sk-SK" i="1" dirty="0"/>
              <a:t> identifikovať a využiť svoj vlastný potenciál pre navigovanie trhom práce a vlastným životom. S určitým zjednodušením by sme ich mohli nazvať </a:t>
            </a:r>
            <a:r>
              <a:rPr lang="sk-SK" i="1" dirty="0">
                <a:solidFill>
                  <a:srgbClr val="FF0000"/>
                </a:solidFill>
              </a:rPr>
              <a:t>zručnosti</a:t>
            </a:r>
            <a:r>
              <a:rPr lang="sk-SK" i="1" dirty="0"/>
              <a:t> pre riadenie </a:t>
            </a:r>
            <a:r>
              <a:rPr lang="sk-SK" i="1" dirty="0">
                <a:solidFill>
                  <a:srgbClr val="FF0000"/>
                </a:solidFill>
              </a:rPr>
              <a:t>vlastnej kariéry</a:t>
            </a:r>
            <a:r>
              <a:rPr lang="sk-SK" i="1" dirty="0"/>
              <a:t>, zručnosti pre hľadanie zamestnania a pod. Tieto faktory je možné do určitej miery ovplyvniť </a:t>
            </a:r>
            <a:r>
              <a:rPr lang="sk-SK" i="1" dirty="0" smtClean="0"/>
              <a:t>cieleným poradenstvom.</a:t>
            </a:r>
            <a:endParaRPr lang="sk-SK" dirty="0"/>
          </a:p>
        </p:txBody>
      </p:sp>
    </p:spTree>
    <p:extLst>
      <p:ext uri="{BB962C8B-B14F-4D97-AF65-F5344CB8AC3E}">
        <p14:creationId xmlns:p14="http://schemas.microsoft.com/office/powerpoint/2010/main" val="162538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b="1" i="1" dirty="0"/>
              <a:t>Zručnosti pre riadenie vlastnej kariéry</a:t>
            </a:r>
            <a:r>
              <a:rPr lang="sk-SK" i="1" dirty="0"/>
              <a:t> sú rôzne kompetencie </a:t>
            </a:r>
            <a:r>
              <a:rPr lang="sk-SK" i="1" dirty="0">
                <a:solidFill>
                  <a:srgbClr val="FF0000"/>
                </a:solidFill>
              </a:rPr>
              <a:t>(vedomosti, zručnosti, postoje), ktoré umožňujú človeku efektívne navigovať vlastnú kariéru </a:t>
            </a:r>
            <a:r>
              <a:rPr lang="sk-SK" i="1" dirty="0"/>
              <a:t>– zbierať a analyzovať informácie o sebe a trhu práce, rozhodovať sa, plánovať a realizovať vlastné rozhodnutia a pod.</a:t>
            </a:r>
            <a:endParaRPr lang="sk-SK" dirty="0"/>
          </a:p>
          <a:p>
            <a:endParaRPr lang="sk-SK" dirty="0"/>
          </a:p>
        </p:txBody>
      </p:sp>
      <p:sp>
        <p:nvSpPr>
          <p:cNvPr id="2" name="Nadpis 1"/>
          <p:cNvSpPr>
            <a:spLocks noGrp="1"/>
          </p:cNvSpPr>
          <p:nvPr>
            <p:ph type="title"/>
          </p:nvPr>
        </p:nvSpPr>
        <p:spPr/>
        <p:txBody>
          <a:bodyPr/>
          <a:lstStyle/>
          <a:p>
            <a:r>
              <a:rPr lang="sk-SK" dirty="0" smtClean="0"/>
              <a:t>Čo sú to zručnosti</a:t>
            </a:r>
            <a:endParaRPr lang="sk-SK" dirty="0"/>
          </a:p>
        </p:txBody>
      </p:sp>
    </p:spTree>
    <p:extLst>
      <p:ext uri="{BB962C8B-B14F-4D97-AF65-F5344CB8AC3E}">
        <p14:creationId xmlns:p14="http://schemas.microsoft.com/office/powerpoint/2010/main" val="103803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20000"/>
          </a:bodyPr>
          <a:lstStyle/>
          <a:p>
            <a:r>
              <a:rPr lang="sk-SK" b="1" i="1" dirty="0"/>
              <a:t>Kariéra </a:t>
            </a:r>
            <a:r>
              <a:rPr lang="sk-SK" i="1" dirty="0"/>
              <a:t>je nepretržitý sled kratších či dlhších období, v ktorých  nadobúdame životné a pracovné skúsenosti, vedomosti a zručnosti, </a:t>
            </a:r>
            <a:r>
              <a:rPr lang="sk-SK" i="1" dirty="0">
                <a:solidFill>
                  <a:srgbClr val="FF0000"/>
                </a:solidFill>
              </a:rPr>
              <a:t>hľadáme svoje príležitosti</a:t>
            </a:r>
            <a:r>
              <a:rPr lang="sk-SK" i="1" dirty="0"/>
              <a:t>, realizujeme pracovné činnosti, žijeme v rôznych formálnych a neformálnych skupinách a plníme rôzne sociálne roly v priebehu celého  života. Kariéra nie je chápaná ako šplhanie sa po rebríčku pracovných úspechov a pozícií, ani ako niečo úzko zamerané na pracovné skúsenosti. Aj rodinné a </a:t>
            </a:r>
            <a:r>
              <a:rPr lang="sk-SK" i="1" dirty="0" err="1"/>
              <a:t>voľnočasové</a:t>
            </a:r>
            <a:r>
              <a:rPr lang="sk-SK" i="1" dirty="0"/>
              <a:t> aktivity a obdobia nezamestnanosti sú súčasťou tejto komplexnej životnej cesty človeka.</a:t>
            </a:r>
            <a:endParaRPr lang="sk-SK" dirty="0"/>
          </a:p>
          <a:p>
            <a:pPr marL="0" indent="0">
              <a:buNone/>
            </a:pPr>
            <a:r>
              <a:rPr lang="sk-SK" dirty="0"/>
              <a:t> </a:t>
            </a:r>
          </a:p>
          <a:p>
            <a:endParaRPr lang="sk-SK" dirty="0"/>
          </a:p>
        </p:txBody>
      </p:sp>
      <p:sp>
        <p:nvSpPr>
          <p:cNvPr id="2" name="Nadpis 1"/>
          <p:cNvSpPr>
            <a:spLocks noGrp="1"/>
          </p:cNvSpPr>
          <p:nvPr>
            <p:ph type="title"/>
          </p:nvPr>
        </p:nvSpPr>
        <p:spPr/>
        <p:txBody>
          <a:bodyPr/>
          <a:lstStyle/>
          <a:p>
            <a:r>
              <a:rPr lang="sk-SK" dirty="0" smtClean="0"/>
              <a:t>Čo je kariéra</a:t>
            </a:r>
            <a:endParaRPr lang="sk-SK" dirty="0"/>
          </a:p>
        </p:txBody>
      </p:sp>
    </p:spTree>
    <p:extLst>
      <p:ext uri="{BB962C8B-B14F-4D97-AF65-F5344CB8AC3E}">
        <p14:creationId xmlns:p14="http://schemas.microsoft.com/office/powerpoint/2010/main" val="180251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196752"/>
            <a:ext cx="8229600" cy="5328592"/>
          </a:xfrm>
        </p:spPr>
        <p:txBody>
          <a:bodyPr>
            <a:normAutofit fontScale="70000" lnSpcReduction="20000"/>
          </a:bodyPr>
          <a:lstStyle/>
          <a:p>
            <a:r>
              <a:rPr lang="sk-SK" dirty="0" smtClean="0"/>
              <a:t>Poznáme </a:t>
            </a:r>
            <a:r>
              <a:rPr lang="sk-SK" dirty="0" smtClean="0">
                <a:solidFill>
                  <a:srgbClr val="FF0000"/>
                </a:solidFill>
              </a:rPr>
              <a:t>šesť </a:t>
            </a:r>
            <a:r>
              <a:rPr lang="sk-SK" dirty="0">
                <a:solidFill>
                  <a:srgbClr val="FF0000"/>
                </a:solidFill>
              </a:rPr>
              <a:t>základných profesijných tém</a:t>
            </a:r>
            <a:r>
              <a:rPr lang="sk-SK" dirty="0"/>
              <a:t>, ktoré vyznačujú v prvom rade typ profesijného prostredia, ku ktorému môže byť každý človek viac alebo menej </a:t>
            </a:r>
            <a:r>
              <a:rPr lang="sk-SK" dirty="0" err="1" smtClean="0"/>
              <a:t>priťahovaný</a:t>
            </a:r>
            <a:r>
              <a:rPr lang="sk-SK" dirty="0" err="1" smtClean="0"/>
              <a:t>-inklinuje</a:t>
            </a:r>
            <a:r>
              <a:rPr lang="sk-SK" dirty="0" smtClean="0"/>
              <a:t>.</a:t>
            </a:r>
            <a:endParaRPr lang="sk-SK" dirty="0" smtClean="0"/>
          </a:p>
          <a:p>
            <a:r>
              <a:rPr lang="sk-SK" u="sng" dirty="0" smtClean="0"/>
              <a:t>Pracovné </a:t>
            </a:r>
            <a:r>
              <a:rPr lang="sk-SK" u="sng" dirty="0"/>
              <a:t>prostredia </a:t>
            </a:r>
            <a:r>
              <a:rPr lang="sk-SK" dirty="0"/>
              <a:t>je možné roztriediť do rovnakých kategórií, podľa toho, aké schopnosti, charakteristiky, postoje, záujmy, hodnoty sú v nich uprednostňované a presadzované. </a:t>
            </a:r>
            <a:endParaRPr lang="sk-SK" dirty="0" smtClean="0"/>
          </a:p>
          <a:p>
            <a:r>
              <a:rPr lang="sk-SK" dirty="0" smtClean="0"/>
              <a:t>existujú </a:t>
            </a:r>
            <a:r>
              <a:rPr lang="sk-SK" dirty="0"/>
              <a:t>profesijné prostredia, </a:t>
            </a:r>
            <a:r>
              <a:rPr lang="sk-SK" dirty="0" smtClean="0"/>
              <a:t> a väčšina ľudí sa dá  </a:t>
            </a:r>
            <a:r>
              <a:rPr lang="sk-SK" dirty="0">
                <a:solidFill>
                  <a:srgbClr val="FF0000"/>
                </a:solidFill>
              </a:rPr>
              <a:t>klasifikovať do šiestich</a:t>
            </a:r>
            <a:r>
              <a:rPr lang="sk-SK" dirty="0"/>
              <a:t> základných typov. </a:t>
            </a:r>
            <a:endParaRPr lang="sk-SK" dirty="0" smtClean="0"/>
          </a:p>
          <a:p>
            <a:pPr marL="0" indent="0">
              <a:buNone/>
            </a:pPr>
            <a:r>
              <a:rPr lang="sk-SK" dirty="0" smtClean="0"/>
              <a:t>Tieto </a:t>
            </a:r>
            <a:r>
              <a:rPr lang="sk-SK" dirty="0"/>
              <a:t>typy sa medzi sebou líšia svojimi osobnostnými črtami, záujmami,  hodnotami, postojmi atď. </a:t>
            </a:r>
            <a:endParaRPr lang="sk-SK" dirty="0" smtClean="0"/>
          </a:p>
          <a:p>
            <a:pPr marL="0" indent="0">
              <a:buNone/>
            </a:pPr>
            <a:r>
              <a:rPr lang="sk-SK" dirty="0" smtClean="0">
                <a:solidFill>
                  <a:srgbClr val="FF0000"/>
                </a:solidFill>
              </a:rPr>
              <a:t>Ľudia </a:t>
            </a:r>
            <a:r>
              <a:rPr lang="sk-SK" dirty="0">
                <a:solidFill>
                  <a:srgbClr val="FF0000"/>
                </a:solidFill>
              </a:rPr>
              <a:t>majú prirodzenú tendenciu vyhľadávať prostredie, ktoré im umožňuje vyjadriť a naplniť ich schopnosti, charakteristiky a záujmy a </a:t>
            </a:r>
            <a:r>
              <a:rPr lang="sk-SK" dirty="0">
                <a:solidFill>
                  <a:srgbClr val="00B050"/>
                </a:solidFill>
              </a:rPr>
              <a:t>kariérne rozhodovanie </a:t>
            </a:r>
            <a:r>
              <a:rPr lang="sk-SK" dirty="0">
                <a:solidFill>
                  <a:srgbClr val="FF0000"/>
                </a:solidFill>
              </a:rPr>
              <a:t>je podmienené vyhľadávaním tejto zhody. </a:t>
            </a:r>
            <a:endParaRPr lang="sk-SK" dirty="0" smtClean="0">
              <a:solidFill>
                <a:srgbClr val="FF0000"/>
              </a:solidFill>
            </a:endParaRPr>
          </a:p>
          <a:p>
            <a:pPr marL="0" indent="0">
              <a:buNone/>
            </a:pPr>
            <a:endParaRPr lang="sk-SK" dirty="0"/>
          </a:p>
          <a:p>
            <a:pPr marL="0" indent="0">
              <a:buNone/>
            </a:pPr>
            <a:r>
              <a:rPr lang="sk-SK" b="1" dirty="0" smtClean="0">
                <a:solidFill>
                  <a:srgbClr val="FF0000"/>
                </a:solidFill>
              </a:rPr>
              <a:t> </a:t>
            </a:r>
            <a:r>
              <a:rPr lang="sk-SK" b="1" u="sng" dirty="0">
                <a:solidFill>
                  <a:srgbClr val="FF0000"/>
                </a:solidFill>
              </a:rPr>
              <a:t>Každý človek je väčšinou charakterizovaný troma dominantnými typmi, ktoré mu najviac korešpondujú (označený je troma prvými písmenkami každého typu</a:t>
            </a:r>
            <a:r>
              <a:rPr lang="sk-SK" b="1" dirty="0" smtClean="0">
                <a:solidFill>
                  <a:srgbClr val="FF0000"/>
                </a:solidFill>
              </a:rPr>
              <a:t>,</a:t>
            </a:r>
            <a:endParaRPr lang="sk-SK" b="1" dirty="0">
              <a:solidFill>
                <a:srgbClr val="FF0000"/>
              </a:solidFill>
            </a:endParaRPr>
          </a:p>
        </p:txBody>
      </p:sp>
      <p:sp>
        <p:nvSpPr>
          <p:cNvPr id="2" name="Nadpis 1"/>
          <p:cNvSpPr>
            <a:spLocks noGrp="1"/>
          </p:cNvSpPr>
          <p:nvPr>
            <p:ph type="title"/>
          </p:nvPr>
        </p:nvSpPr>
        <p:spPr/>
        <p:txBody>
          <a:bodyPr>
            <a:normAutofit fontScale="90000"/>
          </a:bodyPr>
          <a:lstStyle/>
          <a:p>
            <a:r>
              <a:rPr lang="sk-SK" dirty="0" smtClean="0"/>
              <a:t>Moje zručnosti- </a:t>
            </a:r>
            <a:r>
              <a:rPr lang="sk-SK" sz="2700" dirty="0" smtClean="0"/>
              <a:t>aký som </a:t>
            </a:r>
            <a:r>
              <a:rPr lang="sk-SK" sz="3100" dirty="0" smtClean="0"/>
              <a:t>profesijný typ</a:t>
            </a:r>
            <a:endParaRPr lang="sk-SK" sz="3100" dirty="0"/>
          </a:p>
        </p:txBody>
      </p:sp>
    </p:spTree>
    <p:extLst>
      <p:ext uri="{BB962C8B-B14F-4D97-AF65-F5344CB8AC3E}">
        <p14:creationId xmlns:p14="http://schemas.microsoft.com/office/powerpoint/2010/main" val="133113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ala">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218</TotalTime>
  <Words>1392</Words>
  <Application>Microsoft Office PowerPoint</Application>
  <PresentationFormat>Prezentácia na obrazovke (4:3)</PresentationFormat>
  <Paragraphs>213</Paragraphs>
  <Slides>20</Slides>
  <Notes>0</Notes>
  <HiddenSlides>0</HiddenSlides>
  <MMClips>0</MMClips>
  <ScaleCrop>false</ScaleCrop>
  <HeadingPairs>
    <vt:vector size="4" baseType="variant">
      <vt:variant>
        <vt:lpstr>Motív</vt:lpstr>
      </vt:variant>
      <vt:variant>
        <vt:i4>1</vt:i4>
      </vt:variant>
      <vt:variant>
        <vt:lpstr>Nadpisy snímok</vt:lpstr>
      </vt:variant>
      <vt:variant>
        <vt:i4>20</vt:i4>
      </vt:variant>
    </vt:vector>
  </HeadingPairs>
  <TitlesOfParts>
    <vt:vector size="21" baseType="lpstr">
      <vt:lpstr>Hala</vt:lpstr>
      <vt:lpstr>Reštart </vt:lpstr>
      <vt:lpstr>Zamestnateľnosť </vt:lpstr>
      <vt:lpstr>Čo to je zamestnateľnosť ?</vt:lpstr>
      <vt:lpstr>Prezentácia programu PowerPoint</vt:lpstr>
      <vt:lpstr>Predstavme sa –tvrdé faktory zamestnateľnosti</vt:lpstr>
      <vt:lpstr>Prezentácia programu PowerPoint</vt:lpstr>
      <vt:lpstr>Čo sú to zručnosti</vt:lpstr>
      <vt:lpstr>Čo je kariéra</vt:lpstr>
      <vt:lpstr>Moje zručnosti- aký som profesijný typ</vt:lpstr>
      <vt:lpstr>PRAKTICKO-TECHNICKÝ TYP (R) </vt:lpstr>
      <vt:lpstr>INTELEKTUÁLNO-VÝSKUMNÝ TYP (I)  </vt:lpstr>
      <vt:lpstr>UMELECKO-JAZYKOVÝ TYP (A) </vt:lpstr>
      <vt:lpstr>SOCIÁLNY TYP (S)  </vt:lpstr>
      <vt:lpstr>PODNIKATEĽSKÝ TYP (E</vt:lpstr>
      <vt:lpstr>ADMINISTRATÍVNY TYP (C)  </vt:lpstr>
      <vt:lpstr>Prezentácia programu PowerPoint</vt:lpstr>
      <vt:lpstr>C2: PROFESIJNÉ OKRUHY RIASEC –  </vt:lpstr>
      <vt:lpstr>Prezentácia programu PowerPoint</vt:lpstr>
      <vt:lpstr>C3: PROFESIJNÉ OKRUHY RIASEC – CHARAKTERISTIKY TYPOV- konfrontácia</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Reštart</dc:title>
  <dc:creator>CL</dc:creator>
  <cp:lastModifiedBy>CL</cp:lastModifiedBy>
  <cp:revision>14</cp:revision>
  <cp:lastPrinted>2018-01-25T10:03:27Z</cp:lastPrinted>
  <dcterms:created xsi:type="dcterms:W3CDTF">2018-01-24T13:00:06Z</dcterms:created>
  <dcterms:modified xsi:type="dcterms:W3CDTF">2018-01-29T12:39:16Z</dcterms:modified>
</cp:coreProperties>
</file>