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3"/>
  </p:notesMasterIdLst>
  <p:sldIdLst>
    <p:sldId id="256" r:id="rId3"/>
    <p:sldId id="310" r:id="rId4"/>
    <p:sldId id="320" r:id="rId5"/>
    <p:sldId id="317" r:id="rId6"/>
    <p:sldId id="318" r:id="rId7"/>
    <p:sldId id="319" r:id="rId8"/>
    <p:sldId id="311" r:id="rId9"/>
    <p:sldId id="321" r:id="rId10"/>
    <p:sldId id="295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B3261"/>
    <a:srgbClr val="E8402E"/>
    <a:srgbClr val="009F3C"/>
    <a:srgbClr val="F58D01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0830" autoAdjust="0"/>
  </p:normalViewPr>
  <p:slideViewPr>
    <p:cSldViewPr>
      <p:cViewPr>
        <p:scale>
          <a:sx n="101" d="100"/>
          <a:sy n="101" d="100"/>
        </p:scale>
        <p:origin x="-19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C6022-4749-4E63-8438-81DDF8CF78DE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99911EE-547A-4E5E-917F-1AFE54771886}">
      <dgm:prSet phldrT="[Text]" custT="1"/>
      <dgm:spPr/>
      <dgm:t>
        <a:bodyPr/>
        <a:lstStyle/>
        <a:p>
          <a:r>
            <a:rPr lang="sk-SK" sz="1800" dirty="0" smtClean="0"/>
            <a:t>Úvodná fáza</a:t>
          </a:r>
          <a:endParaRPr lang="en-US" sz="1800" dirty="0"/>
        </a:p>
      </dgm:t>
    </dgm:pt>
    <dgm:pt modelId="{D1CC0000-63B9-4776-8A58-605E2133462A}" type="parTrans" cxnId="{5B3E22F1-C9B4-4068-8858-077C55C364CA}">
      <dgm:prSet/>
      <dgm:spPr/>
      <dgm:t>
        <a:bodyPr/>
        <a:lstStyle/>
        <a:p>
          <a:endParaRPr lang="en-US"/>
        </a:p>
      </dgm:t>
    </dgm:pt>
    <dgm:pt modelId="{DAFD64FE-7338-4FD1-B473-44897BB9E70A}" type="sibTrans" cxnId="{5B3E22F1-C9B4-4068-8858-077C55C364CA}">
      <dgm:prSet/>
      <dgm:spPr/>
      <dgm:t>
        <a:bodyPr/>
        <a:lstStyle/>
        <a:p>
          <a:endParaRPr lang="en-US"/>
        </a:p>
      </dgm:t>
    </dgm:pt>
    <dgm:pt modelId="{BF712D33-E25B-450F-9887-72D658E6B514}">
      <dgm:prSet phldrT="[Text]" custT="1"/>
      <dgm:spPr/>
      <dgm:t>
        <a:bodyPr/>
        <a:lstStyle/>
        <a:p>
          <a:r>
            <a:rPr lang="sk-SK" sz="1800" dirty="0" smtClean="0"/>
            <a:t>Fáza zberu informácií</a:t>
          </a:r>
          <a:endParaRPr lang="en-US" sz="1800" dirty="0"/>
        </a:p>
      </dgm:t>
    </dgm:pt>
    <dgm:pt modelId="{EC3091E1-8B57-4E0C-9A3A-DAE4F9F5094B}" type="parTrans" cxnId="{17F9C78B-B129-4315-8F7A-9353786CDB2B}">
      <dgm:prSet/>
      <dgm:spPr/>
      <dgm:t>
        <a:bodyPr/>
        <a:lstStyle/>
        <a:p>
          <a:endParaRPr lang="en-US"/>
        </a:p>
      </dgm:t>
    </dgm:pt>
    <dgm:pt modelId="{6CD3B2F8-714F-4A56-AFA9-E160667CE35C}" type="sibTrans" cxnId="{17F9C78B-B129-4315-8F7A-9353786CDB2B}">
      <dgm:prSet/>
      <dgm:spPr/>
      <dgm:t>
        <a:bodyPr/>
        <a:lstStyle/>
        <a:p>
          <a:endParaRPr lang="en-US"/>
        </a:p>
      </dgm:t>
    </dgm:pt>
    <dgm:pt modelId="{5195876B-5AC4-48D0-97A0-23CF61ECC317}">
      <dgm:prSet phldrT="[Text]" custT="1"/>
      <dgm:spPr/>
      <dgm:t>
        <a:bodyPr/>
        <a:lstStyle/>
        <a:p>
          <a:r>
            <a:rPr lang="sk-SK" sz="1800" dirty="0" smtClean="0"/>
            <a:t>Záverečná fáza</a:t>
          </a:r>
          <a:endParaRPr lang="en-US" sz="1800" dirty="0"/>
        </a:p>
      </dgm:t>
    </dgm:pt>
    <dgm:pt modelId="{5A2FD0D1-D842-4D1F-BE76-4EA5B42D32BB}" type="parTrans" cxnId="{085236C9-189E-476A-9A1E-492E3167021C}">
      <dgm:prSet/>
      <dgm:spPr/>
      <dgm:t>
        <a:bodyPr/>
        <a:lstStyle/>
        <a:p>
          <a:endParaRPr lang="en-US"/>
        </a:p>
      </dgm:t>
    </dgm:pt>
    <dgm:pt modelId="{7EE83F54-FD8D-40B5-923A-BEC1A25AD457}" type="sibTrans" cxnId="{085236C9-189E-476A-9A1E-492E3167021C}">
      <dgm:prSet/>
      <dgm:spPr/>
      <dgm:t>
        <a:bodyPr/>
        <a:lstStyle/>
        <a:p>
          <a:endParaRPr lang="en-US"/>
        </a:p>
      </dgm:t>
    </dgm:pt>
    <dgm:pt modelId="{5E04319B-72A6-46D0-81A2-F54EA24AEC33}" type="pres">
      <dgm:prSet presAssocID="{005C6022-4749-4E63-8438-81DDF8CF78DE}" presName="Name0" presStyleCnt="0">
        <dgm:presLayoutVars>
          <dgm:dir/>
          <dgm:animLvl val="lvl"/>
          <dgm:resizeHandles val="exact"/>
        </dgm:presLayoutVars>
      </dgm:prSet>
      <dgm:spPr/>
    </dgm:pt>
    <dgm:pt modelId="{9EEB99C4-B7A0-4125-985F-57E2C8ED9329}" type="pres">
      <dgm:prSet presAssocID="{799911EE-547A-4E5E-917F-1AFE547718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9EDF-B9AA-4989-A577-80955D280ECB}" type="pres">
      <dgm:prSet presAssocID="{DAFD64FE-7338-4FD1-B473-44897BB9E70A}" presName="parTxOnlySpace" presStyleCnt="0"/>
      <dgm:spPr/>
    </dgm:pt>
    <dgm:pt modelId="{53ECF009-FE31-45D1-8439-DFBD4F078200}" type="pres">
      <dgm:prSet presAssocID="{BF712D33-E25B-450F-9887-72D658E6B51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4E106-C5A3-4383-A2B1-D5C157BAD4FC}" type="pres">
      <dgm:prSet presAssocID="{6CD3B2F8-714F-4A56-AFA9-E160667CE35C}" presName="parTxOnlySpace" presStyleCnt="0"/>
      <dgm:spPr/>
    </dgm:pt>
    <dgm:pt modelId="{16CA10A9-7B3A-46DA-957B-E8F2E65C7E1B}" type="pres">
      <dgm:prSet presAssocID="{5195876B-5AC4-48D0-97A0-23CF61ECC3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F9C78B-B129-4315-8F7A-9353786CDB2B}" srcId="{005C6022-4749-4E63-8438-81DDF8CF78DE}" destId="{BF712D33-E25B-450F-9887-72D658E6B514}" srcOrd="1" destOrd="0" parTransId="{EC3091E1-8B57-4E0C-9A3A-DAE4F9F5094B}" sibTransId="{6CD3B2F8-714F-4A56-AFA9-E160667CE35C}"/>
    <dgm:cxn modelId="{F15B2F2F-148B-48C9-9194-A6CE1106D7AD}" type="presOf" srcId="{799911EE-547A-4E5E-917F-1AFE54771886}" destId="{9EEB99C4-B7A0-4125-985F-57E2C8ED9329}" srcOrd="0" destOrd="0" presId="urn:microsoft.com/office/officeart/2005/8/layout/chevron1"/>
    <dgm:cxn modelId="{A5CE7F88-882E-4E35-9857-13FC6081A66C}" type="presOf" srcId="{005C6022-4749-4E63-8438-81DDF8CF78DE}" destId="{5E04319B-72A6-46D0-81A2-F54EA24AEC33}" srcOrd="0" destOrd="0" presId="urn:microsoft.com/office/officeart/2005/8/layout/chevron1"/>
    <dgm:cxn modelId="{C3EEFE4C-435F-46EA-8B42-E34526245B26}" type="presOf" srcId="{5195876B-5AC4-48D0-97A0-23CF61ECC317}" destId="{16CA10A9-7B3A-46DA-957B-E8F2E65C7E1B}" srcOrd="0" destOrd="0" presId="urn:microsoft.com/office/officeart/2005/8/layout/chevron1"/>
    <dgm:cxn modelId="{5B3E22F1-C9B4-4068-8858-077C55C364CA}" srcId="{005C6022-4749-4E63-8438-81DDF8CF78DE}" destId="{799911EE-547A-4E5E-917F-1AFE54771886}" srcOrd="0" destOrd="0" parTransId="{D1CC0000-63B9-4776-8A58-605E2133462A}" sibTransId="{DAFD64FE-7338-4FD1-B473-44897BB9E70A}"/>
    <dgm:cxn modelId="{587DE363-BFA2-4751-8C92-6700816B1D43}" type="presOf" srcId="{BF712D33-E25B-450F-9887-72D658E6B514}" destId="{53ECF009-FE31-45D1-8439-DFBD4F078200}" srcOrd="0" destOrd="0" presId="urn:microsoft.com/office/officeart/2005/8/layout/chevron1"/>
    <dgm:cxn modelId="{085236C9-189E-476A-9A1E-492E3167021C}" srcId="{005C6022-4749-4E63-8438-81DDF8CF78DE}" destId="{5195876B-5AC4-48D0-97A0-23CF61ECC317}" srcOrd="2" destOrd="0" parTransId="{5A2FD0D1-D842-4D1F-BE76-4EA5B42D32BB}" sibTransId="{7EE83F54-FD8D-40B5-923A-BEC1A25AD457}"/>
    <dgm:cxn modelId="{704A2579-81E8-4D70-8C57-18AB37A6B6F8}" type="presParOf" srcId="{5E04319B-72A6-46D0-81A2-F54EA24AEC33}" destId="{9EEB99C4-B7A0-4125-985F-57E2C8ED9329}" srcOrd="0" destOrd="0" presId="urn:microsoft.com/office/officeart/2005/8/layout/chevron1"/>
    <dgm:cxn modelId="{85942838-A6C5-449A-ADBF-8904B96C39F5}" type="presParOf" srcId="{5E04319B-72A6-46D0-81A2-F54EA24AEC33}" destId="{6BE89EDF-B9AA-4989-A577-80955D280ECB}" srcOrd="1" destOrd="0" presId="urn:microsoft.com/office/officeart/2005/8/layout/chevron1"/>
    <dgm:cxn modelId="{00B24F20-99B2-40A7-8CBE-3636FDC5598F}" type="presParOf" srcId="{5E04319B-72A6-46D0-81A2-F54EA24AEC33}" destId="{53ECF009-FE31-45D1-8439-DFBD4F078200}" srcOrd="2" destOrd="0" presId="urn:microsoft.com/office/officeart/2005/8/layout/chevron1"/>
    <dgm:cxn modelId="{BA69B70D-88E7-4C28-816A-FA47EF783F4A}" type="presParOf" srcId="{5E04319B-72A6-46D0-81A2-F54EA24AEC33}" destId="{6B64E106-C5A3-4383-A2B1-D5C157BAD4FC}" srcOrd="3" destOrd="0" presId="urn:microsoft.com/office/officeart/2005/8/layout/chevron1"/>
    <dgm:cxn modelId="{47C291DA-04E3-48C2-BD82-FD22871C072B}" type="presParOf" srcId="{5E04319B-72A6-46D0-81A2-F54EA24AEC33}" destId="{16CA10A9-7B3A-46DA-957B-E8F2E65C7E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99C4-B7A0-4125-985F-57E2C8ED9329}">
      <dsp:nvSpPr>
        <dsp:cNvPr id="0" name=""/>
        <dsp:cNvSpPr/>
      </dsp:nvSpPr>
      <dsp:spPr>
        <a:xfrm>
          <a:off x="2351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Úvodná fáza</a:t>
          </a:r>
          <a:endParaRPr lang="en-US" sz="1800" kern="1200" dirty="0"/>
        </a:p>
      </dsp:txBody>
      <dsp:txXfrm>
        <a:off x="290383" y="0"/>
        <a:ext cx="2288957" cy="576064"/>
      </dsp:txXfrm>
    </dsp:sp>
    <dsp:sp modelId="{53ECF009-FE31-45D1-8439-DFBD4F078200}">
      <dsp:nvSpPr>
        <dsp:cNvPr id="0" name=""/>
        <dsp:cNvSpPr/>
      </dsp:nvSpPr>
      <dsp:spPr>
        <a:xfrm>
          <a:off x="2580871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Fáza zberu informácií</a:t>
          </a:r>
          <a:endParaRPr lang="en-US" sz="1800" kern="1200" dirty="0"/>
        </a:p>
      </dsp:txBody>
      <dsp:txXfrm>
        <a:off x="2868903" y="0"/>
        <a:ext cx="2288957" cy="576064"/>
      </dsp:txXfrm>
    </dsp:sp>
    <dsp:sp modelId="{16CA10A9-7B3A-46DA-957B-E8F2E65C7E1B}">
      <dsp:nvSpPr>
        <dsp:cNvPr id="0" name=""/>
        <dsp:cNvSpPr/>
      </dsp:nvSpPr>
      <dsp:spPr>
        <a:xfrm>
          <a:off x="5159390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Záverečná fáza</a:t>
          </a:r>
          <a:endParaRPr lang="en-US" sz="1800" kern="1200" dirty="0"/>
        </a:p>
      </dsp:txBody>
      <dsp:txXfrm>
        <a:off x="5447422" y="0"/>
        <a:ext cx="2288957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27/12/2016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Veľmi rýchlo uviesť históriu</a:t>
            </a:r>
          </a:p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8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Nie je to štandardizovaný sled krokov a metód, ktorý keď vyplníte, vypadne vám ideálne povolanie.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Nie je to zázračný liek na zamestnanosť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Nejde tu o okamžité vyriešenie nezamestnanosti, rýchle riešenia, ale skôr o naštartovanie človeka a jeho nasmerovanie na dobrý smer. Aby bol let dlhý a úspešný, aj rozbehová dráha musí byť poriadna.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Nie je pre všetkých, nie je primárne nástroj na zvyšovanie motivácie dlhodobo nezamestnaných a </a:t>
            </a:r>
            <a:r>
              <a:rPr lang="sk-SK" baseline="0" dirty="0" err="1" smtClean="0"/>
              <a:t>nezamestnateľných</a:t>
            </a:r>
            <a:r>
              <a:rPr lang="sk-SK" baseline="0" dirty="0" smtClean="0"/>
              <a:t>, hoci môže pomôcť aj tu. Bilancia kompetencií je pre tých, ktorí o ňu majú záujem – účasť by vždy mala byť dobrovoľná – musíme ju klientovi „predať“ (dôležitosť prvého informačného stretnutia).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3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Nechať v krátkosti kolovať záverečné správy, aby účastníci pochopili, k čomu sa potrebujeme dopracovať. Vysvetliť, že záverečná správa je výsledkom spoločnej práce poradcu a klienta, vypĺňa sa priebežne v celom procese, jej časti si môže vypĺňať aj klient sám (najmä analýzu trhu práce, vykonané aktivity počas bilancie </a:t>
            </a:r>
            <a:r>
              <a:rPr lang="sk-SK" baseline="0" smtClean="0"/>
              <a:t>atď.)</a:t>
            </a:r>
            <a:endParaRPr lang="sk-SK" baseline="0" dirty="0" smtClean="0"/>
          </a:p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aseline="0" dirty="0" smtClean="0"/>
              <a:t>Takto môže vyzerať priebeh BK, toto je proces, ktorým sa dopracujeme k záverečnej správe.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12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Rozdeliť do trojíc a každej trojici dať 2 výrazy z dokumentu „slovník poradcu – aktivita“ – napísať zrozumiteľnú definíciu pojmov (poskytnúť dokument „</a:t>
            </a:r>
            <a:r>
              <a:rPr lang="sk-SK" baseline="0" smtClean="0"/>
              <a:t>slovník poradcu“)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72" y="6294437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27/12/2016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0477"/>
            <a:ext cx="7772400" cy="872499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Úvod do bilancie kompetencií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2400" cy="1752600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4" name="Picture 6" descr="http://www.peoplenet.it/img/logo_fecb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9" y="5795394"/>
            <a:ext cx="1512168" cy="10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003984"/>
            <a:ext cx="2520280" cy="97946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83568" y="336537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smtClean="0"/>
              <a:t>Vzdelávanie odborných poradcov </a:t>
            </a:r>
            <a:r>
              <a:rPr lang="sk-SK" sz="2400" dirty="0" err="1" smtClean="0"/>
              <a:t>UPSVaR</a:t>
            </a:r>
            <a:endParaRPr lang="en-GB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6142721"/>
            <a:ext cx="27241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4" y="601980"/>
            <a:ext cx="5394971" cy="14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Pojmoslovie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BK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96944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Ako vysvetliť základné pojmy uchádzačom o zamestnanie tak, aby im rozumeli?</a:t>
            </a:r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7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Rozvoj bilancie kompetencií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96944" cy="36933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1986 – začína sa s experimentovaním „bilancie odborných a osobných kompetencií“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1989 – vytvorenie verejnej sieti Centier bilancie kompetencií (CIBC)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1991 – Bilancia kompetencií je zákonným právom každého občana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1995 – prvé projekty metodologického prenosu BK do iných krajín Európy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2000 – vytvorenie spoločných európskych štandardov kvality pre bilanciu kompetencií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2005 – vznik FECBOP: Európska federácia centier </a:t>
            </a:r>
            <a:r>
              <a:rPr lang="sk-SK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kariérového</a:t>
            </a: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poradenstva a bilancie kompetencií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157192"/>
            <a:ext cx="1599428" cy="1508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96383"/>
            <a:ext cx="1802697" cy="12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4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Čo je bilancia kompetencií?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12290" name="Picture 2" descr="http://images.clipartpanda.com/question-Question-Mark-Clip-Art-16.jpe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46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1028" name="Picture 4" descr="http://www.filmoveplagaty.sk/images/content/clanky/2011/12/jachyme_hod_ho_do_stroje/jachyme_hod_ho_do_stroje_program_1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380699" cy="774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8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3074" name="Picture 2" descr="https://assets-production-webvanta-com.s3-us-west-2.amazonaws.com/000000/16/70/original/Cartoons/m_101028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46" y="191683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76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III.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2050" name="Picture 2" descr="http://cdn2.funnycorner.net/funny-pictures/5478/Motivation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" b="8021"/>
          <a:stretch/>
        </p:blipFill>
        <p:spPr bwMode="auto">
          <a:xfrm>
            <a:off x="892113" y="1340768"/>
            <a:ext cx="728776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5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Bilancia kompetencií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96944" cy="430887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Súbor základných princípov a štandardov kvality pre poskytovanie </a:t>
            </a:r>
            <a:r>
              <a:rPr lang="sk-SK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kariérového</a:t>
            </a: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poradenstva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Prístup </a:t>
            </a:r>
            <a:r>
              <a:rPr lang="sk-SK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zamestaný</a:t>
            </a: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na klienta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Poradensko-vzdelávací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Priestor pre vytvorenie vlastného kompetenčného portfólia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Možnosť objektívne zhodnotiť nadobudnuté kompetencie</a:t>
            </a:r>
          </a:p>
          <a:p>
            <a:endParaRPr lang="sk-SK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...zamyslieť sa, s pomocou odborníka, ktorý neradí, nájsť svoje najlepšie kompetencie a definovať svoje </a:t>
            </a:r>
            <a:r>
              <a:rPr lang="sk-SK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kariérové</a:t>
            </a: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ciele!</a:t>
            </a:r>
          </a:p>
        </p:txBody>
      </p:sp>
    </p:spTree>
    <p:extLst>
      <p:ext uri="{BB962C8B-B14F-4D97-AF65-F5344CB8AC3E}">
        <p14:creationId xmlns:p14="http://schemas.microsoft.com/office/powerpoint/2010/main" val="501178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Výstupy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BK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96944" cy="215443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Portfólio kompetencií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Záverečná správa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 </a:t>
            </a:r>
            <a:r>
              <a:rPr lang="sk-SK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kariérové</a:t>
            </a: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ciele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Nadobudnuté odborné vedomosti, zručnosti a silné stránky vzhľadom na tieto ciele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Analýza trhu práce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Akčný plán pre dosiahnutie cieľov</a:t>
            </a:r>
          </a:p>
        </p:txBody>
      </p:sp>
    </p:spTree>
    <p:extLst>
      <p:ext uri="{BB962C8B-B14F-4D97-AF65-F5344CB8AC3E}">
        <p14:creationId xmlns:p14="http://schemas.microsoft.com/office/powerpoint/2010/main" val="85720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182914"/>
              </p:ext>
            </p:extLst>
          </p:nvPr>
        </p:nvGraphicFramePr>
        <p:xfrm>
          <a:off x="539552" y="1304764"/>
          <a:ext cx="802676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539552" y="1916832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Informovať </a:t>
            </a: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klienta o cieľoch a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priebehu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Vytvoriť atmosféru dôvery a 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otvorenosti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Overiť motiváciu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Analyzovať požiadavky a očakávania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4748" y="1916832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Analýza pracovných skúseností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Analýza profilu klienta</a:t>
            </a: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hypotéz profesijnej orientácie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5951" y="1916832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Overovanie hypotéz v teréne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akčného plánu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a odovzdanie záverečnej správy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4221088"/>
            <a:ext cx="252028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12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2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2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Priebeh (príklad)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Informačné stretnutie: predstavenie BK  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(aspoň 1 hodina)</a:t>
            </a:r>
          </a:p>
          <a:p>
            <a:pPr marL="342900" indent="-342900">
              <a:buFont typeface="+mj-lt"/>
              <a:buAutoNum type="arabicPeriod"/>
            </a:pPr>
            <a:endParaRPr lang="sk-SK" sz="1200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Rozhodnutie</a:t>
            </a:r>
          </a:p>
          <a:p>
            <a:pPr marL="285750" indent="-285750">
              <a:buFontTx/>
              <a:buChar char="-"/>
            </a:pPr>
            <a:endParaRPr lang="sk-SK" sz="12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Úvodný rozhovor 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(1h)</a:t>
            </a:r>
          </a:p>
          <a:p>
            <a:pPr marL="342900" indent="-342900">
              <a:buFont typeface="+mj-lt"/>
              <a:buAutoNum type="arabicPeriod" startAt="2"/>
            </a:pP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48" y="4221088"/>
            <a:ext cx="252028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Priebeh (príklad)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Font typeface="+mj-lt"/>
              <a:buAutoNum type="arabicPeriod" startAt="3"/>
            </a:pP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Vytvorenie kompetenčného portfólia (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možné v skupine – 2h)</a:t>
            </a:r>
            <a:endParaRPr lang="sk-SK" sz="1200" i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Analýza kompetencií, vyplnenie „</a:t>
            </a:r>
            <a:r>
              <a:rPr lang="sk-SK" sz="1200" dirty="0" err="1" smtClean="0">
                <a:solidFill>
                  <a:schemeClr val="tx1">
                    <a:lumMod val="50000"/>
                  </a:schemeClr>
                </a:solidFill>
              </a:rPr>
              <a:t>kariérového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 kvietku“... (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1h rozhovor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Zhrnutie, hľadanie vhodných kar. cieľov 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(1h rozhovor)</a:t>
            </a: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5951" y="4221088"/>
            <a:ext cx="252028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12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Priebeh (priebeh)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Overovanie, konkretizovanie a monitoring (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1-2 rozhovory podľa potreby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sk-SK" sz="1200" i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Záverečný rozhovor </a:t>
            </a:r>
            <a:r>
              <a:rPr lang="sk-SK" sz="1200" i="1" dirty="0" smtClean="0">
                <a:solidFill>
                  <a:schemeClr val="tx1">
                    <a:lumMod val="50000"/>
                  </a:schemeClr>
                </a:solidFill>
              </a:rPr>
              <a:t>(1h)</a:t>
            </a:r>
          </a:p>
          <a:p>
            <a:pPr marL="342900" indent="-342900">
              <a:buFont typeface="+mj-lt"/>
              <a:buAutoNum type="arabicPeriod" startAt="6"/>
            </a:pP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sk-SK" sz="1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Možný priebeh bilancie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kompetencií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7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9472</TotalTime>
  <Words>556</Words>
  <Application>Microsoft Office PowerPoint</Application>
  <PresentationFormat>Prezentácia na obrazovke (4:3)</PresentationFormat>
  <Paragraphs>94</Paragraphs>
  <Slides>10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Office Theme</vt:lpstr>
      <vt:lpstr>Aspect</vt:lpstr>
      <vt:lpstr>Úvod do bilancie kompetencií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Šprlák Tomáš</cp:lastModifiedBy>
  <cp:revision>134</cp:revision>
  <dcterms:created xsi:type="dcterms:W3CDTF">2013-06-03T12:57:42Z</dcterms:created>
  <dcterms:modified xsi:type="dcterms:W3CDTF">2016-12-27T10:10:11Z</dcterms:modified>
</cp:coreProperties>
</file>