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92" r:id="rId2"/>
    <p:sldId id="293" r:id="rId3"/>
    <p:sldId id="290" r:id="rId4"/>
    <p:sldId id="257" r:id="rId5"/>
    <p:sldId id="258" r:id="rId6"/>
    <p:sldId id="259" r:id="rId7"/>
    <p:sldId id="265" r:id="rId8"/>
    <p:sldId id="260" r:id="rId9"/>
    <p:sldId id="261" r:id="rId10"/>
    <p:sldId id="295" r:id="rId11"/>
    <p:sldId id="262" r:id="rId12"/>
    <p:sldId id="277" r:id="rId13"/>
    <p:sldId id="279" r:id="rId14"/>
    <p:sldId id="283" r:id="rId15"/>
    <p:sldId id="296" r:id="rId16"/>
    <p:sldId id="297" r:id="rId17"/>
    <p:sldId id="298" r:id="rId18"/>
    <p:sldId id="284" r:id="rId19"/>
    <p:sldId id="285" r:id="rId20"/>
    <p:sldId id="280" r:id="rId21"/>
    <p:sldId id="286" r:id="rId22"/>
    <p:sldId id="287" r:id="rId23"/>
    <p:sldId id="288" r:id="rId24"/>
    <p:sldId id="299" r:id="rId25"/>
    <p:sldId id="300" r:id="rId26"/>
    <p:sldId id="266" r:id="rId27"/>
    <p:sldId id="267" r:id="rId28"/>
    <p:sldId id="268" r:id="rId29"/>
    <p:sldId id="269" r:id="rId30"/>
    <p:sldId id="270" r:id="rId31"/>
    <p:sldId id="271" r:id="rId32"/>
    <p:sldId id="272" r:id="rId33"/>
    <p:sldId id="264" r:id="rId34"/>
    <p:sldId id="273" r:id="rId35"/>
    <p:sldId id="274" r:id="rId36"/>
    <p:sldId id="275" r:id="rId37"/>
    <p:sldId id="276" r:id="rId38"/>
  </p:sldIdLst>
  <p:sldSz cx="9144000" cy="6858000" type="screen4x3"/>
  <p:notesSz cx="6797675" cy="987425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AB21EAB7-C343-4411-8145-301690BCC4FE}" type="datetimeFigureOut">
              <a:rPr lang="sk-SK" smtClean="0"/>
              <a:pPr/>
              <a:t>24. 1. 2019</a:t>
            </a:fld>
            <a:endParaRPr lang="sk-SK"/>
          </a:p>
        </p:txBody>
      </p:sp>
      <p:sp>
        <p:nvSpPr>
          <p:cNvPr id="4" name="Zástupný symbol obrazu snímky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00F50EAB-FF1C-46A7-88DF-316745117437}" type="slidenum">
              <a:rPr lang="sk-SK" smtClean="0"/>
              <a:pPr/>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Kto vie čo je </a:t>
            </a:r>
            <a:r>
              <a:rPr lang="sk-SK" dirty="0" err="1" smtClean="0"/>
              <a:t>kariera</a:t>
            </a:r>
            <a:r>
              <a:rPr lang="sk-SK" dirty="0" smtClean="0"/>
              <a:t> -Vyberte si pojem a napíšte</a:t>
            </a:r>
            <a:r>
              <a:rPr lang="sk-SK" baseline="0" dirty="0" smtClean="0"/>
              <a:t>  na </a:t>
            </a:r>
            <a:r>
              <a:rPr lang="sk-SK" baseline="0" dirty="0" err="1" smtClean="0"/>
              <a:t>flipčart</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10</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Napísať na </a:t>
            </a:r>
            <a:r>
              <a:rPr lang="sk-SK" dirty="0" err="1" smtClean="0"/>
              <a:t>flipčart</a:t>
            </a:r>
            <a:r>
              <a:rPr lang="sk-SK" dirty="0" smtClean="0"/>
              <a:t> – čo to je- skupina napíšte čo si myslíte že je </a:t>
            </a:r>
            <a:r>
              <a:rPr lang="sk-SK" dirty="0" err="1" smtClean="0"/>
              <a:t>kariera</a:t>
            </a:r>
            <a:r>
              <a:rPr lang="sk-SK" dirty="0" smtClean="0"/>
              <a:t> , skupiny - prezentovať</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11</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solidFill>
                  <a:srgbClr val="FF0000"/>
                </a:solidFill>
              </a:rPr>
              <a:t>Video tanečnica</a:t>
            </a:r>
            <a:endParaRPr lang="sk-SK" b="1" dirty="0">
              <a:solidFill>
                <a:srgbClr val="FF0000"/>
              </a:solidFill>
            </a:endParaRPr>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12</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Do </a:t>
            </a:r>
            <a:r>
              <a:rPr lang="sk-SK" dirty="0" err="1" smtClean="0"/>
              <a:t>kariery</a:t>
            </a:r>
            <a:r>
              <a:rPr lang="sk-SK" dirty="0" smtClean="0"/>
              <a:t> patrí aj rodina ,  sociálne vzťahy, kamaráti, niekto nám pomáha niekto nás brzdí v tom aby sme sa </a:t>
            </a:r>
            <a:r>
              <a:rPr lang="sk-SK" dirty="0" err="1" smtClean="0"/>
              <a:t>rozvijali</a:t>
            </a:r>
            <a:r>
              <a:rPr lang="sk-SK" dirty="0" smtClean="0"/>
              <a:t>.....</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13</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dirty="0" smtClean="0"/>
              <a:t>Poradca s účastníkmi diskutuje na tému sociálnej podpory</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14</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t>Na otázky ste </a:t>
            </a:r>
            <a:r>
              <a:rPr lang="sk-SK" b="1" dirty="0" err="1" smtClean="0"/>
              <a:t>odpovedalai</a:t>
            </a:r>
            <a:r>
              <a:rPr lang="sk-SK" b="1" dirty="0" smtClean="0"/>
              <a:t>, </a:t>
            </a:r>
            <a:r>
              <a:rPr lang="sk-SK" b="1" dirty="0" err="1" smtClean="0"/>
              <a:t>označali</a:t>
            </a:r>
            <a:r>
              <a:rPr lang="sk-SK" b="1" dirty="0" smtClean="0"/>
              <a:t> ste viac ako jednu osobu alebo viacerých, našli ste vo svojom životnom poli podľa položených </a:t>
            </a:r>
            <a:r>
              <a:rPr lang="sk-SK" b="1" dirty="0" err="1" smtClean="0"/>
              <a:t>otázakšetky</a:t>
            </a:r>
            <a:r>
              <a:rPr lang="sk-SK" b="1" dirty="0" smtClean="0"/>
              <a:t> osoby,  prečo ste dali osoby bližšie k sebe??? Ostatných ďalej od seba – máte s nimi bližší vzťah</a:t>
            </a:r>
            <a:endParaRPr lang="sk-SK" b="1"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18</a:t>
            </a:fld>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b="1" dirty="0" smtClean="0"/>
              <a:t>Predchádzajúca úloha to boli </a:t>
            </a:r>
            <a:r>
              <a:rPr lang="sk-SK" b="1" dirty="0" err="1" smtClean="0"/>
              <a:t>ludia</a:t>
            </a:r>
            <a:r>
              <a:rPr lang="sk-SK" b="1" baseline="0" dirty="0" smtClean="0"/>
              <a:t> okolo Vás, a kde ste vy, kto ste v akej pozícií sa vnímate</a:t>
            </a:r>
            <a:endParaRPr lang="sk-SK" b="1"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19</a:t>
            </a:fld>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200" kern="1200" dirty="0" smtClean="0">
                <a:solidFill>
                  <a:schemeClr val="tx1"/>
                </a:solidFill>
                <a:latin typeface="+mn-lt"/>
                <a:ea typeface="+mn-ea"/>
                <a:cs typeface="+mn-cs"/>
              </a:rPr>
              <a:t>že okrem oblasti č. 6 nemôžu používať slová. Nehodnotí sa umelecká kvalita diela, kresby môžu byť jednoduché, nedokončené a dokonca nezrozumiteľné pre ostatných, pokiaľ vy sami viete, čo vyjadrujú.</a:t>
            </a:r>
          </a:p>
          <a:p>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22</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err="1" smtClean="0"/>
              <a:t>Pomože</a:t>
            </a:r>
            <a:r>
              <a:rPr lang="sk-SK" baseline="0" dirty="0" smtClean="0"/>
              <a:t> nám poznať sa vedieť sa opísať, je to základ naučiť sa prezentovať</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24</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00A2BF2A-B628-44A0-B978-CED4FB11D18B}" type="datetimeFigureOut">
              <a:rPr lang="sk-SK" smtClean="0"/>
              <a:pPr/>
              <a:t>24. 1. 2019</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3EC9CBB9-B726-426F-AA44-66FC0A3E1FB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3EC9CBB9-B726-426F-AA44-66FC0A3E1FBC}" type="slidenum">
              <a:rPr lang="sk-SK" smtClean="0"/>
              <a:pPr/>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00A2BF2A-B628-44A0-B978-CED4FB11D18B}" type="datetimeFigureOut">
              <a:rPr lang="sk-SK" smtClean="0"/>
              <a:pPr/>
              <a:t>24. 1. 2019</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00A2BF2A-B628-44A0-B978-CED4FB11D18B}" type="datetimeFigureOut">
              <a:rPr lang="sk-SK" smtClean="0"/>
              <a:pPr/>
              <a:t>24. 1. 2019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00A2BF2A-B628-44A0-B978-CED4FB11D18B}" type="datetimeFigureOut">
              <a:rPr lang="sk-SK" smtClean="0"/>
              <a:pPr/>
              <a:t>24. 1. 2019</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3EC9CBB9-B726-426F-AA44-66FC0A3E1FBC}" type="slidenum">
              <a:rPr lang="sk-SK" smtClean="0"/>
              <a:pPr/>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A2BF2A-B628-44A0-B978-CED4FB11D18B}" type="datetimeFigureOut">
              <a:rPr lang="sk-SK" smtClean="0"/>
              <a:pPr/>
              <a:t>24. 1. 2019</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C9CBB9-B726-426F-AA44-66FC0A3E1FB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539552" y="2492896"/>
            <a:ext cx="7772400" cy="1541729"/>
          </a:xfrm>
        </p:spPr>
        <p:txBody>
          <a:bodyPr>
            <a:normAutofit fontScale="90000"/>
          </a:bodyPr>
          <a:lstStyle/>
          <a:p>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Dobrý</a:t>
            </a:r>
            <a:r>
              <a:rPr lang="sk-SK" dirty="0" smtClean="0"/>
              <a:t> </a:t>
            </a:r>
            <a:r>
              <a:rPr lang="sk-SK" dirty="0" smtClean="0">
                <a:solidFill>
                  <a:srgbClr val="FF0000"/>
                </a:solidFill>
              </a:rPr>
              <a:t>deň</a:t>
            </a:r>
            <a:r>
              <a:rPr lang="sk-SK" dirty="0" smtClean="0"/>
              <a:t>,   </a:t>
            </a:r>
            <a:br>
              <a:rPr lang="sk-SK" dirty="0" smtClean="0"/>
            </a:br>
            <a:r>
              <a:rPr lang="sk-SK" dirty="0" smtClean="0">
                <a:solidFill>
                  <a:srgbClr val="FF0000"/>
                </a:solidFill>
              </a:rPr>
              <a:t>Vitajte</a:t>
            </a:r>
            <a:endParaRPr lang="sk-SK" dirty="0">
              <a:solidFill>
                <a:srgbClr val="FF0000"/>
              </a:solidFill>
            </a:endParaRPr>
          </a:p>
        </p:txBody>
      </p:sp>
      <p:sp>
        <p:nvSpPr>
          <p:cNvPr id="3" name="Podnadpis 2"/>
          <p:cNvSpPr>
            <a:spLocks noGrp="1"/>
          </p:cNvSpPr>
          <p:nvPr>
            <p:ph type="subTitle" idx="1"/>
          </p:nvPr>
        </p:nvSpPr>
        <p:spPr>
          <a:xfrm>
            <a:off x="899592" y="4293096"/>
            <a:ext cx="7772400" cy="1199704"/>
          </a:xfrm>
        </p:spPr>
        <p:txBody>
          <a:bodyPr/>
          <a:lstStyle/>
          <a:p>
            <a:endParaRPr lang="sk-SK" dirty="0"/>
          </a:p>
        </p:txBody>
      </p:sp>
      <p:pic>
        <p:nvPicPr>
          <p:cNvPr id="4"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1560" y="476672"/>
            <a:ext cx="5400600"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a:buNone/>
            </a:pPr>
            <a:r>
              <a:rPr lang="sk-SK" b="1" dirty="0" smtClean="0">
                <a:solidFill>
                  <a:srgbClr val="FF0000"/>
                </a:solidFill>
              </a:rPr>
              <a:t>Životná dráha,</a:t>
            </a:r>
            <a:r>
              <a:rPr lang="sk-SK" dirty="0" smtClean="0"/>
              <a:t>       </a:t>
            </a:r>
            <a:r>
              <a:rPr lang="sk-SK" b="1" dirty="0" smtClean="0">
                <a:solidFill>
                  <a:srgbClr val="7030A0"/>
                </a:solidFill>
              </a:rPr>
              <a:t>etapa života</a:t>
            </a:r>
          </a:p>
          <a:p>
            <a:pPr>
              <a:buNone/>
            </a:pPr>
            <a:r>
              <a:rPr lang="sk-SK" b="1" dirty="0" smtClean="0">
                <a:solidFill>
                  <a:srgbClr val="7030A0"/>
                </a:solidFill>
              </a:rPr>
              <a:t> </a:t>
            </a:r>
            <a:r>
              <a:rPr lang="sk-SK" b="1" dirty="0" smtClean="0">
                <a:solidFill>
                  <a:srgbClr val="00B050"/>
                </a:solidFill>
              </a:rPr>
              <a:t>Vzdelanie,</a:t>
            </a:r>
            <a:r>
              <a:rPr lang="sk-SK" dirty="0" smtClean="0"/>
              <a:t>            </a:t>
            </a:r>
            <a:r>
              <a:rPr lang="sk-SK" b="1" dirty="0" err="1" smtClean="0"/>
              <a:t>voľnočasové</a:t>
            </a:r>
            <a:r>
              <a:rPr lang="sk-SK" b="1" dirty="0" smtClean="0"/>
              <a:t> aktivity</a:t>
            </a:r>
            <a:r>
              <a:rPr lang="sk-SK" dirty="0" smtClean="0"/>
              <a:t>,</a:t>
            </a:r>
          </a:p>
          <a:p>
            <a:pPr>
              <a:buNone/>
            </a:pPr>
            <a:r>
              <a:rPr lang="sk-SK" b="1" dirty="0" smtClean="0">
                <a:solidFill>
                  <a:srgbClr val="0070C0"/>
                </a:solidFill>
              </a:rPr>
              <a:t>    Nadobudnuté zručnosti</a:t>
            </a:r>
            <a:r>
              <a:rPr lang="sk-SK" dirty="0" smtClean="0"/>
              <a:t>,         </a:t>
            </a:r>
            <a:r>
              <a:rPr lang="sk-SK" b="1" dirty="0" smtClean="0">
                <a:solidFill>
                  <a:srgbClr val="C00000"/>
                </a:solidFill>
              </a:rPr>
              <a:t>vedomosti </a:t>
            </a:r>
            <a:r>
              <a:rPr lang="sk-SK" b="1" dirty="0" smtClean="0">
                <a:solidFill>
                  <a:srgbClr val="FF0000"/>
                </a:solidFill>
              </a:rPr>
              <a:t>                </a:t>
            </a:r>
          </a:p>
          <a:p>
            <a:pPr>
              <a:buNone/>
            </a:pPr>
            <a:r>
              <a:rPr lang="sk-SK" b="1" dirty="0" smtClean="0">
                <a:solidFill>
                  <a:srgbClr val="FF0000"/>
                </a:solidFill>
              </a:rPr>
              <a:t>             skúsenosti </a:t>
            </a:r>
          </a:p>
          <a:p>
            <a:pPr>
              <a:buNone/>
            </a:pPr>
            <a:r>
              <a:rPr lang="sk-SK" b="1" dirty="0" smtClean="0">
                <a:solidFill>
                  <a:srgbClr val="0070C0"/>
                </a:solidFill>
              </a:rPr>
              <a:t>       obdobie nezamestnanosti,</a:t>
            </a:r>
          </a:p>
          <a:p>
            <a:pPr>
              <a:buNone/>
            </a:pPr>
            <a:r>
              <a:rPr lang="sk-SK" b="1" dirty="0" smtClean="0">
                <a:solidFill>
                  <a:srgbClr val="7030A0"/>
                </a:solidFill>
              </a:rPr>
              <a:t>rodinný život – vytvorenie rodinného zázemia,</a:t>
            </a:r>
            <a:r>
              <a:rPr lang="sk-SK" b="1" dirty="0" smtClean="0"/>
              <a:t> </a:t>
            </a:r>
          </a:p>
          <a:p>
            <a:pPr>
              <a:buNone/>
            </a:pPr>
            <a:r>
              <a:rPr lang="sk-SK" b="1" dirty="0" smtClean="0">
                <a:solidFill>
                  <a:srgbClr val="FF0000"/>
                </a:solidFill>
              </a:rPr>
              <a:t>     zamestnanie,   </a:t>
            </a:r>
          </a:p>
          <a:p>
            <a:pPr>
              <a:buNone/>
            </a:pPr>
            <a:r>
              <a:rPr lang="sk-SK" b="1" dirty="0" smtClean="0"/>
              <a:t>                   postup v zamestnaní</a:t>
            </a:r>
          </a:p>
          <a:p>
            <a:pPr>
              <a:buNone/>
            </a:pPr>
            <a:endParaRPr lang="sk-SK" dirty="0" smtClean="0"/>
          </a:p>
          <a:p>
            <a:endParaRPr lang="sk-SK" dirty="0" smtClean="0"/>
          </a:p>
          <a:p>
            <a:endParaRPr lang="sk-SK" dirty="0"/>
          </a:p>
        </p:txBody>
      </p:sp>
      <p:sp>
        <p:nvSpPr>
          <p:cNvPr id="3" name="Nadpis 2"/>
          <p:cNvSpPr>
            <a:spLocks noGrp="1"/>
          </p:cNvSpPr>
          <p:nvPr>
            <p:ph type="title"/>
          </p:nvPr>
        </p:nvSpPr>
        <p:spPr/>
        <p:txBody>
          <a:bodyPr>
            <a:normAutofit fontScale="90000"/>
          </a:bodyPr>
          <a:lstStyle/>
          <a:p>
            <a:r>
              <a:rPr lang="sk-SK" dirty="0" smtClean="0"/>
              <a:t>Vyznačte čo si myslíte že je </a:t>
            </a:r>
            <a:r>
              <a:rPr lang="sk-SK" dirty="0" err="1" smtClean="0"/>
              <a:t>kariera</a:t>
            </a:r>
            <a:endParaRPr lang="sk-SK"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b="1" i="1" dirty="0"/>
              <a:t>Kariéra </a:t>
            </a:r>
            <a:r>
              <a:rPr lang="sk-SK" i="1" dirty="0"/>
              <a:t>je nepretržitý sled kratších či dlhších období, v ktorých  nadobúdame životné a pracovné skúsenosti, vedomosti a zručnosti, </a:t>
            </a:r>
            <a:r>
              <a:rPr lang="sk-SK" i="1" dirty="0">
                <a:solidFill>
                  <a:srgbClr val="FF0000"/>
                </a:solidFill>
              </a:rPr>
              <a:t>hľadáme svoje príležitosti</a:t>
            </a:r>
            <a:r>
              <a:rPr lang="sk-SK" i="1" dirty="0"/>
              <a:t>, realizujeme pracovné činnosti, žijeme v rôznych formálnych a neformálnych skupinách a plníme rôzne sociálne roly v priebehu celého  života. </a:t>
            </a:r>
            <a:r>
              <a:rPr lang="sk-SK" i="1" dirty="0">
                <a:solidFill>
                  <a:srgbClr val="FF0000"/>
                </a:solidFill>
              </a:rPr>
              <a:t>Kariéra nie je chápaná ako šplhanie sa po rebríčku pracovných úspechov a pozícií, ani ako niečo úzko zamerané na pracovné skúsenosti.</a:t>
            </a:r>
            <a:r>
              <a:rPr lang="sk-SK" i="1" dirty="0"/>
              <a:t> </a:t>
            </a:r>
            <a:endParaRPr lang="sk-SK" i="1" dirty="0" smtClean="0"/>
          </a:p>
          <a:p>
            <a:r>
              <a:rPr lang="sk-SK" i="1" dirty="0" smtClean="0"/>
              <a:t>Aj </a:t>
            </a:r>
            <a:r>
              <a:rPr lang="sk-SK" i="1" dirty="0"/>
              <a:t>rodinné a </a:t>
            </a:r>
            <a:r>
              <a:rPr lang="sk-SK" i="1" dirty="0" err="1"/>
              <a:t>voľnočasové</a:t>
            </a:r>
            <a:r>
              <a:rPr lang="sk-SK" i="1" dirty="0"/>
              <a:t> aktivity a obdobia nezamestnanosti sú súčasťou tejto komplexnej životnej cesty človeka.</a:t>
            </a:r>
            <a:endParaRPr lang="sk-SK" dirty="0"/>
          </a:p>
          <a:p>
            <a:pPr marL="0" indent="0">
              <a:buNone/>
            </a:pPr>
            <a:r>
              <a:rPr lang="sk-SK" dirty="0"/>
              <a:t> </a:t>
            </a:r>
          </a:p>
          <a:p>
            <a:endParaRPr lang="sk-SK" dirty="0"/>
          </a:p>
        </p:txBody>
      </p:sp>
      <p:sp>
        <p:nvSpPr>
          <p:cNvPr id="2" name="Nadpis 1"/>
          <p:cNvSpPr>
            <a:spLocks noGrp="1"/>
          </p:cNvSpPr>
          <p:nvPr>
            <p:ph type="title"/>
          </p:nvPr>
        </p:nvSpPr>
        <p:spPr/>
        <p:txBody>
          <a:bodyPr/>
          <a:lstStyle/>
          <a:p>
            <a:r>
              <a:rPr lang="sk-SK" dirty="0" smtClean="0"/>
              <a:t>Kariéra</a:t>
            </a:r>
            <a:endParaRPr lang="sk-SK" dirty="0"/>
          </a:p>
        </p:txBody>
      </p:sp>
    </p:spTree>
    <p:extLst>
      <p:ext uri="{BB962C8B-B14F-4D97-AF65-F5344CB8AC3E}">
        <p14:creationId xmlns:p14="http://schemas.microsoft.com/office/powerpoint/2010/main" xmlns="" val="180251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r>
              <a:rPr lang="sk-SK" dirty="0" smtClean="0"/>
              <a:t>Každý vnímame inač veci</a:t>
            </a:r>
          </a:p>
          <a:p>
            <a:r>
              <a:rPr lang="sk-SK" dirty="0" smtClean="0"/>
              <a:t>Každý má iné svoje silné slabé stránky</a:t>
            </a:r>
          </a:p>
          <a:p>
            <a:r>
              <a:rPr lang="sk-SK" dirty="0" smtClean="0"/>
              <a:t>Vie využiť to čo je v ňom</a:t>
            </a:r>
          </a:p>
          <a:p>
            <a:r>
              <a:rPr lang="sk-SK" dirty="0" smtClean="0"/>
              <a:t>Ma svoje predstavy</a:t>
            </a:r>
          </a:p>
          <a:p>
            <a:r>
              <a:rPr lang="sk-SK" dirty="0" smtClean="0"/>
              <a:t>Žije niekde v spoločenstve</a:t>
            </a:r>
            <a:endParaRPr lang="sk-SK" dirty="0"/>
          </a:p>
        </p:txBody>
      </p:sp>
      <p:sp>
        <p:nvSpPr>
          <p:cNvPr id="3" name="Nadpis 2"/>
          <p:cNvSpPr>
            <a:spLocks noGrp="1"/>
          </p:cNvSpPr>
          <p:nvPr>
            <p:ph type="title"/>
          </p:nvPr>
        </p:nvSpPr>
        <p:spPr/>
        <p:txBody>
          <a:bodyPr/>
          <a:lstStyle/>
          <a:p>
            <a:r>
              <a:rPr lang="sk-SK" dirty="0" smtClean="0"/>
              <a:t>Každý sme iný jedinečný</a:t>
            </a:r>
            <a:endParaRPr lang="sk-S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1124744"/>
            <a:ext cx="8229600" cy="5256584"/>
          </a:xfrm>
        </p:spPr>
        <p:txBody>
          <a:bodyPr>
            <a:normAutofit fontScale="92500" lnSpcReduction="10000"/>
          </a:bodyPr>
          <a:lstStyle/>
          <a:p>
            <a:r>
              <a:rPr lang="sk-SK" dirty="0" smtClean="0"/>
              <a:t>Sú rôzne prekážky, ktoré môžu  brániť pracovnému uplatneniu. Tie sa môžu nachádzať v rôznych oblastiach:</a:t>
            </a:r>
          </a:p>
          <a:p>
            <a:r>
              <a:rPr lang="sk-SK" dirty="0" smtClean="0"/>
              <a:t> napríklad vo vzdelaní </a:t>
            </a:r>
            <a:r>
              <a:rPr lang="sk-SK" dirty="0" err="1" smtClean="0"/>
              <a:t>UoZ</a:t>
            </a:r>
            <a:r>
              <a:rPr lang="sk-SK" dirty="0" smtClean="0"/>
              <a:t>, v oblasti pracovnej praxe, v oblasti zdravotného stavu </a:t>
            </a:r>
            <a:r>
              <a:rPr lang="sk-SK" dirty="0" err="1" smtClean="0"/>
              <a:t>UoZ</a:t>
            </a:r>
            <a:r>
              <a:rPr lang="sk-SK" dirty="0" smtClean="0"/>
              <a:t> apod. </a:t>
            </a:r>
          </a:p>
          <a:p>
            <a:r>
              <a:rPr lang="sk-SK" dirty="0" smtClean="0">
                <a:solidFill>
                  <a:srgbClr val="FF0000"/>
                </a:solidFill>
              </a:rPr>
              <a:t>Jednou z oblastí, kde sa tieto prekážky často objavujú, je rodinné zázemie </a:t>
            </a:r>
            <a:r>
              <a:rPr lang="sk-SK" dirty="0" err="1" smtClean="0">
                <a:solidFill>
                  <a:srgbClr val="FF0000"/>
                </a:solidFill>
              </a:rPr>
              <a:t>UoZ</a:t>
            </a:r>
            <a:r>
              <a:rPr lang="sk-SK" dirty="0" smtClean="0">
                <a:solidFill>
                  <a:srgbClr val="FF0000"/>
                </a:solidFill>
              </a:rPr>
              <a:t> a najužšie sociálne väzby. </a:t>
            </a:r>
          </a:p>
          <a:p>
            <a:r>
              <a:rPr lang="sk-SK" dirty="0" smtClean="0"/>
              <a:t>Zmapujeme si tieto sociálne väzby, </a:t>
            </a:r>
            <a:r>
              <a:rPr lang="sk-SK" u="sng" dirty="0" smtClean="0">
                <a:solidFill>
                  <a:srgbClr val="FF0000"/>
                </a:solidFill>
              </a:rPr>
              <a:t>zamyslíme sa nad vzťahmi s členmi rodiny, s priateľmi a ďalšími dôležitými osobami.</a:t>
            </a:r>
            <a:r>
              <a:rPr lang="sk-SK" dirty="0" smtClean="0"/>
              <a:t> </a:t>
            </a:r>
          </a:p>
          <a:p>
            <a:r>
              <a:rPr lang="sk-SK" dirty="0" smtClean="0"/>
              <a:t>Vďaka tejto  technike sa dá prísť na zaujímavé skutočnosti, ktoré môžu pomôcť pri odstránení prekážok brániacich pracovnému uplatneniu.</a:t>
            </a:r>
            <a:endParaRPr lang="sk-SK" dirty="0"/>
          </a:p>
        </p:txBody>
      </p:sp>
      <p:sp>
        <p:nvSpPr>
          <p:cNvPr id="3" name="Nadpis 2"/>
          <p:cNvSpPr>
            <a:spLocks noGrp="1"/>
          </p:cNvSpPr>
          <p:nvPr>
            <p:ph type="title"/>
          </p:nvPr>
        </p:nvSpPr>
        <p:spPr/>
        <p:txBody>
          <a:bodyPr/>
          <a:lstStyle/>
          <a:p>
            <a:r>
              <a:rPr lang="sk-SK" dirty="0" smtClean="0"/>
              <a:t>Životné pole</a:t>
            </a:r>
            <a:endParaRPr lang="sk-SK"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179512" y="1340768"/>
            <a:ext cx="8712968" cy="5760640"/>
          </a:xfrm>
        </p:spPr>
        <p:txBody>
          <a:bodyPr>
            <a:normAutofit fontScale="62500" lnSpcReduction="20000"/>
          </a:bodyPr>
          <a:lstStyle/>
          <a:p>
            <a:pPr lvl="1"/>
            <a:r>
              <a:rPr lang="sk-SK" sz="3400" dirty="0" smtClean="0"/>
              <a:t>„Všetci potrebujeme mať vzťah k rozličným ľuďom, od ktorých môžeme v núdzi očakávať oporu a praktickú pomoc, od ktorých dostávame spätnú väzbu, a s ktorými sa delíme o naše hodnoty. V ideálnom prípade </a:t>
            </a:r>
            <a:r>
              <a:rPr lang="sk-SK" sz="3400" dirty="0" smtClean="0">
                <a:solidFill>
                  <a:srgbClr val="FF0000"/>
                </a:solidFill>
              </a:rPr>
              <a:t>patríme do viacerých podporujúcich skupín: doma, v rodine, v susedstve, v obci, na pracovisku, v kluboch </a:t>
            </a:r>
            <a:r>
              <a:rPr lang="sk-SK" sz="3400" dirty="0" smtClean="0">
                <a:solidFill>
                  <a:srgbClr val="FF0000"/>
                </a:solidFill>
              </a:rPr>
              <a:t>práce</a:t>
            </a:r>
            <a:r>
              <a:rPr lang="sk-SK" sz="3400" dirty="0" smtClean="0"/>
              <a:t>.</a:t>
            </a:r>
          </a:p>
          <a:p>
            <a:pPr lvl="1"/>
            <a:r>
              <a:rPr lang="sk-SK" sz="3400" dirty="0" smtClean="0"/>
              <a:t> </a:t>
            </a:r>
            <a:r>
              <a:rPr lang="sk-SK" sz="3400" dirty="0" smtClean="0"/>
              <a:t>Ľudia, ktorí sú okolo nás, nás môžu podporovať každý svojím spôsobom. </a:t>
            </a:r>
            <a:endParaRPr lang="sk-SK" sz="3400" dirty="0" smtClean="0"/>
          </a:p>
          <a:p>
            <a:pPr lvl="1"/>
            <a:r>
              <a:rPr lang="sk-SK" sz="3400" b="1" dirty="0" smtClean="0">
                <a:solidFill>
                  <a:srgbClr val="00B050"/>
                </a:solidFill>
              </a:rPr>
              <a:t>Pre </a:t>
            </a:r>
            <a:r>
              <a:rPr lang="sk-SK" sz="3400" b="1" dirty="0" smtClean="0">
                <a:solidFill>
                  <a:srgbClr val="00B050"/>
                </a:solidFill>
              </a:rPr>
              <a:t>obdobie nezamestnanosti je preto dôležitá vlastná aktivita pri nadväzovaní a udržiavaní kontaktov s ľuďmi. </a:t>
            </a:r>
            <a:r>
              <a:rPr lang="sk-SK" sz="3400" dirty="0" smtClean="0"/>
              <a:t>Ale aj my sme dôležití pre iných ľudí. </a:t>
            </a:r>
            <a:r>
              <a:rPr lang="sk-SK" sz="3400" dirty="0" smtClean="0">
                <a:solidFill>
                  <a:srgbClr val="FF0000"/>
                </a:solidFill>
              </a:rPr>
              <a:t>Systémy podpory fungujú len na základe vzájomného dávania a brania.“</a:t>
            </a:r>
          </a:p>
          <a:p>
            <a:pPr lvl="1"/>
            <a:r>
              <a:rPr lang="sk-SK" sz="3400" dirty="0" smtClean="0"/>
              <a:t>Do stredu veľkého papiera A3 si nakreslite symbol vlastnej osoby.</a:t>
            </a:r>
          </a:p>
          <a:p>
            <a:pPr lvl="1"/>
            <a:r>
              <a:rPr lang="sk-SK" sz="3400" dirty="0" smtClean="0"/>
              <a:t>Vašou úlohou  je umiestniť okolo symbolu pripravené samolepky s menami v takej vzdialenosti, ktorá zodpovedá ich citovému vzťahu k daným osobám. Vzdialenosť od symbolu môžu vyznačiť graficky aj s farebným rozlíšením, podľa vlastného výberu</a:t>
            </a:r>
          </a:p>
          <a:p>
            <a:r>
              <a:rPr lang="sk-SK" sz="3400" dirty="0" smtClean="0"/>
              <a:t> </a:t>
            </a:r>
          </a:p>
          <a:p>
            <a:endParaRPr lang="sk-SK" dirty="0"/>
          </a:p>
        </p:txBody>
      </p:sp>
      <p:sp>
        <p:nvSpPr>
          <p:cNvPr id="3" name="Nadpis 2"/>
          <p:cNvSpPr>
            <a:spLocks noGrp="1"/>
          </p:cNvSpPr>
          <p:nvPr>
            <p:ph type="title"/>
          </p:nvPr>
        </p:nvSpPr>
        <p:spPr/>
        <p:txBody>
          <a:bodyPr/>
          <a:lstStyle/>
          <a:p>
            <a:r>
              <a:rPr lang="sk-SK" dirty="0" smtClean="0"/>
              <a:t>Sociálna podpora</a:t>
            </a:r>
            <a:endParaRPr lang="sk-SK"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marL="365760" lvl="1" indent="-256032">
              <a:spcBef>
                <a:spcPts val="400"/>
              </a:spcBef>
              <a:buSzPct val="68000"/>
              <a:buFont typeface="Wingdings 3"/>
              <a:buChar char=""/>
            </a:pPr>
            <a:r>
              <a:rPr lang="sk-SK" sz="3400" dirty="0" smtClean="0"/>
              <a:t>Napíšeme si  na pripravené samolepky  mená osôb alebo skupín osôb, ktoré sú pre nich v ich sociálnom prostredí dôležité: rodinný príslušníci, priatelia, známi, susedia, kolektívy, v ktorých sa učia alebo trávia voľný čas a pod.</a:t>
            </a:r>
          </a:p>
          <a:p>
            <a:endParaRPr lang="sk-SK" dirty="0"/>
          </a:p>
        </p:txBody>
      </p:sp>
      <p:sp>
        <p:nvSpPr>
          <p:cNvPr id="3" name="Nadpis 2"/>
          <p:cNvSpPr>
            <a:spLocks noGrp="1"/>
          </p:cNvSpPr>
          <p:nvPr>
            <p:ph type="title"/>
          </p:nvPr>
        </p:nvSpPr>
        <p:spPr/>
        <p:txBody>
          <a:bodyPr/>
          <a:lstStyle/>
          <a:p>
            <a:r>
              <a:rPr lang="sk-SK" dirty="0" smtClean="0"/>
              <a:t>Samolepky</a:t>
            </a:r>
            <a:endParaRPr lang="sk-SK"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332656"/>
            <a:ext cx="8229600" cy="5674635"/>
          </a:xfrm>
        </p:spPr>
        <p:txBody>
          <a:bodyPr>
            <a:normAutofit fontScale="92500" lnSpcReduction="20000"/>
          </a:bodyPr>
          <a:lstStyle/>
          <a:p>
            <a:pPr lvl="1"/>
            <a:r>
              <a:rPr lang="sk-SK" sz="3400" b="1" dirty="0" smtClean="0">
                <a:solidFill>
                  <a:srgbClr val="FF0000"/>
                </a:solidFill>
              </a:rPr>
              <a:t>Do stredu veľkého papiera A3 si nakreslite symbol vlastnej osoby.</a:t>
            </a:r>
          </a:p>
          <a:p>
            <a:pPr lvl="1"/>
            <a:endParaRPr lang="sk-SK" sz="3400" dirty="0" smtClean="0"/>
          </a:p>
          <a:p>
            <a:pPr lvl="1"/>
            <a:r>
              <a:rPr lang="sk-SK" sz="3400" dirty="0" smtClean="0"/>
              <a:t>Vašou úlohou  je umiestniť okolo symbolu pripravené samolepky s menami v takej vzdialenosti, ktorá zodpovedá ich citovému vzťahu k daným osobám. </a:t>
            </a:r>
          </a:p>
          <a:p>
            <a:pPr lvl="1"/>
            <a:endParaRPr lang="sk-SK" sz="3400" dirty="0" smtClean="0"/>
          </a:p>
          <a:p>
            <a:pPr lvl="1"/>
            <a:r>
              <a:rPr lang="sk-SK" sz="3400" dirty="0" smtClean="0"/>
              <a:t>Vzdialenosť od symbolu môžu vyznačiť graficky aj s farebným rozlíšením, podľa vlastného výberu</a:t>
            </a:r>
          </a:p>
          <a:p>
            <a:r>
              <a:rPr lang="sk-SK" sz="3400" dirty="0" smtClean="0"/>
              <a:t> </a:t>
            </a:r>
          </a:p>
          <a:p>
            <a:endParaRPr lang="sk-S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980728"/>
            <a:ext cx="8229600" cy="5026563"/>
          </a:xfrm>
        </p:spPr>
        <p:txBody>
          <a:bodyPr>
            <a:normAutofit fontScale="85000" lnSpcReduction="20000"/>
          </a:bodyPr>
          <a:lstStyle/>
          <a:p>
            <a:pPr lvl="1"/>
            <a:r>
              <a:rPr lang="sk-SK" sz="2400" dirty="0" smtClean="0"/>
              <a:t>Ako sa vám na technike pracovalo?</a:t>
            </a:r>
          </a:p>
          <a:p>
            <a:pPr lvl="1"/>
            <a:r>
              <a:rPr lang="sk-SK" sz="2400" dirty="0" smtClean="0"/>
              <a:t>Ako ľahké alebo náročné to pre vás bolo?</a:t>
            </a:r>
          </a:p>
          <a:p>
            <a:pPr lvl="1"/>
            <a:r>
              <a:rPr lang="sk-SK" sz="2400" dirty="0" smtClean="0"/>
              <a:t>Popíšte mi, prosím, svoje životné pole.</a:t>
            </a:r>
          </a:p>
          <a:p>
            <a:pPr lvl="1"/>
            <a:r>
              <a:rPr lang="sk-SK" sz="2400" dirty="0" smtClean="0"/>
              <a:t>Museli ste dlho rozmýšľať koho napíšete na samolepku a kam ho umiestnite ?</a:t>
            </a:r>
          </a:p>
          <a:p>
            <a:pPr lvl="1"/>
            <a:r>
              <a:rPr lang="sk-SK" sz="2400" dirty="0" smtClean="0"/>
              <a:t>Ako ste so svojím životným poľom spokojný?</a:t>
            </a:r>
          </a:p>
          <a:p>
            <a:pPr lvl="1"/>
            <a:r>
              <a:rPr lang="sk-SK" sz="2400" dirty="0" smtClean="0"/>
              <a:t>Čo vás prekvapilo?</a:t>
            </a:r>
          </a:p>
          <a:p>
            <a:pPr lvl="1"/>
            <a:r>
              <a:rPr lang="sk-SK" sz="2400" dirty="0" smtClean="0"/>
              <a:t>Objavili ste niečo zaujímavé?</a:t>
            </a:r>
          </a:p>
          <a:p>
            <a:pPr lvl="1"/>
            <a:r>
              <a:rPr lang="sk-SK" sz="2400" dirty="0" smtClean="0"/>
              <a:t>Kto má pre vás najväčší význam?</a:t>
            </a:r>
          </a:p>
          <a:p>
            <a:pPr lvl="1"/>
            <a:r>
              <a:rPr lang="sk-SK" sz="2400" dirty="0" smtClean="0"/>
              <a:t>Kto má na vás najväčší vplyv?</a:t>
            </a:r>
          </a:p>
          <a:p>
            <a:pPr lvl="1"/>
            <a:r>
              <a:rPr lang="sk-SK" sz="2400" dirty="0" smtClean="0"/>
              <a:t>Koho máte najradšej?</a:t>
            </a:r>
          </a:p>
          <a:p>
            <a:pPr lvl="1"/>
            <a:r>
              <a:rPr lang="sk-SK" sz="2400" dirty="0" smtClean="0"/>
              <a:t>Kto na vás často pôsobí negatívne?</a:t>
            </a:r>
          </a:p>
          <a:p>
            <a:pPr lvl="1"/>
            <a:r>
              <a:rPr lang="sk-SK" sz="2400" dirty="0" smtClean="0"/>
              <a:t>Čo vám k tomu ešte napadá?</a:t>
            </a:r>
          </a:p>
          <a:p>
            <a:pPr lvl="1"/>
            <a:r>
              <a:rPr lang="sk-SK" sz="2400" dirty="0" smtClean="0"/>
              <a:t>Čo mi viete povedať o vašom bratovi/sestre?</a:t>
            </a:r>
          </a:p>
          <a:p>
            <a:pPr lvl="1"/>
            <a:r>
              <a:rPr lang="sk-SK" sz="2400" dirty="0" smtClean="0"/>
              <a:t>Kde teraz býva váš brat/sestra?</a:t>
            </a:r>
          </a:p>
          <a:p>
            <a:pPr lvl="1"/>
            <a:r>
              <a:rPr lang="sk-SK" sz="2400" dirty="0" smtClean="0"/>
              <a:t>Čo robí vaša matka/otec/deti?</a:t>
            </a:r>
          </a:p>
          <a:p>
            <a:pPr lvl="1"/>
            <a:r>
              <a:rPr lang="sk-SK" sz="2400" dirty="0" smtClean="0"/>
              <a:t>Aký je váš brat/kamarát?</a:t>
            </a:r>
          </a:p>
          <a:p>
            <a:endParaRPr lang="sk-SK" dirty="0"/>
          </a:p>
        </p:txBody>
      </p:sp>
      <p:sp>
        <p:nvSpPr>
          <p:cNvPr id="3" name="Nadpis 2"/>
          <p:cNvSpPr>
            <a:spLocks noGrp="1"/>
          </p:cNvSpPr>
          <p:nvPr>
            <p:ph type="title"/>
          </p:nvPr>
        </p:nvSpPr>
        <p:spPr/>
        <p:txBody>
          <a:bodyPr/>
          <a:lstStyle/>
          <a:p>
            <a:r>
              <a:rPr lang="sk-SK" dirty="0" smtClean="0"/>
              <a:t>Popíšte</a:t>
            </a:r>
            <a:endParaRPr lang="sk-S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188640"/>
            <a:ext cx="8229600" cy="6480720"/>
          </a:xfrm>
        </p:spPr>
        <p:txBody>
          <a:bodyPr>
            <a:normAutofit lnSpcReduction="10000"/>
          </a:bodyPr>
          <a:lstStyle/>
          <a:p>
            <a:pPr lvl="1"/>
            <a:r>
              <a:rPr lang="sk-SK" sz="2400" dirty="0" smtClean="0"/>
              <a:t>S kým trávite najviac času?</a:t>
            </a:r>
          </a:p>
          <a:p>
            <a:pPr lvl="1"/>
            <a:r>
              <a:rPr lang="sk-SK" sz="2400" dirty="0" smtClean="0"/>
              <a:t>S kým si najviac rozumiete?</a:t>
            </a:r>
          </a:p>
          <a:p>
            <a:pPr lvl="1"/>
            <a:r>
              <a:rPr lang="sk-SK" sz="2400" dirty="0" smtClean="0"/>
              <a:t>Ku komu si chodíte po radu/pomoc/podporu?</a:t>
            </a:r>
          </a:p>
          <a:p>
            <a:pPr lvl="1"/>
            <a:r>
              <a:rPr lang="sk-SK" sz="2400" dirty="0" smtClean="0"/>
              <a:t>Na koho sa obraciate, keď...?</a:t>
            </a:r>
          </a:p>
          <a:p>
            <a:pPr lvl="1"/>
            <a:r>
              <a:rPr lang="sk-SK" sz="2400" dirty="0" smtClean="0"/>
              <a:t>Kto vám vie dobre poradiť?</a:t>
            </a:r>
          </a:p>
          <a:p>
            <a:pPr lvl="1"/>
            <a:r>
              <a:rPr lang="sk-SK" sz="2400" dirty="0" smtClean="0"/>
              <a:t>Na koho sa môžete najviac spoľahnúť?</a:t>
            </a:r>
          </a:p>
          <a:p>
            <a:pPr lvl="1"/>
            <a:r>
              <a:rPr lang="sk-SK" sz="2400" dirty="0" smtClean="0"/>
              <a:t>Priali by ste si do budúcna nejaké zmeny?</a:t>
            </a:r>
          </a:p>
          <a:p>
            <a:pPr lvl="1"/>
            <a:r>
              <a:rPr lang="sk-SK" sz="2400" dirty="0" smtClean="0"/>
              <a:t>Dali by sa tieto zmeny znázorniť do životného poľa?</a:t>
            </a:r>
          </a:p>
          <a:p>
            <a:pPr lvl="1"/>
            <a:r>
              <a:rPr lang="sk-SK" sz="2400" dirty="0" smtClean="0"/>
              <a:t>Čo pozitívneho by vám táto zmena priniesla do života?</a:t>
            </a:r>
          </a:p>
          <a:p>
            <a:pPr lvl="1"/>
            <a:r>
              <a:rPr lang="sk-SK" sz="2400" dirty="0" smtClean="0"/>
              <a:t>Čo alebo kto  by takej zmene asi stálo v ceste?</a:t>
            </a:r>
          </a:p>
          <a:p>
            <a:pPr lvl="1"/>
            <a:r>
              <a:rPr lang="sk-SK" sz="2400" dirty="0" smtClean="0"/>
              <a:t>Ako a kedy by sa taká zmena dala urobiť?</a:t>
            </a:r>
          </a:p>
          <a:p>
            <a:pPr lvl="1"/>
            <a:r>
              <a:rPr lang="sk-SK" sz="2400" dirty="0" smtClean="0"/>
              <a:t>Prichádzajú Vám na um nejaké situácie z minulosti, v ktorých som potreboval podporu a aj som ju dostal a kto Vás najviac podporil?</a:t>
            </a:r>
          </a:p>
          <a:p>
            <a:pPr lvl="1"/>
            <a:r>
              <a:rPr lang="sk-SK" sz="2400" dirty="0" smtClean="0"/>
              <a:t>Kto Vás najviac podporuje pri hľadaní práce?</a:t>
            </a:r>
          </a:p>
          <a:p>
            <a:endParaRPr lang="sk-S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bwMode="auto">
          <a:xfrm>
            <a:off x="1287558" y="0"/>
            <a:ext cx="6568883" cy="6525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lgn="ctr">
              <a:buNone/>
            </a:pPr>
            <a:r>
              <a:rPr lang="sk-SK" sz="4000" dirty="0">
                <a:solidFill>
                  <a:srgbClr val="FF0000"/>
                </a:solidFill>
              </a:rPr>
              <a:t>Bilancia kompetencií</a:t>
            </a:r>
            <a:br>
              <a:rPr lang="sk-SK" sz="4000" dirty="0">
                <a:solidFill>
                  <a:srgbClr val="FF0000"/>
                </a:solidFill>
              </a:rPr>
            </a:br>
            <a:endParaRPr lang="sk-SK" sz="4000" dirty="0" smtClean="0">
              <a:solidFill>
                <a:srgbClr val="FF0000"/>
              </a:solidFill>
            </a:endParaRPr>
          </a:p>
          <a:p>
            <a:pPr marL="0" indent="0" algn="ctr">
              <a:buNone/>
            </a:pPr>
            <a:r>
              <a:rPr lang="sk-SK" sz="4000" dirty="0" smtClean="0">
                <a:solidFill>
                  <a:srgbClr val="FF0000"/>
                </a:solidFill>
              </a:rPr>
              <a:t>2.skupinové stretnutie</a:t>
            </a:r>
            <a:endParaRPr lang="sk-SK" dirty="0"/>
          </a:p>
        </p:txBody>
      </p:sp>
      <p:sp>
        <p:nvSpPr>
          <p:cNvPr id="4" name="Obdĺžnik 3"/>
          <p:cNvSpPr/>
          <p:nvPr/>
        </p:nvSpPr>
        <p:spPr>
          <a:xfrm>
            <a:off x="1835696" y="4221088"/>
            <a:ext cx="6270091" cy="1200329"/>
          </a:xfrm>
          <a:prstGeom prst="rect">
            <a:avLst/>
          </a:prstGeom>
        </p:spPr>
        <p:txBody>
          <a:bodyPr wrap="square">
            <a:spAutoFit/>
          </a:bodyPr>
          <a:lstStyle/>
          <a:p>
            <a:r>
              <a:rPr lang="sk-SK" sz="3600" b="1" dirty="0" smtClean="0"/>
              <a:t>Záujmy a silné stránky</a:t>
            </a:r>
          </a:p>
          <a:p>
            <a:r>
              <a:rPr lang="sk-SK" sz="3600" b="1" dirty="0" smtClean="0"/>
              <a:t>Hodnoty</a:t>
            </a:r>
            <a:endParaRPr lang="sk-SK" sz="3600" b="1" dirty="0"/>
          </a:p>
        </p:txBody>
      </p:sp>
    </p:spTree>
    <p:extLst>
      <p:ext uri="{BB962C8B-B14F-4D97-AF65-F5344CB8AC3E}">
        <p14:creationId xmlns="" xmlns:p14="http://schemas.microsoft.com/office/powerpoint/2010/main" val="4277742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r>
              <a:rPr lang="sk-SK" dirty="0" smtClean="0"/>
              <a:t>Táto úloha nám dá možnosť identifikovať svoje kvality, hodnoty, úspech a pod. v rôznych životných situáciách o ktoré sa môže oprieť pri hľadaní zamestnania. </a:t>
            </a:r>
          </a:p>
          <a:p>
            <a:endParaRPr lang="sk-SK" dirty="0"/>
          </a:p>
        </p:txBody>
      </p:sp>
      <p:sp>
        <p:nvSpPr>
          <p:cNvPr id="3" name="Nadpis 2"/>
          <p:cNvSpPr>
            <a:spLocks noGrp="1"/>
          </p:cNvSpPr>
          <p:nvPr>
            <p:ph type="title"/>
          </p:nvPr>
        </p:nvSpPr>
        <p:spPr/>
        <p:txBody>
          <a:bodyPr/>
          <a:lstStyle/>
          <a:p>
            <a:r>
              <a:rPr lang="sk-SK" dirty="0" smtClean="0"/>
              <a:t>Osobný erb</a:t>
            </a:r>
            <a:endParaRPr lang="sk-S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lan\Desktop\gelnica-erb-malaW.jpg"/>
          <p:cNvPicPr>
            <a:picLocks noChangeAspect="1" noChangeArrowheads="1"/>
          </p:cNvPicPr>
          <p:nvPr/>
        </p:nvPicPr>
        <p:blipFill>
          <a:blip r:embed="rId2" cstate="print"/>
          <a:srcRect/>
          <a:stretch>
            <a:fillRect/>
          </a:stretch>
        </p:blipFill>
        <p:spPr bwMode="auto">
          <a:xfrm>
            <a:off x="6619875" y="2708920"/>
            <a:ext cx="2524125" cy="1419225"/>
          </a:xfrm>
          <a:prstGeom prst="rect">
            <a:avLst/>
          </a:prstGeom>
          <a:noFill/>
        </p:spPr>
      </p:pic>
      <p:pic>
        <p:nvPicPr>
          <p:cNvPr id="3075" name="Picture 3" descr="C:\Users\Milan\Desktop\prakovce.jpg"/>
          <p:cNvPicPr>
            <a:picLocks noChangeAspect="1" noChangeArrowheads="1"/>
          </p:cNvPicPr>
          <p:nvPr/>
        </p:nvPicPr>
        <p:blipFill>
          <a:blip r:embed="rId3" cstate="print"/>
          <a:srcRect/>
          <a:stretch>
            <a:fillRect/>
          </a:stretch>
        </p:blipFill>
        <p:spPr bwMode="auto">
          <a:xfrm>
            <a:off x="7236296" y="5129808"/>
            <a:ext cx="1505394" cy="1728192"/>
          </a:xfrm>
          <a:prstGeom prst="rect">
            <a:avLst/>
          </a:prstGeom>
          <a:noFill/>
        </p:spPr>
      </p:pic>
      <p:pic>
        <p:nvPicPr>
          <p:cNvPr id="1026" name="Picture 2" descr="C:\Users\Milan\Desktop\erb.jpg"/>
          <p:cNvPicPr>
            <a:picLocks noGrp="1" noChangeAspect="1" noChangeArrowheads="1"/>
          </p:cNvPicPr>
          <p:nvPr>
            <p:ph idx="1"/>
          </p:nvPr>
        </p:nvPicPr>
        <p:blipFill>
          <a:blip r:embed="rId4" cstate="print"/>
          <a:srcRect/>
          <a:stretch>
            <a:fillRect/>
          </a:stretch>
        </p:blipFill>
        <p:spPr bwMode="auto">
          <a:xfrm>
            <a:off x="1547664" y="620688"/>
            <a:ext cx="4680520" cy="590065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Zástupný symbol obsahu 5"/>
          <p:cNvPicPr>
            <a:picLocks noGrp="1"/>
          </p:cNvPicPr>
          <p:nvPr>
            <p:ph idx="1"/>
          </p:nvPr>
        </p:nvPicPr>
        <p:blipFill>
          <a:blip r:embed="rId3" cstate="print"/>
          <a:stretch>
            <a:fillRect/>
          </a:stretch>
        </p:blipFill>
        <p:spPr>
          <a:xfrm>
            <a:off x="3275856" y="3960838"/>
            <a:ext cx="2448272" cy="2897162"/>
          </a:xfrm>
          <a:prstGeom prst="rect">
            <a:avLst/>
          </a:prstGeom>
        </p:spPr>
      </p:pic>
      <p:sp>
        <p:nvSpPr>
          <p:cNvPr id="2051" name="Rectangle 3"/>
          <p:cNvSpPr>
            <a:spLocks noChangeArrowheads="1"/>
          </p:cNvSpPr>
          <p:nvPr/>
        </p:nvSpPr>
        <p:spPr bwMode="auto">
          <a:xfrm>
            <a:off x="467544" y="476672"/>
            <a:ext cx="7704856"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sk-SK" altLang="ja-JP" sz="20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na všetky nasledujúce otázky odpovedzte  kresbou, škicou alebo symbolom, ktoré umiestnite v zodpovedajúcej časti vášho erbu:</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Čo považujete za najväčší osobný úspech, ktorého ste do dnešného dosiahli?</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Čím alebo kým sa snažíte stať – kým by ste chceli byť?</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0" u="none" strike="noStrike" cap="none" normalizeH="0" baseline="0" dirty="0" smtClean="0">
                <a:ln>
                  <a:noFill/>
                </a:ln>
                <a:solidFill>
                  <a:schemeClr val="tx1"/>
                </a:solidFill>
                <a:effectLst/>
                <a:latin typeface="Arial" pitchFamily="34" charset="0"/>
                <a:cs typeface="Arial" pitchFamily="34" charset="0"/>
              </a:rPr>
              <a:t> Čo robím teraz rád čo ma baví, zaujíma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sk-SK" altLang="ja-JP" sz="2000" dirty="0" smtClean="0">
                <a:latin typeface="Arial" pitchFamily="34" charset="0"/>
                <a:cs typeface="Arial" pitchFamily="34" charset="0"/>
              </a:rPr>
              <a:t> Čo by som robil keby som mal veľa peňazí?</a:t>
            </a:r>
            <a:endParaRPr kumimoji="0" lang="sk-SK" altLang="ja-JP"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Váš najväčší sen, o čom snívate?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sk-SK" altLang="ja-JP" sz="2000" i="1" dirty="0" smtClean="0">
                <a:solidFill>
                  <a:srgbClr val="000000"/>
                </a:solidFill>
                <a:latin typeface="Arial" pitchFamily="34" charset="0"/>
                <a:ea typeface="Times New Roman" pitchFamily="18" charset="0"/>
                <a:cs typeface="Times New Roman" pitchFamily="18" charset="0"/>
              </a:rPr>
              <a:t> Čo je pre vás najdôležitejšie v živote – (osoba, majetok- dom, auto... Alebo napíšte svoje heslo podľa ktorého žijete</a:t>
            </a:r>
            <a:endParaRPr kumimoji="0" lang="sk-SK" altLang="ja-JP" sz="2000" b="0" i="1"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lnSpcReduction="10000"/>
          </a:bodyPr>
          <a:lstStyle/>
          <a:p>
            <a:pPr lvl="0"/>
            <a:r>
              <a:rPr lang="sk-SK" dirty="0" smtClean="0"/>
              <a:t>Vysvetlite nám čo znamenajú jednotlivé symboly</a:t>
            </a:r>
          </a:p>
          <a:p>
            <a:pPr lvl="0">
              <a:buNone/>
            </a:pPr>
            <a:r>
              <a:rPr lang="sk-SK" dirty="0" err="1" smtClean="0"/>
              <a:t>Diskutujme-odpovede</a:t>
            </a:r>
            <a:r>
              <a:rPr lang="sk-SK" dirty="0" smtClean="0"/>
              <a:t>  aj na takéto otázky:</a:t>
            </a:r>
          </a:p>
          <a:p>
            <a:pPr lvl="0"/>
            <a:r>
              <a:rPr lang="sk-SK" dirty="0" smtClean="0"/>
              <a:t>Aké je to opísať samého/samu seba?</a:t>
            </a:r>
          </a:p>
          <a:p>
            <a:pPr lvl="0"/>
            <a:r>
              <a:rPr lang="sk-SK" dirty="0" smtClean="0"/>
              <a:t>Aké je to pochváliť sa, v čom sme dobrí?</a:t>
            </a:r>
          </a:p>
          <a:p>
            <a:pPr lvl="0"/>
            <a:r>
              <a:rPr lang="sk-SK" dirty="0" smtClean="0"/>
              <a:t>Aké je to prezradiť svoje sny? Už ste niekedy prezradili svoj sen ? Čo musíte urobiť preto aby sa Vám splnil?</a:t>
            </a:r>
          </a:p>
          <a:p>
            <a:pPr lvl="0"/>
            <a:r>
              <a:rPr lang="sk-SK" dirty="0" smtClean="0"/>
              <a:t>Aké podobnosti ste našli medzi sebou a inými? Zdá sa Vám že sa z </a:t>
            </a:r>
            <a:r>
              <a:rPr lang="sk-SK" dirty="0" err="1" smtClean="0"/>
              <a:t>niekym</a:t>
            </a:r>
            <a:r>
              <a:rPr lang="sk-SK" dirty="0" smtClean="0"/>
              <a:t> v skupine podoba </a:t>
            </a:r>
            <a:r>
              <a:rPr lang="sk-SK" dirty="0" err="1" smtClean="0"/>
              <a:t>Vaš</a:t>
            </a:r>
            <a:r>
              <a:rPr lang="sk-SK" dirty="0" smtClean="0"/>
              <a:t> erb?</a:t>
            </a:r>
          </a:p>
          <a:p>
            <a:pPr lvl="0"/>
            <a:endParaRPr lang="sk-SK" dirty="0" smtClean="0"/>
          </a:p>
          <a:p>
            <a:endParaRPr lang="sk-SK" dirty="0"/>
          </a:p>
        </p:txBody>
      </p:sp>
      <p:sp>
        <p:nvSpPr>
          <p:cNvPr id="3" name="Nadpis 2"/>
          <p:cNvSpPr>
            <a:spLocks noGrp="1"/>
          </p:cNvSpPr>
          <p:nvPr>
            <p:ph type="title"/>
          </p:nvPr>
        </p:nvSpPr>
        <p:spPr/>
        <p:txBody>
          <a:bodyPr/>
          <a:lstStyle/>
          <a:p>
            <a:r>
              <a:rPr lang="sk-SK" dirty="0" smtClean="0"/>
              <a:t>Osobný erb</a:t>
            </a:r>
            <a:endParaRPr lang="sk-SK"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47500" lnSpcReduction="20000"/>
          </a:bodyPr>
          <a:lstStyle/>
          <a:p>
            <a:pPr>
              <a:buNone/>
            </a:pPr>
            <a:r>
              <a:rPr lang="sk-SK" sz="4200" b="1" dirty="0" smtClean="0"/>
              <a:t>SILNÉ STRÁNKY (S)                              SLABÉ STRÁNKY (W)         </a:t>
            </a:r>
            <a:endParaRPr lang="sk-SK" sz="4200" dirty="0" smtClean="0"/>
          </a:p>
          <a:p>
            <a:pPr>
              <a:buNone/>
            </a:pPr>
            <a:r>
              <a:rPr lang="sk-SK" dirty="0" smtClean="0"/>
              <a:t>-                                                                                         -</a:t>
            </a:r>
          </a:p>
          <a:p>
            <a:pPr>
              <a:buNone/>
            </a:pPr>
            <a:r>
              <a:rPr lang="sk-SK" dirty="0" smtClean="0"/>
              <a:t>-                                                                                         -</a:t>
            </a:r>
          </a:p>
          <a:p>
            <a:pPr>
              <a:buNone/>
            </a:pPr>
            <a:r>
              <a:rPr lang="sk-SK" dirty="0" smtClean="0"/>
              <a:t>-                                                                                         - </a:t>
            </a:r>
          </a:p>
          <a:p>
            <a:pPr>
              <a:buNone/>
            </a:pPr>
            <a:r>
              <a:rPr lang="sk-SK" dirty="0" smtClean="0"/>
              <a:t>-                                                                                         -</a:t>
            </a:r>
          </a:p>
          <a:p>
            <a:pPr>
              <a:buNone/>
            </a:pPr>
            <a:r>
              <a:rPr lang="sk-SK" dirty="0" smtClean="0"/>
              <a:t>-                                                                                         - </a:t>
            </a:r>
          </a:p>
          <a:p>
            <a:pPr>
              <a:buNone/>
            </a:pPr>
            <a:endParaRPr lang="sk-SK" dirty="0" smtClean="0"/>
          </a:p>
          <a:p>
            <a:pPr>
              <a:buNone/>
            </a:pPr>
            <a:endParaRPr lang="sk-SK" dirty="0" smtClean="0"/>
          </a:p>
          <a:p>
            <a:pPr>
              <a:buNone/>
            </a:pPr>
            <a:r>
              <a:rPr lang="sk-SK" sz="4200" b="1" dirty="0" smtClean="0"/>
              <a:t>PRÍLEŽITOSTI  (O)                                 HROZBY (T)</a:t>
            </a:r>
          </a:p>
          <a:p>
            <a:pPr>
              <a:buNone/>
            </a:pPr>
            <a:r>
              <a:rPr lang="sk-SK" dirty="0" smtClean="0"/>
              <a:t>-                                                                                          -</a:t>
            </a:r>
          </a:p>
          <a:p>
            <a:pPr>
              <a:buNone/>
            </a:pPr>
            <a:r>
              <a:rPr lang="sk-SK" dirty="0" smtClean="0"/>
              <a:t>-                                                                                          -</a:t>
            </a:r>
          </a:p>
          <a:p>
            <a:pPr>
              <a:buNone/>
            </a:pPr>
            <a:r>
              <a:rPr lang="sk-SK" dirty="0" smtClean="0"/>
              <a:t>-                                                                                          -</a:t>
            </a:r>
          </a:p>
          <a:p>
            <a:pPr>
              <a:buNone/>
            </a:pPr>
            <a:r>
              <a:rPr lang="sk-SK" dirty="0" smtClean="0"/>
              <a:t>-                                                                                          .-</a:t>
            </a:r>
          </a:p>
          <a:p>
            <a:pPr>
              <a:buNone/>
            </a:pPr>
            <a:r>
              <a:rPr lang="sk-SK" dirty="0" smtClean="0"/>
              <a:t>-                                                                                           -</a:t>
            </a:r>
          </a:p>
          <a:p>
            <a:pPr>
              <a:buNone/>
            </a:pPr>
            <a:r>
              <a:rPr lang="sk-SK" dirty="0" smtClean="0"/>
              <a:t>-</a:t>
            </a:r>
          </a:p>
          <a:p>
            <a:pPr>
              <a:buNone/>
            </a:pPr>
            <a:r>
              <a:rPr lang="sk-SK" dirty="0" smtClean="0"/>
              <a:t>-</a:t>
            </a:r>
          </a:p>
          <a:p>
            <a:pPr>
              <a:buNone/>
            </a:pPr>
            <a:r>
              <a:rPr lang="sk-SK" dirty="0" smtClean="0"/>
              <a:t>-</a:t>
            </a:r>
          </a:p>
          <a:p>
            <a:pPr>
              <a:buNone/>
            </a:pPr>
            <a:endParaRPr lang="sk-SK" dirty="0" smtClean="0"/>
          </a:p>
          <a:p>
            <a:pPr>
              <a:buNone/>
            </a:pPr>
            <a:r>
              <a:rPr lang="sk-SK" dirty="0" smtClean="0"/>
              <a:t> </a:t>
            </a:r>
          </a:p>
          <a:p>
            <a:endParaRPr lang="sk-SK" dirty="0"/>
          </a:p>
        </p:txBody>
      </p:sp>
      <p:sp>
        <p:nvSpPr>
          <p:cNvPr id="3" name="Nadpis 2"/>
          <p:cNvSpPr>
            <a:spLocks noGrp="1"/>
          </p:cNvSpPr>
          <p:nvPr>
            <p:ph type="title"/>
          </p:nvPr>
        </p:nvSpPr>
        <p:spPr/>
        <p:txBody>
          <a:bodyPr/>
          <a:lstStyle/>
          <a:p>
            <a:r>
              <a:rPr lang="sk-SK" dirty="0" smtClean="0">
                <a:solidFill>
                  <a:srgbClr val="FF0000"/>
                </a:solidFill>
              </a:rPr>
              <a:t>Osobná SWOT ANALÝZA</a:t>
            </a:r>
            <a:endParaRPr lang="sk-SK"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pPr>
              <a:buNone/>
            </a:pPr>
            <a:r>
              <a:rPr lang="sk-SK" sz="4800" b="1" i="1" dirty="0" smtClean="0">
                <a:solidFill>
                  <a:srgbClr val="FF0000"/>
                </a:solidFill>
              </a:rPr>
              <a:t>Ďakujem za pozornosť</a:t>
            </a:r>
          </a:p>
          <a:p>
            <a:pPr>
              <a:buNone/>
            </a:pPr>
            <a:endParaRPr lang="sk-SK" b="1" dirty="0" smtClean="0"/>
          </a:p>
          <a:p>
            <a:pPr>
              <a:buNone/>
            </a:pPr>
            <a:endParaRPr lang="sk-SK" b="1" dirty="0" smtClean="0"/>
          </a:p>
          <a:p>
            <a:pPr>
              <a:buNone/>
            </a:pPr>
            <a:r>
              <a:rPr lang="sk-SK" b="1" i="1" dirty="0" smtClean="0">
                <a:solidFill>
                  <a:srgbClr val="FF0000"/>
                </a:solidFill>
              </a:rPr>
              <a:t>                                  Pekný deň</a:t>
            </a:r>
            <a:endParaRPr lang="sk-SK" b="1" i="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196752"/>
            <a:ext cx="8229600" cy="5328592"/>
          </a:xfrm>
        </p:spPr>
        <p:txBody>
          <a:bodyPr>
            <a:normAutofit fontScale="70000" lnSpcReduction="20000"/>
          </a:bodyPr>
          <a:lstStyle/>
          <a:p>
            <a:r>
              <a:rPr lang="sk-SK" dirty="0" smtClean="0"/>
              <a:t>Poznáme </a:t>
            </a:r>
            <a:r>
              <a:rPr lang="sk-SK" dirty="0" smtClean="0">
                <a:solidFill>
                  <a:srgbClr val="FF0000"/>
                </a:solidFill>
              </a:rPr>
              <a:t>šesť </a:t>
            </a:r>
            <a:r>
              <a:rPr lang="sk-SK" dirty="0">
                <a:solidFill>
                  <a:srgbClr val="FF0000"/>
                </a:solidFill>
              </a:rPr>
              <a:t>základných profesijných tém</a:t>
            </a:r>
            <a:r>
              <a:rPr lang="sk-SK" dirty="0"/>
              <a:t>, ktoré vyznačujú v prvom rade typ profesijného prostredia, ku ktorému môže byť každý človek viac alebo menej </a:t>
            </a:r>
            <a:r>
              <a:rPr lang="sk-SK" dirty="0" err="1" smtClean="0"/>
              <a:t>priťahovaný-inklinuje</a:t>
            </a:r>
            <a:r>
              <a:rPr lang="sk-SK" dirty="0" smtClean="0"/>
              <a:t>.</a:t>
            </a:r>
          </a:p>
          <a:p>
            <a:r>
              <a:rPr lang="sk-SK" u="sng" dirty="0" smtClean="0"/>
              <a:t>Pracovné </a:t>
            </a:r>
            <a:r>
              <a:rPr lang="sk-SK" u="sng" dirty="0"/>
              <a:t>prostredia </a:t>
            </a:r>
            <a:r>
              <a:rPr lang="sk-SK" dirty="0"/>
              <a:t>je možné roztriediť do rovnakých kategórií, podľa toho, aké schopnosti, charakteristiky, postoje, záujmy, hodnoty sú v nich uprednostňované a presadzované. </a:t>
            </a:r>
            <a:endParaRPr lang="sk-SK" dirty="0" smtClean="0"/>
          </a:p>
          <a:p>
            <a:r>
              <a:rPr lang="sk-SK" dirty="0" smtClean="0"/>
              <a:t>existujú </a:t>
            </a:r>
            <a:r>
              <a:rPr lang="sk-SK" dirty="0"/>
              <a:t>profesijné prostredia, </a:t>
            </a:r>
            <a:r>
              <a:rPr lang="sk-SK" dirty="0" smtClean="0"/>
              <a:t> a väčšina ľudí sa dá  </a:t>
            </a:r>
            <a:r>
              <a:rPr lang="sk-SK" dirty="0">
                <a:solidFill>
                  <a:srgbClr val="FF0000"/>
                </a:solidFill>
              </a:rPr>
              <a:t>klasifikovať do šiestich</a:t>
            </a:r>
            <a:r>
              <a:rPr lang="sk-SK" dirty="0"/>
              <a:t> základných typov. </a:t>
            </a:r>
            <a:endParaRPr lang="sk-SK" dirty="0" smtClean="0"/>
          </a:p>
          <a:p>
            <a:pPr marL="0" indent="0">
              <a:buNone/>
            </a:pPr>
            <a:r>
              <a:rPr lang="sk-SK" dirty="0" smtClean="0"/>
              <a:t>Tieto </a:t>
            </a:r>
            <a:r>
              <a:rPr lang="sk-SK" dirty="0"/>
              <a:t>typy sa medzi sebou líšia svojimi osobnostnými črtami, záujmami,  hodnotami, postojmi atď. </a:t>
            </a:r>
            <a:endParaRPr lang="sk-SK" dirty="0" smtClean="0"/>
          </a:p>
          <a:p>
            <a:pPr marL="0" indent="0">
              <a:buNone/>
            </a:pPr>
            <a:r>
              <a:rPr lang="sk-SK" dirty="0" smtClean="0">
                <a:solidFill>
                  <a:srgbClr val="FF0000"/>
                </a:solidFill>
              </a:rPr>
              <a:t>Ľudia </a:t>
            </a:r>
            <a:r>
              <a:rPr lang="sk-SK" dirty="0">
                <a:solidFill>
                  <a:srgbClr val="FF0000"/>
                </a:solidFill>
              </a:rPr>
              <a:t>majú prirodzenú tendenciu vyhľadávať prostredie, ktoré im umožňuje vyjadriť a naplniť ich schopnosti, charakteristiky a záujmy a </a:t>
            </a:r>
            <a:r>
              <a:rPr lang="sk-SK" dirty="0">
                <a:solidFill>
                  <a:srgbClr val="00B050"/>
                </a:solidFill>
              </a:rPr>
              <a:t>kariérne rozhodovanie </a:t>
            </a:r>
            <a:r>
              <a:rPr lang="sk-SK" dirty="0">
                <a:solidFill>
                  <a:srgbClr val="FF0000"/>
                </a:solidFill>
              </a:rPr>
              <a:t>je podmienené vyhľadávaním tejto zhody. </a:t>
            </a:r>
            <a:endParaRPr lang="sk-SK" dirty="0" smtClean="0">
              <a:solidFill>
                <a:srgbClr val="FF0000"/>
              </a:solidFill>
            </a:endParaRPr>
          </a:p>
          <a:p>
            <a:pPr marL="0" indent="0">
              <a:buNone/>
            </a:pPr>
            <a:endParaRPr lang="sk-SK" dirty="0"/>
          </a:p>
          <a:p>
            <a:pPr marL="0" indent="0">
              <a:buNone/>
            </a:pPr>
            <a:r>
              <a:rPr lang="sk-SK" b="1" dirty="0" smtClean="0">
                <a:solidFill>
                  <a:srgbClr val="FF0000"/>
                </a:solidFill>
              </a:rPr>
              <a:t> </a:t>
            </a:r>
            <a:r>
              <a:rPr lang="sk-SK" b="1" u="sng" dirty="0">
                <a:solidFill>
                  <a:srgbClr val="FF0000"/>
                </a:solidFill>
              </a:rPr>
              <a:t>Každý človek je väčšinou charakterizovaný troma dominantnými typmi, ktoré mu najviac korešpondujú (označený je troma prvými písmenkami každého typu</a:t>
            </a:r>
            <a:r>
              <a:rPr lang="sk-SK" b="1" dirty="0" smtClean="0">
                <a:solidFill>
                  <a:srgbClr val="FF0000"/>
                </a:solidFill>
              </a:rPr>
              <a:t>,</a:t>
            </a:r>
            <a:endParaRPr lang="sk-SK" b="1" dirty="0">
              <a:solidFill>
                <a:srgbClr val="FF0000"/>
              </a:solidFill>
            </a:endParaRPr>
          </a:p>
        </p:txBody>
      </p:sp>
      <p:sp>
        <p:nvSpPr>
          <p:cNvPr id="2" name="Nadpis 1"/>
          <p:cNvSpPr>
            <a:spLocks noGrp="1"/>
          </p:cNvSpPr>
          <p:nvPr>
            <p:ph type="title"/>
          </p:nvPr>
        </p:nvSpPr>
        <p:spPr/>
        <p:txBody>
          <a:bodyPr>
            <a:normAutofit fontScale="90000"/>
          </a:bodyPr>
          <a:lstStyle/>
          <a:p>
            <a:r>
              <a:rPr lang="sk-SK" dirty="0" smtClean="0"/>
              <a:t>Moje zručnosti- </a:t>
            </a:r>
            <a:r>
              <a:rPr lang="sk-SK" sz="2700" dirty="0" smtClean="0"/>
              <a:t>aký som </a:t>
            </a:r>
            <a:r>
              <a:rPr lang="sk-SK" sz="3100" dirty="0" smtClean="0"/>
              <a:t>profesijný typ</a:t>
            </a:r>
            <a:endParaRPr lang="sk-SK" sz="3100" dirty="0"/>
          </a:p>
        </p:txBody>
      </p:sp>
    </p:spTree>
    <p:extLst>
      <p:ext uri="{BB962C8B-B14F-4D97-AF65-F5344CB8AC3E}">
        <p14:creationId xmlns:p14="http://schemas.microsoft.com/office/powerpoint/2010/main" xmlns="" val="133113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052736"/>
            <a:ext cx="8229600" cy="5073427"/>
          </a:xfrm>
        </p:spPr>
        <p:txBody>
          <a:bodyPr>
            <a:normAutofit/>
          </a:bodyPr>
          <a:lstStyle/>
          <a:p>
            <a:r>
              <a:rPr lang="sk-SK" dirty="0" smtClean="0"/>
              <a:t>Všetku </a:t>
            </a:r>
            <a:r>
              <a:rPr lang="sk-SK" dirty="0"/>
              <a:t>prácu zameriava na konkrétnu okolitú realitu. Vyznačuje sa jednoduchosťou, praktickosťou, prirodzeným postojom. Motivujú ho najmä hmatateľné výsledky práce a konkrétne gestá. </a:t>
            </a:r>
            <a:endParaRPr lang="sk-SK" dirty="0" smtClean="0"/>
          </a:p>
          <a:p>
            <a:r>
              <a:rPr lang="sk-SK" dirty="0" smtClean="0"/>
              <a:t>Jeho </a:t>
            </a:r>
            <a:r>
              <a:rPr lang="sk-SK" dirty="0"/>
              <a:t>práca často vyžaduje manuálnu zručnosť a technický talent. </a:t>
            </a:r>
            <a:endParaRPr lang="sk-SK" dirty="0" smtClean="0"/>
          </a:p>
          <a:p>
            <a:r>
              <a:rPr lang="sk-SK" dirty="0" smtClean="0"/>
              <a:t>V </a:t>
            </a:r>
            <a:r>
              <a:rPr lang="sk-SK" dirty="0"/>
              <a:t>jeho prostredí dominuje používanie strojov a nástrojov, dôležitá je fyzická vytrvalosť a/alebo manuálna zručnosť</a:t>
            </a:r>
          </a:p>
        </p:txBody>
      </p:sp>
      <p:sp>
        <p:nvSpPr>
          <p:cNvPr id="2" name="Nadpis 1"/>
          <p:cNvSpPr>
            <a:spLocks noGrp="1"/>
          </p:cNvSpPr>
          <p:nvPr>
            <p:ph type="title"/>
          </p:nvPr>
        </p:nvSpPr>
        <p:spPr/>
        <p:txBody>
          <a:bodyPr>
            <a:normAutofit fontScale="90000"/>
          </a:bodyPr>
          <a:lstStyle/>
          <a:p>
            <a:r>
              <a:rPr lang="sk-SK" dirty="0"/>
              <a:t>PRAKTICKO-TECHNICKÝ TYP (R)</a:t>
            </a:r>
            <a:br>
              <a:rPr lang="sk-SK" dirty="0"/>
            </a:br>
            <a:endParaRPr lang="sk-SK" dirty="0"/>
          </a:p>
        </p:txBody>
      </p:sp>
    </p:spTree>
    <p:extLst>
      <p:ext uri="{BB962C8B-B14F-4D97-AF65-F5344CB8AC3E}">
        <p14:creationId xmlns:p14="http://schemas.microsoft.com/office/powerpoint/2010/main" xmlns="" val="1393869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836712"/>
            <a:ext cx="8229600" cy="5289451"/>
          </a:xfrm>
        </p:spPr>
        <p:txBody>
          <a:bodyPr>
            <a:normAutofit fontScale="92500" lnSpcReduction="20000"/>
          </a:bodyPr>
          <a:lstStyle/>
          <a:p>
            <a:r>
              <a:rPr lang="sk-SK" dirty="0" smtClean="0"/>
              <a:t>Charakterizuje </a:t>
            </a:r>
            <a:r>
              <a:rPr lang="sk-SK" dirty="0"/>
              <a:t>ho chuť pre štúdium, poznanie a skúmanie, ktoré vo všeobecnosti preferuje pred samotnou činnosťou. Priťahuje ho bádavá práca, ktorá vyžaduje koncentrované pozorovanie a presnú analýzu javov alebo situácií. Rád pozoruje a experimentuje, aby porozumel javom, ktoré ho obklopujú - či už fyzickým, biologickým alebo kultúrnym. Človek tohto typu je často vzdelaný a má široké záujmy. Rád sa učí nové veci a rieši problémy. Vo svojej práci potrebuje intelektuálnu stimuláciu. Rád sa hrá s nápadmi a myšlienkami. Má tendenciu strániť sa verejného života, pretože nie je primárne motivovaný medziľudskými vzťahmi ani vedením druhých. Cení si predovšetkým poznanie a vedu. Je logický, pokojný, racionálny, štruktúrovaný, kritický, objektívny, triezvy, zvedavý, pochybovačný</a:t>
            </a:r>
          </a:p>
        </p:txBody>
      </p:sp>
      <p:sp>
        <p:nvSpPr>
          <p:cNvPr id="2" name="Nadpis 1"/>
          <p:cNvSpPr>
            <a:spLocks noGrp="1"/>
          </p:cNvSpPr>
          <p:nvPr>
            <p:ph type="title"/>
          </p:nvPr>
        </p:nvSpPr>
        <p:spPr/>
        <p:txBody>
          <a:bodyPr>
            <a:normAutofit fontScale="90000"/>
          </a:bodyPr>
          <a:lstStyle/>
          <a:p>
            <a:r>
              <a:rPr lang="sk-SK" dirty="0"/>
              <a:t>INTELEKTUÁLNO-</a:t>
            </a:r>
            <a:r>
              <a:rPr lang="sk-SK" sz="3600" dirty="0"/>
              <a:t>VÝSKUMNÝ TYP (I) </a:t>
            </a:r>
            <a:br>
              <a:rPr lang="sk-SK" sz="3600" dirty="0"/>
            </a:br>
            <a:endParaRPr lang="sk-SK" sz="3600" dirty="0"/>
          </a:p>
        </p:txBody>
      </p:sp>
    </p:spTree>
    <p:extLst>
      <p:ext uri="{BB962C8B-B14F-4D97-AF65-F5344CB8AC3E}">
        <p14:creationId xmlns:p14="http://schemas.microsoft.com/office/powerpoint/2010/main" xmlns="" val="3006532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10000"/>
          </a:bodyPr>
          <a:lstStyle/>
          <a:p>
            <a:r>
              <a:rPr lang="sk-SK" dirty="0" smtClean="0"/>
              <a:t>Je </a:t>
            </a:r>
            <a:r>
              <a:rPr lang="sk-SK" dirty="0"/>
              <a:t>opakom administratívneho typu. Na rozdiel od plánovitej činnosti, umelecká činnosť nepozná dopredu výsledok. Umelecký typ chce v prvom rade vyjadriť svoje myšlienky, túžby a pocity prostredníctvom reči, písania, hudby, maľovania, divadla, atď.  Cíti istú averziu k príliš systematickým a monotónnym úlohám, pretože tam, kde je všetko dopredu nalinkované, kde dominujú procedúry, tam nie je priestor pre tvorivosť. To je dôvod, prečo sa zvyčajne vyhýba príliš štruktúrovaným situáciám, kde sú pokyny príliš špecifické a jasné. Vyhľadáva riešenia v prvom rade sám v sebe tým, že sa spolieha na svoje emócie a intuíciu. Umelecko-jazykový typ je často expresívny, emocionálny, idealistický, originálny, impulzívny, nápaditý, nezávislý, slobodný, intuitívny, trochu chaotický a nekonformný</a:t>
            </a:r>
          </a:p>
        </p:txBody>
      </p:sp>
      <p:sp>
        <p:nvSpPr>
          <p:cNvPr id="2" name="Nadpis 1"/>
          <p:cNvSpPr>
            <a:spLocks noGrp="1"/>
          </p:cNvSpPr>
          <p:nvPr>
            <p:ph type="title"/>
          </p:nvPr>
        </p:nvSpPr>
        <p:spPr/>
        <p:txBody>
          <a:bodyPr>
            <a:normAutofit fontScale="90000"/>
          </a:bodyPr>
          <a:lstStyle/>
          <a:p>
            <a:r>
              <a:rPr lang="sk-SK" dirty="0"/>
              <a:t>UMELECKO-JAZYKOVÝ TYP (A)</a:t>
            </a:r>
            <a:br>
              <a:rPr lang="sk-SK" dirty="0"/>
            </a:br>
            <a:endParaRPr lang="sk-SK" dirty="0"/>
          </a:p>
        </p:txBody>
      </p:sp>
    </p:spTree>
    <p:extLst>
      <p:ext uri="{BB962C8B-B14F-4D97-AF65-F5344CB8AC3E}">
        <p14:creationId xmlns:p14="http://schemas.microsoft.com/office/powerpoint/2010/main" xmlns="" val="223317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uľka 2"/>
          <p:cNvGraphicFramePr>
            <a:graphicFrameLocks noGrp="1"/>
          </p:cNvGraphicFramePr>
          <p:nvPr>
            <p:extLst>
              <p:ext uri="{D42A27DB-BD31-4B8C-83A1-F6EECF244321}">
                <p14:modId xmlns="" xmlns:p14="http://schemas.microsoft.com/office/powerpoint/2010/main" val="3042915170"/>
              </p:ext>
            </p:extLst>
          </p:nvPr>
        </p:nvGraphicFramePr>
        <p:xfrm>
          <a:off x="251519" y="1556793"/>
          <a:ext cx="8352929" cy="5040561"/>
        </p:xfrm>
        <a:graphic>
          <a:graphicData uri="http://schemas.openxmlformats.org/drawingml/2006/table">
            <a:tbl>
              <a:tblPr firstRow="1">
                <a:tableStyleId>{5C22544A-7EE6-4342-B048-85BDC9FD1C3A}</a:tableStyleId>
              </a:tblPr>
              <a:tblGrid>
                <a:gridCol w="5057736"/>
                <a:gridCol w="1149486"/>
                <a:gridCol w="1149486"/>
                <a:gridCol w="996221"/>
              </a:tblGrid>
              <a:tr h="1032740">
                <a:tc>
                  <a:txBody>
                    <a:bodyPr/>
                    <a:lstStyle/>
                    <a:p>
                      <a:pPr algn="l" fontAlgn="ctr"/>
                      <a:r>
                        <a:rPr lang="sk-SK" sz="3600" u="none" strike="noStrike" dirty="0">
                          <a:solidFill>
                            <a:srgbClr val="C00000"/>
                          </a:solidFill>
                          <a:effectLst/>
                        </a:rPr>
                        <a:t>Deň </a:t>
                      </a:r>
                      <a:r>
                        <a:rPr lang="sk-SK" sz="3600" u="none" strike="noStrike" dirty="0" smtClean="0">
                          <a:solidFill>
                            <a:srgbClr val="C00000"/>
                          </a:solidFill>
                          <a:effectLst/>
                        </a:rPr>
                        <a:t>2</a:t>
                      </a:r>
                      <a:endParaRPr lang="sk-SK" sz="3600" b="1" i="0" u="none" strike="noStrike" dirty="0">
                        <a:solidFill>
                          <a:srgbClr val="C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Trvanie</a:t>
                      </a:r>
                      <a:r>
                        <a:rPr lang="sk-SK" sz="1800" u="none" strike="noStrike" dirty="0">
                          <a:effectLst/>
                        </a:rPr>
                        <a:t> </a:t>
                      </a:r>
                      <a:endParaRPr lang="sk-SK" sz="18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Začiatok</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Koniec</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r>
              <a:tr h="476649">
                <a:tc>
                  <a:txBody>
                    <a:bodyPr/>
                    <a:lstStyle/>
                    <a:p>
                      <a:pPr algn="l" fontAlgn="ctr"/>
                      <a:r>
                        <a:rPr lang="sk-SK" sz="1800" b="1" u="none" strike="noStrike" dirty="0">
                          <a:effectLst/>
                        </a:rPr>
                        <a:t>0. </a:t>
                      </a:r>
                      <a:r>
                        <a:rPr lang="sk-SK" sz="1800" b="1" u="none" strike="noStrike" dirty="0" smtClean="0">
                          <a:effectLst/>
                        </a:rPr>
                        <a:t>Otvorenie</a:t>
                      </a:r>
                      <a:r>
                        <a:rPr lang="sk-SK" sz="1800" b="1" u="none" strike="noStrike" baseline="0" dirty="0" smtClean="0">
                          <a:effectLst/>
                        </a:rPr>
                        <a:t> dnešného dňa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8:00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3684">
                <a:tc>
                  <a:txBody>
                    <a:bodyPr/>
                    <a:lstStyle/>
                    <a:p>
                      <a:pPr algn="l" fontAlgn="ctr"/>
                      <a:r>
                        <a:rPr lang="pl-PL" sz="1800" b="1" u="none" strike="noStrike" dirty="0">
                          <a:effectLst/>
                        </a:rPr>
                        <a:t>1. </a:t>
                      </a:r>
                      <a:r>
                        <a:rPr lang="sk-SK" dirty="0" smtClean="0"/>
                        <a:t>Motivačný blok-</a:t>
                      </a:r>
                      <a:r>
                        <a:rPr lang="sk-SK" baseline="0" dirty="0" smtClean="0"/>
                        <a:t> sebapoznanie, moje silné stránky, moje hodnoty</a:t>
                      </a:r>
                      <a:endParaRPr lang="pl-PL"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90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208">
                <a:tc>
                  <a:txBody>
                    <a:bodyPr/>
                    <a:lstStyle/>
                    <a:p>
                      <a:pPr algn="l" fontAlgn="ctr"/>
                      <a:r>
                        <a:rPr lang="sk-SK" sz="1800" b="1" u="none" strike="noStrike" dirty="0">
                          <a:effectLs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613684">
                <a:tc>
                  <a:txBody>
                    <a:bodyPr/>
                    <a:lstStyle/>
                    <a:p>
                      <a:pPr algn="l" fontAlgn="ctr"/>
                      <a:r>
                        <a:rPr lang="pl-PL" sz="1800" b="1" u="none" strike="noStrike" dirty="0">
                          <a:effectLst/>
                        </a:rPr>
                        <a:t>2. </a:t>
                      </a:r>
                      <a:r>
                        <a:rPr lang="sk-SK" dirty="0" smtClean="0"/>
                        <a:t>Analýza profesijných hodnôt, záujmov a profesijného prostredia</a:t>
                      </a:r>
                      <a:endParaRPr lang="pl-PL"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pl-PL" sz="1800" b="1" i="0" u="none" strike="noStrike" dirty="0" smtClean="0">
                          <a:solidFill>
                            <a:srgbClr val="000000"/>
                          </a:solidFill>
                          <a:effectLst/>
                          <a:latin typeface="+mj-lt"/>
                        </a:rPr>
                        <a:t> 3. </a:t>
                      </a:r>
                      <a:r>
                        <a:rPr lang="sk-SK" sz="1800" b="0" i="0" u="none" strike="noStrike" dirty="0" smtClean="0">
                          <a:solidFill>
                            <a:srgbClr val="000000"/>
                          </a:solidFill>
                          <a:effectLst/>
                          <a:latin typeface="+mj-lt"/>
                        </a:rPr>
                        <a:t>Analýza osobnostných silných stránok</a:t>
                      </a:r>
                      <a:endParaRPr lang="pl-PL" sz="1800" b="0" i="0" u="none" strike="noStrike" dirty="0">
                        <a:solidFill>
                          <a:srgbClr val="000000"/>
                        </a:solidFill>
                        <a:effectLst/>
                        <a:latin typeface="+mj-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800" b="0" i="0" u="none" strike="noStrike" dirty="0" smtClean="0">
                          <a:solidFill>
                            <a:srgbClr val="000000"/>
                          </a:solidFill>
                          <a:effectLst/>
                          <a:latin typeface="Calibri"/>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sk-SK" sz="1800" b="1" i="0" u="none" strike="noStrike" dirty="0" smtClean="0">
                          <a:solidFill>
                            <a:schemeClr val="dk1"/>
                          </a:solidFill>
                          <a:effectLst/>
                          <a:latin typeface="+mn-l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476649">
                <a:tc>
                  <a:txBody>
                    <a:bodyPr/>
                    <a:lstStyle/>
                    <a:p>
                      <a:pPr algn="l" fontAlgn="ctr"/>
                      <a:r>
                        <a:rPr lang="sk-SK" sz="1800" b="1" u="none" strike="noStrike" dirty="0">
                          <a:effectLst/>
                        </a:rPr>
                        <a:t>4</a:t>
                      </a:r>
                      <a:r>
                        <a:rPr lang="sk-SK" sz="1800" b="1" u="none" strike="noStrike" dirty="0" smtClean="0">
                          <a:effectLst/>
                        </a:rPr>
                        <a:t>. </a:t>
                      </a:r>
                      <a:r>
                        <a:rPr lang="sk-SK" dirty="0" err="1" smtClean="0"/>
                        <a:t>Karierový</a:t>
                      </a:r>
                      <a:r>
                        <a:rPr lang="sk-SK" dirty="0" smtClean="0"/>
                        <a:t> kvietok</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120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649">
                <a:tc>
                  <a:txBody>
                    <a:bodyPr/>
                    <a:lstStyle/>
                    <a:p>
                      <a:pPr algn="l" fontAlgn="ctr"/>
                      <a:r>
                        <a:rPr lang="sk-SK" sz="1800" b="1" u="none" strike="noStrike" dirty="0">
                          <a:effectLst/>
                        </a:rPr>
                        <a:t>5</a:t>
                      </a:r>
                      <a:r>
                        <a:rPr lang="sk-SK" sz="1800" b="1" u="none" strike="noStrike" dirty="0" smtClean="0">
                          <a:effectLst/>
                        </a:rPr>
                        <a:t>. Ukončenie dnešného dňa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14:30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66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9" y="260648"/>
            <a:ext cx="1080120" cy="1072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78367096"/>
      </p:ext>
    </p:extLst>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fontScale="92500" lnSpcReduction="20000"/>
          </a:bodyPr>
          <a:lstStyle/>
          <a:p>
            <a:r>
              <a:rPr lang="sk-SK" dirty="0" smtClean="0"/>
              <a:t>Je </a:t>
            </a:r>
            <a:r>
              <a:rPr lang="sk-SK" dirty="0"/>
              <a:t>najviac vzdialený prakticko-technickému typu. Jeho prostredie je založené na komunikácii, vzťahoch a porozumení druhých. Kvalita kontaktov a emocionálne aspekty sú pre neho významnými faktormi spokojnosti. Väčšinou ľahko nadväzuje kontakty s ostatnými, zameriava sa primárne na pomoc, vzdelávanie a rozvoj druhých, informovanie, liečenie, poradenstvo... Priťahujú ho sociálne, psychologické alebo emocionálne problémy. Je často lídrom a populárnou osobou v skupine, potrebuje byť v strede aktivít. Málo ho priťahuje manuálna, technická a administratívna činnosť. Možno ho charakterizovať ako prijímajúceho, pozorného k ostatným, sympatického, starostlivého, družného, komunikatívneho...</a:t>
            </a:r>
          </a:p>
          <a:p>
            <a:endParaRPr lang="sk-SK" dirty="0"/>
          </a:p>
        </p:txBody>
      </p:sp>
      <p:sp>
        <p:nvSpPr>
          <p:cNvPr id="2" name="Nadpis 1"/>
          <p:cNvSpPr>
            <a:spLocks noGrp="1"/>
          </p:cNvSpPr>
          <p:nvPr>
            <p:ph type="title"/>
          </p:nvPr>
        </p:nvSpPr>
        <p:spPr/>
        <p:txBody>
          <a:bodyPr>
            <a:normAutofit fontScale="90000"/>
          </a:bodyPr>
          <a:lstStyle/>
          <a:p>
            <a:r>
              <a:rPr lang="sk-SK" dirty="0"/>
              <a:t>SOCIÁLNY TYP (S) </a:t>
            </a:r>
            <a:br>
              <a:rPr lang="sk-SK" dirty="0"/>
            </a:br>
            <a:endParaRPr lang="sk-SK" dirty="0"/>
          </a:p>
        </p:txBody>
      </p:sp>
    </p:spTree>
    <p:extLst>
      <p:ext uri="{BB962C8B-B14F-4D97-AF65-F5344CB8AC3E}">
        <p14:creationId xmlns:p14="http://schemas.microsoft.com/office/powerpoint/2010/main" xmlns="" val="323942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268760"/>
            <a:ext cx="8229600" cy="4857403"/>
          </a:xfrm>
        </p:spPr>
        <p:txBody>
          <a:bodyPr>
            <a:normAutofit fontScale="85000" lnSpcReduction="10000"/>
          </a:bodyPr>
          <a:lstStyle/>
          <a:p>
            <a:r>
              <a:rPr lang="sk-SK" dirty="0" smtClean="0"/>
              <a:t>Podnikateľský </a:t>
            </a:r>
            <a:r>
              <a:rPr lang="sk-SK" dirty="0"/>
              <a:t>typ síce vyhľadáva kontakty s druhými, je to skôr pre to, aby ich viedol alebo riadil, viac než pre to, že by mal potrebu im pomáhať. Je to človek dobyvačný, ktorý rád ovplyvňuje druhých vďaka svojej schopnosti presviedčať a svojím  zmyslom pre organizáciu. Rád „predáva“ svoje myšlienky rovnako ako výsledky vlastnej práce. Je rád vždy tam, kde je moc, peniaze  prestíž. Vie využiť všetky situácie k tomu, aby sa priblížil smerom k svojim vlastným cieľom. Jeho pracovné prostredie je stresujúce a veľmi súťaživé. Často sa charakterizuje ako presvedčený, ctižiadostivý, odvážny, energický, dominantný, zodpovedný, nezávislý, presvedčivý, sebavedomý, so silnou túžbou uspieť.</a:t>
            </a:r>
          </a:p>
          <a:p>
            <a:endParaRPr lang="sk-SK" dirty="0"/>
          </a:p>
        </p:txBody>
      </p:sp>
      <p:sp>
        <p:nvSpPr>
          <p:cNvPr id="2" name="Nadpis 1"/>
          <p:cNvSpPr>
            <a:spLocks noGrp="1"/>
          </p:cNvSpPr>
          <p:nvPr>
            <p:ph type="title"/>
          </p:nvPr>
        </p:nvSpPr>
        <p:spPr/>
        <p:txBody>
          <a:bodyPr/>
          <a:lstStyle/>
          <a:p>
            <a:r>
              <a:rPr lang="sk-SK" dirty="0"/>
              <a:t>PODNIKATEĽSKÝ TYP (E</a:t>
            </a:r>
          </a:p>
        </p:txBody>
      </p:sp>
    </p:spTree>
    <p:extLst>
      <p:ext uri="{BB962C8B-B14F-4D97-AF65-F5344CB8AC3E}">
        <p14:creationId xmlns:p14="http://schemas.microsoft.com/office/powerpoint/2010/main" xmlns="" val="380444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Administratívny </a:t>
            </a:r>
            <a:r>
              <a:rPr lang="sk-SK" dirty="0"/>
              <a:t>typ je charakterizovaný rešpektovaním daných pravidiel. Charakterizuje ho presnosť, spoľahlivosť a rýchlosť pri vykonávaní činností. Rád usporadúva a organizuje dáta alebo veci. Je výborný realizátor, ktorého charakterizuje systematickosť a metodickosť. Môže sa uplatniť v oblastiach ako je účtovníctvo, financie, kancelárske práce, atď.  Odmieta približnosť. Môže byť popisovaný ako opatrný, metodický, presný, prísny, lojálny, spoľahlivý, svedomitý, pracovitý, efektívny, niekedy rigidný, konzervatívny ...</a:t>
            </a:r>
          </a:p>
          <a:p>
            <a:endParaRPr lang="sk-SK" dirty="0"/>
          </a:p>
        </p:txBody>
      </p:sp>
      <p:sp>
        <p:nvSpPr>
          <p:cNvPr id="2" name="Nadpis 1"/>
          <p:cNvSpPr>
            <a:spLocks noGrp="1"/>
          </p:cNvSpPr>
          <p:nvPr>
            <p:ph type="title"/>
          </p:nvPr>
        </p:nvSpPr>
        <p:spPr/>
        <p:txBody>
          <a:bodyPr>
            <a:normAutofit fontScale="90000"/>
          </a:bodyPr>
          <a:lstStyle/>
          <a:p>
            <a:r>
              <a:rPr lang="sk-SK" dirty="0"/>
              <a:t>ADMINISTRATÍVNY TYP (C) </a:t>
            </a:r>
            <a:br>
              <a:rPr lang="sk-SK" dirty="0"/>
            </a:br>
            <a:endParaRPr lang="sk-SK" dirty="0"/>
          </a:p>
        </p:txBody>
      </p:sp>
    </p:spTree>
    <p:extLst>
      <p:ext uri="{BB962C8B-B14F-4D97-AF65-F5344CB8AC3E}">
        <p14:creationId xmlns:p14="http://schemas.microsoft.com/office/powerpoint/2010/main" xmlns="" val="38374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a:spLocks noChangeArrowheads="1"/>
          </p:cNvSpPr>
          <p:nvPr/>
        </p:nvSpPr>
        <p:spPr bwMode="auto">
          <a:xfrm>
            <a:off x="844550" y="746125"/>
            <a:ext cx="4619625" cy="4067175"/>
          </a:xfrm>
          <a:prstGeom prst="hexagon">
            <a:avLst>
              <a:gd name="adj" fmla="val 24994"/>
              <a:gd name="vf" fmla="val 115470"/>
            </a:avLst>
          </a:prstGeom>
          <a:noFill/>
          <a:ln w="19050">
            <a:solidFill>
              <a:srgbClr val="1F4D78"/>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3" name="Text Box 2"/>
          <p:cNvSpPr txBox="1">
            <a:spLocks noChangeArrowheads="1"/>
          </p:cNvSpPr>
          <p:nvPr/>
        </p:nvSpPr>
        <p:spPr bwMode="auto">
          <a:xfrm>
            <a:off x="4056063" y="865188"/>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R</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 Box 3"/>
          <p:cNvSpPr txBox="1">
            <a:spLocks noChangeArrowheads="1"/>
          </p:cNvSpPr>
          <p:nvPr/>
        </p:nvSpPr>
        <p:spPr bwMode="auto">
          <a:xfrm>
            <a:off x="4837113" y="2524125"/>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I</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4054475" y="4279900"/>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A</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 Box 2"/>
          <p:cNvSpPr txBox="1">
            <a:spLocks noChangeArrowheads="1"/>
          </p:cNvSpPr>
          <p:nvPr/>
        </p:nvSpPr>
        <p:spPr bwMode="auto">
          <a:xfrm>
            <a:off x="1852613" y="863600"/>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C</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6"/>
          <p:cNvSpPr txBox="1">
            <a:spLocks noChangeArrowheads="1"/>
          </p:cNvSpPr>
          <p:nvPr/>
        </p:nvSpPr>
        <p:spPr bwMode="auto">
          <a:xfrm>
            <a:off x="1081088" y="2522538"/>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E</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5"/>
          <p:cNvSpPr txBox="1">
            <a:spLocks noChangeArrowheads="1"/>
          </p:cNvSpPr>
          <p:nvPr/>
        </p:nvSpPr>
        <p:spPr bwMode="auto">
          <a:xfrm>
            <a:off x="1851025" y="4362450"/>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S</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9847" y="-1033"/>
            <a:ext cx="5724644" cy="10925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6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 PROFESIJNÉ OKRUHY RIASEC – „PÁRTY“</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PRACOVNÝ MATERIÁL PRE UCHÁDZAČA O ZAMESTNANIE</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000" b="1" i="0" u="none" strike="noStrike" cap="none" normalizeH="0" baseline="0" dirty="0" smtClean="0">
                <a:ln>
                  <a:noFill/>
                </a:ln>
                <a:solidFill>
                  <a:srgbClr val="5B9BD5"/>
                </a:solidFill>
                <a:effectLst/>
                <a:latin typeface="Arial" pitchFamily="34" charset="0"/>
                <a:cs typeface="Times New Roman" pitchFamily="18" charset="0"/>
              </a:rPr>
              <a:t>						</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208495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lvl="0"/>
            <a:r>
              <a:rPr lang="sk-SK" dirty="0" smtClean="0"/>
              <a:t>Tento dotazník Vám pomôže konfrontovať svoje vlastné </a:t>
            </a:r>
            <a:r>
              <a:rPr lang="sk-SK" dirty="0" err="1" smtClean="0"/>
              <a:t>sebahodnotenie</a:t>
            </a:r>
            <a:r>
              <a:rPr lang="sk-SK" dirty="0" smtClean="0"/>
              <a:t> typu osobnosti </a:t>
            </a:r>
            <a:endParaRPr lang="sk-SK" dirty="0"/>
          </a:p>
          <a:p>
            <a:pPr lvl="0"/>
            <a:r>
              <a:rPr lang="sk-SK" dirty="0" smtClean="0"/>
              <a:t>Nie len pre </a:t>
            </a:r>
            <a:r>
              <a:rPr lang="sk-SK" dirty="0" err="1" smtClean="0"/>
              <a:t>zamestnanie-povolanie</a:t>
            </a:r>
            <a:r>
              <a:rPr lang="sk-SK" dirty="0" smtClean="0"/>
              <a:t> je </a:t>
            </a:r>
            <a:r>
              <a:rPr lang="sk-SK" dirty="0"/>
              <a:t>dôležité poznať, čo Vás naozaj baví a na aké typy činností máte potenciálne predpoklady. Nasledujúci dotazník nám môže pomôcť spoločne o tom popremýšľať a naznačiť niektoré smery, ktorými by sme sa mohli uberať</a:t>
            </a:r>
            <a:r>
              <a:rPr lang="sk-SK" dirty="0" smtClean="0"/>
              <a:t>. </a:t>
            </a:r>
          </a:p>
          <a:p>
            <a:pPr lvl="0"/>
            <a:r>
              <a:rPr lang="sk-SK" dirty="0" smtClean="0"/>
              <a:t>Prečítajte </a:t>
            </a:r>
            <a:r>
              <a:rPr lang="sk-SK" dirty="0"/>
              <a:t>si nasledovné tvrdenia. Ak s tvrdením súhlasíte, vyplňte krúžok v príslušnom riadku. Neexistujú správne alebo nesprávne odpovede, odpovedajte spontánne – prvá voľba je zvyčajne správna. Vyplnenie dotazníka zaberie približne 5 až 10 minút.“</a:t>
            </a:r>
          </a:p>
          <a:p>
            <a:endParaRPr lang="sk-SK" dirty="0"/>
          </a:p>
        </p:txBody>
      </p:sp>
      <p:sp>
        <p:nvSpPr>
          <p:cNvPr id="2" name="Nadpis 1"/>
          <p:cNvSpPr>
            <a:spLocks noGrp="1"/>
          </p:cNvSpPr>
          <p:nvPr>
            <p:ph type="title"/>
          </p:nvPr>
        </p:nvSpPr>
        <p:spPr/>
        <p:txBody>
          <a:bodyPr>
            <a:normAutofit fontScale="90000"/>
          </a:bodyPr>
          <a:lstStyle/>
          <a:p>
            <a:r>
              <a:rPr lang="sk-SK" cap="all" dirty="0"/>
              <a:t>C2: PROFESIJNÉ OKRUHY RIASEC – </a:t>
            </a:r>
            <a:r>
              <a:rPr lang="sk-SK" cap="all" dirty="0" smtClean="0"/>
              <a:t> </a:t>
            </a:r>
            <a:endParaRPr lang="sk-SK" dirty="0"/>
          </a:p>
        </p:txBody>
      </p:sp>
    </p:spTree>
    <p:extLst>
      <p:ext uri="{BB962C8B-B14F-4D97-AF65-F5344CB8AC3E}">
        <p14:creationId xmlns:p14="http://schemas.microsoft.com/office/powerpoint/2010/main" xmlns="" val="208464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uľka 7"/>
          <p:cNvGraphicFramePr>
            <a:graphicFrameLocks noGrp="1"/>
          </p:cNvGraphicFramePr>
          <p:nvPr>
            <p:extLst>
              <p:ext uri="{D42A27DB-BD31-4B8C-83A1-F6EECF244321}">
                <p14:modId xmlns:p14="http://schemas.microsoft.com/office/powerpoint/2010/main" xmlns="" val="2296899081"/>
              </p:ext>
            </p:extLst>
          </p:nvPr>
        </p:nvGraphicFramePr>
        <p:xfrm>
          <a:off x="848987" y="828422"/>
          <a:ext cx="7755463" cy="5336882"/>
        </p:xfrm>
        <a:graphic>
          <a:graphicData uri="http://schemas.openxmlformats.org/drawingml/2006/table">
            <a:tbl>
              <a:tblPr firstCol="1" bandRow="1"/>
              <a:tblGrid>
                <a:gridCol w="449451"/>
                <a:gridCol w="4769362"/>
                <a:gridCol w="422775"/>
                <a:gridCol w="422775"/>
                <a:gridCol w="422775"/>
                <a:gridCol w="422775"/>
                <a:gridCol w="422775"/>
                <a:gridCol w="422775"/>
              </a:tblGrid>
              <a:tr h="114844">
                <a:tc>
                  <a:txBody>
                    <a:bodyPr/>
                    <a:lstStyle/>
                    <a:p>
                      <a:pPr algn="ctr">
                        <a:lnSpc>
                          <a:spcPct val="120000"/>
                        </a:lnSpc>
                        <a:spcAft>
                          <a:spcPts val="0"/>
                        </a:spcAft>
                      </a:pPr>
                      <a:r>
                        <a:rPr lang="sk-SK" sz="500" b="1" i="1" dirty="0">
                          <a:solidFill>
                            <a:srgbClr val="000000"/>
                          </a:solidFill>
                          <a:effectLst/>
                          <a:latin typeface="Calibri"/>
                          <a:ea typeface="Times New Roman"/>
                          <a:cs typeface="Times New Roman"/>
                        </a:rPr>
                        <a:t>1</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opravovať autá.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riešiť logické hádanky.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Najradšej pracujem nezávisle a samostatne.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 tíme.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cieľavedomý a stanovujem si vlastné ciele.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organizovať moje prostredie (napr. papiere, dokumenty...).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konštruovať rôzne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čítať o umení a hudbe.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pracujem s jasnými pokynmi a postupmi.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presviedčať alebo ovplyvňovať iných.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Wingdings"/>
                          <a:ea typeface="Times New Roman"/>
                          <a:cs typeface="Times New Roman"/>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skúšať nové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učiť niečo ostatných.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 riešiť ich problémy.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starať sa o zvieratá.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Neprekážalo by mi pracovať väčšinu času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predávať.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písanie (príbehov, básničiek...).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veda.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Ľahko na seba beriem zodpovednosť.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liečiť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sa snažím pochopiť, ako veci fungujú.</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skladať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kreatívny.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Dávam pozor na detaily.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sa sústrediť aj na monotónnu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analyzovať problémy alebo situácie.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hrať na hudobnom nástroji alebo spievať.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naučiť sa niečo o nových kultúrach.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Láka ma podnikanie.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varenie.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divadlo a hranie scénok.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praktický človek.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s číslami a tabuľkami.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rozprávať sa o problémoch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si dobre zorganizovať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môžem viesť  vedenie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vonku.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by som pracoval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Dobre mi ide matematika.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kreslenie.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byť v centre diania.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R</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S</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C</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98590">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dirty="0">
                          <a:solidFill>
                            <a:srgbClr val="000000"/>
                          </a:solidFill>
                          <a:effectLst/>
                          <a:latin typeface="Calibri"/>
                          <a:ea typeface="Times New Roman"/>
                          <a:cs typeface="Times New Roman"/>
                        </a:rPr>
                        <a:t>Súčet bodov v každom stĺpci:</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R</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I</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A</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S</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E</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C</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3557921" y="6266774"/>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0" name="Rectangle 2"/>
          <p:cNvSpPr>
            <a:spLocks noChangeArrowheads="1"/>
          </p:cNvSpPr>
          <p:nvPr/>
        </p:nvSpPr>
        <p:spPr bwMode="auto">
          <a:xfrm>
            <a:off x="4139952"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1" name="Rectangle 4"/>
          <p:cNvSpPr>
            <a:spLocks noChangeArrowheads="1"/>
          </p:cNvSpPr>
          <p:nvPr/>
        </p:nvSpPr>
        <p:spPr bwMode="auto">
          <a:xfrm>
            <a:off x="4715810"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2" name="Rectangle 9"/>
          <p:cNvSpPr>
            <a:spLocks noChangeArrowheads="1"/>
          </p:cNvSpPr>
          <p:nvPr/>
        </p:nvSpPr>
        <p:spPr bwMode="auto">
          <a:xfrm>
            <a:off x="501608" y="412975"/>
            <a:ext cx="2249334" cy="415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C2:profesijné okruhy </a:t>
            </a:r>
            <a:r>
              <a:rPr kumimoji="0" lang="sk-SK" altLang="ja-JP" sz="1200" b="0" i="0" u="none" strike="noStrike" cap="none" normalizeH="0" dirty="0" smtClean="0">
                <a:ln>
                  <a:noFill/>
                </a:ln>
                <a:solidFill>
                  <a:srgbClr val="1F4E79"/>
                </a:solidFill>
                <a:effectLst/>
                <a:latin typeface="Arial" pitchFamily="34" charset="0"/>
                <a:ea typeface="Times New Roman" pitchFamily="18" charset="0"/>
                <a:cs typeface="Times New Roman" pitchFamily="18" charset="0"/>
              </a:rPr>
              <a:t> RIASEC</a:t>
            </a:r>
            <a:endParaRPr kumimoji="0" lang="sk-SK" altLang="ja-JP" sz="1000" b="1" i="0" u="none" strike="noStrike" cap="none" normalizeH="0" baseline="0" dirty="0" smtClean="0">
              <a:ln>
                <a:noFill/>
              </a:ln>
              <a:solidFill>
                <a:srgbClr val="1F4E79"/>
              </a:solidFill>
              <a:effectLst/>
              <a:latin typeface="Arial" pitchFamily="34" charset="0"/>
              <a:cs typeface="Times New Roman" pitchFamily="18" charset="0"/>
            </a:endParaRPr>
          </a:p>
        </p:txBody>
      </p:sp>
    </p:spTree>
    <p:extLst>
      <p:ext uri="{BB962C8B-B14F-4D97-AF65-F5344CB8AC3E}">
        <p14:creationId xmlns:p14="http://schemas.microsoft.com/office/powerpoint/2010/main" xmlns="" val="752007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lvl="0" indent="0">
              <a:buNone/>
            </a:pPr>
            <a:endParaRPr lang="sk-SK" dirty="0" smtClean="0"/>
          </a:p>
          <a:p>
            <a:pPr marL="0" lvl="0" indent="0">
              <a:buNone/>
            </a:pPr>
            <a:endParaRPr lang="sk-SK" dirty="0"/>
          </a:p>
          <a:p>
            <a:pPr marL="0" lvl="0" indent="0">
              <a:buNone/>
            </a:pPr>
            <a:r>
              <a:rPr lang="sk-SK" dirty="0" smtClean="0"/>
              <a:t>Prečítajte si charakteristiku   svojho dominantného typu</a:t>
            </a:r>
          </a:p>
          <a:p>
            <a:pPr marL="0" lvl="0" indent="0">
              <a:buNone/>
            </a:pPr>
            <a:endParaRPr lang="sk-SK" dirty="0"/>
          </a:p>
          <a:p>
            <a:pPr marL="0" lvl="0" indent="0">
              <a:buNone/>
            </a:pPr>
            <a:r>
              <a:rPr lang="sk-SK" dirty="0" smtClean="0"/>
              <a:t>Ľavý stĺpec: to sú záujmy – činnosti</a:t>
            </a:r>
          </a:p>
          <a:p>
            <a:pPr marL="0" lvl="0" indent="0">
              <a:buNone/>
            </a:pPr>
            <a:endParaRPr lang="sk-SK" dirty="0" smtClean="0"/>
          </a:p>
          <a:p>
            <a:pPr marL="0" lvl="0" indent="0">
              <a:buNone/>
            </a:pPr>
            <a:r>
              <a:rPr lang="sk-SK" dirty="0" smtClean="0"/>
              <a:t>Pravý stĺpec: vlastnosti</a:t>
            </a:r>
          </a:p>
          <a:p>
            <a:pPr marL="0" lvl="0" indent="0">
              <a:buNone/>
            </a:pPr>
            <a:r>
              <a:rPr lang="sk-SK" dirty="0" smtClean="0"/>
              <a:t> </a:t>
            </a:r>
            <a:endParaRPr lang="sk-SK" dirty="0"/>
          </a:p>
        </p:txBody>
      </p:sp>
      <p:sp>
        <p:nvSpPr>
          <p:cNvPr id="2" name="Nadpis 1"/>
          <p:cNvSpPr>
            <a:spLocks noGrp="1"/>
          </p:cNvSpPr>
          <p:nvPr>
            <p:ph type="title"/>
          </p:nvPr>
        </p:nvSpPr>
        <p:spPr>
          <a:xfrm>
            <a:off x="395536" y="188640"/>
            <a:ext cx="8768353" cy="1359024"/>
          </a:xfrm>
        </p:spPr>
        <p:txBody>
          <a:bodyPr>
            <a:normAutofit/>
          </a:bodyPr>
          <a:lstStyle/>
          <a:p>
            <a:r>
              <a:rPr lang="sk-SK" sz="2800" cap="all" dirty="0"/>
              <a:t>C3: PROFESIJNÉ OKRUHY RIASEC – CHARAKTERISTIKY </a:t>
            </a:r>
            <a:r>
              <a:rPr lang="sk-SK" sz="2800" cap="all" dirty="0" smtClean="0"/>
              <a:t>TYPOV- konfrontácia</a:t>
            </a:r>
            <a:endParaRPr lang="sk-SK" sz="2800" dirty="0"/>
          </a:p>
        </p:txBody>
      </p:sp>
    </p:spTree>
    <p:extLst>
      <p:ext uri="{BB962C8B-B14F-4D97-AF65-F5344CB8AC3E}">
        <p14:creationId xmlns:p14="http://schemas.microsoft.com/office/powerpoint/2010/main" xmlns="" val="4007729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endParaRPr lang="sk-SK" dirty="0"/>
          </a:p>
          <a:p>
            <a:pPr marL="0" indent="0">
              <a:buNone/>
            </a:pPr>
            <a:r>
              <a:rPr lang="sk-SK" smtClean="0"/>
              <a:t>Ďakujem </a:t>
            </a:r>
            <a:r>
              <a:rPr lang="sk-SK" dirty="0" smtClean="0"/>
              <a:t>za pozornosť a aktívnu spoluprácu.</a:t>
            </a:r>
            <a:endParaRPr lang="sk-SK" dirty="0"/>
          </a:p>
        </p:txBody>
      </p:sp>
    </p:spTree>
    <p:extLst>
      <p:ext uri="{BB962C8B-B14F-4D97-AF65-F5344CB8AC3E}">
        <p14:creationId xmlns:p14="http://schemas.microsoft.com/office/powerpoint/2010/main" xmlns="" val="13767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Konečným cieľom  </a:t>
            </a:r>
            <a:r>
              <a:rPr lang="sk-SK" dirty="0" err="1" smtClean="0"/>
              <a:t>UoZ</a:t>
            </a:r>
            <a:r>
              <a:rPr lang="sk-SK" dirty="0" smtClean="0"/>
              <a:t> </a:t>
            </a:r>
            <a:r>
              <a:rPr lang="sk-SK" dirty="0"/>
              <a:t>je </a:t>
            </a:r>
            <a:r>
              <a:rPr lang="sk-SK" dirty="0" smtClean="0"/>
              <a:t> </a:t>
            </a:r>
            <a:r>
              <a:rPr lang="sk-SK" dirty="0"/>
              <a:t>integrácia na trhu práce. Vzhľadom na množstvo prekážok na strane trhu práce a znevýhodnení na strane </a:t>
            </a:r>
            <a:r>
              <a:rPr lang="sk-SK" dirty="0" err="1" smtClean="0"/>
              <a:t>UoZ</a:t>
            </a:r>
            <a:r>
              <a:rPr lang="sk-SK" dirty="0" smtClean="0"/>
              <a:t> </a:t>
            </a:r>
            <a:r>
              <a:rPr lang="sk-SK" dirty="0"/>
              <a:t>často nie je tento cieľ z krátkodobého alebo strednodobého hľadiska realistický. </a:t>
            </a:r>
            <a:endParaRPr lang="sk-SK" dirty="0" smtClean="0"/>
          </a:p>
          <a:p>
            <a:r>
              <a:rPr lang="sk-SK" dirty="0" smtClean="0"/>
              <a:t>Poradenské </a:t>
            </a:r>
            <a:r>
              <a:rPr lang="sk-SK" dirty="0"/>
              <a:t>služby </a:t>
            </a:r>
            <a:r>
              <a:rPr lang="sk-SK" dirty="0" smtClean="0"/>
              <a:t>sú teda </a:t>
            </a:r>
            <a:r>
              <a:rPr lang="sk-SK" dirty="0"/>
              <a:t>zamerané na postupné približovanie sa trhu práce, a to najmä rozvojom </a:t>
            </a:r>
            <a:r>
              <a:rPr lang="sk-SK" dirty="0">
                <a:solidFill>
                  <a:srgbClr val="FF0000"/>
                </a:solidFill>
              </a:rPr>
              <a:t>faktorov </a:t>
            </a:r>
            <a:r>
              <a:rPr lang="sk-SK" dirty="0" err="1">
                <a:solidFill>
                  <a:srgbClr val="FF0000"/>
                </a:solidFill>
              </a:rPr>
              <a:t>zamestnateľnosti</a:t>
            </a:r>
            <a:r>
              <a:rPr lang="sk-SK" dirty="0">
                <a:solidFill>
                  <a:srgbClr val="FF0000"/>
                </a:solidFill>
              </a:rPr>
              <a:t> </a:t>
            </a:r>
            <a:r>
              <a:rPr lang="sk-SK" dirty="0" err="1" smtClean="0"/>
              <a:t>UoZ</a:t>
            </a:r>
            <a:r>
              <a:rPr lang="sk-SK" dirty="0"/>
              <a:t>. </a:t>
            </a:r>
          </a:p>
          <a:p>
            <a:endParaRPr lang="sk-SK" dirty="0"/>
          </a:p>
        </p:txBody>
      </p:sp>
      <p:sp>
        <p:nvSpPr>
          <p:cNvPr id="2" name="Nadpis 1"/>
          <p:cNvSpPr>
            <a:spLocks noGrp="1"/>
          </p:cNvSpPr>
          <p:nvPr>
            <p:ph type="title"/>
          </p:nvPr>
        </p:nvSpPr>
        <p:spPr/>
        <p:txBody>
          <a:bodyPr/>
          <a:lstStyle/>
          <a:p>
            <a:r>
              <a:rPr lang="sk-SK" dirty="0" err="1" smtClean="0"/>
              <a:t>Zamestnateľnosť</a:t>
            </a:r>
            <a:r>
              <a:rPr lang="sk-SK" dirty="0" smtClean="0"/>
              <a:t> </a:t>
            </a:r>
            <a:endParaRPr lang="sk-SK" dirty="0"/>
          </a:p>
        </p:txBody>
      </p:sp>
    </p:spTree>
    <p:extLst>
      <p:ext uri="{BB962C8B-B14F-4D97-AF65-F5344CB8AC3E}">
        <p14:creationId xmlns:p14="http://schemas.microsoft.com/office/powerpoint/2010/main" xmlns="" val="12753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err="1"/>
              <a:t>Zamestnateľnosť</a:t>
            </a:r>
            <a:r>
              <a:rPr lang="sk-SK" i="1" dirty="0"/>
              <a:t> </a:t>
            </a:r>
            <a:r>
              <a:rPr lang="sk-SK" b="1" i="1" dirty="0"/>
              <a:t>je</a:t>
            </a:r>
            <a:r>
              <a:rPr lang="sk-SK" i="1" dirty="0"/>
              <a:t> </a:t>
            </a:r>
            <a:r>
              <a:rPr lang="sk-SK" b="1" i="1" dirty="0"/>
              <a:t>schopnosť človeka získať a udržať si a  zmeniť zamestnanie. </a:t>
            </a:r>
            <a:endParaRPr lang="sk-SK" b="1" i="1" dirty="0" smtClean="0"/>
          </a:p>
          <a:p>
            <a:r>
              <a:rPr lang="sk-SK" i="1" dirty="0" smtClean="0"/>
              <a:t>Faktory </a:t>
            </a:r>
            <a:r>
              <a:rPr lang="sk-SK" i="1" dirty="0" err="1"/>
              <a:t>zamestnateľnosti</a:t>
            </a:r>
            <a:r>
              <a:rPr lang="sk-SK" i="1" dirty="0"/>
              <a:t> na strane </a:t>
            </a:r>
            <a:r>
              <a:rPr lang="sk-SK" i="1" dirty="0" err="1" smtClean="0"/>
              <a:t>UoZ</a:t>
            </a:r>
            <a:r>
              <a:rPr lang="sk-SK" i="1" dirty="0" smtClean="0"/>
              <a:t> </a:t>
            </a:r>
            <a:r>
              <a:rPr lang="sk-SK" i="1" dirty="0"/>
              <a:t>môžeme rozdeliť do dvoch veľkých skupín</a:t>
            </a:r>
            <a:endParaRPr lang="sk-SK" dirty="0"/>
          </a:p>
        </p:txBody>
      </p:sp>
      <p:sp>
        <p:nvSpPr>
          <p:cNvPr id="2" name="Nadpis 1"/>
          <p:cNvSpPr>
            <a:spLocks noGrp="1"/>
          </p:cNvSpPr>
          <p:nvPr>
            <p:ph type="title"/>
          </p:nvPr>
        </p:nvSpPr>
        <p:spPr/>
        <p:txBody>
          <a:bodyPr/>
          <a:lstStyle/>
          <a:p>
            <a:r>
              <a:rPr lang="sk-SK" dirty="0" smtClean="0"/>
              <a:t>Čo to je </a:t>
            </a:r>
            <a:r>
              <a:rPr lang="sk-SK" dirty="0" err="1" smtClean="0"/>
              <a:t>zamestnateľnosť</a:t>
            </a:r>
            <a:r>
              <a:rPr lang="sk-SK" dirty="0" smtClean="0"/>
              <a:t> ?</a:t>
            </a:r>
            <a:endParaRPr lang="sk-SK" dirty="0"/>
          </a:p>
        </p:txBody>
      </p:sp>
    </p:spTree>
    <p:extLst>
      <p:ext uri="{BB962C8B-B14F-4D97-AF65-F5344CB8AC3E}">
        <p14:creationId xmlns:p14="http://schemas.microsoft.com/office/powerpoint/2010/main" xmlns="" val="40119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normAutofit/>
          </a:bodyPr>
          <a:lstStyle/>
          <a:p>
            <a:r>
              <a:rPr lang="sk-SK" i="1" u="sng" dirty="0"/>
              <a:t>A: Tvrdé faktory </a:t>
            </a:r>
            <a:r>
              <a:rPr lang="sk-SK" i="1" u="sng" dirty="0" err="1"/>
              <a:t>zamestnateľnosti</a:t>
            </a:r>
            <a:endParaRPr lang="sk-SK" dirty="0"/>
          </a:p>
          <a:p>
            <a:r>
              <a:rPr lang="sk-SK" i="1" dirty="0"/>
              <a:t>Ide o faktory, ktoré sú relatívne trvalé v čase a nie je možné ich poradenskou intervenciou priamo ovplyvniť. </a:t>
            </a:r>
            <a:r>
              <a:rPr lang="sk-SK" i="1" dirty="0">
                <a:solidFill>
                  <a:srgbClr val="FF0000"/>
                </a:solidFill>
              </a:rPr>
              <a:t>Medzi ne patrí napríklad úroveň vzdelania, gramotnosť, nadobudnuté odborné vedomosti a zručnosti, demografické charakteristiky a pod. </a:t>
            </a:r>
            <a:r>
              <a:rPr lang="sk-SK" i="1" dirty="0"/>
              <a:t>Tieto charakteristiky je možné čiastočne ovplyvniť napríklad účasťou na rekvalifikačnom kurze a </a:t>
            </a:r>
            <a:r>
              <a:rPr lang="sk-SK" i="1" dirty="0" smtClean="0"/>
              <a:t>pod..</a:t>
            </a:r>
            <a:endParaRPr lang="sk-SK" dirty="0"/>
          </a:p>
        </p:txBody>
      </p:sp>
    </p:spTree>
    <p:extLst>
      <p:ext uri="{BB962C8B-B14F-4D97-AF65-F5344CB8AC3E}">
        <p14:creationId xmlns:p14="http://schemas.microsoft.com/office/powerpoint/2010/main" xmlns="" val="293126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Vzdelanie -najvyššie dosiahnuté</a:t>
            </a:r>
          </a:p>
          <a:p>
            <a:pPr marL="0" indent="0">
              <a:buNone/>
            </a:pPr>
            <a:r>
              <a:rPr lang="sk-SK" dirty="0"/>
              <a:t> </a:t>
            </a:r>
            <a:r>
              <a:rPr lang="sk-SK" dirty="0" smtClean="0"/>
              <a:t>                 -odbor</a:t>
            </a:r>
          </a:p>
          <a:p>
            <a:pPr marL="0" indent="0">
              <a:buNone/>
            </a:pPr>
            <a:r>
              <a:rPr lang="sk-SK" dirty="0"/>
              <a:t> </a:t>
            </a:r>
            <a:r>
              <a:rPr lang="sk-SK" dirty="0" smtClean="0"/>
              <a:t>                 - kurzy certifikáty</a:t>
            </a:r>
          </a:p>
          <a:p>
            <a:pPr marL="0" indent="0">
              <a:buNone/>
            </a:pPr>
            <a:r>
              <a:rPr lang="sk-SK" dirty="0" smtClean="0"/>
              <a:t>Prax – zamestnanie:</a:t>
            </a:r>
          </a:p>
          <a:p>
            <a:pPr marL="0" indent="0">
              <a:buNone/>
            </a:pPr>
            <a:r>
              <a:rPr lang="sk-SK" dirty="0" smtClean="0"/>
              <a:t>Profesia, čo som vykonával aké pracovné úkony</a:t>
            </a:r>
          </a:p>
          <a:p>
            <a:pPr marL="0" indent="0">
              <a:buNone/>
            </a:pPr>
            <a:r>
              <a:rPr lang="sk-SK" dirty="0"/>
              <a:t> </a:t>
            </a:r>
            <a:r>
              <a:rPr lang="sk-SK" dirty="0" smtClean="0"/>
              <a:t>                   </a:t>
            </a:r>
          </a:p>
          <a:p>
            <a:pPr marL="0" indent="0">
              <a:buNone/>
            </a:pPr>
            <a:endParaRPr lang="sk-SK" dirty="0"/>
          </a:p>
        </p:txBody>
      </p:sp>
      <p:sp>
        <p:nvSpPr>
          <p:cNvPr id="2" name="Nadpis 1"/>
          <p:cNvSpPr>
            <a:spLocks noGrp="1"/>
          </p:cNvSpPr>
          <p:nvPr>
            <p:ph type="title"/>
          </p:nvPr>
        </p:nvSpPr>
        <p:spPr/>
        <p:txBody>
          <a:bodyPr>
            <a:normAutofit fontScale="90000"/>
          </a:bodyPr>
          <a:lstStyle/>
          <a:p>
            <a:r>
              <a:rPr lang="sk-SK" dirty="0" smtClean="0"/>
              <a:t>Predstavme sa –tvrdé faktory </a:t>
            </a:r>
            <a:r>
              <a:rPr lang="sk-SK" dirty="0" err="1" smtClean="0"/>
              <a:t>zamestnateľnosti</a:t>
            </a:r>
            <a:endParaRPr lang="sk-SK" dirty="0"/>
          </a:p>
        </p:txBody>
      </p:sp>
    </p:spTree>
    <p:extLst>
      <p:ext uri="{BB962C8B-B14F-4D97-AF65-F5344CB8AC3E}">
        <p14:creationId xmlns:p14="http://schemas.microsoft.com/office/powerpoint/2010/main" xmlns="" val="310698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r>
              <a:rPr lang="sk-SK" i="1" u="sng" dirty="0"/>
              <a:t>B: Mäkké faktory </a:t>
            </a:r>
            <a:r>
              <a:rPr lang="sk-SK" i="1" u="sng" dirty="0" err="1"/>
              <a:t>zamestnateľnosti</a:t>
            </a:r>
            <a:endParaRPr lang="sk-SK" dirty="0"/>
          </a:p>
          <a:p>
            <a:pPr marL="0" indent="0">
              <a:buNone/>
            </a:pPr>
            <a:endParaRPr lang="sk-SK" i="1" dirty="0" smtClean="0"/>
          </a:p>
          <a:p>
            <a:pPr marL="0" indent="0">
              <a:buNone/>
            </a:pPr>
            <a:r>
              <a:rPr lang="sk-SK" i="1" dirty="0" smtClean="0"/>
              <a:t>Ide </a:t>
            </a:r>
            <a:r>
              <a:rPr lang="sk-SK" i="1" dirty="0"/>
              <a:t>o faktory, ktoré súvisia so schopnosťou </a:t>
            </a:r>
            <a:r>
              <a:rPr lang="sk-SK" i="1" dirty="0" err="1" smtClean="0"/>
              <a:t>UoZ</a:t>
            </a:r>
            <a:r>
              <a:rPr lang="sk-SK" i="1" dirty="0" smtClean="0"/>
              <a:t> </a:t>
            </a:r>
            <a:r>
              <a:rPr lang="sk-SK" i="1" dirty="0"/>
              <a:t>identifikovať a využiť svoj vlastný potenciál pre navigovanie trhom práce a vlastným životom. S určitým zjednodušením by sme ich mohli nazvať </a:t>
            </a:r>
            <a:r>
              <a:rPr lang="sk-SK" i="1" dirty="0">
                <a:solidFill>
                  <a:srgbClr val="FF0000"/>
                </a:solidFill>
              </a:rPr>
              <a:t>zručnosti</a:t>
            </a:r>
            <a:r>
              <a:rPr lang="sk-SK" i="1" dirty="0"/>
              <a:t> pre riadenie </a:t>
            </a:r>
            <a:r>
              <a:rPr lang="sk-SK" i="1" dirty="0">
                <a:solidFill>
                  <a:srgbClr val="FF0000"/>
                </a:solidFill>
              </a:rPr>
              <a:t>vlastnej kariéry</a:t>
            </a:r>
            <a:r>
              <a:rPr lang="sk-SK" i="1" dirty="0"/>
              <a:t>, zručnosti pre hľadanie zamestnania a pod. Tieto faktory je možné do určitej miery ovplyvniť </a:t>
            </a:r>
            <a:r>
              <a:rPr lang="sk-SK" i="1" dirty="0" smtClean="0"/>
              <a:t>cieleným poradenstvom.</a:t>
            </a:r>
            <a:endParaRPr lang="sk-SK" dirty="0"/>
          </a:p>
        </p:txBody>
      </p:sp>
    </p:spTree>
    <p:extLst>
      <p:ext uri="{BB962C8B-B14F-4D97-AF65-F5344CB8AC3E}">
        <p14:creationId xmlns:p14="http://schemas.microsoft.com/office/powerpoint/2010/main" xmlns="" val="162538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a:t>Zručnosti pre riadenie </a:t>
            </a:r>
            <a:r>
              <a:rPr lang="sk-SK" b="1" i="1" u="sng" dirty="0"/>
              <a:t>vlastnej kariéry</a:t>
            </a:r>
            <a:r>
              <a:rPr lang="sk-SK" i="1" u="sng" dirty="0"/>
              <a:t> </a:t>
            </a:r>
            <a:r>
              <a:rPr lang="sk-SK" i="1" dirty="0"/>
              <a:t>sú rôzne kompetencie </a:t>
            </a:r>
            <a:endParaRPr lang="sk-SK" i="1" dirty="0" smtClean="0"/>
          </a:p>
          <a:p>
            <a:r>
              <a:rPr lang="sk-SK" i="1" dirty="0" smtClean="0">
                <a:solidFill>
                  <a:srgbClr val="FF0000"/>
                </a:solidFill>
              </a:rPr>
              <a:t>vedomosti</a:t>
            </a:r>
            <a:r>
              <a:rPr lang="sk-SK" i="1" dirty="0">
                <a:solidFill>
                  <a:srgbClr val="FF0000"/>
                </a:solidFill>
              </a:rPr>
              <a:t>, zručnosti, </a:t>
            </a:r>
            <a:r>
              <a:rPr lang="sk-SK" i="1" dirty="0" smtClean="0">
                <a:solidFill>
                  <a:srgbClr val="FF0000"/>
                </a:solidFill>
              </a:rPr>
              <a:t>postoje, </a:t>
            </a:r>
            <a:r>
              <a:rPr lang="sk-SK" i="1" dirty="0">
                <a:solidFill>
                  <a:srgbClr val="FF0000"/>
                </a:solidFill>
              </a:rPr>
              <a:t>ktoré umožňujú človeku efektívne navigovať vlastnú kariéru </a:t>
            </a:r>
            <a:r>
              <a:rPr lang="sk-SK" i="1" dirty="0"/>
              <a:t>– zbierať a analyzovať informácie o sebe a trhu práce, rozhodovať sa, plánovať a realizovať vlastné rozhodnutia a pod.</a:t>
            </a:r>
            <a:endParaRPr lang="sk-SK" dirty="0"/>
          </a:p>
          <a:p>
            <a:endParaRPr lang="sk-SK" dirty="0"/>
          </a:p>
        </p:txBody>
      </p:sp>
      <p:sp>
        <p:nvSpPr>
          <p:cNvPr id="2" name="Nadpis 1"/>
          <p:cNvSpPr>
            <a:spLocks noGrp="1"/>
          </p:cNvSpPr>
          <p:nvPr>
            <p:ph type="title"/>
          </p:nvPr>
        </p:nvSpPr>
        <p:spPr/>
        <p:txBody>
          <a:bodyPr/>
          <a:lstStyle/>
          <a:p>
            <a:r>
              <a:rPr lang="sk-SK" dirty="0" smtClean="0"/>
              <a:t>Čo sú to zručnosti</a:t>
            </a:r>
            <a:endParaRPr lang="sk-SK" dirty="0"/>
          </a:p>
        </p:txBody>
      </p:sp>
    </p:spTree>
    <p:extLst>
      <p:ext uri="{BB962C8B-B14F-4D97-AF65-F5344CB8AC3E}">
        <p14:creationId xmlns:p14="http://schemas.microsoft.com/office/powerpoint/2010/main" xmlns="" val="1038038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2350</TotalTime>
  <Words>2552</Words>
  <Application>Microsoft Office PowerPoint</Application>
  <PresentationFormat>Prezentácia na obrazovke (4:3)</PresentationFormat>
  <Paragraphs>371</Paragraphs>
  <Slides>37</Slides>
  <Notes>9</Notes>
  <HiddenSlides>0</HiddenSlides>
  <MMClips>0</MMClips>
  <ScaleCrop>false</ScaleCrop>
  <HeadingPairs>
    <vt:vector size="4" baseType="variant">
      <vt:variant>
        <vt:lpstr>Motív</vt:lpstr>
      </vt:variant>
      <vt:variant>
        <vt:i4>1</vt:i4>
      </vt:variant>
      <vt:variant>
        <vt:lpstr>Nadpisy snímok</vt:lpstr>
      </vt:variant>
      <vt:variant>
        <vt:i4>37</vt:i4>
      </vt:variant>
    </vt:vector>
  </HeadingPairs>
  <TitlesOfParts>
    <vt:vector size="38" baseType="lpstr">
      <vt:lpstr>Hala</vt:lpstr>
      <vt:lpstr>       Dobrý deň,    Vitajte</vt:lpstr>
      <vt:lpstr>Snímka 2</vt:lpstr>
      <vt:lpstr>Snímka 3</vt:lpstr>
      <vt:lpstr>Zamestnateľnosť </vt:lpstr>
      <vt:lpstr>Čo to je zamestnateľnosť ?</vt:lpstr>
      <vt:lpstr>Snímka 6</vt:lpstr>
      <vt:lpstr>Predstavme sa –tvrdé faktory zamestnateľnosti</vt:lpstr>
      <vt:lpstr>Snímka 8</vt:lpstr>
      <vt:lpstr>Čo sú to zručnosti</vt:lpstr>
      <vt:lpstr>Vyznačte čo si myslíte že je kariera</vt:lpstr>
      <vt:lpstr>Kariéra</vt:lpstr>
      <vt:lpstr>Každý sme iný jedinečný</vt:lpstr>
      <vt:lpstr>Životné pole</vt:lpstr>
      <vt:lpstr>Sociálna podpora</vt:lpstr>
      <vt:lpstr>Samolepky</vt:lpstr>
      <vt:lpstr>Snímka 16</vt:lpstr>
      <vt:lpstr>Popíšte</vt:lpstr>
      <vt:lpstr>Snímka 18</vt:lpstr>
      <vt:lpstr>Snímka 19</vt:lpstr>
      <vt:lpstr>Osobný erb</vt:lpstr>
      <vt:lpstr>Snímka 21</vt:lpstr>
      <vt:lpstr>Snímka 22</vt:lpstr>
      <vt:lpstr>Osobný erb</vt:lpstr>
      <vt:lpstr>Osobná SWOT ANALÝZA</vt:lpstr>
      <vt:lpstr>Snímka 25</vt:lpstr>
      <vt:lpstr>Moje zručnosti- aký som profesijný typ</vt:lpstr>
      <vt:lpstr>PRAKTICKO-TECHNICKÝ TYP (R) </vt:lpstr>
      <vt:lpstr>INTELEKTUÁLNO-VÝSKUMNÝ TYP (I)  </vt:lpstr>
      <vt:lpstr>UMELECKO-JAZYKOVÝ TYP (A) </vt:lpstr>
      <vt:lpstr>SOCIÁLNY TYP (S)  </vt:lpstr>
      <vt:lpstr>PODNIKATEĽSKÝ TYP (E</vt:lpstr>
      <vt:lpstr>ADMINISTRATÍVNY TYP (C)  </vt:lpstr>
      <vt:lpstr>Snímka 33</vt:lpstr>
      <vt:lpstr>C2: PROFESIJNÉ OKRUHY RIASEC –  </vt:lpstr>
      <vt:lpstr>Snímka 35</vt:lpstr>
      <vt:lpstr>C3: PROFESIJNÉ OKRUHY RIASEC – CHARAKTERISTIKY TYPOV- konfrontácia</vt:lpstr>
      <vt:lpstr>Snímka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Reštart</dc:title>
  <dc:creator>CL</dc:creator>
  <cp:lastModifiedBy>Milan</cp:lastModifiedBy>
  <cp:revision>121</cp:revision>
  <cp:lastPrinted>2018-01-25T10:03:27Z</cp:lastPrinted>
  <dcterms:created xsi:type="dcterms:W3CDTF">2018-01-24T13:00:06Z</dcterms:created>
  <dcterms:modified xsi:type="dcterms:W3CDTF">2019-01-24T19:29:07Z</dcterms:modified>
</cp:coreProperties>
</file>