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92" r:id="rId2"/>
    <p:sldId id="293" r:id="rId3"/>
    <p:sldId id="290" r:id="rId4"/>
    <p:sldId id="257" r:id="rId5"/>
    <p:sldId id="258" r:id="rId6"/>
    <p:sldId id="259" r:id="rId7"/>
    <p:sldId id="265" r:id="rId8"/>
    <p:sldId id="260" r:id="rId9"/>
    <p:sldId id="261" r:id="rId10"/>
    <p:sldId id="295" r:id="rId11"/>
    <p:sldId id="262" r:id="rId12"/>
    <p:sldId id="277" r:id="rId13"/>
    <p:sldId id="279" r:id="rId14"/>
    <p:sldId id="283" r:id="rId15"/>
    <p:sldId id="296" r:id="rId16"/>
    <p:sldId id="297" r:id="rId17"/>
    <p:sldId id="298" r:id="rId18"/>
    <p:sldId id="284" r:id="rId19"/>
    <p:sldId id="285" r:id="rId20"/>
    <p:sldId id="280" r:id="rId21"/>
    <p:sldId id="286" r:id="rId22"/>
    <p:sldId id="287" r:id="rId23"/>
    <p:sldId id="288" r:id="rId24"/>
    <p:sldId id="299" r:id="rId25"/>
    <p:sldId id="328" r:id="rId26"/>
    <p:sldId id="329" r:id="rId27"/>
    <p:sldId id="330" r:id="rId28"/>
    <p:sldId id="301" r:id="rId29"/>
    <p:sldId id="302" r:id="rId30"/>
    <p:sldId id="303" r:id="rId31"/>
    <p:sldId id="304" r:id="rId32"/>
    <p:sldId id="305" r:id="rId33"/>
    <p:sldId id="306" r:id="rId34"/>
    <p:sldId id="307"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34" r:id="rId54"/>
    <p:sldId id="335" r:id="rId55"/>
    <p:sldId id="336" r:id="rId56"/>
    <p:sldId id="337" r:id="rId57"/>
    <p:sldId id="327" r:id="rId58"/>
    <p:sldId id="300" r:id="rId59"/>
  </p:sldIdLst>
  <p:sldSz cx="9144000" cy="6858000" type="screen4x3"/>
  <p:notesSz cx="6797675" cy="987425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14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15088-F457-423D-AD56-2A827D41EF7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06A24583-52D3-4151-B5A2-F2E2B560128B}">
      <dgm:prSet phldrT="[Text]" custT="1"/>
      <dgm:spPr>
        <a:xfrm>
          <a:off x="6126539" y="71"/>
          <a:ext cx="2728989" cy="2728989"/>
        </a:xfrm>
        <a:noFill/>
        <a:ln w="38100" cap="flat" cmpd="sng" algn="ctr">
          <a:solidFill>
            <a:srgbClr val="5B9BD5">
              <a:lumMod val="75000"/>
            </a:srgbClr>
          </a:solidFill>
          <a:prstDash val="solid"/>
          <a:miter lim="800000"/>
        </a:ln>
        <a:effectLst/>
      </dgm:spPr>
      <dgm:t>
        <a:bodyPr/>
        <a:lstStyle/>
        <a:p>
          <a:pPr algn="ctr"/>
          <a:r>
            <a:rPr lang="sk-SK" sz="1200" b="1" dirty="0">
              <a:solidFill>
                <a:srgbClr val="FF0000"/>
              </a:solidFill>
              <a:latin typeface="Calibri" panose="020F0502020204030204"/>
              <a:ea typeface="+mn-ea"/>
              <a:cs typeface="+mn-cs"/>
            </a:rPr>
            <a:t>5. Za takýchto podmienok:</a:t>
          </a:r>
        </a:p>
        <a:p>
          <a:pPr algn="ctr"/>
          <a:endParaRPr lang="sk-SK" sz="1200" b="1" dirty="0">
            <a:solidFill>
              <a:srgbClr val="5B9BD5">
                <a:lumMod val="50000"/>
              </a:srgbClr>
            </a:solidFill>
            <a:latin typeface="Calibri" panose="020F0502020204030204"/>
            <a:ea typeface="+mn-ea"/>
            <a:cs typeface="+mn-cs"/>
          </a:endParaRPr>
        </a:p>
        <a:p>
          <a:pPr algn="l"/>
          <a:r>
            <a:rPr lang="sk-SK" sz="1400" b="1" dirty="0">
              <a:solidFill>
                <a:srgbClr val="5B9BD5">
                  <a:lumMod val="50000"/>
                </a:srgbClr>
              </a:solidFill>
              <a:latin typeface="Calibri" panose="020F0502020204030204"/>
              <a:ea typeface="+mn-ea"/>
              <a:cs typeface="+mn-cs"/>
            </a:rPr>
            <a:t>- jednosmennosť</a:t>
          </a:r>
        </a:p>
        <a:p>
          <a:pPr algn="l"/>
          <a:r>
            <a:rPr lang="sk-SK" sz="1400" b="1" dirty="0">
              <a:solidFill>
                <a:srgbClr val="5B9BD5">
                  <a:lumMod val="50000"/>
                </a:srgbClr>
              </a:solidFill>
              <a:latin typeface="Calibri" panose="020F0502020204030204"/>
              <a:ea typeface="+mn-ea"/>
              <a:cs typeface="+mn-cs"/>
            </a:rPr>
            <a:t>-  stabilná pracovná doba</a:t>
          </a:r>
        </a:p>
        <a:p>
          <a:pPr algn="l"/>
          <a:r>
            <a:rPr lang="sk-SK" sz="1400" b="1" dirty="0">
              <a:solidFill>
                <a:srgbClr val="5B9BD5">
                  <a:lumMod val="50000"/>
                </a:srgbClr>
              </a:solidFill>
              <a:latin typeface="Calibri" panose="020F0502020204030204"/>
              <a:ea typeface="+mn-ea"/>
              <a:cs typeface="+mn-cs"/>
            </a:rPr>
            <a:t>- dobrý príjem</a:t>
          </a:r>
        </a:p>
        <a:p>
          <a:pPr algn="l"/>
          <a:r>
            <a:rPr lang="sk-SK" sz="1400" b="1" dirty="0">
              <a:solidFill>
                <a:srgbClr val="5B9BD5">
                  <a:lumMod val="50000"/>
                </a:srgbClr>
              </a:solidFill>
              <a:latin typeface="Calibri" panose="020F0502020204030204"/>
              <a:ea typeface="+mn-ea"/>
              <a:cs typeface="+mn-cs"/>
            </a:rPr>
            <a:t>- zmiešaný kolektív</a:t>
          </a:r>
        </a:p>
        <a:p>
          <a:pPr algn="l"/>
          <a:r>
            <a:rPr lang="sk-SK" sz="1400" b="1" dirty="0">
              <a:solidFill>
                <a:srgbClr val="5B9BD5">
                  <a:lumMod val="50000"/>
                </a:srgbClr>
              </a:solidFill>
              <a:latin typeface="Calibri" panose="020F0502020204030204"/>
              <a:ea typeface="+mn-ea"/>
              <a:cs typeface="+mn-cs"/>
            </a:rPr>
            <a:t>- mobilita do 20 km</a:t>
          </a:r>
        </a:p>
        <a:p>
          <a:pPr algn="ctr"/>
          <a:endParaRPr lang="sk-SK" sz="1400" b="1" dirty="0">
            <a:solidFill>
              <a:srgbClr val="5B9BD5">
                <a:lumMod val="50000"/>
              </a:srgbClr>
            </a:solidFill>
            <a:latin typeface="Calibri" panose="020F0502020204030204"/>
            <a:ea typeface="+mn-ea"/>
            <a:cs typeface="+mn-cs"/>
          </a:endParaRPr>
        </a:p>
      </dgm:t>
    </dgm:pt>
    <dgm:pt modelId="{3B614468-5170-40A6-A64C-CD888DEB4F03}" type="parTrans" cxnId="{59C179BF-EFFF-44E8-AED2-407CA006DBDF}">
      <dgm:prSet/>
      <dgm:spPr/>
      <dgm:t>
        <a:bodyPr/>
        <a:lstStyle/>
        <a:p>
          <a:endParaRPr lang="en-US"/>
        </a:p>
      </dgm:t>
    </dgm:pt>
    <dgm:pt modelId="{866322E8-2D54-4215-A518-332A2AA2BD46}" type="sibTrans" cxnId="{59C179BF-EFFF-44E8-AED2-407CA006DBDF}">
      <dgm:prSet/>
      <dgm:spPr>
        <a:xfrm rot="5400016">
          <a:off x="7283435" y="2791236"/>
          <a:ext cx="415183" cy="635511"/>
        </a:xfr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778FD025-FD95-4181-83C1-FE059E75F470}">
      <dgm:prSet phldrT="[Text]" custT="1"/>
      <dgm:spPr>
        <a:xfrm>
          <a:off x="2740234" y="1277804"/>
          <a:ext cx="3389620" cy="3389620"/>
        </a:xfrm>
        <a:noFill/>
        <a:ln w="38100" cap="flat" cmpd="sng" algn="ctr">
          <a:solidFill>
            <a:srgbClr val="5B9BD5">
              <a:lumMod val="75000"/>
            </a:srgbClr>
          </a:solidFill>
          <a:prstDash val="solid"/>
          <a:miter lim="800000"/>
        </a:ln>
        <a:effectLst/>
      </dgm:spPr>
      <dgm:t>
        <a:bodyPr/>
        <a:lstStyle/>
        <a:p>
          <a:pPr algn="ctr"/>
          <a:endParaRPr lang="sk-SK" sz="1200" b="1" dirty="0" smtClean="0">
            <a:solidFill>
              <a:srgbClr val="5B9BD5">
                <a:lumMod val="50000"/>
              </a:srgbClr>
            </a:solidFill>
            <a:latin typeface="Calibri" panose="020F0502020204030204"/>
            <a:ea typeface="+mn-ea"/>
            <a:cs typeface="+mn-cs"/>
          </a:endParaRPr>
        </a:p>
        <a:p>
          <a:pPr algn="ctr"/>
          <a:endParaRPr lang="sk-SK" sz="1200" b="1" dirty="0" smtClean="0">
            <a:solidFill>
              <a:srgbClr val="5B9BD5">
                <a:lumMod val="50000"/>
              </a:srgbClr>
            </a:solidFill>
            <a:latin typeface="Calibri" panose="020F0502020204030204"/>
            <a:ea typeface="+mn-ea"/>
            <a:cs typeface="+mn-cs"/>
          </a:endParaRPr>
        </a:p>
        <a:p>
          <a:pPr algn="ctr"/>
          <a:r>
            <a:rPr lang="sk-SK" sz="1200" b="1" dirty="0" smtClean="0">
              <a:solidFill>
                <a:srgbClr val="FF0000"/>
              </a:solidFill>
              <a:latin typeface="Calibri" panose="020F0502020204030204"/>
              <a:ea typeface="+mn-ea"/>
              <a:cs typeface="+mn-cs"/>
            </a:rPr>
            <a:t>3</a:t>
          </a:r>
          <a:r>
            <a:rPr lang="sk-SK" sz="1200" b="1" dirty="0">
              <a:solidFill>
                <a:srgbClr val="FF0000"/>
              </a:solidFill>
              <a:latin typeface="Calibri" panose="020F0502020204030204"/>
              <a:ea typeface="+mn-ea"/>
              <a:cs typeface="+mn-cs"/>
            </a:rPr>
            <a:t>. Môžem v ňom použiť tieto zručnosti:</a:t>
          </a:r>
          <a:r>
            <a:rPr lang="sk-SK" sz="1200" b="1" dirty="0">
              <a:solidFill>
                <a:srgbClr val="5B9BD5">
                  <a:lumMod val="50000"/>
                </a:srgbClr>
              </a:solidFill>
              <a:latin typeface="Calibri" panose="020F0502020204030204"/>
              <a:ea typeface="+mn-ea"/>
              <a:cs typeface="+mn-cs"/>
            </a:rPr>
            <a:t> metóda D3 - moje zručnosti</a:t>
          </a:r>
        </a:p>
        <a:p>
          <a:pPr algn="l"/>
          <a:r>
            <a:rPr lang="sk-SK" sz="1400" b="0" dirty="0">
              <a:solidFill>
                <a:srgbClr val="5B9BD5">
                  <a:lumMod val="50000"/>
                </a:srgbClr>
              </a:solidFill>
              <a:latin typeface="Calibri" panose="020F0502020204030204"/>
              <a:ea typeface="+mn-ea"/>
              <a:cs typeface="+mn-cs"/>
            </a:rPr>
            <a:t>1.  </a:t>
          </a:r>
          <a:r>
            <a:rPr lang="sk-SK" sz="1400" b="0" dirty="0" smtClean="0">
              <a:solidFill>
                <a:srgbClr val="5B9BD5">
                  <a:lumMod val="50000"/>
                </a:srgbClr>
              </a:solidFill>
              <a:latin typeface="Calibri" panose="020F0502020204030204"/>
              <a:ea typeface="+mn-ea"/>
              <a:cs typeface="+mn-cs"/>
            </a:rPr>
            <a:t>pripravovať</a:t>
          </a:r>
          <a:endParaRPr lang="sk-SK" sz="6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2. </a:t>
          </a:r>
          <a:r>
            <a:rPr lang="sk-SK" sz="1400" b="0" dirty="0" smtClean="0">
              <a:solidFill>
                <a:srgbClr val="5B9BD5">
                  <a:lumMod val="50000"/>
                </a:srgbClr>
              </a:solidFill>
              <a:latin typeface="Calibri" panose="020F0502020204030204"/>
              <a:ea typeface="+mn-ea"/>
              <a:cs typeface="+mn-cs"/>
            </a:rPr>
            <a:t>koordinovať</a:t>
          </a:r>
          <a:endParaRPr lang="sk-SK" sz="6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3. </a:t>
          </a:r>
          <a:r>
            <a:rPr lang="sk-SK" sz="1400" b="0" dirty="0" smtClean="0">
              <a:solidFill>
                <a:srgbClr val="5B9BD5">
                  <a:lumMod val="50000"/>
                </a:srgbClr>
              </a:solidFill>
              <a:latin typeface="Calibri" panose="020F0502020204030204"/>
              <a:ea typeface="+mn-ea"/>
              <a:cs typeface="+mn-cs"/>
            </a:rPr>
            <a:t>organizovať</a:t>
          </a:r>
          <a:endParaRPr lang="sk-SK" sz="6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4. </a:t>
          </a:r>
          <a:r>
            <a:rPr lang="sk-SK" sz="1400" b="0" dirty="0" smtClean="0">
              <a:solidFill>
                <a:srgbClr val="5B9BD5">
                  <a:lumMod val="50000"/>
                </a:srgbClr>
              </a:solidFill>
              <a:latin typeface="Calibri" panose="020F0502020204030204"/>
              <a:ea typeface="+mn-ea"/>
              <a:cs typeface="+mn-cs"/>
            </a:rPr>
            <a:t>plánovať</a:t>
          </a:r>
          <a:endParaRPr lang="sk-SK" sz="6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5. riešiť</a:t>
          </a:r>
        </a:p>
        <a:p>
          <a:pPr algn="l"/>
          <a:endParaRPr lang="en-US" sz="1400" b="1" dirty="0">
            <a:solidFill>
              <a:srgbClr val="5B9BD5">
                <a:lumMod val="50000"/>
              </a:srgbClr>
            </a:solidFill>
            <a:latin typeface="Calibri" panose="020F0502020204030204"/>
            <a:ea typeface="+mn-ea"/>
            <a:cs typeface="+mn-cs"/>
          </a:endParaRPr>
        </a:p>
      </dgm:t>
    </dgm:pt>
    <dgm:pt modelId="{462161ED-25AF-4B36-9C5B-25D956DAB2FF}" type="parTrans" cxnId="{FA4DBEC7-18C2-49E1-9EC1-CF9331C415D2}">
      <dgm:prSet/>
      <dgm:spPr/>
      <dgm:t>
        <a:bodyPr/>
        <a:lstStyle/>
        <a:p>
          <a:endParaRPr lang="en-US"/>
        </a:p>
      </dgm:t>
    </dgm:pt>
    <dgm:pt modelId="{C88C7B2E-A63F-4037-936D-57209E45CD07}" type="sibTrans" cxnId="{FA4DBEC7-18C2-49E1-9EC1-CF9331C415D2}">
      <dgm:prSet/>
      <dgm:spPr>
        <a:xfrm rot="8886139">
          <a:off x="2923522" y="4162118"/>
          <a:ext cx="289348" cy="635511"/>
        </a:xfr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9691FD34-20B7-48DC-A04E-CD14CA86347A}">
      <dgm:prSet phldrT="[Text]" custT="1"/>
      <dgm:spPr>
        <a:xfrm>
          <a:off x="9721" y="3513145"/>
          <a:ext cx="2728989" cy="2728989"/>
        </a:xfrm>
        <a:noFill/>
        <a:ln w="38100" cap="flat" cmpd="sng" algn="ctr">
          <a:solidFill>
            <a:srgbClr val="5B9BD5">
              <a:lumMod val="75000"/>
            </a:srgbClr>
          </a:solidFill>
          <a:prstDash val="solid"/>
          <a:miter lim="800000"/>
        </a:ln>
        <a:effectLst/>
      </dgm:spPr>
      <dgm:t>
        <a:bodyPr/>
        <a:lstStyle/>
        <a:p>
          <a:pPr algn="ctr"/>
          <a:endParaRPr lang="sk-SK" sz="1200" b="1" dirty="0" smtClean="0">
            <a:solidFill>
              <a:srgbClr val="5B9BD5">
                <a:lumMod val="50000"/>
              </a:srgbClr>
            </a:solidFill>
            <a:latin typeface="Calibri" panose="020F0502020204030204"/>
            <a:ea typeface="+mn-ea"/>
            <a:cs typeface="+mn-cs"/>
          </a:endParaRPr>
        </a:p>
        <a:p>
          <a:pPr algn="ctr"/>
          <a:endParaRPr lang="sk-SK" sz="1200" b="1" dirty="0" smtClean="0">
            <a:solidFill>
              <a:srgbClr val="5B9BD5">
                <a:lumMod val="50000"/>
              </a:srgbClr>
            </a:solidFill>
            <a:latin typeface="Calibri" panose="020F0502020204030204"/>
            <a:ea typeface="+mn-ea"/>
            <a:cs typeface="+mn-cs"/>
          </a:endParaRPr>
        </a:p>
        <a:p>
          <a:pPr algn="ctr"/>
          <a:r>
            <a:rPr lang="sk-SK" sz="1200" b="1" dirty="0" smtClean="0">
              <a:solidFill>
                <a:srgbClr val="5B9BD5">
                  <a:lumMod val="50000"/>
                </a:srgbClr>
              </a:solidFill>
              <a:latin typeface="Calibri" panose="020F0502020204030204"/>
              <a:ea typeface="+mn-ea"/>
              <a:cs typeface="+mn-cs"/>
            </a:rPr>
            <a:t>2</a:t>
          </a:r>
          <a:r>
            <a:rPr lang="sk-SK" sz="1200" b="1" dirty="0">
              <a:solidFill>
                <a:srgbClr val="5B9BD5">
                  <a:lumMod val="50000"/>
                </a:srgbClr>
              </a:solidFill>
              <a:latin typeface="Calibri" panose="020F0502020204030204"/>
              <a:ea typeface="+mn-ea"/>
              <a:cs typeface="+mn-cs"/>
            </a:rPr>
            <a:t>. </a:t>
          </a:r>
          <a:r>
            <a:rPr lang="sk-SK" sz="1200" b="1" dirty="0">
              <a:solidFill>
                <a:srgbClr val="FF0000"/>
              </a:solidFill>
              <a:latin typeface="Calibri" panose="020F0502020204030204"/>
              <a:ea typeface="+mn-ea"/>
              <a:cs typeface="+mn-cs"/>
            </a:rPr>
            <a:t>Umožňuje naplno využiť moje kvality: </a:t>
          </a:r>
          <a:r>
            <a:rPr lang="sk-SK" sz="1200" b="1" dirty="0">
              <a:solidFill>
                <a:srgbClr val="5B9BD5">
                  <a:lumMod val="50000"/>
                </a:srgbClr>
              </a:solidFill>
              <a:latin typeface="Calibri" panose="020F0502020204030204"/>
              <a:ea typeface="+mn-ea"/>
              <a:cs typeface="+mn-cs"/>
            </a:rPr>
            <a:t>metóda B5 - Zoznam vlastností</a:t>
          </a:r>
        </a:p>
        <a:p>
          <a:pPr algn="l"/>
          <a:r>
            <a:rPr lang="sk-SK" sz="1400" b="0" dirty="0" smtClean="0">
              <a:solidFill>
                <a:srgbClr val="5B9BD5">
                  <a:lumMod val="50000"/>
                </a:srgbClr>
              </a:solidFill>
              <a:latin typeface="Calibri" panose="020F0502020204030204"/>
              <a:ea typeface="+mn-ea"/>
              <a:cs typeface="+mn-cs"/>
            </a:rPr>
            <a:t>1</a:t>
          </a:r>
          <a:r>
            <a:rPr lang="sk-SK" sz="1400" b="0" dirty="0">
              <a:solidFill>
                <a:srgbClr val="5B9BD5">
                  <a:lumMod val="50000"/>
                </a:srgbClr>
              </a:solidFill>
              <a:latin typeface="Calibri" panose="020F0502020204030204"/>
              <a:ea typeface="+mn-ea"/>
              <a:cs typeface="+mn-cs"/>
            </a:rPr>
            <a:t>. precízná</a:t>
          </a:r>
        </a:p>
        <a:p>
          <a:pPr algn="l"/>
          <a:endParaRPr lang="sk-SK" sz="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2. zodpovedná</a:t>
          </a:r>
        </a:p>
        <a:p>
          <a:pPr algn="l"/>
          <a:endParaRPr lang="sk-SK" sz="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3. analytické myslenie</a:t>
          </a:r>
        </a:p>
        <a:p>
          <a:pPr algn="l"/>
          <a:endParaRPr lang="sk-SK" sz="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4. praktická</a:t>
          </a:r>
        </a:p>
        <a:p>
          <a:pPr algn="l"/>
          <a:endParaRPr lang="sk-SK" sz="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5. organicačný typ</a:t>
          </a:r>
          <a:endParaRPr lang="sk-SK" sz="1400" b="1" dirty="0">
            <a:solidFill>
              <a:srgbClr val="5B9BD5">
                <a:lumMod val="50000"/>
              </a:srgbClr>
            </a:solidFill>
            <a:latin typeface="Calibri" panose="020F0502020204030204"/>
            <a:ea typeface="+mn-ea"/>
            <a:cs typeface="+mn-cs"/>
          </a:endParaRPr>
        </a:p>
        <a:p>
          <a:pPr algn="ctr"/>
          <a:endParaRPr lang="en-US" sz="1400" b="1" dirty="0">
            <a:solidFill>
              <a:srgbClr val="5B9BD5">
                <a:lumMod val="50000"/>
              </a:srgbClr>
            </a:solidFill>
            <a:latin typeface="Calibri" panose="020F0502020204030204"/>
            <a:ea typeface="+mn-ea"/>
            <a:cs typeface="+mn-cs"/>
          </a:endParaRPr>
        </a:p>
      </dgm:t>
    </dgm:pt>
    <dgm:pt modelId="{9FA7F73C-45D9-43B3-AC2A-6F00616FDD55}" type="parTrans" cxnId="{093B8FC6-8960-4069-93B9-7B5FD7321230}">
      <dgm:prSet/>
      <dgm:spPr/>
      <dgm:t>
        <a:bodyPr/>
        <a:lstStyle/>
        <a:p>
          <a:endParaRPr lang="en-US"/>
        </a:p>
      </dgm:t>
    </dgm:pt>
    <dgm:pt modelId="{CE5CC1DB-3EAD-467D-B50B-A156B67AE077}" type="sibTrans" cxnId="{093B8FC6-8960-4069-93B9-7B5FD7321230}">
      <dgm:prSet/>
      <dgm:spPr>
        <a:xfrm rot="16199984">
          <a:off x="1166425" y="2815108"/>
          <a:ext cx="415565" cy="635511"/>
        </a:xfr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298CD985-8990-43BE-9633-9C375AE52974}">
      <dgm:prSet phldrT="[Text]" custT="1"/>
      <dgm:spPr>
        <a:xfrm>
          <a:off x="9705" y="71"/>
          <a:ext cx="2728989" cy="2728989"/>
        </a:xfrm>
        <a:noFill/>
        <a:ln w="38100" cap="flat" cmpd="sng" algn="ctr">
          <a:solidFill>
            <a:srgbClr val="5B9BD5">
              <a:lumMod val="75000"/>
            </a:srgbClr>
          </a:solidFill>
          <a:prstDash val="solid"/>
          <a:miter lim="800000"/>
        </a:ln>
        <a:effectLst/>
      </dgm:spPr>
      <dgm:t>
        <a:bodyPr/>
        <a:lstStyle/>
        <a:p>
          <a:pPr algn="ctr"/>
          <a:r>
            <a:rPr lang="sk-SK" sz="1200" b="1" dirty="0" smtClean="0">
              <a:solidFill>
                <a:srgbClr val="FF0000"/>
              </a:solidFill>
              <a:latin typeface="Calibri" panose="020F0502020204030204"/>
              <a:ea typeface="+mn-ea"/>
              <a:cs typeface="+mn-cs"/>
            </a:rPr>
            <a:t>1</a:t>
          </a:r>
          <a:r>
            <a:rPr lang="sk-SK" sz="1200" b="1" dirty="0">
              <a:solidFill>
                <a:srgbClr val="FF0000"/>
              </a:solidFill>
              <a:latin typeface="Calibri" panose="020F0502020204030204"/>
              <a:ea typeface="+mn-ea"/>
              <a:cs typeface="+mn-cs"/>
            </a:rPr>
            <a:t>. Je v súlade s týmito </a:t>
          </a:r>
          <a:r>
            <a:rPr lang="sk-SK" sz="1200" b="1" dirty="0" smtClean="0">
              <a:solidFill>
                <a:srgbClr val="FF0000"/>
              </a:solidFill>
              <a:latin typeface="Calibri" panose="020F0502020204030204"/>
              <a:ea typeface="+mn-ea"/>
              <a:cs typeface="+mn-cs"/>
            </a:rPr>
            <a:t>hodnotami: </a:t>
          </a:r>
          <a:r>
            <a:rPr lang="sk-SK" sz="1000" b="1" dirty="0" smtClean="0">
              <a:solidFill>
                <a:srgbClr val="5B9BD5">
                  <a:lumMod val="50000"/>
                </a:srgbClr>
              </a:solidFill>
              <a:latin typeface="Calibri" panose="020F0502020204030204"/>
              <a:ea typeface="+mn-ea"/>
              <a:cs typeface="+mn-cs"/>
            </a:rPr>
            <a:t>Metóda </a:t>
          </a:r>
          <a:r>
            <a:rPr lang="sk-SK" sz="1000" b="1" dirty="0">
              <a:solidFill>
                <a:srgbClr val="5B9BD5">
                  <a:lumMod val="50000"/>
                </a:srgbClr>
              </a:solidFill>
              <a:latin typeface="Calibri" panose="020F0502020204030204"/>
              <a:ea typeface="+mn-ea"/>
              <a:cs typeface="+mn-cs"/>
            </a:rPr>
            <a:t>C6- moje profesijné hodnoty knowdel </a:t>
          </a:r>
        </a:p>
        <a:p>
          <a:pPr algn="l"/>
          <a:r>
            <a:rPr lang="sk-SK" sz="1200" b="0" dirty="0">
              <a:solidFill>
                <a:srgbClr val="5B9BD5">
                  <a:lumMod val="50000"/>
                </a:srgbClr>
              </a:solidFill>
              <a:latin typeface="Calibri" panose="020F0502020204030204"/>
              <a:ea typeface="+mn-ea"/>
              <a:cs typeface="+mn-cs"/>
            </a:rPr>
            <a:t>1</a:t>
          </a:r>
          <a:r>
            <a:rPr lang="sk-SK" sz="1400" b="0" dirty="0">
              <a:solidFill>
                <a:srgbClr val="5B9BD5">
                  <a:lumMod val="50000"/>
                </a:srgbClr>
              </a:solidFill>
              <a:latin typeface="Calibri" panose="020F0502020204030204"/>
              <a:ea typeface="+mn-ea"/>
              <a:cs typeface="+mn-cs"/>
            </a:rPr>
            <a:t>.  Kontakt (s ľuďmi- Kolegami</a:t>
          </a:r>
        </a:p>
        <a:p>
          <a:pPr algn="l"/>
          <a:r>
            <a:rPr lang="sk-SK" sz="1400" b="0" dirty="0" smtClean="0">
              <a:solidFill>
                <a:srgbClr val="5B9BD5">
                  <a:lumMod val="50000"/>
                </a:srgbClr>
              </a:solidFill>
              <a:latin typeface="Calibri" panose="020F0502020204030204"/>
              <a:ea typeface="+mn-ea"/>
              <a:cs typeface="+mn-cs"/>
            </a:rPr>
            <a:t>2</a:t>
          </a:r>
          <a:r>
            <a:rPr lang="sk-SK" sz="1400" b="0" dirty="0">
              <a:solidFill>
                <a:srgbClr val="5B9BD5">
                  <a:lumMod val="50000"/>
                </a:srgbClr>
              </a:solidFill>
              <a:latin typeface="Calibri" panose="020F0502020204030204"/>
              <a:ea typeface="+mn-ea"/>
              <a:cs typeface="+mn-cs"/>
            </a:rPr>
            <a:t>. pokoj - system v práci</a:t>
          </a:r>
        </a:p>
        <a:p>
          <a:pPr algn="l"/>
          <a:r>
            <a:rPr lang="sk-SK" sz="1400" b="0" dirty="0" smtClean="0">
              <a:solidFill>
                <a:srgbClr val="5B9BD5">
                  <a:lumMod val="50000"/>
                </a:srgbClr>
              </a:solidFill>
              <a:latin typeface="Calibri" panose="020F0502020204030204"/>
              <a:ea typeface="+mn-ea"/>
              <a:cs typeface="+mn-cs"/>
            </a:rPr>
            <a:t>3</a:t>
          </a:r>
          <a:r>
            <a:rPr lang="sk-SK" sz="1400" b="0" dirty="0">
              <a:solidFill>
                <a:srgbClr val="5B9BD5">
                  <a:lumMod val="50000"/>
                </a:srgbClr>
              </a:solidFill>
              <a:latin typeface="Calibri" panose="020F0502020204030204"/>
              <a:ea typeface="+mn-ea"/>
              <a:cs typeface="+mn-cs"/>
            </a:rPr>
            <a:t>. voľný  čas - relax po práci</a:t>
          </a:r>
        </a:p>
        <a:p>
          <a:pPr algn="l"/>
          <a:r>
            <a:rPr lang="sk-SK" sz="1400" b="0" dirty="0" smtClean="0">
              <a:solidFill>
                <a:srgbClr val="5B9BD5">
                  <a:lumMod val="50000"/>
                </a:srgbClr>
              </a:solidFill>
              <a:latin typeface="Calibri" panose="020F0502020204030204"/>
              <a:ea typeface="+mn-ea"/>
              <a:cs typeface="+mn-cs"/>
            </a:rPr>
            <a:t>4</a:t>
          </a:r>
          <a:r>
            <a:rPr lang="sk-SK" sz="1400" b="0" dirty="0">
              <a:solidFill>
                <a:srgbClr val="5B9BD5">
                  <a:lumMod val="50000"/>
                </a:srgbClr>
              </a:solidFill>
              <a:latin typeface="Calibri" panose="020F0502020204030204"/>
              <a:ea typeface="+mn-ea"/>
              <a:cs typeface="+mn-cs"/>
            </a:rPr>
            <a:t>. vedomosti - učiť sa niečo nové</a:t>
          </a:r>
        </a:p>
        <a:p>
          <a:pPr algn="l"/>
          <a:r>
            <a:rPr lang="sk-SK" sz="1400" b="0" dirty="0" smtClean="0">
              <a:solidFill>
                <a:srgbClr val="5B9BD5">
                  <a:lumMod val="50000"/>
                </a:srgbClr>
              </a:solidFill>
              <a:latin typeface="Calibri" panose="020F0502020204030204"/>
              <a:ea typeface="+mn-ea"/>
              <a:cs typeface="+mn-cs"/>
            </a:rPr>
            <a:t>5</a:t>
          </a:r>
          <a:r>
            <a:rPr lang="sk-SK" sz="1400" b="0" dirty="0">
              <a:solidFill>
                <a:srgbClr val="5B9BD5">
                  <a:lumMod val="50000"/>
                </a:srgbClr>
              </a:solidFill>
              <a:latin typeface="Calibri" panose="020F0502020204030204"/>
              <a:ea typeface="+mn-ea"/>
              <a:cs typeface="+mn-cs"/>
            </a:rPr>
            <a:t>. príjem - dobré ohodnotenie</a:t>
          </a:r>
          <a:endParaRPr lang="sk-SK" sz="1400" b="1" dirty="0">
            <a:solidFill>
              <a:srgbClr val="5B9BD5">
                <a:lumMod val="50000"/>
              </a:srgbClr>
            </a:solidFill>
            <a:latin typeface="Calibri" panose="020F0502020204030204"/>
            <a:ea typeface="+mn-ea"/>
            <a:cs typeface="+mn-cs"/>
          </a:endParaRPr>
        </a:p>
      </dgm:t>
    </dgm:pt>
    <dgm:pt modelId="{F02593F2-BF04-47E3-B0D9-6C1F9BC1F0FE}" type="parTrans" cxnId="{1CD5C44A-2F3F-48EB-9354-CEE1E2C9D098}">
      <dgm:prSet/>
      <dgm:spPr/>
      <dgm:t>
        <a:bodyPr/>
        <a:lstStyle/>
        <a:p>
          <a:endParaRPr lang="en-US"/>
        </a:p>
      </dgm:t>
    </dgm:pt>
    <dgm:pt modelId="{41174750-8AF0-4730-B0A0-1A77A48502A1}" type="sibTrans" cxnId="{1CD5C44A-2F3F-48EB-9354-CEE1E2C9D098}">
      <dgm:prSet/>
      <dgm:spPr>
        <a:xfrm>
          <a:off x="3497900" y="549077"/>
          <a:ext cx="1795557" cy="635511"/>
        </a:xfrm>
        <a:solidFill>
          <a:sysClr val="window" lastClr="FFFFFF"/>
        </a:solidFill>
        <a:ln>
          <a:noFill/>
        </a:ln>
        <a:effectLst/>
      </dgm:spPr>
      <dgm:t>
        <a:bodyPr/>
        <a:lstStyle/>
        <a:p>
          <a:endParaRPr lang="en-US">
            <a:solidFill>
              <a:sysClr val="window" lastClr="FFFFFF"/>
            </a:solidFill>
            <a:latin typeface="Calibri" panose="020F0502020204030204"/>
            <a:ea typeface="+mn-ea"/>
            <a:cs typeface="+mn-cs"/>
          </a:endParaRPr>
        </a:p>
      </dgm:t>
    </dgm:pt>
    <dgm:pt modelId="{F162FC08-FBA5-40F5-AC13-85C5194A1D47}">
      <dgm:prSet phldrT="[Text]" custT="1"/>
      <dgm:spPr>
        <a:xfrm>
          <a:off x="6126523" y="3512425"/>
          <a:ext cx="2728989" cy="2728989"/>
        </a:xfrm>
        <a:noFill/>
        <a:ln w="38100" cap="flat" cmpd="sng" algn="ctr">
          <a:solidFill>
            <a:srgbClr val="5B9BD5">
              <a:lumMod val="75000"/>
            </a:srgbClr>
          </a:solidFill>
          <a:prstDash val="solid"/>
          <a:miter lim="800000"/>
        </a:ln>
        <a:effectLst/>
      </dgm:spPr>
      <dgm:t>
        <a:bodyPr/>
        <a:lstStyle/>
        <a:p>
          <a:pPr algn="ctr"/>
          <a:endParaRPr lang="sk-SK" sz="1200" b="1" dirty="0" smtClean="0">
            <a:solidFill>
              <a:srgbClr val="5B9BD5">
                <a:lumMod val="50000"/>
              </a:srgbClr>
            </a:solidFill>
            <a:latin typeface="Calibri" panose="020F0502020204030204"/>
            <a:ea typeface="+mn-ea"/>
            <a:cs typeface="+mn-cs"/>
          </a:endParaRPr>
        </a:p>
        <a:p>
          <a:pPr algn="ctr"/>
          <a:endParaRPr lang="sk-SK" sz="1200" b="1" dirty="0" smtClean="0">
            <a:solidFill>
              <a:srgbClr val="5B9BD5">
                <a:lumMod val="50000"/>
              </a:srgbClr>
            </a:solidFill>
            <a:latin typeface="Calibri" panose="020F0502020204030204"/>
            <a:ea typeface="+mn-ea"/>
            <a:cs typeface="+mn-cs"/>
          </a:endParaRPr>
        </a:p>
        <a:p>
          <a:pPr algn="ctr"/>
          <a:r>
            <a:rPr lang="sk-SK" sz="1200" b="1" dirty="0" smtClean="0">
              <a:solidFill>
                <a:srgbClr val="FF0000"/>
              </a:solidFill>
              <a:latin typeface="Calibri" panose="020F0502020204030204"/>
              <a:ea typeface="+mn-ea"/>
              <a:cs typeface="+mn-cs"/>
            </a:rPr>
            <a:t>4. </a:t>
          </a:r>
          <a:r>
            <a:rPr lang="sk-SK" sz="1200" b="1" dirty="0">
              <a:solidFill>
                <a:srgbClr val="FF0000"/>
              </a:solidFill>
              <a:latin typeface="Calibri" panose="020F0502020204030204"/>
              <a:ea typeface="+mn-ea"/>
              <a:cs typeface="+mn-cs"/>
            </a:rPr>
            <a:t>Prebieha v takomto prostredí:</a:t>
          </a:r>
        </a:p>
        <a:p>
          <a:pPr algn="l"/>
          <a:r>
            <a:rPr lang="sk-SK" sz="1400" b="0" dirty="0">
              <a:solidFill>
                <a:srgbClr val="5B9BD5">
                  <a:lumMod val="50000"/>
                </a:srgbClr>
              </a:solidFill>
              <a:latin typeface="Calibri" panose="020F0502020204030204"/>
              <a:ea typeface="+mn-ea"/>
              <a:cs typeface="+mn-cs"/>
            </a:rPr>
            <a:t>C1 - profesijné okruhy RIASEC- párty</a:t>
          </a:r>
        </a:p>
        <a:p>
          <a:pPr algn="l"/>
          <a:r>
            <a:rPr lang="sk-SK" sz="1400" b="0" dirty="0">
              <a:solidFill>
                <a:srgbClr val="5B9BD5">
                  <a:lumMod val="50000"/>
                </a:srgbClr>
              </a:solidFill>
              <a:latin typeface="Calibri" panose="020F0502020204030204"/>
              <a:ea typeface="+mn-ea"/>
              <a:cs typeface="+mn-cs"/>
            </a:rPr>
            <a:t>1. Prakticko - technický typ (R</a:t>
          </a:r>
          <a:r>
            <a:rPr lang="sk-SK" sz="1400" b="0" dirty="0" smtClean="0">
              <a:solidFill>
                <a:srgbClr val="5B9BD5">
                  <a:lumMod val="50000"/>
                </a:srgbClr>
              </a:solidFill>
              <a:latin typeface="Calibri" panose="020F0502020204030204"/>
              <a:ea typeface="+mn-ea"/>
              <a:cs typeface="+mn-cs"/>
            </a:rPr>
            <a:t>)</a:t>
          </a:r>
          <a:endParaRPr lang="sk-SK" sz="1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2. Intelektuálno výskumný (I</a:t>
          </a:r>
          <a:r>
            <a:rPr lang="sk-SK" sz="1400" b="0" dirty="0" smtClean="0">
              <a:solidFill>
                <a:srgbClr val="5B9BD5">
                  <a:lumMod val="50000"/>
                </a:srgbClr>
              </a:solidFill>
              <a:latin typeface="Calibri" panose="020F0502020204030204"/>
              <a:ea typeface="+mn-ea"/>
              <a:cs typeface="+mn-cs"/>
            </a:rPr>
            <a:t>)</a:t>
          </a:r>
          <a:endParaRPr lang="sk-SK" sz="1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3.administratívny typ (C)</a:t>
          </a:r>
          <a:endParaRPr lang="en-US" sz="1400" b="0" dirty="0">
            <a:solidFill>
              <a:srgbClr val="5B9BD5">
                <a:lumMod val="50000"/>
              </a:srgbClr>
            </a:solidFill>
            <a:latin typeface="Calibri" panose="020F0502020204030204"/>
            <a:ea typeface="+mn-ea"/>
            <a:cs typeface="+mn-cs"/>
          </a:endParaRPr>
        </a:p>
      </dgm:t>
    </dgm:pt>
    <dgm:pt modelId="{5071EB5B-9E2D-4603-ABBA-704F7F830631}" type="sibTrans" cxnId="{55C1B796-54F4-4A16-8A82-634B8EDA5C5E}">
      <dgm:prSet/>
      <dgm:spPr>
        <a:xfrm rot="12715726">
          <a:off x="5701589" y="4073096"/>
          <a:ext cx="286962" cy="635511"/>
        </a:xfr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EB6DB715-0BDC-412B-8F75-D63C51D9D328}" type="parTrans" cxnId="{55C1B796-54F4-4A16-8A82-634B8EDA5C5E}">
      <dgm:prSet/>
      <dgm:spPr/>
      <dgm:t>
        <a:bodyPr/>
        <a:lstStyle/>
        <a:p>
          <a:endParaRPr lang="en-US"/>
        </a:p>
      </dgm:t>
    </dgm:pt>
    <dgm:pt modelId="{6319DEFA-2832-451B-8985-819FD319825D}" type="pres">
      <dgm:prSet presAssocID="{4BD15088-F457-423D-AD56-2A827D41EF7D}" presName="cycle" presStyleCnt="0">
        <dgm:presLayoutVars>
          <dgm:dir/>
          <dgm:resizeHandles val="exact"/>
        </dgm:presLayoutVars>
      </dgm:prSet>
      <dgm:spPr/>
      <dgm:t>
        <a:bodyPr/>
        <a:lstStyle/>
        <a:p>
          <a:endParaRPr lang="en-US"/>
        </a:p>
      </dgm:t>
    </dgm:pt>
    <dgm:pt modelId="{EC8EBCA6-1B6F-4565-AD88-5EE47FF1FF29}" type="pres">
      <dgm:prSet presAssocID="{06A24583-52D3-4151-B5A2-F2E2B560128B}" presName="node" presStyleLbl="node1" presStyleIdx="0" presStyleCnt="5" custScaleX="144928" custScaleY="144928" custRadScaleRad="147833" custRadScaleInc="164532">
        <dgm:presLayoutVars>
          <dgm:bulletEnabled val="1"/>
        </dgm:presLayoutVars>
      </dgm:prSet>
      <dgm:spPr>
        <a:prstGeom prst="roundRect">
          <a:avLst/>
        </a:prstGeom>
      </dgm:spPr>
      <dgm:t>
        <a:bodyPr/>
        <a:lstStyle/>
        <a:p>
          <a:endParaRPr lang="en-US"/>
        </a:p>
      </dgm:t>
    </dgm:pt>
    <dgm:pt modelId="{0CCB91C3-3D3E-411F-AF68-E4B52C6CE5D5}" type="pres">
      <dgm:prSet presAssocID="{866322E8-2D54-4215-A518-332A2AA2BD46}" presName="sibTrans" presStyleLbl="sibTrans2D1" presStyleIdx="0" presStyleCnt="5" custAng="10815813"/>
      <dgm:spPr>
        <a:prstGeom prst="rightArrow">
          <a:avLst>
            <a:gd name="adj1" fmla="val 60000"/>
            <a:gd name="adj2" fmla="val 50000"/>
          </a:avLst>
        </a:prstGeom>
      </dgm:spPr>
      <dgm:t>
        <a:bodyPr/>
        <a:lstStyle/>
        <a:p>
          <a:endParaRPr lang="en-US"/>
        </a:p>
      </dgm:t>
    </dgm:pt>
    <dgm:pt modelId="{0AEFED2B-C5FE-44D4-B1D2-69747AC2CC40}" type="pres">
      <dgm:prSet presAssocID="{866322E8-2D54-4215-A518-332A2AA2BD46}" presName="connectorText" presStyleLbl="sibTrans2D1" presStyleIdx="0" presStyleCnt="5"/>
      <dgm:spPr/>
      <dgm:t>
        <a:bodyPr/>
        <a:lstStyle/>
        <a:p>
          <a:endParaRPr lang="en-US"/>
        </a:p>
      </dgm:t>
    </dgm:pt>
    <dgm:pt modelId="{DB0776F4-E7E6-4EDF-B1B7-C4E88126472B}" type="pres">
      <dgm:prSet presAssocID="{F162FC08-FBA5-40F5-AC13-85C5194A1D47}" presName="node" presStyleLbl="node1" presStyleIdx="1" presStyleCnt="5" custScaleX="144928" custScaleY="144928" custRadScaleRad="143597" custRadScaleInc="125660">
        <dgm:presLayoutVars>
          <dgm:bulletEnabled val="1"/>
        </dgm:presLayoutVars>
      </dgm:prSet>
      <dgm:spPr>
        <a:prstGeom prst="roundRect">
          <a:avLst/>
        </a:prstGeom>
      </dgm:spPr>
      <dgm:t>
        <a:bodyPr/>
        <a:lstStyle/>
        <a:p>
          <a:endParaRPr lang="en-US"/>
        </a:p>
      </dgm:t>
    </dgm:pt>
    <dgm:pt modelId="{2B995C36-B50A-4877-8E2F-CFFD98B11C91}" type="pres">
      <dgm:prSet presAssocID="{5071EB5B-9E2D-4603-ABBA-704F7F830631}" presName="sibTrans" presStyleLbl="sibTrans2D1" presStyleIdx="1" presStyleCnt="5" custAng="11184720" custLinFactNeighborX="-92355" custLinFactNeighborY="58920"/>
      <dgm:spPr>
        <a:prstGeom prst="rightArrow">
          <a:avLst>
            <a:gd name="adj1" fmla="val 60000"/>
            <a:gd name="adj2" fmla="val 50000"/>
          </a:avLst>
        </a:prstGeom>
      </dgm:spPr>
      <dgm:t>
        <a:bodyPr/>
        <a:lstStyle/>
        <a:p>
          <a:endParaRPr lang="en-US"/>
        </a:p>
      </dgm:t>
    </dgm:pt>
    <dgm:pt modelId="{09538396-E63C-4FA6-B023-4E42EC406BE1}" type="pres">
      <dgm:prSet presAssocID="{5071EB5B-9E2D-4603-ABBA-704F7F830631}" presName="connectorText" presStyleLbl="sibTrans2D1" presStyleIdx="1" presStyleCnt="5"/>
      <dgm:spPr/>
      <dgm:t>
        <a:bodyPr/>
        <a:lstStyle/>
        <a:p>
          <a:endParaRPr lang="en-US"/>
        </a:p>
      </dgm:t>
    </dgm:pt>
    <dgm:pt modelId="{70477D10-F3D1-4ECF-80EA-213B48478D1C}" type="pres">
      <dgm:prSet presAssocID="{778FD025-FD95-4181-83C1-FE059E75F470}" presName="node" presStyleLbl="node1" presStyleIdx="2" presStyleCnt="5" custScaleX="180012" custScaleY="180012" custRadScaleRad="8841" custRadScaleInc="-398185">
        <dgm:presLayoutVars>
          <dgm:bulletEnabled val="1"/>
        </dgm:presLayoutVars>
      </dgm:prSet>
      <dgm:spPr>
        <a:prstGeom prst="ellipse">
          <a:avLst/>
        </a:prstGeom>
      </dgm:spPr>
      <dgm:t>
        <a:bodyPr/>
        <a:lstStyle/>
        <a:p>
          <a:endParaRPr lang="en-US"/>
        </a:p>
      </dgm:t>
    </dgm:pt>
    <dgm:pt modelId="{21B14806-736B-463B-B2D4-F13CAC6FB317}" type="pres">
      <dgm:prSet presAssocID="{C88C7B2E-A63F-4037-936D-57209E45CD07}" presName="sibTrans" presStyleLbl="sibTrans2D1" presStyleIdx="2" presStyleCnt="5" custAng="21509257" custFlipVert="1" custFlipHor="1" custScaleX="124262" custScaleY="118339" custLinFactX="33793" custLinFactNeighborX="100000" custLinFactNeighborY="79344"/>
      <dgm:spPr>
        <a:prstGeom prst="rightArrow">
          <a:avLst>
            <a:gd name="adj1" fmla="val 60000"/>
            <a:gd name="adj2" fmla="val 50000"/>
          </a:avLst>
        </a:prstGeom>
      </dgm:spPr>
      <dgm:t>
        <a:bodyPr/>
        <a:lstStyle/>
        <a:p>
          <a:endParaRPr lang="en-US"/>
        </a:p>
      </dgm:t>
    </dgm:pt>
    <dgm:pt modelId="{7719274B-9C47-46B3-BC29-CB89D5BA941F}" type="pres">
      <dgm:prSet presAssocID="{C88C7B2E-A63F-4037-936D-57209E45CD07}" presName="connectorText" presStyleLbl="sibTrans2D1" presStyleIdx="2" presStyleCnt="5"/>
      <dgm:spPr/>
      <dgm:t>
        <a:bodyPr/>
        <a:lstStyle/>
        <a:p>
          <a:endParaRPr lang="en-US"/>
        </a:p>
      </dgm:t>
    </dgm:pt>
    <dgm:pt modelId="{BA58273A-9494-40AC-8A2B-5B66DCE9F649}" type="pres">
      <dgm:prSet presAssocID="{9691FD34-20B7-48DC-A04E-CD14CA86347A}" presName="node" presStyleLbl="node1" presStyleIdx="3" presStyleCnt="5" custScaleX="144928" custScaleY="144928" custRadScaleRad="141844" custRadScaleInc="74970">
        <dgm:presLayoutVars>
          <dgm:bulletEnabled val="1"/>
        </dgm:presLayoutVars>
      </dgm:prSet>
      <dgm:spPr>
        <a:prstGeom prst="roundRect">
          <a:avLst/>
        </a:prstGeom>
      </dgm:spPr>
      <dgm:t>
        <a:bodyPr/>
        <a:lstStyle/>
        <a:p>
          <a:endParaRPr lang="en-US"/>
        </a:p>
      </dgm:t>
    </dgm:pt>
    <dgm:pt modelId="{1FC209C0-7053-4B08-B1D8-7622210CCE42}" type="pres">
      <dgm:prSet presAssocID="{CE5CC1DB-3EAD-467D-B50B-A156B67AE077}" presName="sibTrans" presStyleLbl="sibTrans2D1" presStyleIdx="3" presStyleCnt="5" custAng="10816019"/>
      <dgm:spPr>
        <a:prstGeom prst="rightArrow">
          <a:avLst>
            <a:gd name="adj1" fmla="val 60000"/>
            <a:gd name="adj2" fmla="val 50000"/>
          </a:avLst>
        </a:prstGeom>
      </dgm:spPr>
      <dgm:t>
        <a:bodyPr/>
        <a:lstStyle/>
        <a:p>
          <a:endParaRPr lang="en-US"/>
        </a:p>
      </dgm:t>
    </dgm:pt>
    <dgm:pt modelId="{4D348DD3-2A7C-40CE-9FAC-91C7B14F05A8}" type="pres">
      <dgm:prSet presAssocID="{CE5CC1DB-3EAD-467D-B50B-A156B67AE077}" presName="connectorText" presStyleLbl="sibTrans2D1" presStyleIdx="3" presStyleCnt="5"/>
      <dgm:spPr/>
      <dgm:t>
        <a:bodyPr/>
        <a:lstStyle/>
        <a:p>
          <a:endParaRPr lang="en-US"/>
        </a:p>
      </dgm:t>
    </dgm:pt>
    <dgm:pt modelId="{4B22F10A-912D-4958-A030-8FE62C92D7F6}" type="pres">
      <dgm:prSet presAssocID="{298CD985-8990-43BE-9633-9C375AE52974}" presName="node" presStyleLbl="node1" presStyleIdx="4" presStyleCnt="5" custScaleX="170349" custScaleY="144928" custRadScaleRad="147833" custRadScaleInc="35468">
        <dgm:presLayoutVars>
          <dgm:bulletEnabled val="1"/>
        </dgm:presLayoutVars>
      </dgm:prSet>
      <dgm:spPr>
        <a:prstGeom prst="roundRect">
          <a:avLst/>
        </a:prstGeom>
      </dgm:spPr>
      <dgm:t>
        <a:bodyPr/>
        <a:lstStyle/>
        <a:p>
          <a:endParaRPr lang="en-US"/>
        </a:p>
      </dgm:t>
    </dgm:pt>
    <dgm:pt modelId="{E8062D88-F444-4F5D-AB92-FF16AFD0771F}" type="pres">
      <dgm:prSet presAssocID="{41174750-8AF0-4730-B0A0-1A77A48502A1}" presName="sibTrans" presStyleLbl="sibTrans2D1" presStyleIdx="4" presStyleCnt="5" custLinFactNeighborX="773" custLinFactNeighborY="-78320"/>
      <dgm:spPr>
        <a:prstGeom prst="rightArrow">
          <a:avLst>
            <a:gd name="adj1" fmla="val 60000"/>
            <a:gd name="adj2" fmla="val 50000"/>
          </a:avLst>
        </a:prstGeom>
      </dgm:spPr>
      <dgm:t>
        <a:bodyPr/>
        <a:lstStyle/>
        <a:p>
          <a:endParaRPr lang="en-US"/>
        </a:p>
      </dgm:t>
    </dgm:pt>
    <dgm:pt modelId="{BB9DA9E8-866F-4DC5-BFCF-F3B4106E806F}" type="pres">
      <dgm:prSet presAssocID="{41174750-8AF0-4730-B0A0-1A77A48502A1}" presName="connectorText" presStyleLbl="sibTrans2D1" presStyleIdx="4" presStyleCnt="5"/>
      <dgm:spPr/>
      <dgm:t>
        <a:bodyPr/>
        <a:lstStyle/>
        <a:p>
          <a:endParaRPr lang="en-US"/>
        </a:p>
      </dgm:t>
    </dgm:pt>
  </dgm:ptLst>
  <dgm:cxnLst>
    <dgm:cxn modelId="{2FD550F4-DDA3-48CA-9EA1-A636A6290633}" type="presOf" srcId="{CE5CC1DB-3EAD-467D-B50B-A156B67AE077}" destId="{4D348DD3-2A7C-40CE-9FAC-91C7B14F05A8}" srcOrd="1" destOrd="0" presId="urn:microsoft.com/office/officeart/2005/8/layout/cycle2"/>
    <dgm:cxn modelId="{55C1B796-54F4-4A16-8A82-634B8EDA5C5E}" srcId="{4BD15088-F457-423D-AD56-2A827D41EF7D}" destId="{F162FC08-FBA5-40F5-AC13-85C5194A1D47}" srcOrd="1" destOrd="0" parTransId="{EB6DB715-0BDC-412B-8F75-D63C51D9D328}" sibTransId="{5071EB5B-9E2D-4603-ABBA-704F7F830631}"/>
    <dgm:cxn modelId="{AFB0A3D5-CA3B-4851-BEC7-03B8EB90ACC5}" type="presOf" srcId="{5071EB5B-9E2D-4603-ABBA-704F7F830631}" destId="{2B995C36-B50A-4877-8E2F-CFFD98B11C91}" srcOrd="0" destOrd="0" presId="urn:microsoft.com/office/officeart/2005/8/layout/cycle2"/>
    <dgm:cxn modelId="{D6677652-473B-4585-8E7B-90150BF14652}" type="presOf" srcId="{9691FD34-20B7-48DC-A04E-CD14CA86347A}" destId="{BA58273A-9494-40AC-8A2B-5B66DCE9F649}" srcOrd="0" destOrd="0" presId="urn:microsoft.com/office/officeart/2005/8/layout/cycle2"/>
    <dgm:cxn modelId="{1B2C77F4-BFEE-4195-B7DD-39BCD03B9BF8}" type="presOf" srcId="{778FD025-FD95-4181-83C1-FE059E75F470}" destId="{70477D10-F3D1-4ECF-80EA-213B48478D1C}" srcOrd="0" destOrd="0" presId="urn:microsoft.com/office/officeart/2005/8/layout/cycle2"/>
    <dgm:cxn modelId="{1CD5C44A-2F3F-48EB-9354-CEE1E2C9D098}" srcId="{4BD15088-F457-423D-AD56-2A827D41EF7D}" destId="{298CD985-8990-43BE-9633-9C375AE52974}" srcOrd="4" destOrd="0" parTransId="{F02593F2-BF04-47E3-B0D9-6C1F9BC1F0FE}" sibTransId="{41174750-8AF0-4730-B0A0-1A77A48502A1}"/>
    <dgm:cxn modelId="{59C179BF-EFFF-44E8-AED2-407CA006DBDF}" srcId="{4BD15088-F457-423D-AD56-2A827D41EF7D}" destId="{06A24583-52D3-4151-B5A2-F2E2B560128B}" srcOrd="0" destOrd="0" parTransId="{3B614468-5170-40A6-A64C-CD888DEB4F03}" sibTransId="{866322E8-2D54-4215-A518-332A2AA2BD46}"/>
    <dgm:cxn modelId="{DA9666F1-3B7A-4697-8D8D-C65134C2009E}" type="presOf" srcId="{41174750-8AF0-4730-B0A0-1A77A48502A1}" destId="{E8062D88-F444-4F5D-AB92-FF16AFD0771F}" srcOrd="0" destOrd="0" presId="urn:microsoft.com/office/officeart/2005/8/layout/cycle2"/>
    <dgm:cxn modelId="{317B1AB8-8CFB-4E9C-86EA-DD6BC93D7E04}" type="presOf" srcId="{C88C7B2E-A63F-4037-936D-57209E45CD07}" destId="{7719274B-9C47-46B3-BC29-CB89D5BA941F}" srcOrd="1" destOrd="0" presId="urn:microsoft.com/office/officeart/2005/8/layout/cycle2"/>
    <dgm:cxn modelId="{FA4DBEC7-18C2-49E1-9EC1-CF9331C415D2}" srcId="{4BD15088-F457-423D-AD56-2A827D41EF7D}" destId="{778FD025-FD95-4181-83C1-FE059E75F470}" srcOrd="2" destOrd="0" parTransId="{462161ED-25AF-4B36-9C5B-25D956DAB2FF}" sibTransId="{C88C7B2E-A63F-4037-936D-57209E45CD07}"/>
    <dgm:cxn modelId="{458BF3CC-27BD-4265-9EBE-8F0266D88B50}" type="presOf" srcId="{5071EB5B-9E2D-4603-ABBA-704F7F830631}" destId="{09538396-E63C-4FA6-B023-4E42EC406BE1}" srcOrd="1" destOrd="0" presId="urn:microsoft.com/office/officeart/2005/8/layout/cycle2"/>
    <dgm:cxn modelId="{96EAED9F-7A11-44B1-A6A6-5B0988AD467D}" type="presOf" srcId="{F162FC08-FBA5-40F5-AC13-85C5194A1D47}" destId="{DB0776F4-E7E6-4EDF-B1B7-C4E88126472B}" srcOrd="0" destOrd="0" presId="urn:microsoft.com/office/officeart/2005/8/layout/cycle2"/>
    <dgm:cxn modelId="{835D02E8-101C-44B8-A1CF-3D5B954E6CB3}" type="presOf" srcId="{CE5CC1DB-3EAD-467D-B50B-A156B67AE077}" destId="{1FC209C0-7053-4B08-B1D8-7622210CCE42}" srcOrd="0" destOrd="0" presId="urn:microsoft.com/office/officeart/2005/8/layout/cycle2"/>
    <dgm:cxn modelId="{581F3B50-75D7-4496-B81E-F00D867801F5}" type="presOf" srcId="{866322E8-2D54-4215-A518-332A2AA2BD46}" destId="{0AEFED2B-C5FE-44D4-B1D2-69747AC2CC40}" srcOrd="1" destOrd="0" presId="urn:microsoft.com/office/officeart/2005/8/layout/cycle2"/>
    <dgm:cxn modelId="{4BC117CD-922D-4C10-ACFB-6A07AB964FB6}" type="presOf" srcId="{C88C7B2E-A63F-4037-936D-57209E45CD07}" destId="{21B14806-736B-463B-B2D4-F13CAC6FB317}" srcOrd="0" destOrd="0" presId="urn:microsoft.com/office/officeart/2005/8/layout/cycle2"/>
    <dgm:cxn modelId="{4B4306A0-06FC-484A-90F8-AB1DD5A7BE12}" type="presOf" srcId="{298CD985-8990-43BE-9633-9C375AE52974}" destId="{4B22F10A-912D-4958-A030-8FE62C92D7F6}" srcOrd="0" destOrd="0" presId="urn:microsoft.com/office/officeart/2005/8/layout/cycle2"/>
    <dgm:cxn modelId="{093B8FC6-8960-4069-93B9-7B5FD7321230}" srcId="{4BD15088-F457-423D-AD56-2A827D41EF7D}" destId="{9691FD34-20B7-48DC-A04E-CD14CA86347A}" srcOrd="3" destOrd="0" parTransId="{9FA7F73C-45D9-43B3-AC2A-6F00616FDD55}" sibTransId="{CE5CC1DB-3EAD-467D-B50B-A156B67AE077}"/>
    <dgm:cxn modelId="{6BA2F9B5-D1AF-4D74-B700-2C84FCED1777}" type="presOf" srcId="{06A24583-52D3-4151-B5A2-F2E2B560128B}" destId="{EC8EBCA6-1B6F-4565-AD88-5EE47FF1FF29}" srcOrd="0" destOrd="0" presId="urn:microsoft.com/office/officeart/2005/8/layout/cycle2"/>
    <dgm:cxn modelId="{A21F7290-D2E5-4A0A-8320-C3873B8B1718}" type="presOf" srcId="{4BD15088-F457-423D-AD56-2A827D41EF7D}" destId="{6319DEFA-2832-451B-8985-819FD319825D}" srcOrd="0" destOrd="0" presId="urn:microsoft.com/office/officeart/2005/8/layout/cycle2"/>
    <dgm:cxn modelId="{FEE85DFB-EF23-4B8E-92C6-9F7E1C6C5746}" type="presOf" srcId="{41174750-8AF0-4730-B0A0-1A77A48502A1}" destId="{BB9DA9E8-866F-4DC5-BFCF-F3B4106E806F}" srcOrd="1" destOrd="0" presId="urn:microsoft.com/office/officeart/2005/8/layout/cycle2"/>
    <dgm:cxn modelId="{1BC7191C-2EB6-49FC-963A-34AA1C9D94EB}" type="presOf" srcId="{866322E8-2D54-4215-A518-332A2AA2BD46}" destId="{0CCB91C3-3D3E-411F-AF68-E4B52C6CE5D5}" srcOrd="0" destOrd="0" presId="urn:microsoft.com/office/officeart/2005/8/layout/cycle2"/>
    <dgm:cxn modelId="{E7BF5052-1E65-44BB-ADB5-AFBB898A7152}" type="presParOf" srcId="{6319DEFA-2832-451B-8985-819FD319825D}" destId="{EC8EBCA6-1B6F-4565-AD88-5EE47FF1FF29}" srcOrd="0" destOrd="0" presId="urn:microsoft.com/office/officeart/2005/8/layout/cycle2"/>
    <dgm:cxn modelId="{251B553A-6647-4602-A38C-96E0690A216E}" type="presParOf" srcId="{6319DEFA-2832-451B-8985-819FD319825D}" destId="{0CCB91C3-3D3E-411F-AF68-E4B52C6CE5D5}" srcOrd="1" destOrd="0" presId="urn:microsoft.com/office/officeart/2005/8/layout/cycle2"/>
    <dgm:cxn modelId="{F59FE83F-C301-43E4-A489-CAF0115CAB3A}" type="presParOf" srcId="{0CCB91C3-3D3E-411F-AF68-E4B52C6CE5D5}" destId="{0AEFED2B-C5FE-44D4-B1D2-69747AC2CC40}" srcOrd="0" destOrd="0" presId="urn:microsoft.com/office/officeart/2005/8/layout/cycle2"/>
    <dgm:cxn modelId="{B4DD17D0-52D1-4EBA-88FE-4E5CBDD19B13}" type="presParOf" srcId="{6319DEFA-2832-451B-8985-819FD319825D}" destId="{DB0776F4-E7E6-4EDF-B1B7-C4E88126472B}" srcOrd="2" destOrd="0" presId="urn:microsoft.com/office/officeart/2005/8/layout/cycle2"/>
    <dgm:cxn modelId="{892D63DB-93AC-4F97-83C3-EDFEC5FB491F}" type="presParOf" srcId="{6319DEFA-2832-451B-8985-819FD319825D}" destId="{2B995C36-B50A-4877-8E2F-CFFD98B11C91}" srcOrd="3" destOrd="0" presId="urn:microsoft.com/office/officeart/2005/8/layout/cycle2"/>
    <dgm:cxn modelId="{A9E5A99C-2662-4723-BEEB-770426191062}" type="presParOf" srcId="{2B995C36-B50A-4877-8E2F-CFFD98B11C91}" destId="{09538396-E63C-4FA6-B023-4E42EC406BE1}" srcOrd="0" destOrd="0" presId="urn:microsoft.com/office/officeart/2005/8/layout/cycle2"/>
    <dgm:cxn modelId="{FCC285EE-E9C0-417B-99AE-6D5DE93F03DF}" type="presParOf" srcId="{6319DEFA-2832-451B-8985-819FD319825D}" destId="{70477D10-F3D1-4ECF-80EA-213B48478D1C}" srcOrd="4" destOrd="0" presId="urn:microsoft.com/office/officeart/2005/8/layout/cycle2"/>
    <dgm:cxn modelId="{33B3EF4E-2BAE-406B-AF7A-A974B1D5F6F6}" type="presParOf" srcId="{6319DEFA-2832-451B-8985-819FD319825D}" destId="{21B14806-736B-463B-B2D4-F13CAC6FB317}" srcOrd="5" destOrd="0" presId="urn:microsoft.com/office/officeart/2005/8/layout/cycle2"/>
    <dgm:cxn modelId="{8A472AB8-6A78-4BEA-B4B5-8E4203FB413C}" type="presParOf" srcId="{21B14806-736B-463B-B2D4-F13CAC6FB317}" destId="{7719274B-9C47-46B3-BC29-CB89D5BA941F}" srcOrd="0" destOrd="0" presId="urn:microsoft.com/office/officeart/2005/8/layout/cycle2"/>
    <dgm:cxn modelId="{C9B9D5FE-2C59-45BC-AB76-3020AEF68A29}" type="presParOf" srcId="{6319DEFA-2832-451B-8985-819FD319825D}" destId="{BA58273A-9494-40AC-8A2B-5B66DCE9F649}" srcOrd="6" destOrd="0" presId="urn:microsoft.com/office/officeart/2005/8/layout/cycle2"/>
    <dgm:cxn modelId="{E2B9199D-DB30-4EA7-BB4E-5F9B0035133A}" type="presParOf" srcId="{6319DEFA-2832-451B-8985-819FD319825D}" destId="{1FC209C0-7053-4B08-B1D8-7622210CCE42}" srcOrd="7" destOrd="0" presId="urn:microsoft.com/office/officeart/2005/8/layout/cycle2"/>
    <dgm:cxn modelId="{E74C8152-E502-410F-A6B3-2AA2ABCB026F}" type="presParOf" srcId="{1FC209C0-7053-4B08-B1D8-7622210CCE42}" destId="{4D348DD3-2A7C-40CE-9FAC-91C7B14F05A8}" srcOrd="0" destOrd="0" presId="urn:microsoft.com/office/officeart/2005/8/layout/cycle2"/>
    <dgm:cxn modelId="{236535CB-6D7A-427E-926C-2D12C8E04E09}" type="presParOf" srcId="{6319DEFA-2832-451B-8985-819FD319825D}" destId="{4B22F10A-912D-4958-A030-8FE62C92D7F6}" srcOrd="8" destOrd="0" presId="urn:microsoft.com/office/officeart/2005/8/layout/cycle2"/>
    <dgm:cxn modelId="{E229EC18-3CF9-444C-B459-A7EFD7C58FE8}" type="presParOf" srcId="{6319DEFA-2832-451B-8985-819FD319825D}" destId="{E8062D88-F444-4F5D-AB92-FF16AFD0771F}" srcOrd="9" destOrd="0" presId="urn:microsoft.com/office/officeart/2005/8/layout/cycle2"/>
    <dgm:cxn modelId="{1699960C-E677-42C7-B787-6D588B740CA0}" type="presParOf" srcId="{E8062D88-F444-4F5D-AB92-FF16AFD0771F}" destId="{BB9DA9E8-866F-4DC5-BFCF-F3B4106E806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EBCA6-1B6F-4565-AD88-5EE47FF1FF29}">
      <dsp:nvSpPr>
        <dsp:cNvPr id="0" name=""/>
        <dsp:cNvSpPr/>
      </dsp:nvSpPr>
      <dsp:spPr>
        <a:xfrm>
          <a:off x="5656979" y="623"/>
          <a:ext cx="2326579" cy="2326579"/>
        </a:xfrm>
        <a:prstGeom prst="roundRect">
          <a:avLst/>
        </a:prstGeom>
        <a:noFill/>
        <a:ln w="38100" cap="flat" cmpd="sng" algn="ctr">
          <a:solidFill>
            <a:srgbClr val="5B9BD5">
              <a:lumMod val="75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b="1" kern="1200" dirty="0">
              <a:solidFill>
                <a:srgbClr val="FF0000"/>
              </a:solidFill>
              <a:latin typeface="Calibri" panose="020F0502020204030204"/>
              <a:ea typeface="+mn-ea"/>
              <a:cs typeface="+mn-cs"/>
            </a:rPr>
            <a:t>5. Za takýchto podmienok:</a:t>
          </a:r>
        </a:p>
        <a:p>
          <a:pPr lvl="0" algn="ctr" defTabSz="533400">
            <a:lnSpc>
              <a:spcPct val="90000"/>
            </a:lnSpc>
            <a:spcBef>
              <a:spcPct val="0"/>
            </a:spcBef>
            <a:spcAft>
              <a:spcPct val="35000"/>
            </a:spcAft>
          </a:pPr>
          <a:endParaRPr lang="sk-SK" sz="1200" b="1"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1" kern="1200" dirty="0">
              <a:solidFill>
                <a:srgbClr val="5B9BD5">
                  <a:lumMod val="50000"/>
                </a:srgbClr>
              </a:solidFill>
              <a:latin typeface="Calibri" panose="020F0502020204030204"/>
              <a:ea typeface="+mn-ea"/>
              <a:cs typeface="+mn-cs"/>
            </a:rPr>
            <a:t>- jednosmennosť</a:t>
          </a:r>
        </a:p>
        <a:p>
          <a:pPr lvl="0" algn="l" defTabSz="533400">
            <a:lnSpc>
              <a:spcPct val="90000"/>
            </a:lnSpc>
            <a:spcBef>
              <a:spcPct val="0"/>
            </a:spcBef>
            <a:spcAft>
              <a:spcPct val="35000"/>
            </a:spcAft>
          </a:pPr>
          <a:r>
            <a:rPr lang="sk-SK" sz="1400" b="1" kern="1200" dirty="0">
              <a:solidFill>
                <a:srgbClr val="5B9BD5">
                  <a:lumMod val="50000"/>
                </a:srgbClr>
              </a:solidFill>
              <a:latin typeface="Calibri" panose="020F0502020204030204"/>
              <a:ea typeface="+mn-ea"/>
              <a:cs typeface="+mn-cs"/>
            </a:rPr>
            <a:t>-  stabilná pracovná doba</a:t>
          </a:r>
        </a:p>
        <a:p>
          <a:pPr lvl="0" algn="l" defTabSz="533400">
            <a:lnSpc>
              <a:spcPct val="90000"/>
            </a:lnSpc>
            <a:spcBef>
              <a:spcPct val="0"/>
            </a:spcBef>
            <a:spcAft>
              <a:spcPct val="35000"/>
            </a:spcAft>
          </a:pPr>
          <a:r>
            <a:rPr lang="sk-SK" sz="1400" b="1" kern="1200" dirty="0">
              <a:solidFill>
                <a:srgbClr val="5B9BD5">
                  <a:lumMod val="50000"/>
                </a:srgbClr>
              </a:solidFill>
              <a:latin typeface="Calibri" panose="020F0502020204030204"/>
              <a:ea typeface="+mn-ea"/>
              <a:cs typeface="+mn-cs"/>
            </a:rPr>
            <a:t>- dobrý príjem</a:t>
          </a:r>
        </a:p>
        <a:p>
          <a:pPr lvl="0" algn="l" defTabSz="533400">
            <a:lnSpc>
              <a:spcPct val="90000"/>
            </a:lnSpc>
            <a:spcBef>
              <a:spcPct val="0"/>
            </a:spcBef>
            <a:spcAft>
              <a:spcPct val="35000"/>
            </a:spcAft>
          </a:pPr>
          <a:r>
            <a:rPr lang="sk-SK" sz="1400" b="1" kern="1200" dirty="0">
              <a:solidFill>
                <a:srgbClr val="5B9BD5">
                  <a:lumMod val="50000"/>
                </a:srgbClr>
              </a:solidFill>
              <a:latin typeface="Calibri" panose="020F0502020204030204"/>
              <a:ea typeface="+mn-ea"/>
              <a:cs typeface="+mn-cs"/>
            </a:rPr>
            <a:t>- zmiešaný kolektív</a:t>
          </a:r>
        </a:p>
        <a:p>
          <a:pPr lvl="0" algn="l" defTabSz="533400">
            <a:lnSpc>
              <a:spcPct val="90000"/>
            </a:lnSpc>
            <a:spcBef>
              <a:spcPct val="0"/>
            </a:spcBef>
            <a:spcAft>
              <a:spcPct val="35000"/>
            </a:spcAft>
          </a:pPr>
          <a:r>
            <a:rPr lang="sk-SK" sz="1400" b="1" kern="1200" dirty="0">
              <a:solidFill>
                <a:srgbClr val="5B9BD5">
                  <a:lumMod val="50000"/>
                </a:srgbClr>
              </a:solidFill>
              <a:latin typeface="Calibri" panose="020F0502020204030204"/>
              <a:ea typeface="+mn-ea"/>
              <a:cs typeface="+mn-cs"/>
            </a:rPr>
            <a:t>- mobilita do 20 km</a:t>
          </a:r>
        </a:p>
        <a:p>
          <a:pPr lvl="0" algn="ctr" defTabSz="533400">
            <a:lnSpc>
              <a:spcPct val="90000"/>
            </a:lnSpc>
            <a:spcBef>
              <a:spcPct val="0"/>
            </a:spcBef>
            <a:spcAft>
              <a:spcPct val="35000"/>
            </a:spcAft>
          </a:pPr>
          <a:endParaRPr lang="sk-SK" sz="1400" b="1" kern="1200" dirty="0">
            <a:solidFill>
              <a:srgbClr val="5B9BD5">
                <a:lumMod val="50000"/>
              </a:srgbClr>
            </a:solidFill>
            <a:latin typeface="Calibri" panose="020F0502020204030204"/>
            <a:ea typeface="+mn-ea"/>
            <a:cs typeface="+mn-cs"/>
          </a:endParaRPr>
        </a:p>
      </dsp:txBody>
      <dsp:txXfrm>
        <a:off x="5770553" y="114197"/>
        <a:ext cx="2099431" cy="2099431"/>
      </dsp:txXfrm>
    </dsp:sp>
    <dsp:sp modelId="{0CCB91C3-3D3E-411F-AF68-E4B52C6CE5D5}">
      <dsp:nvSpPr>
        <dsp:cNvPr id="0" name=""/>
        <dsp:cNvSpPr/>
      </dsp:nvSpPr>
      <dsp:spPr>
        <a:xfrm rot="16200000">
          <a:off x="6675714" y="2332972"/>
          <a:ext cx="302357" cy="541800"/>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ysClr val="window" lastClr="FFFFFF"/>
            </a:solidFill>
            <a:latin typeface="Calibri" panose="020F0502020204030204"/>
            <a:ea typeface="+mn-ea"/>
            <a:cs typeface="+mn-cs"/>
          </a:endParaRPr>
        </a:p>
      </dsp:txBody>
      <dsp:txXfrm>
        <a:off x="6721068" y="2486686"/>
        <a:ext cx="211650" cy="325080"/>
      </dsp:txXfrm>
    </dsp:sp>
    <dsp:sp modelId="{DB0776F4-E7E6-4EDF-B1B7-C4E88126472B}">
      <dsp:nvSpPr>
        <dsp:cNvPr id="0" name=""/>
        <dsp:cNvSpPr/>
      </dsp:nvSpPr>
      <dsp:spPr>
        <a:xfrm>
          <a:off x="5670305" y="2897657"/>
          <a:ext cx="2326579" cy="2326579"/>
        </a:xfrm>
        <a:prstGeom prst="roundRect">
          <a:avLst/>
        </a:prstGeom>
        <a:noFill/>
        <a:ln w="38100" cap="flat" cmpd="sng" algn="ctr">
          <a:solidFill>
            <a:srgbClr val="5B9BD5">
              <a:lumMod val="75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sk-SK" sz="1200" b="1" kern="1200" dirty="0" smtClean="0">
            <a:solidFill>
              <a:srgbClr val="5B9BD5">
                <a:lumMod val="50000"/>
              </a:srgbClr>
            </a:solidFill>
            <a:latin typeface="Calibri" panose="020F0502020204030204"/>
            <a:ea typeface="+mn-ea"/>
            <a:cs typeface="+mn-cs"/>
          </a:endParaRPr>
        </a:p>
        <a:p>
          <a:pPr lvl="0" algn="ctr" defTabSz="533400">
            <a:lnSpc>
              <a:spcPct val="90000"/>
            </a:lnSpc>
            <a:spcBef>
              <a:spcPct val="0"/>
            </a:spcBef>
            <a:spcAft>
              <a:spcPct val="35000"/>
            </a:spcAft>
          </a:pPr>
          <a:endParaRPr lang="sk-SK" sz="1200" b="1" kern="1200" dirty="0" smtClean="0">
            <a:solidFill>
              <a:srgbClr val="5B9BD5">
                <a:lumMod val="50000"/>
              </a:srgbClr>
            </a:solidFill>
            <a:latin typeface="Calibri" panose="020F0502020204030204"/>
            <a:ea typeface="+mn-ea"/>
            <a:cs typeface="+mn-cs"/>
          </a:endParaRPr>
        </a:p>
        <a:p>
          <a:pPr lvl="0" algn="ctr" defTabSz="533400">
            <a:lnSpc>
              <a:spcPct val="90000"/>
            </a:lnSpc>
            <a:spcBef>
              <a:spcPct val="0"/>
            </a:spcBef>
            <a:spcAft>
              <a:spcPct val="35000"/>
            </a:spcAft>
          </a:pPr>
          <a:r>
            <a:rPr lang="sk-SK" sz="1200" b="1" kern="1200" dirty="0" smtClean="0">
              <a:solidFill>
                <a:srgbClr val="FF0000"/>
              </a:solidFill>
              <a:latin typeface="Calibri" panose="020F0502020204030204"/>
              <a:ea typeface="+mn-ea"/>
              <a:cs typeface="+mn-cs"/>
            </a:rPr>
            <a:t>4. </a:t>
          </a:r>
          <a:r>
            <a:rPr lang="sk-SK" sz="1200" b="1" kern="1200" dirty="0">
              <a:solidFill>
                <a:srgbClr val="FF0000"/>
              </a:solidFill>
              <a:latin typeface="Calibri" panose="020F0502020204030204"/>
              <a:ea typeface="+mn-ea"/>
              <a:cs typeface="+mn-cs"/>
            </a:rPr>
            <a:t>Prebieha v takomto prostredí:</a:t>
          </a: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C1 - profesijné okruhy RIASEC- párty</a:t>
          </a: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1. Prakticko - technický typ (R</a:t>
          </a:r>
          <a:r>
            <a:rPr lang="sk-SK" sz="1400" b="0" kern="1200" dirty="0" smtClean="0">
              <a:solidFill>
                <a:srgbClr val="5B9BD5">
                  <a:lumMod val="50000"/>
                </a:srgbClr>
              </a:solidFill>
              <a:latin typeface="Calibri" panose="020F0502020204030204"/>
              <a:ea typeface="+mn-ea"/>
              <a:cs typeface="+mn-cs"/>
            </a:rPr>
            <a:t>)</a:t>
          </a:r>
          <a:endParaRPr lang="sk-SK" sz="1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2. Intelektuálno výskumný (I</a:t>
          </a:r>
          <a:r>
            <a:rPr lang="sk-SK" sz="1400" b="0" kern="1200" dirty="0" smtClean="0">
              <a:solidFill>
                <a:srgbClr val="5B9BD5">
                  <a:lumMod val="50000"/>
                </a:srgbClr>
              </a:solidFill>
              <a:latin typeface="Calibri" panose="020F0502020204030204"/>
              <a:ea typeface="+mn-ea"/>
              <a:cs typeface="+mn-cs"/>
            </a:rPr>
            <a:t>)</a:t>
          </a:r>
          <a:endParaRPr lang="sk-SK" sz="1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3.administratívny typ (C)</a:t>
          </a:r>
          <a:endParaRPr lang="en-US" sz="1400" b="0" kern="1200" dirty="0">
            <a:solidFill>
              <a:srgbClr val="5B9BD5">
                <a:lumMod val="50000"/>
              </a:srgbClr>
            </a:solidFill>
            <a:latin typeface="Calibri" panose="020F0502020204030204"/>
            <a:ea typeface="+mn-ea"/>
            <a:cs typeface="+mn-cs"/>
          </a:endParaRPr>
        </a:p>
      </dsp:txBody>
      <dsp:txXfrm>
        <a:off x="5783879" y="3011231"/>
        <a:ext cx="2099431" cy="2099431"/>
      </dsp:txXfrm>
    </dsp:sp>
    <dsp:sp modelId="{2B995C36-B50A-4877-8E2F-CFFD98B11C91}">
      <dsp:nvSpPr>
        <dsp:cNvPr id="0" name=""/>
        <dsp:cNvSpPr/>
      </dsp:nvSpPr>
      <dsp:spPr>
        <a:xfrm rot="2203004">
          <a:off x="5336097" y="3419407"/>
          <a:ext cx="222789" cy="541800"/>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ysClr val="window" lastClr="FFFFFF"/>
            </a:solidFill>
            <a:latin typeface="Calibri" panose="020F0502020204030204"/>
            <a:ea typeface="+mn-ea"/>
            <a:cs typeface="+mn-cs"/>
          </a:endParaRPr>
        </a:p>
      </dsp:txBody>
      <dsp:txXfrm rot="10800000">
        <a:off x="5342727" y="3507787"/>
        <a:ext cx="155952" cy="325080"/>
      </dsp:txXfrm>
    </dsp:sp>
    <dsp:sp modelId="{70477D10-F3D1-4ECF-80EA-213B48478D1C}">
      <dsp:nvSpPr>
        <dsp:cNvPr id="0" name=""/>
        <dsp:cNvSpPr/>
      </dsp:nvSpPr>
      <dsp:spPr>
        <a:xfrm>
          <a:off x="2773991" y="1087849"/>
          <a:ext cx="2889794" cy="2889794"/>
        </a:xfrm>
        <a:prstGeom prst="ellipse">
          <a:avLst/>
        </a:prstGeom>
        <a:noFill/>
        <a:ln w="38100" cap="flat" cmpd="sng" algn="ctr">
          <a:solidFill>
            <a:srgbClr val="5B9BD5">
              <a:lumMod val="75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sk-SK" sz="1200" b="1" kern="1200" dirty="0" smtClean="0">
            <a:solidFill>
              <a:srgbClr val="5B9BD5">
                <a:lumMod val="50000"/>
              </a:srgbClr>
            </a:solidFill>
            <a:latin typeface="Calibri" panose="020F0502020204030204"/>
            <a:ea typeface="+mn-ea"/>
            <a:cs typeface="+mn-cs"/>
          </a:endParaRPr>
        </a:p>
        <a:p>
          <a:pPr lvl="0" algn="ctr" defTabSz="533400">
            <a:lnSpc>
              <a:spcPct val="90000"/>
            </a:lnSpc>
            <a:spcBef>
              <a:spcPct val="0"/>
            </a:spcBef>
            <a:spcAft>
              <a:spcPct val="35000"/>
            </a:spcAft>
          </a:pPr>
          <a:endParaRPr lang="sk-SK" sz="1200" b="1" kern="1200" dirty="0" smtClean="0">
            <a:solidFill>
              <a:srgbClr val="5B9BD5">
                <a:lumMod val="50000"/>
              </a:srgbClr>
            </a:solidFill>
            <a:latin typeface="Calibri" panose="020F0502020204030204"/>
            <a:ea typeface="+mn-ea"/>
            <a:cs typeface="+mn-cs"/>
          </a:endParaRPr>
        </a:p>
        <a:p>
          <a:pPr lvl="0" algn="ctr" defTabSz="533400">
            <a:lnSpc>
              <a:spcPct val="90000"/>
            </a:lnSpc>
            <a:spcBef>
              <a:spcPct val="0"/>
            </a:spcBef>
            <a:spcAft>
              <a:spcPct val="35000"/>
            </a:spcAft>
          </a:pPr>
          <a:r>
            <a:rPr lang="sk-SK" sz="1200" b="1" kern="1200" dirty="0" smtClean="0">
              <a:solidFill>
                <a:srgbClr val="FF0000"/>
              </a:solidFill>
              <a:latin typeface="Calibri" panose="020F0502020204030204"/>
              <a:ea typeface="+mn-ea"/>
              <a:cs typeface="+mn-cs"/>
            </a:rPr>
            <a:t>3</a:t>
          </a:r>
          <a:r>
            <a:rPr lang="sk-SK" sz="1200" b="1" kern="1200" dirty="0">
              <a:solidFill>
                <a:srgbClr val="FF0000"/>
              </a:solidFill>
              <a:latin typeface="Calibri" panose="020F0502020204030204"/>
              <a:ea typeface="+mn-ea"/>
              <a:cs typeface="+mn-cs"/>
            </a:rPr>
            <a:t>. Môžem v ňom použiť tieto zručnosti:</a:t>
          </a:r>
          <a:r>
            <a:rPr lang="sk-SK" sz="1200" b="1" kern="1200" dirty="0">
              <a:solidFill>
                <a:srgbClr val="5B9BD5">
                  <a:lumMod val="50000"/>
                </a:srgbClr>
              </a:solidFill>
              <a:latin typeface="Calibri" panose="020F0502020204030204"/>
              <a:ea typeface="+mn-ea"/>
              <a:cs typeface="+mn-cs"/>
            </a:rPr>
            <a:t> metóda D3 - moje zručnosti</a:t>
          </a: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1.  </a:t>
          </a:r>
          <a:r>
            <a:rPr lang="sk-SK" sz="1400" b="0" kern="1200" dirty="0" smtClean="0">
              <a:solidFill>
                <a:srgbClr val="5B9BD5">
                  <a:lumMod val="50000"/>
                </a:srgbClr>
              </a:solidFill>
              <a:latin typeface="Calibri" panose="020F0502020204030204"/>
              <a:ea typeface="+mn-ea"/>
              <a:cs typeface="+mn-cs"/>
            </a:rPr>
            <a:t>pripravovať</a:t>
          </a:r>
          <a:endParaRPr lang="sk-SK" sz="6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2. </a:t>
          </a:r>
          <a:r>
            <a:rPr lang="sk-SK" sz="1400" b="0" kern="1200" dirty="0" smtClean="0">
              <a:solidFill>
                <a:srgbClr val="5B9BD5">
                  <a:lumMod val="50000"/>
                </a:srgbClr>
              </a:solidFill>
              <a:latin typeface="Calibri" panose="020F0502020204030204"/>
              <a:ea typeface="+mn-ea"/>
              <a:cs typeface="+mn-cs"/>
            </a:rPr>
            <a:t>koordinovať</a:t>
          </a:r>
          <a:endParaRPr lang="sk-SK" sz="6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3. </a:t>
          </a:r>
          <a:r>
            <a:rPr lang="sk-SK" sz="1400" b="0" kern="1200" dirty="0" smtClean="0">
              <a:solidFill>
                <a:srgbClr val="5B9BD5">
                  <a:lumMod val="50000"/>
                </a:srgbClr>
              </a:solidFill>
              <a:latin typeface="Calibri" panose="020F0502020204030204"/>
              <a:ea typeface="+mn-ea"/>
              <a:cs typeface="+mn-cs"/>
            </a:rPr>
            <a:t>organizovať</a:t>
          </a:r>
          <a:endParaRPr lang="sk-SK" sz="6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4. </a:t>
          </a:r>
          <a:r>
            <a:rPr lang="sk-SK" sz="1400" b="0" kern="1200" dirty="0" smtClean="0">
              <a:solidFill>
                <a:srgbClr val="5B9BD5">
                  <a:lumMod val="50000"/>
                </a:srgbClr>
              </a:solidFill>
              <a:latin typeface="Calibri" panose="020F0502020204030204"/>
              <a:ea typeface="+mn-ea"/>
              <a:cs typeface="+mn-cs"/>
            </a:rPr>
            <a:t>plánovať</a:t>
          </a:r>
          <a:endParaRPr lang="sk-SK" sz="6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5. riešiť</a:t>
          </a:r>
        </a:p>
        <a:p>
          <a:pPr lvl="0" algn="l" defTabSz="533400">
            <a:lnSpc>
              <a:spcPct val="90000"/>
            </a:lnSpc>
            <a:spcBef>
              <a:spcPct val="0"/>
            </a:spcBef>
            <a:spcAft>
              <a:spcPct val="35000"/>
            </a:spcAft>
          </a:pPr>
          <a:endParaRPr lang="en-US" sz="1400" b="1" kern="1200" dirty="0">
            <a:solidFill>
              <a:srgbClr val="5B9BD5">
                <a:lumMod val="50000"/>
              </a:srgbClr>
            </a:solidFill>
            <a:latin typeface="Calibri" panose="020F0502020204030204"/>
            <a:ea typeface="+mn-ea"/>
            <a:cs typeface="+mn-cs"/>
          </a:endParaRPr>
        </a:p>
      </dsp:txBody>
      <dsp:txXfrm>
        <a:off x="3197192" y="1511050"/>
        <a:ext cx="2043392" cy="2043392"/>
      </dsp:txXfrm>
    </dsp:sp>
    <dsp:sp modelId="{21B14806-736B-463B-B2D4-F13CAC6FB317}">
      <dsp:nvSpPr>
        <dsp:cNvPr id="0" name=""/>
        <dsp:cNvSpPr/>
      </dsp:nvSpPr>
      <dsp:spPr>
        <a:xfrm rot="8904346" flipH="1" flipV="1">
          <a:off x="2953159" y="3460473"/>
          <a:ext cx="255158" cy="641161"/>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solidFill>
              <a:sysClr val="window" lastClr="FFFFFF"/>
            </a:solidFill>
            <a:latin typeface="Calibri" panose="020F0502020204030204"/>
            <a:ea typeface="+mn-ea"/>
            <a:cs typeface="+mn-cs"/>
          </a:endParaRPr>
        </a:p>
      </dsp:txBody>
      <dsp:txXfrm rot="10800000">
        <a:off x="2958832" y="3608756"/>
        <a:ext cx="178611" cy="384697"/>
      </dsp:txXfrm>
    </dsp:sp>
    <dsp:sp modelId="{BA58273A-9494-40AC-8A2B-5B66DCE9F649}">
      <dsp:nvSpPr>
        <dsp:cNvPr id="0" name=""/>
        <dsp:cNvSpPr/>
      </dsp:nvSpPr>
      <dsp:spPr>
        <a:xfrm>
          <a:off x="463459" y="2870971"/>
          <a:ext cx="2326579" cy="2326579"/>
        </a:xfrm>
        <a:prstGeom prst="roundRect">
          <a:avLst/>
        </a:prstGeom>
        <a:noFill/>
        <a:ln w="38100" cap="flat" cmpd="sng" algn="ctr">
          <a:solidFill>
            <a:srgbClr val="5B9BD5">
              <a:lumMod val="75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sk-SK" sz="1200" b="1" kern="1200" dirty="0" smtClean="0">
            <a:solidFill>
              <a:srgbClr val="5B9BD5">
                <a:lumMod val="50000"/>
              </a:srgbClr>
            </a:solidFill>
            <a:latin typeface="Calibri" panose="020F0502020204030204"/>
            <a:ea typeface="+mn-ea"/>
            <a:cs typeface="+mn-cs"/>
          </a:endParaRPr>
        </a:p>
        <a:p>
          <a:pPr lvl="0" algn="ctr" defTabSz="533400">
            <a:lnSpc>
              <a:spcPct val="90000"/>
            </a:lnSpc>
            <a:spcBef>
              <a:spcPct val="0"/>
            </a:spcBef>
            <a:spcAft>
              <a:spcPct val="35000"/>
            </a:spcAft>
          </a:pPr>
          <a:endParaRPr lang="sk-SK" sz="1200" b="1" kern="1200" dirty="0" smtClean="0">
            <a:solidFill>
              <a:srgbClr val="5B9BD5">
                <a:lumMod val="50000"/>
              </a:srgbClr>
            </a:solidFill>
            <a:latin typeface="Calibri" panose="020F0502020204030204"/>
            <a:ea typeface="+mn-ea"/>
            <a:cs typeface="+mn-cs"/>
          </a:endParaRPr>
        </a:p>
        <a:p>
          <a:pPr lvl="0" algn="ctr" defTabSz="533400">
            <a:lnSpc>
              <a:spcPct val="90000"/>
            </a:lnSpc>
            <a:spcBef>
              <a:spcPct val="0"/>
            </a:spcBef>
            <a:spcAft>
              <a:spcPct val="35000"/>
            </a:spcAft>
          </a:pPr>
          <a:r>
            <a:rPr lang="sk-SK" sz="1200" b="1" kern="1200" dirty="0" smtClean="0">
              <a:solidFill>
                <a:srgbClr val="5B9BD5">
                  <a:lumMod val="50000"/>
                </a:srgbClr>
              </a:solidFill>
              <a:latin typeface="Calibri" panose="020F0502020204030204"/>
              <a:ea typeface="+mn-ea"/>
              <a:cs typeface="+mn-cs"/>
            </a:rPr>
            <a:t>2</a:t>
          </a:r>
          <a:r>
            <a:rPr lang="sk-SK" sz="1200" b="1" kern="1200" dirty="0">
              <a:solidFill>
                <a:srgbClr val="5B9BD5">
                  <a:lumMod val="50000"/>
                </a:srgbClr>
              </a:solidFill>
              <a:latin typeface="Calibri" panose="020F0502020204030204"/>
              <a:ea typeface="+mn-ea"/>
              <a:cs typeface="+mn-cs"/>
            </a:rPr>
            <a:t>. </a:t>
          </a:r>
          <a:r>
            <a:rPr lang="sk-SK" sz="1200" b="1" kern="1200" dirty="0">
              <a:solidFill>
                <a:srgbClr val="FF0000"/>
              </a:solidFill>
              <a:latin typeface="Calibri" panose="020F0502020204030204"/>
              <a:ea typeface="+mn-ea"/>
              <a:cs typeface="+mn-cs"/>
            </a:rPr>
            <a:t>Umožňuje naplno využiť moje kvality: </a:t>
          </a:r>
          <a:r>
            <a:rPr lang="sk-SK" sz="1200" b="1" kern="1200" dirty="0">
              <a:solidFill>
                <a:srgbClr val="5B9BD5">
                  <a:lumMod val="50000"/>
                </a:srgbClr>
              </a:solidFill>
              <a:latin typeface="Calibri" panose="020F0502020204030204"/>
              <a:ea typeface="+mn-ea"/>
              <a:cs typeface="+mn-cs"/>
            </a:rPr>
            <a:t>metóda B5 - Zoznam vlastností</a:t>
          </a:r>
        </a:p>
        <a:p>
          <a:pPr lvl="0" algn="l" defTabSz="533400">
            <a:lnSpc>
              <a:spcPct val="90000"/>
            </a:lnSpc>
            <a:spcBef>
              <a:spcPct val="0"/>
            </a:spcBef>
            <a:spcAft>
              <a:spcPct val="35000"/>
            </a:spcAft>
          </a:pPr>
          <a:r>
            <a:rPr lang="sk-SK" sz="1400" b="0" kern="1200" dirty="0" smtClean="0">
              <a:solidFill>
                <a:srgbClr val="5B9BD5">
                  <a:lumMod val="50000"/>
                </a:srgbClr>
              </a:solidFill>
              <a:latin typeface="Calibri" panose="020F0502020204030204"/>
              <a:ea typeface="+mn-ea"/>
              <a:cs typeface="+mn-cs"/>
            </a:rPr>
            <a:t>1</a:t>
          </a:r>
          <a:r>
            <a:rPr lang="sk-SK" sz="1400" b="0" kern="1200" dirty="0">
              <a:solidFill>
                <a:srgbClr val="5B9BD5">
                  <a:lumMod val="50000"/>
                </a:srgbClr>
              </a:solidFill>
              <a:latin typeface="Calibri" panose="020F0502020204030204"/>
              <a:ea typeface="+mn-ea"/>
              <a:cs typeface="+mn-cs"/>
            </a:rPr>
            <a:t>. precízná</a:t>
          </a:r>
        </a:p>
        <a:p>
          <a:pPr lvl="0" algn="l" defTabSz="533400">
            <a:lnSpc>
              <a:spcPct val="90000"/>
            </a:lnSpc>
            <a:spcBef>
              <a:spcPct val="0"/>
            </a:spcBef>
            <a:spcAft>
              <a:spcPct val="35000"/>
            </a:spcAft>
          </a:pPr>
          <a:endParaRPr lang="sk-SK" sz="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2. zodpovedná</a:t>
          </a:r>
        </a:p>
        <a:p>
          <a:pPr lvl="0" algn="l" defTabSz="533400">
            <a:lnSpc>
              <a:spcPct val="90000"/>
            </a:lnSpc>
            <a:spcBef>
              <a:spcPct val="0"/>
            </a:spcBef>
            <a:spcAft>
              <a:spcPct val="35000"/>
            </a:spcAft>
          </a:pPr>
          <a:endParaRPr lang="sk-SK" sz="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3. analytické myslenie</a:t>
          </a:r>
        </a:p>
        <a:p>
          <a:pPr lvl="0" algn="l" defTabSz="533400">
            <a:lnSpc>
              <a:spcPct val="90000"/>
            </a:lnSpc>
            <a:spcBef>
              <a:spcPct val="0"/>
            </a:spcBef>
            <a:spcAft>
              <a:spcPct val="35000"/>
            </a:spcAft>
          </a:pPr>
          <a:endParaRPr lang="sk-SK" sz="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4. praktická</a:t>
          </a:r>
        </a:p>
        <a:p>
          <a:pPr lvl="0" algn="l" defTabSz="533400">
            <a:lnSpc>
              <a:spcPct val="90000"/>
            </a:lnSpc>
            <a:spcBef>
              <a:spcPct val="0"/>
            </a:spcBef>
            <a:spcAft>
              <a:spcPct val="35000"/>
            </a:spcAft>
          </a:pPr>
          <a:endParaRPr lang="sk-SK" sz="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5. organicačný typ</a:t>
          </a:r>
          <a:endParaRPr lang="sk-SK" sz="1400" b="1" kern="1200" dirty="0">
            <a:solidFill>
              <a:srgbClr val="5B9BD5">
                <a:lumMod val="50000"/>
              </a:srgbClr>
            </a:solidFill>
            <a:latin typeface="Calibri" panose="020F0502020204030204"/>
            <a:ea typeface="+mn-ea"/>
            <a:cs typeface="+mn-cs"/>
          </a:endParaRPr>
        </a:p>
        <a:p>
          <a:pPr lvl="0" algn="ctr" defTabSz="533400">
            <a:lnSpc>
              <a:spcPct val="90000"/>
            </a:lnSpc>
            <a:spcBef>
              <a:spcPct val="0"/>
            </a:spcBef>
            <a:spcAft>
              <a:spcPct val="35000"/>
            </a:spcAft>
          </a:pPr>
          <a:endParaRPr lang="en-US" sz="1400" b="1" kern="1200" dirty="0">
            <a:solidFill>
              <a:srgbClr val="5B9BD5">
                <a:lumMod val="50000"/>
              </a:srgbClr>
            </a:solidFill>
            <a:latin typeface="Calibri" panose="020F0502020204030204"/>
            <a:ea typeface="+mn-ea"/>
            <a:cs typeface="+mn-cs"/>
          </a:endParaRPr>
        </a:p>
      </dsp:txBody>
      <dsp:txXfrm>
        <a:off x="577033" y="2984545"/>
        <a:ext cx="2099431" cy="2099431"/>
      </dsp:txXfrm>
    </dsp:sp>
    <dsp:sp modelId="{1FC209C0-7053-4B08-B1D8-7622210CCE42}">
      <dsp:nvSpPr>
        <dsp:cNvPr id="0" name=""/>
        <dsp:cNvSpPr/>
      </dsp:nvSpPr>
      <dsp:spPr>
        <a:xfrm rot="5400003">
          <a:off x="1475994" y="2336345"/>
          <a:ext cx="288212" cy="541800"/>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ysClr val="window" lastClr="FFFFFF"/>
            </a:solidFill>
            <a:latin typeface="Calibri" panose="020F0502020204030204"/>
            <a:ea typeface="+mn-ea"/>
            <a:cs typeface="+mn-cs"/>
          </a:endParaRPr>
        </a:p>
      </dsp:txBody>
      <dsp:txXfrm rot="10800000">
        <a:off x="1519226" y="2401473"/>
        <a:ext cx="201748" cy="325080"/>
      </dsp:txXfrm>
    </dsp:sp>
    <dsp:sp modelId="{4B22F10A-912D-4958-A030-8FE62C92D7F6}">
      <dsp:nvSpPr>
        <dsp:cNvPr id="0" name=""/>
        <dsp:cNvSpPr/>
      </dsp:nvSpPr>
      <dsp:spPr>
        <a:xfrm>
          <a:off x="246041" y="623"/>
          <a:ext cx="2734671" cy="2326579"/>
        </a:xfrm>
        <a:prstGeom prst="roundRect">
          <a:avLst/>
        </a:prstGeom>
        <a:noFill/>
        <a:ln w="38100" cap="flat" cmpd="sng" algn="ctr">
          <a:solidFill>
            <a:srgbClr val="5B9BD5">
              <a:lumMod val="75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b="1" kern="1200" dirty="0" smtClean="0">
              <a:solidFill>
                <a:srgbClr val="FF0000"/>
              </a:solidFill>
              <a:latin typeface="Calibri" panose="020F0502020204030204"/>
              <a:ea typeface="+mn-ea"/>
              <a:cs typeface="+mn-cs"/>
            </a:rPr>
            <a:t>1</a:t>
          </a:r>
          <a:r>
            <a:rPr lang="sk-SK" sz="1200" b="1" kern="1200" dirty="0">
              <a:solidFill>
                <a:srgbClr val="FF0000"/>
              </a:solidFill>
              <a:latin typeface="Calibri" panose="020F0502020204030204"/>
              <a:ea typeface="+mn-ea"/>
              <a:cs typeface="+mn-cs"/>
            </a:rPr>
            <a:t>. Je v súlade s týmito </a:t>
          </a:r>
          <a:r>
            <a:rPr lang="sk-SK" sz="1200" b="1" kern="1200" dirty="0" smtClean="0">
              <a:solidFill>
                <a:srgbClr val="FF0000"/>
              </a:solidFill>
              <a:latin typeface="Calibri" panose="020F0502020204030204"/>
              <a:ea typeface="+mn-ea"/>
              <a:cs typeface="+mn-cs"/>
            </a:rPr>
            <a:t>hodnotami: </a:t>
          </a:r>
          <a:r>
            <a:rPr lang="sk-SK" sz="1000" b="1" kern="1200" dirty="0" smtClean="0">
              <a:solidFill>
                <a:srgbClr val="5B9BD5">
                  <a:lumMod val="50000"/>
                </a:srgbClr>
              </a:solidFill>
              <a:latin typeface="Calibri" panose="020F0502020204030204"/>
              <a:ea typeface="+mn-ea"/>
              <a:cs typeface="+mn-cs"/>
            </a:rPr>
            <a:t>Metóda </a:t>
          </a:r>
          <a:r>
            <a:rPr lang="sk-SK" sz="1000" b="1" kern="1200" dirty="0">
              <a:solidFill>
                <a:srgbClr val="5B9BD5">
                  <a:lumMod val="50000"/>
                </a:srgbClr>
              </a:solidFill>
              <a:latin typeface="Calibri" panose="020F0502020204030204"/>
              <a:ea typeface="+mn-ea"/>
              <a:cs typeface="+mn-cs"/>
            </a:rPr>
            <a:t>C6- moje profesijné hodnoty knowdel </a:t>
          </a:r>
        </a:p>
        <a:p>
          <a:pPr lvl="0" algn="l" defTabSz="533400">
            <a:lnSpc>
              <a:spcPct val="90000"/>
            </a:lnSpc>
            <a:spcBef>
              <a:spcPct val="0"/>
            </a:spcBef>
            <a:spcAft>
              <a:spcPct val="35000"/>
            </a:spcAft>
          </a:pPr>
          <a:r>
            <a:rPr lang="sk-SK" sz="1200" b="0" kern="1200" dirty="0">
              <a:solidFill>
                <a:srgbClr val="5B9BD5">
                  <a:lumMod val="50000"/>
                </a:srgbClr>
              </a:solidFill>
              <a:latin typeface="Calibri" panose="020F0502020204030204"/>
              <a:ea typeface="+mn-ea"/>
              <a:cs typeface="+mn-cs"/>
            </a:rPr>
            <a:t>1</a:t>
          </a:r>
          <a:r>
            <a:rPr lang="sk-SK" sz="1400" b="0" kern="1200" dirty="0">
              <a:solidFill>
                <a:srgbClr val="5B9BD5">
                  <a:lumMod val="50000"/>
                </a:srgbClr>
              </a:solidFill>
              <a:latin typeface="Calibri" panose="020F0502020204030204"/>
              <a:ea typeface="+mn-ea"/>
              <a:cs typeface="+mn-cs"/>
            </a:rPr>
            <a:t>.  Kontakt (s ľuďmi- Kolegami</a:t>
          </a:r>
        </a:p>
        <a:p>
          <a:pPr lvl="0" algn="l" defTabSz="533400">
            <a:lnSpc>
              <a:spcPct val="90000"/>
            </a:lnSpc>
            <a:spcBef>
              <a:spcPct val="0"/>
            </a:spcBef>
            <a:spcAft>
              <a:spcPct val="35000"/>
            </a:spcAft>
          </a:pPr>
          <a:r>
            <a:rPr lang="sk-SK" sz="1400" b="0" kern="1200" dirty="0" smtClean="0">
              <a:solidFill>
                <a:srgbClr val="5B9BD5">
                  <a:lumMod val="50000"/>
                </a:srgbClr>
              </a:solidFill>
              <a:latin typeface="Calibri" panose="020F0502020204030204"/>
              <a:ea typeface="+mn-ea"/>
              <a:cs typeface="+mn-cs"/>
            </a:rPr>
            <a:t>2</a:t>
          </a:r>
          <a:r>
            <a:rPr lang="sk-SK" sz="1400" b="0" kern="1200" dirty="0">
              <a:solidFill>
                <a:srgbClr val="5B9BD5">
                  <a:lumMod val="50000"/>
                </a:srgbClr>
              </a:solidFill>
              <a:latin typeface="Calibri" panose="020F0502020204030204"/>
              <a:ea typeface="+mn-ea"/>
              <a:cs typeface="+mn-cs"/>
            </a:rPr>
            <a:t>. pokoj - system v práci</a:t>
          </a:r>
        </a:p>
        <a:p>
          <a:pPr lvl="0" algn="l" defTabSz="533400">
            <a:lnSpc>
              <a:spcPct val="90000"/>
            </a:lnSpc>
            <a:spcBef>
              <a:spcPct val="0"/>
            </a:spcBef>
            <a:spcAft>
              <a:spcPct val="35000"/>
            </a:spcAft>
          </a:pPr>
          <a:r>
            <a:rPr lang="sk-SK" sz="1400" b="0" kern="1200" dirty="0" smtClean="0">
              <a:solidFill>
                <a:srgbClr val="5B9BD5">
                  <a:lumMod val="50000"/>
                </a:srgbClr>
              </a:solidFill>
              <a:latin typeface="Calibri" panose="020F0502020204030204"/>
              <a:ea typeface="+mn-ea"/>
              <a:cs typeface="+mn-cs"/>
            </a:rPr>
            <a:t>3</a:t>
          </a:r>
          <a:r>
            <a:rPr lang="sk-SK" sz="1400" b="0" kern="1200" dirty="0">
              <a:solidFill>
                <a:srgbClr val="5B9BD5">
                  <a:lumMod val="50000"/>
                </a:srgbClr>
              </a:solidFill>
              <a:latin typeface="Calibri" panose="020F0502020204030204"/>
              <a:ea typeface="+mn-ea"/>
              <a:cs typeface="+mn-cs"/>
            </a:rPr>
            <a:t>. voľný  čas - relax po práci</a:t>
          </a:r>
        </a:p>
        <a:p>
          <a:pPr lvl="0" algn="l" defTabSz="533400">
            <a:lnSpc>
              <a:spcPct val="90000"/>
            </a:lnSpc>
            <a:spcBef>
              <a:spcPct val="0"/>
            </a:spcBef>
            <a:spcAft>
              <a:spcPct val="35000"/>
            </a:spcAft>
          </a:pPr>
          <a:r>
            <a:rPr lang="sk-SK" sz="1400" b="0" kern="1200" dirty="0" smtClean="0">
              <a:solidFill>
                <a:srgbClr val="5B9BD5">
                  <a:lumMod val="50000"/>
                </a:srgbClr>
              </a:solidFill>
              <a:latin typeface="Calibri" panose="020F0502020204030204"/>
              <a:ea typeface="+mn-ea"/>
              <a:cs typeface="+mn-cs"/>
            </a:rPr>
            <a:t>4</a:t>
          </a:r>
          <a:r>
            <a:rPr lang="sk-SK" sz="1400" b="0" kern="1200" dirty="0">
              <a:solidFill>
                <a:srgbClr val="5B9BD5">
                  <a:lumMod val="50000"/>
                </a:srgbClr>
              </a:solidFill>
              <a:latin typeface="Calibri" panose="020F0502020204030204"/>
              <a:ea typeface="+mn-ea"/>
              <a:cs typeface="+mn-cs"/>
            </a:rPr>
            <a:t>. vedomosti - učiť sa niečo nové</a:t>
          </a:r>
        </a:p>
        <a:p>
          <a:pPr lvl="0" algn="l" defTabSz="533400">
            <a:lnSpc>
              <a:spcPct val="90000"/>
            </a:lnSpc>
            <a:spcBef>
              <a:spcPct val="0"/>
            </a:spcBef>
            <a:spcAft>
              <a:spcPct val="35000"/>
            </a:spcAft>
          </a:pPr>
          <a:r>
            <a:rPr lang="sk-SK" sz="1400" b="0" kern="1200" dirty="0" smtClean="0">
              <a:solidFill>
                <a:srgbClr val="5B9BD5">
                  <a:lumMod val="50000"/>
                </a:srgbClr>
              </a:solidFill>
              <a:latin typeface="Calibri" panose="020F0502020204030204"/>
              <a:ea typeface="+mn-ea"/>
              <a:cs typeface="+mn-cs"/>
            </a:rPr>
            <a:t>5</a:t>
          </a:r>
          <a:r>
            <a:rPr lang="sk-SK" sz="1400" b="0" kern="1200" dirty="0">
              <a:solidFill>
                <a:srgbClr val="5B9BD5">
                  <a:lumMod val="50000"/>
                </a:srgbClr>
              </a:solidFill>
              <a:latin typeface="Calibri" panose="020F0502020204030204"/>
              <a:ea typeface="+mn-ea"/>
              <a:cs typeface="+mn-cs"/>
            </a:rPr>
            <a:t>. príjem - dobré ohodnotenie</a:t>
          </a:r>
          <a:endParaRPr lang="sk-SK" sz="1400" b="1" kern="1200" dirty="0">
            <a:solidFill>
              <a:srgbClr val="5B9BD5">
                <a:lumMod val="50000"/>
              </a:srgbClr>
            </a:solidFill>
            <a:latin typeface="Calibri" panose="020F0502020204030204"/>
            <a:ea typeface="+mn-ea"/>
            <a:cs typeface="+mn-cs"/>
          </a:endParaRPr>
        </a:p>
      </dsp:txBody>
      <dsp:txXfrm>
        <a:off x="359615" y="114197"/>
        <a:ext cx="2507523" cy="2099431"/>
      </dsp:txXfrm>
    </dsp:sp>
    <dsp:sp modelId="{E8062D88-F444-4F5D-AB92-FF16AFD0771F}">
      <dsp:nvSpPr>
        <dsp:cNvPr id="0" name=""/>
        <dsp:cNvSpPr/>
      </dsp:nvSpPr>
      <dsp:spPr>
        <a:xfrm>
          <a:off x="3580455" y="468674"/>
          <a:ext cx="1418421" cy="541800"/>
        </a:xfrm>
        <a:prstGeom prst="rightArrow">
          <a:avLst>
            <a:gd name="adj1" fmla="val 60000"/>
            <a:gd name="adj2" fmla="val 50000"/>
          </a:avLst>
        </a:prstGeom>
        <a:solidFill>
          <a:sysClr val="window" lastClr="FFFFF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ysClr val="window" lastClr="FFFFFF"/>
            </a:solidFill>
            <a:latin typeface="Calibri" panose="020F0502020204030204"/>
            <a:ea typeface="+mn-ea"/>
            <a:cs typeface="+mn-cs"/>
          </a:endParaRPr>
        </a:p>
      </dsp:txBody>
      <dsp:txXfrm>
        <a:off x="3580455" y="577034"/>
        <a:ext cx="1255881" cy="32508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AB21EAB7-C343-4411-8145-301690BCC4FE}" type="datetimeFigureOut">
              <a:rPr lang="sk-SK" smtClean="0"/>
              <a:pPr/>
              <a:t>11. 2. 2019</a:t>
            </a:fld>
            <a:endParaRPr lang="sk-SK"/>
          </a:p>
        </p:txBody>
      </p:sp>
      <p:sp>
        <p:nvSpPr>
          <p:cNvPr id="4" name="Zástupný symbol obrazu snímky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a:defRPr sz="1200"/>
            </a:lvl1pPr>
          </a:lstStyle>
          <a:p>
            <a:fld id="{00F50EAB-FF1C-46A7-88DF-316745117437}" type="slidenum">
              <a:rPr lang="sk-SK" smtClean="0"/>
              <a:pPr/>
              <a:t>‹#›</a:t>
            </a:fld>
            <a:endParaRPr lang="sk-SK"/>
          </a:p>
        </p:txBody>
      </p:sp>
    </p:spTree>
    <p:extLst>
      <p:ext uri="{BB962C8B-B14F-4D97-AF65-F5344CB8AC3E}">
        <p14:creationId xmlns:p14="http://schemas.microsoft.com/office/powerpoint/2010/main" val="3781643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Kto vie čo je </a:t>
            </a:r>
            <a:r>
              <a:rPr lang="sk-SK" dirty="0" err="1" smtClean="0"/>
              <a:t>kariera</a:t>
            </a:r>
            <a:r>
              <a:rPr lang="sk-SK" dirty="0" smtClean="0"/>
              <a:t> -Vyberte si pojem a napíšte</a:t>
            </a:r>
            <a:r>
              <a:rPr lang="sk-SK" baseline="0" dirty="0" smtClean="0"/>
              <a:t>  na </a:t>
            </a:r>
            <a:r>
              <a:rPr lang="sk-SK" baseline="0" dirty="0" err="1" smtClean="0"/>
              <a:t>flipčart</a:t>
            </a:r>
            <a:r>
              <a:rPr lang="sk-SK" baseline="0" dirty="0" smtClean="0"/>
              <a:t> </a:t>
            </a:r>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10</a:t>
            </a:fld>
            <a:endParaRPr 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26</a:t>
            </a:fld>
            <a:endParaRPr lang="sk-S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Čo sú to hodnoty_ často hovoríme toto by som chcel robiť, alebo zase</a:t>
            </a:r>
            <a:r>
              <a:rPr lang="sk-SK" baseline="0" dirty="0" smtClean="0"/>
              <a:t> toto by som nerobil, tam by som chcel robiť, </a:t>
            </a:r>
            <a:r>
              <a:rPr lang="sk-SK" baseline="0" dirty="0" err="1" smtClean="0"/>
              <a:t>taku</a:t>
            </a:r>
            <a:r>
              <a:rPr lang="sk-SK" baseline="0" dirty="0" smtClean="0"/>
              <a:t> kolegyňu by som chcel mať......</a:t>
            </a:r>
            <a:endParaRPr lang="sk-SK" dirty="0"/>
          </a:p>
        </p:txBody>
      </p:sp>
      <p:sp>
        <p:nvSpPr>
          <p:cNvPr id="4" name="Zástupný symbol čísla snímky 3"/>
          <p:cNvSpPr>
            <a:spLocks noGrp="1"/>
          </p:cNvSpPr>
          <p:nvPr>
            <p:ph type="sldNum" sz="quarter" idx="10"/>
          </p:nvPr>
        </p:nvSpPr>
        <p:spPr/>
        <p:txBody>
          <a:bodyPr/>
          <a:lstStyle/>
          <a:p>
            <a:fld id="{0F709067-D44F-4B9B-AEFD-DE63697383D5}" type="slidenum">
              <a:rPr lang="sk-SK" smtClean="0"/>
              <a:pPr/>
              <a:t>28</a:t>
            </a:fld>
            <a:endParaRPr lang="sk-S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k-SK" dirty="0" smtClean="0"/>
              <a:t>Poradca s uchádzačom o zamestnanie diskutuje na tému hodnôt – najlepšie prostredníctvom kladenia otázok: </a:t>
            </a:r>
          </a:p>
          <a:p>
            <a:endParaRPr lang="sk-SK" dirty="0"/>
          </a:p>
        </p:txBody>
      </p:sp>
      <p:sp>
        <p:nvSpPr>
          <p:cNvPr id="4" name="Zástupný symbol čísla snímky 3"/>
          <p:cNvSpPr>
            <a:spLocks noGrp="1"/>
          </p:cNvSpPr>
          <p:nvPr>
            <p:ph type="sldNum" sz="quarter" idx="10"/>
          </p:nvPr>
        </p:nvSpPr>
        <p:spPr/>
        <p:txBody>
          <a:bodyPr/>
          <a:lstStyle/>
          <a:p>
            <a:fld id="{0F709067-D44F-4B9B-AEFD-DE63697383D5}" type="slidenum">
              <a:rPr lang="sk-SK" smtClean="0"/>
              <a:pPr/>
              <a:t>29</a:t>
            </a:fld>
            <a:endParaRPr lang="sk-S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test</a:t>
            </a:r>
            <a:endParaRPr lang="sk-SK" dirty="0"/>
          </a:p>
        </p:txBody>
      </p:sp>
      <p:sp>
        <p:nvSpPr>
          <p:cNvPr id="4" name="Zástupný symbol čísla snímky 3"/>
          <p:cNvSpPr>
            <a:spLocks noGrp="1"/>
          </p:cNvSpPr>
          <p:nvPr>
            <p:ph type="sldNum" sz="quarter" idx="10"/>
          </p:nvPr>
        </p:nvSpPr>
        <p:spPr/>
        <p:txBody>
          <a:bodyPr/>
          <a:lstStyle/>
          <a:p>
            <a:fld id="{0F709067-D44F-4B9B-AEFD-DE63697383D5}" type="slidenum">
              <a:rPr lang="sk-SK" smtClean="0"/>
              <a:pPr/>
              <a:t>31</a:t>
            </a:fld>
            <a:endParaRPr lang="sk-S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Pri hľadaní svojich vlastností  si odpovedzte na tieto otázky</a:t>
            </a:r>
            <a:endParaRPr lang="sk-SK" dirty="0"/>
          </a:p>
        </p:txBody>
      </p:sp>
      <p:sp>
        <p:nvSpPr>
          <p:cNvPr id="4" name="Zástupný symbol čísla snímky 3"/>
          <p:cNvSpPr>
            <a:spLocks noGrp="1"/>
          </p:cNvSpPr>
          <p:nvPr>
            <p:ph type="sldNum" sz="quarter" idx="10"/>
          </p:nvPr>
        </p:nvSpPr>
        <p:spPr/>
        <p:txBody>
          <a:bodyPr/>
          <a:lstStyle/>
          <a:p>
            <a:fld id="{0F709067-D44F-4B9B-AEFD-DE63697383D5}" type="slidenum">
              <a:rPr lang="sk-SK" smtClean="0"/>
              <a:pPr/>
              <a:t>32</a:t>
            </a:fld>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Napísať na </a:t>
            </a:r>
            <a:r>
              <a:rPr lang="sk-SK" dirty="0" err="1" smtClean="0"/>
              <a:t>flipčart</a:t>
            </a:r>
            <a:r>
              <a:rPr lang="sk-SK" dirty="0" smtClean="0"/>
              <a:t> – čo to je- skupina napíšte čo si myslíte že je </a:t>
            </a:r>
            <a:r>
              <a:rPr lang="sk-SK" dirty="0" err="1" smtClean="0"/>
              <a:t>kariera</a:t>
            </a:r>
            <a:r>
              <a:rPr lang="sk-SK" dirty="0" smtClean="0"/>
              <a:t> , skupiny - prezentovať</a:t>
            </a:r>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11</a:t>
            </a:fld>
            <a:endParaRPr lang="sk-S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b="1" dirty="0" smtClean="0">
                <a:solidFill>
                  <a:srgbClr val="FF0000"/>
                </a:solidFill>
              </a:rPr>
              <a:t>Video tanečnica</a:t>
            </a:r>
            <a:endParaRPr lang="sk-SK" b="1" dirty="0">
              <a:solidFill>
                <a:srgbClr val="FF0000"/>
              </a:solidFill>
            </a:endParaRPr>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12</a:t>
            </a:fld>
            <a:endParaRPr lang="sk-S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Do </a:t>
            </a:r>
            <a:r>
              <a:rPr lang="sk-SK" dirty="0" err="1" smtClean="0"/>
              <a:t>kariery</a:t>
            </a:r>
            <a:r>
              <a:rPr lang="sk-SK" dirty="0" smtClean="0"/>
              <a:t> patrí aj rodina ,  sociálne vzťahy, kamaráti, niekto nám pomáha niekto nás brzdí v tom aby sme sa </a:t>
            </a:r>
            <a:r>
              <a:rPr lang="sk-SK" dirty="0" err="1" smtClean="0"/>
              <a:t>rozvijali</a:t>
            </a:r>
            <a:r>
              <a:rPr lang="sk-SK" dirty="0" smtClean="0"/>
              <a:t>.....</a:t>
            </a:r>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13</a:t>
            </a:fld>
            <a:endParaRPr lang="sk-S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sz="1200" dirty="0" smtClean="0"/>
              <a:t>Poradca s účastníkmi diskutuje na tému sociálnej podpory</a:t>
            </a:r>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14</a:t>
            </a:fld>
            <a:endParaRPr lang="sk-S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b="1" dirty="0" smtClean="0"/>
              <a:t>Na otázky ste </a:t>
            </a:r>
            <a:r>
              <a:rPr lang="sk-SK" b="1" dirty="0" err="1" smtClean="0"/>
              <a:t>odpovedalai</a:t>
            </a:r>
            <a:r>
              <a:rPr lang="sk-SK" b="1" dirty="0" smtClean="0"/>
              <a:t>, </a:t>
            </a:r>
            <a:r>
              <a:rPr lang="sk-SK" b="1" dirty="0" err="1" smtClean="0"/>
              <a:t>označali</a:t>
            </a:r>
            <a:r>
              <a:rPr lang="sk-SK" b="1" dirty="0" smtClean="0"/>
              <a:t> ste viac ako jednu osobu alebo viacerých, našli ste vo svojom životnom poli podľa položených </a:t>
            </a:r>
            <a:r>
              <a:rPr lang="sk-SK" b="1" dirty="0" err="1" smtClean="0"/>
              <a:t>otázakšetky</a:t>
            </a:r>
            <a:r>
              <a:rPr lang="sk-SK" b="1" dirty="0" smtClean="0"/>
              <a:t> osoby,  prečo ste dali osoby bližšie k sebe??? Ostatných ďalej od seba – máte s nimi bližší vzťah</a:t>
            </a:r>
            <a:endParaRPr lang="sk-SK" b="1"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18</a:t>
            </a:fld>
            <a:endParaRPr lang="sk-S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b="1" dirty="0" smtClean="0"/>
              <a:t>Predchádzajúca úloha to boli </a:t>
            </a:r>
            <a:r>
              <a:rPr lang="sk-SK" b="1" dirty="0" err="1" smtClean="0"/>
              <a:t>ludia</a:t>
            </a:r>
            <a:r>
              <a:rPr lang="sk-SK" b="1" baseline="0" dirty="0" smtClean="0"/>
              <a:t> okolo Vás, a kde ste vy, kto ste v akej pozícií sa vnímate</a:t>
            </a:r>
            <a:endParaRPr lang="sk-SK" b="1"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19</a:t>
            </a:fld>
            <a:endParaRPr lang="sk-S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200" kern="1200" dirty="0" smtClean="0">
                <a:solidFill>
                  <a:schemeClr val="tx1"/>
                </a:solidFill>
                <a:latin typeface="+mn-lt"/>
                <a:ea typeface="+mn-ea"/>
                <a:cs typeface="+mn-cs"/>
              </a:rPr>
              <a:t>že okrem oblasti č. 6 nemôžu používať slová. Nehodnotí sa umelecká kvalita diela, kresby môžu byť jednoduché, nedokončené a dokonca nezrozumiteľné pre ostatných, pokiaľ vy sami viete, čo vyjadrujú.</a:t>
            </a:r>
          </a:p>
          <a:p>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22</a:t>
            </a:fld>
            <a:endParaRPr lang="sk-S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err="1" smtClean="0"/>
              <a:t>Pomože</a:t>
            </a:r>
            <a:r>
              <a:rPr lang="sk-SK" baseline="0" dirty="0" smtClean="0"/>
              <a:t> nám poznať sa vedieť sa opísať, je to základ naučiť sa prezentovať</a:t>
            </a:r>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24</a:t>
            </a:fld>
            <a:endParaRPr lang="sk-SK"/>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10" name="Pravouhlý trojuholní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Nadpis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17" name="Podnadpis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k-SK" smtClean="0"/>
              <a:t>Upravte štýl predlohy podnadpisov</a:t>
            </a:r>
            <a:endParaRPr kumimoji="0" lang="en-US"/>
          </a:p>
        </p:txBody>
      </p:sp>
      <p:grpSp>
        <p:nvGrpSpPr>
          <p:cNvPr id="2" name="Skupina 1"/>
          <p:cNvGrpSpPr/>
          <p:nvPr/>
        </p:nvGrpSpPr>
        <p:grpSpPr>
          <a:xfrm>
            <a:off x="-3765" y="4953000"/>
            <a:ext cx="9147765" cy="1912088"/>
            <a:chOff x="-3765" y="4832896"/>
            <a:chExt cx="9147765" cy="2032192"/>
          </a:xfrm>
        </p:grpSpPr>
        <p:sp>
          <p:nvSpPr>
            <p:cNvPr id="7" name="Voľná form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oľná form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oľná form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ovná spojnica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Zástupný symbol dátumu 29"/>
          <p:cNvSpPr>
            <a:spLocks noGrp="1"/>
          </p:cNvSpPr>
          <p:nvPr>
            <p:ph type="dt" sz="half" idx="10"/>
          </p:nvPr>
        </p:nvSpPr>
        <p:spPr/>
        <p:txBody>
          <a:bodyPr/>
          <a:lstStyle>
            <a:lvl1pPr>
              <a:defRPr>
                <a:solidFill>
                  <a:srgbClr val="FFFFFF"/>
                </a:solidFill>
              </a:defRPr>
            </a:lvl1pPr>
            <a:extLst/>
          </a:lstStyle>
          <a:p>
            <a:fld id="{00A2BF2A-B628-44A0-B978-CED4FB11D18B}" type="datetimeFigureOut">
              <a:rPr lang="sk-SK" smtClean="0"/>
              <a:pPr/>
              <a:t>11. 2. 2019</a:t>
            </a:fld>
            <a:endParaRPr lang="sk-SK"/>
          </a:p>
        </p:txBody>
      </p:sp>
      <p:sp>
        <p:nvSpPr>
          <p:cNvPr id="19" name="Zástupný symbol päty 18"/>
          <p:cNvSpPr>
            <a:spLocks noGrp="1"/>
          </p:cNvSpPr>
          <p:nvPr>
            <p:ph type="ftr" sz="quarter" idx="11"/>
          </p:nvPr>
        </p:nvSpPr>
        <p:spPr/>
        <p:txBody>
          <a:bodyPr/>
          <a:lstStyle>
            <a:lvl1pPr>
              <a:defRPr>
                <a:solidFill>
                  <a:schemeClr val="accent1">
                    <a:tint val="20000"/>
                  </a:schemeClr>
                </a:solidFill>
              </a:defRPr>
            </a:lvl1pPr>
            <a:extLst/>
          </a:lstStyle>
          <a:p>
            <a:endParaRPr lang="sk-SK"/>
          </a:p>
        </p:txBody>
      </p:sp>
      <p:sp>
        <p:nvSpPr>
          <p:cNvPr id="27" name="Zástupný symbol čísla snímky 26"/>
          <p:cNvSpPr>
            <a:spLocks noGrp="1"/>
          </p:cNvSpPr>
          <p:nvPr>
            <p:ph type="sldNum" sz="quarter" idx="12"/>
          </p:nvPr>
        </p:nvSpPr>
        <p:spPr/>
        <p:txBody>
          <a:bodyPr/>
          <a:lstStyle>
            <a:lvl1pPr>
              <a:defRPr>
                <a:solidFill>
                  <a:srgbClr val="FFFFFF"/>
                </a:solidFill>
              </a:defRPr>
            </a:lvl1pPr>
            <a:extLst/>
          </a:lstStyle>
          <a:p>
            <a:fld id="{3EC9CBB9-B726-426F-AA44-66FC0A3E1FBC}"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1481329"/>
            <a:ext cx="8229600" cy="4386071"/>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00A2BF2A-B628-44A0-B978-CED4FB11D18B}" type="datetimeFigureOut">
              <a:rPr lang="sk-SK" smtClean="0"/>
              <a:pPr/>
              <a:t>11. 2. 2019</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3EC9CBB9-B726-426F-AA44-66FC0A3E1FBC}"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844013" y="274640"/>
            <a:ext cx="1777470" cy="5592761"/>
          </a:xfrm>
        </p:spPr>
        <p:txBody>
          <a:bodyPr vert="eaVert"/>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274641"/>
            <a:ext cx="6324600" cy="5592760"/>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00A2BF2A-B628-44A0-B978-CED4FB11D18B}" type="datetimeFigureOut">
              <a:rPr lang="sk-SK" smtClean="0"/>
              <a:pPr/>
              <a:t>11. 2. 2019</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3EC9CBB9-B726-426F-AA44-66FC0A3E1FBC}"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00A2BF2A-B628-44A0-B978-CED4FB11D18B}" type="datetimeFigureOut">
              <a:rPr lang="sk-SK" smtClean="0"/>
              <a:pPr/>
              <a:t>11. 2. 2019</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3EC9CBB9-B726-426F-AA44-66FC0A3E1FBC}" type="slidenum">
              <a:rPr lang="sk-SK" smtClean="0"/>
              <a:pPr/>
              <a:t>‹#›</a:t>
            </a:fld>
            <a:endParaRPr lang="sk-SK"/>
          </a:p>
        </p:txBody>
      </p:sp>
      <p:sp>
        <p:nvSpPr>
          <p:cNvPr id="7" name="Nadpis 6"/>
          <p:cNvSpPr>
            <a:spLocks noGrp="1"/>
          </p:cNvSpPr>
          <p:nvPr>
            <p:ph type="title"/>
          </p:nvPr>
        </p:nvSpPr>
        <p:spPr/>
        <p:txBody>
          <a:bodyPr rtlCol="0"/>
          <a:lstStyle>
            <a:extLst/>
          </a:lstStyle>
          <a:p>
            <a:r>
              <a:rPr kumimoji="0" lang="sk-SK" smtClean="0"/>
              <a:t>Upravte štýly predlohy textu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2">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k-SK" smtClean="0"/>
              <a:t>Upravte štýl predlohy textu.</a:t>
            </a:r>
          </a:p>
        </p:txBody>
      </p:sp>
      <p:sp>
        <p:nvSpPr>
          <p:cNvPr id="4" name="Zástupný symbol dátumu 3"/>
          <p:cNvSpPr>
            <a:spLocks noGrp="1"/>
          </p:cNvSpPr>
          <p:nvPr>
            <p:ph type="dt" sz="half" idx="10"/>
          </p:nvPr>
        </p:nvSpPr>
        <p:spPr/>
        <p:txBody>
          <a:bodyPr/>
          <a:lstStyle>
            <a:extLst/>
          </a:lstStyle>
          <a:p>
            <a:fld id="{00A2BF2A-B628-44A0-B978-CED4FB11D18B}" type="datetimeFigureOut">
              <a:rPr lang="sk-SK" smtClean="0"/>
              <a:pPr/>
              <a:t>11. 2. 2019</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3EC9CBB9-B726-426F-AA44-66FC0A3E1FBC}" type="slidenum">
              <a:rPr lang="sk-SK" smtClean="0"/>
              <a:pPr/>
              <a:t>‹#›</a:t>
            </a:fld>
            <a:endParaRPr lang="sk-SK"/>
          </a:p>
        </p:txBody>
      </p:sp>
      <p:sp>
        <p:nvSpPr>
          <p:cNvPr id="7" name="Výložk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Výložk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bg>
      <p:bgRef idx="1002">
        <a:schemeClr val="bg1"/>
      </p:bgRef>
    </p:bg>
    <p:spTree>
      <p:nvGrpSpPr>
        <p:cNvPr id="1" name=""/>
        <p:cNvGrpSpPr/>
        <p:nvPr/>
      </p:nvGrpSpPr>
      <p:grpSpPr>
        <a:xfrm>
          <a:off x="0" y="0"/>
          <a:ext cx="0" cy="0"/>
          <a:chOff x="0" y="0"/>
          <a:chExt cx="0" cy="0"/>
        </a:xfrm>
      </p:grpSpPr>
      <p:sp>
        <p:nvSpPr>
          <p:cNvPr id="3" name="Zástupný symbol obsah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extLst/>
          </a:lstStyle>
          <a:p>
            <a:fld id="{00A2BF2A-B628-44A0-B978-CED4FB11D18B}" type="datetimeFigureOut">
              <a:rPr lang="sk-SK" smtClean="0"/>
              <a:pPr/>
              <a:t>11. 2. 2019</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3EC9CBB9-B726-426F-AA44-66FC0A3E1FBC}" type="slidenum">
              <a:rPr lang="sk-SK" smtClean="0"/>
              <a:pPr/>
              <a:t>‹#›</a:t>
            </a:fld>
            <a:endParaRPr lang="sk-SK"/>
          </a:p>
        </p:txBody>
      </p:sp>
      <p:sp>
        <p:nvSpPr>
          <p:cNvPr id="8" name="Nadpis 7"/>
          <p:cNvSpPr>
            <a:spLocks noGrp="1"/>
          </p:cNvSpPr>
          <p:nvPr>
            <p:ph type="title"/>
          </p:nvPr>
        </p:nvSpPr>
        <p:spPr/>
        <p:txBody>
          <a:bodyPr rtlCol="0"/>
          <a:lstStyle>
            <a:extLst/>
          </a:lstStyle>
          <a:p>
            <a:r>
              <a:rPr kumimoji="0" lang="sk-SK" smtClean="0"/>
              <a:t>Upravte štýly predlohy textu</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4" name="Zástupný symbol textu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5" name="Zástupný symbol obsah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extLst/>
          </a:lstStyle>
          <a:p>
            <a:fld id="{00A2BF2A-B628-44A0-B978-CED4FB11D18B}" type="datetimeFigureOut">
              <a:rPr lang="sk-SK" smtClean="0"/>
              <a:pPr/>
              <a:t>11. 2. 2019</a:t>
            </a:fld>
            <a:endParaRPr lang="sk-SK"/>
          </a:p>
        </p:txBody>
      </p:sp>
      <p:sp>
        <p:nvSpPr>
          <p:cNvPr id="8" name="Zástupný symbol päty 7"/>
          <p:cNvSpPr>
            <a:spLocks noGrp="1"/>
          </p:cNvSpPr>
          <p:nvPr>
            <p:ph type="ftr" sz="quarter" idx="11"/>
          </p:nvPr>
        </p:nvSpPr>
        <p:spPr/>
        <p:txBody>
          <a:bodyPr/>
          <a:lstStyle>
            <a:extLst/>
          </a:lstStyle>
          <a:p>
            <a:endParaRPr lang="sk-SK"/>
          </a:p>
        </p:txBody>
      </p:sp>
      <p:sp>
        <p:nvSpPr>
          <p:cNvPr id="9" name="Zástupný symbol čísla snímky 8"/>
          <p:cNvSpPr>
            <a:spLocks noGrp="1"/>
          </p:cNvSpPr>
          <p:nvPr>
            <p:ph type="sldNum" sz="quarter" idx="12"/>
          </p:nvPr>
        </p:nvSpPr>
        <p:spPr/>
        <p:txBody>
          <a:bodyPr/>
          <a:lstStyle>
            <a:extLst/>
          </a:lstStyle>
          <a:p>
            <a:fld id="{3EC9CBB9-B726-426F-AA44-66FC0A3E1FBC}" type="slidenum">
              <a:rPr lang="sk-SK" smtClean="0"/>
              <a:pPr/>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bg>
      <p:bgRef idx="1002">
        <a:schemeClr val="bg1"/>
      </p:bgRef>
    </p:bg>
    <p:spTree>
      <p:nvGrpSpPr>
        <p:cNvPr id="1" name=""/>
        <p:cNvGrpSpPr/>
        <p:nvPr/>
      </p:nvGrpSpPr>
      <p:grpSpPr>
        <a:xfrm>
          <a:off x="0" y="0"/>
          <a:ext cx="0" cy="0"/>
          <a:chOff x="0" y="0"/>
          <a:chExt cx="0" cy="0"/>
        </a:xfrm>
      </p:grpSpPr>
      <p:sp>
        <p:nvSpPr>
          <p:cNvPr id="3" name="Zástupný symbol dátumu 2"/>
          <p:cNvSpPr>
            <a:spLocks noGrp="1"/>
          </p:cNvSpPr>
          <p:nvPr>
            <p:ph type="dt" sz="half" idx="10"/>
          </p:nvPr>
        </p:nvSpPr>
        <p:spPr/>
        <p:txBody>
          <a:bodyPr/>
          <a:lstStyle>
            <a:extLst/>
          </a:lstStyle>
          <a:p>
            <a:fld id="{00A2BF2A-B628-44A0-B978-CED4FB11D18B}" type="datetimeFigureOut">
              <a:rPr lang="sk-SK" smtClean="0"/>
              <a:pPr/>
              <a:t>11. 2. 2019</a:t>
            </a:fld>
            <a:endParaRPr lang="sk-SK"/>
          </a:p>
        </p:txBody>
      </p:sp>
      <p:sp>
        <p:nvSpPr>
          <p:cNvPr id="4" name="Zástupný symbol päty 3"/>
          <p:cNvSpPr>
            <a:spLocks noGrp="1"/>
          </p:cNvSpPr>
          <p:nvPr>
            <p:ph type="ftr" sz="quarter" idx="11"/>
          </p:nvPr>
        </p:nvSpPr>
        <p:spPr/>
        <p:txBody>
          <a:bodyPr/>
          <a:lstStyle>
            <a:extLst/>
          </a:lstStyle>
          <a:p>
            <a:endParaRPr lang="sk-SK"/>
          </a:p>
        </p:txBody>
      </p:sp>
      <p:sp>
        <p:nvSpPr>
          <p:cNvPr id="5" name="Zástupný symbol čísla snímky 4"/>
          <p:cNvSpPr>
            <a:spLocks noGrp="1"/>
          </p:cNvSpPr>
          <p:nvPr>
            <p:ph type="sldNum" sz="quarter" idx="12"/>
          </p:nvPr>
        </p:nvSpPr>
        <p:spPr/>
        <p:txBody>
          <a:bodyPr/>
          <a:lstStyle>
            <a:extLst/>
          </a:lstStyle>
          <a:p>
            <a:fld id="{3EC9CBB9-B726-426F-AA44-66FC0A3E1FBC}" type="slidenum">
              <a:rPr lang="sk-SK" smtClean="0"/>
              <a:pPr/>
              <a:t>‹#›</a:t>
            </a:fld>
            <a:endParaRPr lang="sk-SK"/>
          </a:p>
        </p:txBody>
      </p:sp>
      <p:sp>
        <p:nvSpPr>
          <p:cNvPr id="6" name="Nadpis 5"/>
          <p:cNvSpPr>
            <a:spLocks noGrp="1"/>
          </p:cNvSpPr>
          <p:nvPr>
            <p:ph type="title"/>
          </p:nvPr>
        </p:nvSpPr>
        <p:spPr/>
        <p:txBody>
          <a:bodyPr rtlCol="0"/>
          <a:lstStyle>
            <a:extLst/>
          </a:lstStyle>
          <a:p>
            <a:r>
              <a:rPr kumimoji="0" lang="sk-SK" smtClean="0"/>
              <a:t>Upravte štýly predlohy textu</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extLst/>
          </a:lstStyle>
          <a:p>
            <a:fld id="{00A2BF2A-B628-44A0-B978-CED4FB11D18B}" type="datetimeFigureOut">
              <a:rPr lang="sk-SK" smtClean="0"/>
              <a:pPr/>
              <a:t>11. 2. 2019</a:t>
            </a:fld>
            <a:endParaRPr lang="sk-SK"/>
          </a:p>
        </p:txBody>
      </p:sp>
      <p:sp>
        <p:nvSpPr>
          <p:cNvPr id="3" name="Zástupný symbol päty 2"/>
          <p:cNvSpPr>
            <a:spLocks noGrp="1"/>
          </p:cNvSpPr>
          <p:nvPr>
            <p:ph type="ftr" sz="quarter" idx="11"/>
          </p:nvPr>
        </p:nvSpPr>
        <p:spPr/>
        <p:txBody>
          <a:bodyPr/>
          <a:lstStyle>
            <a:extLst/>
          </a:lstStyle>
          <a:p>
            <a:endParaRPr lang="sk-SK"/>
          </a:p>
        </p:txBody>
      </p:sp>
      <p:sp>
        <p:nvSpPr>
          <p:cNvPr id="4" name="Zástupný symbol čísla snímky 3"/>
          <p:cNvSpPr>
            <a:spLocks noGrp="1"/>
          </p:cNvSpPr>
          <p:nvPr>
            <p:ph type="sldNum" sz="quarter" idx="12"/>
          </p:nvPr>
        </p:nvSpPr>
        <p:spPr/>
        <p:txBody>
          <a:bodyPr/>
          <a:lstStyle>
            <a:extLst/>
          </a:lstStyle>
          <a:p>
            <a:fld id="{3EC9CBB9-B726-426F-AA44-66FC0A3E1FBC}"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sk-SK" smtClean="0"/>
              <a:t>Upravte štýl predlohy textu.</a:t>
            </a:r>
          </a:p>
        </p:txBody>
      </p:sp>
      <p:sp>
        <p:nvSpPr>
          <p:cNvPr id="4" name="Zástupný symbol obsah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6727032" y="6407944"/>
            <a:ext cx="1920240" cy="365760"/>
          </a:xfrm>
        </p:spPr>
        <p:txBody>
          <a:bodyPr/>
          <a:lstStyle>
            <a:extLst/>
          </a:lstStyle>
          <a:p>
            <a:fld id="{00A2BF2A-B628-44A0-B978-CED4FB11D18B}" type="datetimeFigureOut">
              <a:rPr lang="sk-SK" smtClean="0"/>
              <a:pPr/>
              <a:t>11. 2. 2019</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3EC9CBB9-B726-426F-AA44-66FC0A3E1FBC}" type="slidenum">
              <a:rPr lang="sk-SK" smtClean="0"/>
              <a:pPr/>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bg>
      <p:bgRef idx="1002">
        <a:schemeClr val="bg1"/>
      </p:bgRef>
    </p:bg>
    <p:spTree>
      <p:nvGrpSpPr>
        <p:cNvPr id="1" name=""/>
        <p:cNvGrpSpPr/>
        <p:nvPr/>
      </p:nvGrpSpPr>
      <p:grpSpPr>
        <a:xfrm>
          <a:off x="0" y="0"/>
          <a:ext cx="0" cy="0"/>
          <a:chOff x="0" y="0"/>
          <a:chExt cx="0" cy="0"/>
        </a:xfrm>
      </p:grpSpPr>
      <p:sp>
        <p:nvSpPr>
          <p:cNvPr id="4" name="Zástupný symbol textu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sk-SK" smtClean="0"/>
              <a:t>Upravte štýl predlohy textu.</a:t>
            </a:r>
          </a:p>
        </p:txBody>
      </p:sp>
      <p:sp>
        <p:nvSpPr>
          <p:cNvPr id="3" name="Zástupný symbol obrázka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sk-SK" smtClean="0"/>
              <a:t>Ak chcete pridať obrázok, kliknite na ikonu</a:t>
            </a:r>
            <a:endParaRPr kumimoji="0" lang="en-US" dirty="0"/>
          </a:p>
        </p:txBody>
      </p:sp>
      <p:sp>
        <p:nvSpPr>
          <p:cNvPr id="5" name="Zástupný symbol dátumu 4"/>
          <p:cNvSpPr>
            <a:spLocks noGrp="1"/>
          </p:cNvSpPr>
          <p:nvPr>
            <p:ph type="dt" sz="half" idx="10"/>
          </p:nvPr>
        </p:nvSpPr>
        <p:spPr/>
        <p:txBody>
          <a:bodyPr/>
          <a:lstStyle>
            <a:lvl1pPr>
              <a:defRPr>
                <a:solidFill>
                  <a:schemeClr val="tx1"/>
                </a:solidFill>
              </a:defRPr>
            </a:lvl1pPr>
            <a:extLst/>
          </a:lstStyle>
          <a:p>
            <a:fld id="{00A2BF2A-B628-44A0-B978-CED4FB11D18B}" type="datetimeFigureOut">
              <a:rPr lang="sk-SK" smtClean="0"/>
              <a:pPr/>
              <a:t>11. 2. 2019</a:t>
            </a:fld>
            <a:endParaRPr lang="sk-SK"/>
          </a:p>
        </p:txBody>
      </p:sp>
      <p:sp>
        <p:nvSpPr>
          <p:cNvPr id="6" name="Zástupný symbol päty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sk-SK"/>
          </a:p>
        </p:txBody>
      </p:sp>
      <p:sp>
        <p:nvSpPr>
          <p:cNvPr id="7" name="Zástupný symbol čísla snímky 6"/>
          <p:cNvSpPr>
            <a:spLocks noGrp="1"/>
          </p:cNvSpPr>
          <p:nvPr>
            <p:ph type="sldNum" sz="quarter" idx="12"/>
          </p:nvPr>
        </p:nvSpPr>
        <p:spPr/>
        <p:txBody>
          <a:bodyPr/>
          <a:lstStyle>
            <a:lvl1pPr>
              <a:defRPr>
                <a:solidFill>
                  <a:schemeClr val="tx1"/>
                </a:solidFill>
              </a:defRPr>
            </a:lvl1pPr>
            <a:extLst/>
          </a:lstStyle>
          <a:p>
            <a:fld id="{3EC9CBB9-B726-426F-AA44-66FC0A3E1FBC}" type="slidenum">
              <a:rPr lang="sk-SK" smtClean="0"/>
              <a:pPr/>
              <a:t>‹#›</a:t>
            </a:fld>
            <a:endParaRPr lang="sk-SK"/>
          </a:p>
        </p:txBody>
      </p:sp>
      <p:sp>
        <p:nvSpPr>
          <p:cNvPr id="2" name="Nadpis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sk-SK" smtClean="0"/>
              <a:t>Upravte štýly predlohy textu</a:t>
            </a:r>
            <a:endParaRPr kumimoji="0" lang="en-US"/>
          </a:p>
        </p:txBody>
      </p:sp>
      <p:sp>
        <p:nvSpPr>
          <p:cNvPr id="8" name="Voľná forma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oľná forma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Pravouhlý trojuholník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ovná spojnica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Výložk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Výložk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oľná form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oľná form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Pravouhlý trojuholník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ovná spojnica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Zástupný symbol nadpisu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sk-SK" smtClean="0"/>
              <a:t>Upravte štýly predlohy textu</a:t>
            </a:r>
            <a:endParaRPr kumimoji="0" lang="en-US"/>
          </a:p>
        </p:txBody>
      </p:sp>
      <p:sp>
        <p:nvSpPr>
          <p:cNvPr id="30" name="Zástupný symbol textu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sk-SK" smtClean="0"/>
              <a:t>Upravte štýl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0A2BF2A-B628-44A0-B978-CED4FB11D18B}" type="datetimeFigureOut">
              <a:rPr lang="sk-SK" smtClean="0"/>
              <a:pPr/>
              <a:t>11. 2. 2019</a:t>
            </a:fld>
            <a:endParaRPr lang="sk-SK"/>
          </a:p>
        </p:txBody>
      </p:sp>
      <p:sp>
        <p:nvSpPr>
          <p:cNvPr id="22" name="Zástupný symbol päty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sk-SK"/>
          </a:p>
        </p:txBody>
      </p:sp>
      <p:sp>
        <p:nvSpPr>
          <p:cNvPr id="18" name="Zástupný symbol čísla snímky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EC9CBB9-B726-426F-AA44-66FC0A3E1FBC}"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7.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539552" y="2492896"/>
            <a:ext cx="7772400" cy="1541729"/>
          </a:xfrm>
        </p:spPr>
        <p:txBody>
          <a:bodyPr>
            <a:normAutofit fontScale="90000"/>
          </a:bodyPr>
          <a:lstStyle/>
          <a:p>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Dobrý</a:t>
            </a:r>
            <a:r>
              <a:rPr lang="sk-SK" dirty="0" smtClean="0"/>
              <a:t> </a:t>
            </a:r>
            <a:r>
              <a:rPr lang="sk-SK" dirty="0" smtClean="0">
                <a:solidFill>
                  <a:srgbClr val="FF0000"/>
                </a:solidFill>
              </a:rPr>
              <a:t>deň</a:t>
            </a:r>
            <a:r>
              <a:rPr lang="sk-SK" dirty="0" smtClean="0"/>
              <a:t>,   </a:t>
            </a:r>
            <a:br>
              <a:rPr lang="sk-SK" dirty="0" smtClean="0"/>
            </a:br>
            <a:r>
              <a:rPr lang="sk-SK" dirty="0" smtClean="0">
                <a:solidFill>
                  <a:srgbClr val="FF0000"/>
                </a:solidFill>
              </a:rPr>
              <a:t>Vitajte</a:t>
            </a:r>
            <a:endParaRPr lang="sk-SK" dirty="0">
              <a:solidFill>
                <a:srgbClr val="FF0000"/>
              </a:solidFill>
            </a:endParaRPr>
          </a:p>
        </p:txBody>
      </p:sp>
      <p:sp>
        <p:nvSpPr>
          <p:cNvPr id="3" name="Podnadpis 2"/>
          <p:cNvSpPr>
            <a:spLocks noGrp="1"/>
          </p:cNvSpPr>
          <p:nvPr>
            <p:ph type="subTitle" idx="1"/>
          </p:nvPr>
        </p:nvSpPr>
        <p:spPr>
          <a:xfrm>
            <a:off x="899592" y="4293096"/>
            <a:ext cx="7772400" cy="1199704"/>
          </a:xfrm>
        </p:spPr>
        <p:txBody>
          <a:bodyPr/>
          <a:lstStyle/>
          <a:p>
            <a:endParaRPr lang="sk-SK" dirty="0"/>
          </a:p>
        </p:txBody>
      </p:sp>
      <p:pic>
        <p:nvPicPr>
          <p:cNvPr id="4"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476672"/>
            <a:ext cx="5400600" cy="1512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pPr>
              <a:buNone/>
            </a:pPr>
            <a:r>
              <a:rPr lang="sk-SK" b="1" dirty="0" smtClean="0">
                <a:solidFill>
                  <a:srgbClr val="FF0000"/>
                </a:solidFill>
              </a:rPr>
              <a:t>Životná dráha,</a:t>
            </a:r>
            <a:r>
              <a:rPr lang="sk-SK" dirty="0" smtClean="0"/>
              <a:t>       </a:t>
            </a:r>
            <a:r>
              <a:rPr lang="sk-SK" b="1" dirty="0" smtClean="0">
                <a:solidFill>
                  <a:srgbClr val="7030A0"/>
                </a:solidFill>
              </a:rPr>
              <a:t>etapa života</a:t>
            </a:r>
          </a:p>
          <a:p>
            <a:pPr>
              <a:buNone/>
            </a:pPr>
            <a:r>
              <a:rPr lang="sk-SK" b="1" dirty="0" smtClean="0">
                <a:solidFill>
                  <a:srgbClr val="7030A0"/>
                </a:solidFill>
              </a:rPr>
              <a:t> </a:t>
            </a:r>
            <a:r>
              <a:rPr lang="sk-SK" b="1" dirty="0" smtClean="0">
                <a:solidFill>
                  <a:srgbClr val="00B050"/>
                </a:solidFill>
              </a:rPr>
              <a:t>Vzdelanie,</a:t>
            </a:r>
            <a:r>
              <a:rPr lang="sk-SK" dirty="0" smtClean="0"/>
              <a:t>            </a:t>
            </a:r>
            <a:r>
              <a:rPr lang="sk-SK" b="1" dirty="0" err="1" smtClean="0"/>
              <a:t>voľnočasové</a:t>
            </a:r>
            <a:r>
              <a:rPr lang="sk-SK" b="1" dirty="0" smtClean="0"/>
              <a:t> aktivity</a:t>
            </a:r>
            <a:r>
              <a:rPr lang="sk-SK" dirty="0" smtClean="0"/>
              <a:t>,</a:t>
            </a:r>
          </a:p>
          <a:p>
            <a:pPr>
              <a:buNone/>
            </a:pPr>
            <a:r>
              <a:rPr lang="sk-SK" b="1" dirty="0" smtClean="0">
                <a:solidFill>
                  <a:srgbClr val="0070C0"/>
                </a:solidFill>
              </a:rPr>
              <a:t>    Nadobudnuté zručnosti</a:t>
            </a:r>
            <a:r>
              <a:rPr lang="sk-SK" dirty="0" smtClean="0"/>
              <a:t>,         </a:t>
            </a:r>
            <a:r>
              <a:rPr lang="sk-SK" b="1" dirty="0" smtClean="0">
                <a:solidFill>
                  <a:srgbClr val="C00000"/>
                </a:solidFill>
              </a:rPr>
              <a:t>vedomosti </a:t>
            </a:r>
            <a:r>
              <a:rPr lang="sk-SK" b="1" dirty="0" smtClean="0">
                <a:solidFill>
                  <a:srgbClr val="FF0000"/>
                </a:solidFill>
              </a:rPr>
              <a:t>                </a:t>
            </a:r>
          </a:p>
          <a:p>
            <a:pPr>
              <a:buNone/>
            </a:pPr>
            <a:r>
              <a:rPr lang="sk-SK" b="1" dirty="0" smtClean="0">
                <a:solidFill>
                  <a:srgbClr val="FF0000"/>
                </a:solidFill>
              </a:rPr>
              <a:t>             skúsenosti </a:t>
            </a:r>
          </a:p>
          <a:p>
            <a:pPr>
              <a:buNone/>
            </a:pPr>
            <a:r>
              <a:rPr lang="sk-SK" b="1" dirty="0" smtClean="0">
                <a:solidFill>
                  <a:srgbClr val="0070C0"/>
                </a:solidFill>
              </a:rPr>
              <a:t>       obdobie nezamestnanosti,</a:t>
            </a:r>
          </a:p>
          <a:p>
            <a:pPr>
              <a:buNone/>
            </a:pPr>
            <a:r>
              <a:rPr lang="sk-SK" b="1" dirty="0" smtClean="0">
                <a:solidFill>
                  <a:srgbClr val="7030A0"/>
                </a:solidFill>
              </a:rPr>
              <a:t>rodinný život – vytvorenie rodinného zázemia,</a:t>
            </a:r>
            <a:r>
              <a:rPr lang="sk-SK" b="1" dirty="0" smtClean="0"/>
              <a:t> </a:t>
            </a:r>
          </a:p>
          <a:p>
            <a:pPr>
              <a:buNone/>
            </a:pPr>
            <a:r>
              <a:rPr lang="sk-SK" b="1" dirty="0" smtClean="0">
                <a:solidFill>
                  <a:srgbClr val="FF0000"/>
                </a:solidFill>
              </a:rPr>
              <a:t>     zamestnanie,   </a:t>
            </a:r>
          </a:p>
          <a:p>
            <a:pPr>
              <a:buNone/>
            </a:pPr>
            <a:r>
              <a:rPr lang="sk-SK" b="1" dirty="0" smtClean="0"/>
              <a:t>                   postup v zamestnaní</a:t>
            </a:r>
          </a:p>
          <a:p>
            <a:pPr>
              <a:buNone/>
            </a:pPr>
            <a:endParaRPr lang="sk-SK" dirty="0" smtClean="0"/>
          </a:p>
          <a:p>
            <a:endParaRPr lang="sk-SK" dirty="0" smtClean="0"/>
          </a:p>
          <a:p>
            <a:endParaRPr lang="sk-SK" dirty="0"/>
          </a:p>
        </p:txBody>
      </p:sp>
      <p:sp>
        <p:nvSpPr>
          <p:cNvPr id="3" name="Nadpis 2"/>
          <p:cNvSpPr>
            <a:spLocks noGrp="1"/>
          </p:cNvSpPr>
          <p:nvPr>
            <p:ph type="title"/>
          </p:nvPr>
        </p:nvSpPr>
        <p:spPr/>
        <p:txBody>
          <a:bodyPr>
            <a:normAutofit fontScale="90000"/>
          </a:bodyPr>
          <a:lstStyle/>
          <a:p>
            <a:r>
              <a:rPr lang="sk-SK" dirty="0" smtClean="0"/>
              <a:t>Vyznačte čo si myslíte že je </a:t>
            </a:r>
            <a:r>
              <a:rPr lang="sk-SK" dirty="0" err="1" smtClean="0"/>
              <a:t>kariera</a:t>
            </a:r>
            <a:endParaRPr lang="sk-SK"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20000"/>
          </a:bodyPr>
          <a:lstStyle/>
          <a:p>
            <a:r>
              <a:rPr lang="sk-SK" b="1" i="1" dirty="0"/>
              <a:t>Kariéra </a:t>
            </a:r>
            <a:r>
              <a:rPr lang="sk-SK" i="1" dirty="0"/>
              <a:t>je nepretržitý sled kratších či dlhších období, v ktorých  nadobúdame životné a pracovné skúsenosti, vedomosti a zručnosti, </a:t>
            </a:r>
            <a:r>
              <a:rPr lang="sk-SK" i="1" dirty="0">
                <a:solidFill>
                  <a:srgbClr val="FF0000"/>
                </a:solidFill>
              </a:rPr>
              <a:t>hľadáme svoje príležitosti</a:t>
            </a:r>
            <a:r>
              <a:rPr lang="sk-SK" i="1" dirty="0"/>
              <a:t>, realizujeme pracovné činnosti, žijeme v rôznych formálnych a neformálnych skupinách a plníme rôzne sociálne roly v priebehu celého  života. </a:t>
            </a:r>
            <a:r>
              <a:rPr lang="sk-SK" i="1" dirty="0">
                <a:solidFill>
                  <a:srgbClr val="FF0000"/>
                </a:solidFill>
              </a:rPr>
              <a:t>Kariéra nie je chápaná ako šplhanie sa po rebríčku pracovných úspechov a pozícií, ani ako niečo úzko zamerané na pracovné skúsenosti.</a:t>
            </a:r>
            <a:r>
              <a:rPr lang="sk-SK" i="1" dirty="0"/>
              <a:t> </a:t>
            </a:r>
            <a:endParaRPr lang="sk-SK" i="1" dirty="0" smtClean="0"/>
          </a:p>
          <a:p>
            <a:r>
              <a:rPr lang="sk-SK" i="1" dirty="0" smtClean="0"/>
              <a:t>Aj </a:t>
            </a:r>
            <a:r>
              <a:rPr lang="sk-SK" i="1" dirty="0"/>
              <a:t>rodinné a </a:t>
            </a:r>
            <a:r>
              <a:rPr lang="sk-SK" i="1" dirty="0" err="1"/>
              <a:t>voľnočasové</a:t>
            </a:r>
            <a:r>
              <a:rPr lang="sk-SK" i="1" dirty="0"/>
              <a:t> aktivity a obdobia nezamestnanosti sú súčasťou tejto komplexnej životnej cesty človeka.</a:t>
            </a:r>
            <a:endParaRPr lang="sk-SK" dirty="0"/>
          </a:p>
          <a:p>
            <a:pPr marL="0" indent="0">
              <a:buNone/>
            </a:pPr>
            <a:r>
              <a:rPr lang="sk-SK" dirty="0"/>
              <a:t> </a:t>
            </a:r>
          </a:p>
          <a:p>
            <a:endParaRPr lang="sk-SK" dirty="0"/>
          </a:p>
        </p:txBody>
      </p:sp>
      <p:sp>
        <p:nvSpPr>
          <p:cNvPr id="2" name="Nadpis 1"/>
          <p:cNvSpPr>
            <a:spLocks noGrp="1"/>
          </p:cNvSpPr>
          <p:nvPr>
            <p:ph type="title"/>
          </p:nvPr>
        </p:nvSpPr>
        <p:spPr/>
        <p:txBody>
          <a:bodyPr/>
          <a:lstStyle/>
          <a:p>
            <a:r>
              <a:rPr lang="sk-SK" dirty="0" smtClean="0"/>
              <a:t>Kariéra</a:t>
            </a:r>
            <a:endParaRPr lang="sk-SK" dirty="0"/>
          </a:p>
        </p:txBody>
      </p:sp>
    </p:spTree>
    <p:extLst>
      <p:ext uri="{BB962C8B-B14F-4D97-AF65-F5344CB8AC3E}">
        <p14:creationId xmlns:p14="http://schemas.microsoft.com/office/powerpoint/2010/main" val="180251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r>
              <a:rPr lang="sk-SK" dirty="0" smtClean="0"/>
              <a:t>Každý vnímame inač veci</a:t>
            </a:r>
          </a:p>
          <a:p>
            <a:r>
              <a:rPr lang="sk-SK" dirty="0" smtClean="0"/>
              <a:t>Každý má iné svoje silné slabé stránky</a:t>
            </a:r>
          </a:p>
          <a:p>
            <a:r>
              <a:rPr lang="sk-SK" dirty="0" smtClean="0"/>
              <a:t>Vie využiť to čo je v ňom</a:t>
            </a:r>
          </a:p>
          <a:p>
            <a:r>
              <a:rPr lang="sk-SK" dirty="0" smtClean="0"/>
              <a:t>Ma svoje predstavy</a:t>
            </a:r>
          </a:p>
          <a:p>
            <a:r>
              <a:rPr lang="sk-SK" dirty="0" smtClean="0"/>
              <a:t>Žije niekde v spoločenstve</a:t>
            </a:r>
            <a:endParaRPr lang="sk-SK" dirty="0"/>
          </a:p>
        </p:txBody>
      </p:sp>
      <p:sp>
        <p:nvSpPr>
          <p:cNvPr id="3" name="Nadpis 2"/>
          <p:cNvSpPr>
            <a:spLocks noGrp="1"/>
          </p:cNvSpPr>
          <p:nvPr>
            <p:ph type="title"/>
          </p:nvPr>
        </p:nvSpPr>
        <p:spPr/>
        <p:txBody>
          <a:bodyPr/>
          <a:lstStyle/>
          <a:p>
            <a:r>
              <a:rPr lang="sk-SK" dirty="0" smtClean="0"/>
              <a:t>Každý sme iný jedinečný</a:t>
            </a:r>
            <a:endParaRPr lang="sk-SK"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457200" y="1124744"/>
            <a:ext cx="8229600" cy="5256584"/>
          </a:xfrm>
        </p:spPr>
        <p:txBody>
          <a:bodyPr>
            <a:normAutofit fontScale="92500" lnSpcReduction="10000"/>
          </a:bodyPr>
          <a:lstStyle/>
          <a:p>
            <a:r>
              <a:rPr lang="sk-SK" dirty="0" smtClean="0"/>
              <a:t>Sú rôzne prekážky, ktoré môžu  brániť pracovnému uplatneniu. Tie sa môžu nachádzať v rôznych oblastiach:</a:t>
            </a:r>
          </a:p>
          <a:p>
            <a:r>
              <a:rPr lang="sk-SK" dirty="0" smtClean="0"/>
              <a:t> napríklad vo vzdelaní </a:t>
            </a:r>
            <a:r>
              <a:rPr lang="sk-SK" dirty="0" err="1" smtClean="0"/>
              <a:t>UoZ</a:t>
            </a:r>
            <a:r>
              <a:rPr lang="sk-SK" dirty="0" smtClean="0"/>
              <a:t>, v oblasti pracovnej praxe, v oblasti zdravotného stavu </a:t>
            </a:r>
            <a:r>
              <a:rPr lang="sk-SK" dirty="0" err="1" smtClean="0"/>
              <a:t>UoZ</a:t>
            </a:r>
            <a:r>
              <a:rPr lang="sk-SK" dirty="0" smtClean="0"/>
              <a:t> apod. </a:t>
            </a:r>
          </a:p>
          <a:p>
            <a:r>
              <a:rPr lang="sk-SK" dirty="0" smtClean="0">
                <a:solidFill>
                  <a:srgbClr val="FF0000"/>
                </a:solidFill>
              </a:rPr>
              <a:t>Jednou z oblastí, kde sa tieto prekážky často objavujú, je rodinné zázemie </a:t>
            </a:r>
            <a:r>
              <a:rPr lang="sk-SK" dirty="0" err="1" smtClean="0">
                <a:solidFill>
                  <a:srgbClr val="FF0000"/>
                </a:solidFill>
              </a:rPr>
              <a:t>UoZ</a:t>
            </a:r>
            <a:r>
              <a:rPr lang="sk-SK" dirty="0" smtClean="0">
                <a:solidFill>
                  <a:srgbClr val="FF0000"/>
                </a:solidFill>
              </a:rPr>
              <a:t> a najužšie sociálne väzby. </a:t>
            </a:r>
          </a:p>
          <a:p>
            <a:r>
              <a:rPr lang="sk-SK" dirty="0" smtClean="0"/>
              <a:t>Zmapujeme si tieto sociálne väzby, </a:t>
            </a:r>
            <a:r>
              <a:rPr lang="sk-SK" u="sng" dirty="0" smtClean="0">
                <a:solidFill>
                  <a:srgbClr val="FF0000"/>
                </a:solidFill>
              </a:rPr>
              <a:t>zamyslíme sa nad vzťahmi s členmi rodiny, s priateľmi a ďalšími dôležitými osobami.</a:t>
            </a:r>
            <a:r>
              <a:rPr lang="sk-SK" dirty="0" smtClean="0"/>
              <a:t> </a:t>
            </a:r>
          </a:p>
          <a:p>
            <a:r>
              <a:rPr lang="sk-SK" dirty="0" smtClean="0"/>
              <a:t>Vďaka tejto  technike sa dá prísť na zaujímavé skutočnosti, ktoré môžu pomôcť pri odstránení prekážok brániacich pracovnému uplatneniu.</a:t>
            </a:r>
            <a:endParaRPr lang="sk-SK" dirty="0"/>
          </a:p>
        </p:txBody>
      </p:sp>
      <p:sp>
        <p:nvSpPr>
          <p:cNvPr id="3" name="Nadpis 2"/>
          <p:cNvSpPr>
            <a:spLocks noGrp="1"/>
          </p:cNvSpPr>
          <p:nvPr>
            <p:ph type="title"/>
          </p:nvPr>
        </p:nvSpPr>
        <p:spPr/>
        <p:txBody>
          <a:bodyPr/>
          <a:lstStyle/>
          <a:p>
            <a:r>
              <a:rPr lang="sk-SK" dirty="0" smtClean="0"/>
              <a:t>Životné pole</a:t>
            </a:r>
            <a:endParaRPr lang="sk-SK"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179512" y="1340768"/>
            <a:ext cx="8712968" cy="5760640"/>
          </a:xfrm>
        </p:spPr>
        <p:txBody>
          <a:bodyPr>
            <a:normAutofit fontScale="62500" lnSpcReduction="20000"/>
          </a:bodyPr>
          <a:lstStyle/>
          <a:p>
            <a:pPr lvl="1"/>
            <a:r>
              <a:rPr lang="sk-SK" sz="3400" dirty="0" smtClean="0"/>
              <a:t>„Všetci potrebujeme mať vzťah k rozličným ľuďom, od ktorých môžeme v núdzi očakávať oporu a praktickú pomoc, od ktorých dostávame spätnú väzbu, a s ktorými sa delíme o naše hodnoty. V ideálnom prípade </a:t>
            </a:r>
            <a:r>
              <a:rPr lang="sk-SK" sz="3400" dirty="0" smtClean="0">
                <a:solidFill>
                  <a:srgbClr val="FF0000"/>
                </a:solidFill>
              </a:rPr>
              <a:t>patríme do viacerých podporujúcich skupín: doma, v rodine, v susedstve, v obci, na pracovisku, v kluboch práce</a:t>
            </a:r>
            <a:r>
              <a:rPr lang="sk-SK" sz="3400" dirty="0" smtClean="0"/>
              <a:t>.</a:t>
            </a:r>
          </a:p>
          <a:p>
            <a:pPr lvl="1"/>
            <a:r>
              <a:rPr lang="sk-SK" sz="3400" dirty="0" smtClean="0"/>
              <a:t> Ľudia, ktorí sú okolo nás, nás môžu podporovať každý svojím spôsobom. </a:t>
            </a:r>
          </a:p>
          <a:p>
            <a:pPr lvl="1"/>
            <a:r>
              <a:rPr lang="sk-SK" sz="3400" b="1" dirty="0" smtClean="0">
                <a:solidFill>
                  <a:srgbClr val="00B050"/>
                </a:solidFill>
              </a:rPr>
              <a:t>Pre obdobie nezamestnanosti je preto dôležitá vlastná aktivita pri nadväzovaní a udržiavaní kontaktov s ľuďmi. </a:t>
            </a:r>
            <a:r>
              <a:rPr lang="sk-SK" sz="3400" dirty="0" smtClean="0"/>
              <a:t>Ale aj my sme dôležití pre iných ľudí. </a:t>
            </a:r>
            <a:r>
              <a:rPr lang="sk-SK" sz="3400" dirty="0" smtClean="0">
                <a:solidFill>
                  <a:srgbClr val="FF0000"/>
                </a:solidFill>
              </a:rPr>
              <a:t>Systémy podpory fungujú len na základe vzájomného dávania a brania.“</a:t>
            </a:r>
          </a:p>
          <a:p>
            <a:pPr lvl="1"/>
            <a:r>
              <a:rPr lang="sk-SK" sz="3400" dirty="0" smtClean="0"/>
              <a:t>Do stredu veľkého papiera A3 si nakreslite symbol vlastnej osoby.</a:t>
            </a:r>
          </a:p>
          <a:p>
            <a:pPr lvl="1"/>
            <a:r>
              <a:rPr lang="sk-SK" sz="3400" dirty="0" smtClean="0"/>
              <a:t>Vašou úlohou  je umiestniť okolo symbolu pripravené samolepky s menami v takej vzdialenosti, ktorá zodpovedá ich citovému vzťahu k daným osobám. Vzdialenosť od symbolu môžu vyznačiť graficky aj s farebným rozlíšením, podľa vlastného výberu</a:t>
            </a:r>
          </a:p>
          <a:p>
            <a:r>
              <a:rPr lang="sk-SK" sz="3400" dirty="0" smtClean="0"/>
              <a:t> </a:t>
            </a:r>
          </a:p>
          <a:p>
            <a:endParaRPr lang="sk-SK" dirty="0"/>
          </a:p>
        </p:txBody>
      </p:sp>
      <p:sp>
        <p:nvSpPr>
          <p:cNvPr id="3" name="Nadpis 2"/>
          <p:cNvSpPr>
            <a:spLocks noGrp="1"/>
          </p:cNvSpPr>
          <p:nvPr>
            <p:ph type="title"/>
          </p:nvPr>
        </p:nvSpPr>
        <p:spPr/>
        <p:txBody>
          <a:bodyPr/>
          <a:lstStyle/>
          <a:p>
            <a:r>
              <a:rPr lang="sk-SK" dirty="0" smtClean="0"/>
              <a:t>Sociálna podpora</a:t>
            </a:r>
            <a:endParaRPr lang="sk-SK"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pPr marL="365760" lvl="1" indent="-256032">
              <a:spcBef>
                <a:spcPts val="400"/>
              </a:spcBef>
              <a:buSzPct val="68000"/>
              <a:buFont typeface="Wingdings 3"/>
              <a:buChar char=""/>
            </a:pPr>
            <a:r>
              <a:rPr lang="sk-SK" sz="3400" dirty="0" smtClean="0"/>
              <a:t>Napíšeme si  na pripravené samolepky  mená osôb alebo skupín osôb, ktoré sú pre nich v ich sociálnom prostredí dôležité: rodinný príslušníci, priatelia, známi, susedia, kolektívy, v ktorých sa učia alebo trávia voľný čas a pod.</a:t>
            </a:r>
          </a:p>
          <a:p>
            <a:endParaRPr lang="sk-SK" dirty="0"/>
          </a:p>
        </p:txBody>
      </p:sp>
      <p:sp>
        <p:nvSpPr>
          <p:cNvPr id="3" name="Nadpis 2"/>
          <p:cNvSpPr>
            <a:spLocks noGrp="1"/>
          </p:cNvSpPr>
          <p:nvPr>
            <p:ph type="title"/>
          </p:nvPr>
        </p:nvSpPr>
        <p:spPr/>
        <p:txBody>
          <a:bodyPr/>
          <a:lstStyle/>
          <a:p>
            <a:r>
              <a:rPr lang="sk-SK" dirty="0" smtClean="0"/>
              <a:t>Samolepky</a:t>
            </a:r>
            <a:endParaRPr lang="sk-SK"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457200" y="332656"/>
            <a:ext cx="8229600" cy="5674635"/>
          </a:xfrm>
        </p:spPr>
        <p:txBody>
          <a:bodyPr>
            <a:normAutofit fontScale="92500" lnSpcReduction="20000"/>
          </a:bodyPr>
          <a:lstStyle/>
          <a:p>
            <a:pPr lvl="1"/>
            <a:r>
              <a:rPr lang="sk-SK" sz="3400" b="1" dirty="0" smtClean="0">
                <a:solidFill>
                  <a:srgbClr val="FF0000"/>
                </a:solidFill>
              </a:rPr>
              <a:t>Do stredu veľkého papiera A3 si nakreslite symbol vlastnej osoby.</a:t>
            </a:r>
          </a:p>
          <a:p>
            <a:pPr lvl="1"/>
            <a:endParaRPr lang="sk-SK" sz="3400" dirty="0" smtClean="0"/>
          </a:p>
          <a:p>
            <a:pPr lvl="1"/>
            <a:r>
              <a:rPr lang="sk-SK" sz="3400" dirty="0" smtClean="0"/>
              <a:t>Vašou úlohou  je umiestniť okolo symbolu pripravené samolepky s menami v takej vzdialenosti, ktorá zodpovedá ich citovému vzťahu k daným osobám. </a:t>
            </a:r>
          </a:p>
          <a:p>
            <a:pPr lvl="1"/>
            <a:endParaRPr lang="sk-SK" sz="3400" dirty="0" smtClean="0"/>
          </a:p>
          <a:p>
            <a:pPr lvl="1"/>
            <a:r>
              <a:rPr lang="sk-SK" sz="3400" dirty="0" smtClean="0"/>
              <a:t>Vzdialenosť od symbolu môžu vyznačiť graficky aj s farebným rozlíšením, podľa vlastného výberu</a:t>
            </a:r>
          </a:p>
          <a:p>
            <a:r>
              <a:rPr lang="sk-SK" sz="3400" dirty="0" smtClean="0"/>
              <a:t> </a:t>
            </a:r>
          </a:p>
          <a:p>
            <a:endParaRPr lang="sk-SK"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457200" y="980728"/>
            <a:ext cx="8229600" cy="5026563"/>
          </a:xfrm>
        </p:spPr>
        <p:txBody>
          <a:bodyPr>
            <a:normAutofit fontScale="85000" lnSpcReduction="20000"/>
          </a:bodyPr>
          <a:lstStyle/>
          <a:p>
            <a:pPr lvl="1"/>
            <a:r>
              <a:rPr lang="sk-SK" sz="2400" dirty="0" smtClean="0"/>
              <a:t>Ako sa vám na technike pracovalo?</a:t>
            </a:r>
          </a:p>
          <a:p>
            <a:pPr lvl="1"/>
            <a:r>
              <a:rPr lang="sk-SK" sz="2400" dirty="0" smtClean="0"/>
              <a:t>Ako ľahké alebo náročné to pre vás bolo?</a:t>
            </a:r>
          </a:p>
          <a:p>
            <a:pPr lvl="1"/>
            <a:r>
              <a:rPr lang="sk-SK" sz="2400" dirty="0" smtClean="0"/>
              <a:t>Popíšte mi, prosím, svoje životné pole.</a:t>
            </a:r>
          </a:p>
          <a:p>
            <a:pPr lvl="1"/>
            <a:r>
              <a:rPr lang="sk-SK" sz="2400" dirty="0" smtClean="0"/>
              <a:t>Museli ste dlho rozmýšľať koho napíšete na samolepku a kam ho umiestnite ?</a:t>
            </a:r>
          </a:p>
          <a:p>
            <a:pPr lvl="1"/>
            <a:r>
              <a:rPr lang="sk-SK" sz="2400" dirty="0" smtClean="0"/>
              <a:t>Ako ste so svojím životným poľom spokojný?</a:t>
            </a:r>
          </a:p>
          <a:p>
            <a:pPr lvl="1"/>
            <a:r>
              <a:rPr lang="sk-SK" sz="2400" dirty="0" smtClean="0"/>
              <a:t>Čo vás prekvapilo?</a:t>
            </a:r>
          </a:p>
          <a:p>
            <a:pPr lvl="1"/>
            <a:r>
              <a:rPr lang="sk-SK" sz="2400" dirty="0" smtClean="0"/>
              <a:t>Objavili ste niečo zaujímavé?</a:t>
            </a:r>
          </a:p>
          <a:p>
            <a:pPr lvl="1"/>
            <a:r>
              <a:rPr lang="sk-SK" sz="2400" dirty="0" smtClean="0"/>
              <a:t>Kto má pre vás najväčší význam?</a:t>
            </a:r>
          </a:p>
          <a:p>
            <a:pPr lvl="1"/>
            <a:r>
              <a:rPr lang="sk-SK" sz="2400" dirty="0" smtClean="0"/>
              <a:t>Kto má na vás najväčší vplyv?</a:t>
            </a:r>
          </a:p>
          <a:p>
            <a:pPr lvl="1"/>
            <a:r>
              <a:rPr lang="sk-SK" sz="2400" dirty="0" smtClean="0"/>
              <a:t>Koho máte najradšej?</a:t>
            </a:r>
          </a:p>
          <a:p>
            <a:pPr lvl="1"/>
            <a:r>
              <a:rPr lang="sk-SK" sz="2400" dirty="0" smtClean="0"/>
              <a:t>Kto na vás často pôsobí negatívne?</a:t>
            </a:r>
          </a:p>
          <a:p>
            <a:pPr lvl="1"/>
            <a:r>
              <a:rPr lang="sk-SK" sz="2400" dirty="0" smtClean="0"/>
              <a:t>Čo vám k tomu ešte napadá?</a:t>
            </a:r>
          </a:p>
          <a:p>
            <a:pPr lvl="1"/>
            <a:r>
              <a:rPr lang="sk-SK" sz="2400" dirty="0" smtClean="0"/>
              <a:t>Čo mi viete povedať o vašom bratovi/sestre?</a:t>
            </a:r>
          </a:p>
          <a:p>
            <a:pPr lvl="1"/>
            <a:r>
              <a:rPr lang="sk-SK" sz="2400" dirty="0" smtClean="0"/>
              <a:t>Kde teraz býva váš brat/sestra?</a:t>
            </a:r>
          </a:p>
          <a:p>
            <a:pPr lvl="1"/>
            <a:r>
              <a:rPr lang="sk-SK" sz="2400" dirty="0" smtClean="0"/>
              <a:t>Čo robí vaša matka/otec/deti?</a:t>
            </a:r>
          </a:p>
          <a:p>
            <a:pPr lvl="1"/>
            <a:r>
              <a:rPr lang="sk-SK" sz="2400" dirty="0" smtClean="0"/>
              <a:t>Aký je váš brat/kamarát?</a:t>
            </a:r>
          </a:p>
          <a:p>
            <a:endParaRPr lang="sk-SK" dirty="0"/>
          </a:p>
        </p:txBody>
      </p:sp>
      <p:sp>
        <p:nvSpPr>
          <p:cNvPr id="3" name="Nadpis 2"/>
          <p:cNvSpPr>
            <a:spLocks noGrp="1"/>
          </p:cNvSpPr>
          <p:nvPr>
            <p:ph type="title"/>
          </p:nvPr>
        </p:nvSpPr>
        <p:spPr/>
        <p:txBody>
          <a:bodyPr/>
          <a:lstStyle/>
          <a:p>
            <a:r>
              <a:rPr lang="sk-SK" dirty="0" smtClean="0"/>
              <a:t>Popíšte</a:t>
            </a:r>
            <a:endParaRPr lang="sk-SK"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457200" y="188640"/>
            <a:ext cx="8229600" cy="6480720"/>
          </a:xfrm>
        </p:spPr>
        <p:txBody>
          <a:bodyPr>
            <a:normAutofit lnSpcReduction="10000"/>
          </a:bodyPr>
          <a:lstStyle/>
          <a:p>
            <a:pPr lvl="1"/>
            <a:r>
              <a:rPr lang="sk-SK" sz="2400" dirty="0" smtClean="0"/>
              <a:t>S kým trávite najviac času?</a:t>
            </a:r>
          </a:p>
          <a:p>
            <a:pPr lvl="1"/>
            <a:r>
              <a:rPr lang="sk-SK" sz="2400" dirty="0" smtClean="0"/>
              <a:t>S kým si najviac rozumiete?</a:t>
            </a:r>
          </a:p>
          <a:p>
            <a:pPr lvl="1"/>
            <a:r>
              <a:rPr lang="sk-SK" sz="2400" dirty="0" smtClean="0"/>
              <a:t>Ku komu si chodíte po radu/pomoc/podporu?</a:t>
            </a:r>
          </a:p>
          <a:p>
            <a:pPr lvl="1"/>
            <a:r>
              <a:rPr lang="sk-SK" sz="2400" dirty="0" smtClean="0"/>
              <a:t>Na koho sa obraciate, keď...?</a:t>
            </a:r>
          </a:p>
          <a:p>
            <a:pPr lvl="1"/>
            <a:r>
              <a:rPr lang="sk-SK" sz="2400" dirty="0" smtClean="0"/>
              <a:t>Kto vám vie dobre poradiť?</a:t>
            </a:r>
          </a:p>
          <a:p>
            <a:pPr lvl="1"/>
            <a:r>
              <a:rPr lang="sk-SK" sz="2400" dirty="0" smtClean="0"/>
              <a:t>Na koho sa môžete najviac spoľahnúť?</a:t>
            </a:r>
          </a:p>
          <a:p>
            <a:pPr lvl="1"/>
            <a:r>
              <a:rPr lang="sk-SK" sz="2400" dirty="0" smtClean="0"/>
              <a:t>Priali by ste si do budúcna nejaké zmeny?</a:t>
            </a:r>
          </a:p>
          <a:p>
            <a:pPr lvl="1"/>
            <a:r>
              <a:rPr lang="sk-SK" sz="2400" dirty="0" smtClean="0"/>
              <a:t>Dali by sa tieto zmeny znázorniť do životného poľa?</a:t>
            </a:r>
          </a:p>
          <a:p>
            <a:pPr lvl="1"/>
            <a:r>
              <a:rPr lang="sk-SK" sz="2400" dirty="0" smtClean="0"/>
              <a:t>Čo pozitívneho by vám táto zmena priniesla do života?</a:t>
            </a:r>
          </a:p>
          <a:p>
            <a:pPr lvl="1"/>
            <a:r>
              <a:rPr lang="sk-SK" sz="2400" dirty="0" smtClean="0"/>
              <a:t>Čo alebo kto  by takej zmene asi stálo v ceste?</a:t>
            </a:r>
          </a:p>
          <a:p>
            <a:pPr lvl="1"/>
            <a:r>
              <a:rPr lang="sk-SK" sz="2400" dirty="0" smtClean="0"/>
              <a:t>Ako a kedy by sa taká zmena dala urobiť?</a:t>
            </a:r>
          </a:p>
          <a:p>
            <a:pPr lvl="1"/>
            <a:r>
              <a:rPr lang="sk-SK" sz="2400" dirty="0" smtClean="0"/>
              <a:t>Prichádzajú Vám na um nejaké situácie z minulosti, v ktorých som potreboval podporu a aj som ju dostal a kto Vás najviac podporil?</a:t>
            </a:r>
          </a:p>
          <a:p>
            <a:pPr lvl="1"/>
            <a:r>
              <a:rPr lang="sk-SK" sz="2400" dirty="0" smtClean="0"/>
              <a:t>Kto Vás najviac podporuje pri hľadaní práce?</a:t>
            </a:r>
          </a:p>
          <a:p>
            <a:endParaRPr lang="sk-SK"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p:nvPr/>
        </p:nvPicPr>
        <p:blipFill>
          <a:blip r:embed="rId3" cstate="print">
            <a:extLst>
              <a:ext uri="{28A0092B-C50C-407E-A947-70E740481C1C}">
                <a14:useLocalDpi xmlns:a14="http://schemas.microsoft.com/office/drawing/2010/main" val="0"/>
              </a:ext>
            </a:extLst>
          </a:blip>
          <a:stretch>
            <a:fillRect/>
          </a:stretch>
        </p:blipFill>
        <p:spPr bwMode="auto">
          <a:xfrm>
            <a:off x="1287558" y="0"/>
            <a:ext cx="6568883" cy="65253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lgn="ctr">
              <a:buNone/>
            </a:pPr>
            <a:r>
              <a:rPr lang="sk-SK" sz="4000" dirty="0">
                <a:solidFill>
                  <a:srgbClr val="FF0000"/>
                </a:solidFill>
              </a:rPr>
              <a:t>Bilancia kompetencií</a:t>
            </a:r>
            <a:br>
              <a:rPr lang="sk-SK" sz="4000" dirty="0">
                <a:solidFill>
                  <a:srgbClr val="FF0000"/>
                </a:solidFill>
              </a:rPr>
            </a:br>
            <a:endParaRPr lang="sk-SK" sz="4000" dirty="0" smtClean="0">
              <a:solidFill>
                <a:srgbClr val="FF0000"/>
              </a:solidFill>
            </a:endParaRPr>
          </a:p>
          <a:p>
            <a:pPr marL="0" indent="0" algn="ctr">
              <a:buNone/>
            </a:pPr>
            <a:r>
              <a:rPr lang="sk-SK" sz="4000" dirty="0" smtClean="0">
                <a:solidFill>
                  <a:srgbClr val="FF0000"/>
                </a:solidFill>
              </a:rPr>
              <a:t>2.skupinové stretnutie</a:t>
            </a:r>
            <a:endParaRPr lang="sk-SK" dirty="0"/>
          </a:p>
        </p:txBody>
      </p:sp>
      <p:sp>
        <p:nvSpPr>
          <p:cNvPr id="4" name="Obdĺžnik 3"/>
          <p:cNvSpPr/>
          <p:nvPr/>
        </p:nvSpPr>
        <p:spPr>
          <a:xfrm>
            <a:off x="1835696" y="4221088"/>
            <a:ext cx="6270091" cy="1200329"/>
          </a:xfrm>
          <a:prstGeom prst="rect">
            <a:avLst/>
          </a:prstGeom>
        </p:spPr>
        <p:txBody>
          <a:bodyPr wrap="square">
            <a:spAutoFit/>
          </a:bodyPr>
          <a:lstStyle/>
          <a:p>
            <a:r>
              <a:rPr lang="sk-SK" sz="3600" b="1" dirty="0" smtClean="0"/>
              <a:t>Záujmy a silné stránky</a:t>
            </a:r>
          </a:p>
          <a:p>
            <a:r>
              <a:rPr lang="sk-SK" sz="3600" b="1" dirty="0" smtClean="0"/>
              <a:t>Hodnoty</a:t>
            </a:r>
            <a:endParaRPr lang="sk-SK" sz="3600" b="1" dirty="0"/>
          </a:p>
        </p:txBody>
      </p:sp>
    </p:spTree>
    <p:extLst>
      <p:ext uri="{BB962C8B-B14F-4D97-AF65-F5344CB8AC3E}">
        <p14:creationId xmlns:p14="http://schemas.microsoft.com/office/powerpoint/2010/main" val="4277742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r>
              <a:rPr lang="sk-SK" dirty="0" smtClean="0"/>
              <a:t>Táto úloha nám dá možnosť identifikovať svoje kvality, hodnoty, úspech a pod. v rôznych životných situáciách o ktoré sa môže oprieť pri hľadaní zamestnania. </a:t>
            </a:r>
          </a:p>
          <a:p>
            <a:endParaRPr lang="sk-SK" dirty="0"/>
          </a:p>
        </p:txBody>
      </p:sp>
      <p:sp>
        <p:nvSpPr>
          <p:cNvPr id="3" name="Nadpis 2"/>
          <p:cNvSpPr>
            <a:spLocks noGrp="1"/>
          </p:cNvSpPr>
          <p:nvPr>
            <p:ph type="title"/>
          </p:nvPr>
        </p:nvSpPr>
        <p:spPr/>
        <p:txBody>
          <a:bodyPr/>
          <a:lstStyle/>
          <a:p>
            <a:r>
              <a:rPr lang="sk-SK" dirty="0" smtClean="0"/>
              <a:t>Osobný erb</a:t>
            </a:r>
            <a:endParaRPr lang="sk-SK"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ilan\Desktop\gelnica-erb-malaW.jpg"/>
          <p:cNvPicPr>
            <a:picLocks noChangeAspect="1" noChangeArrowheads="1"/>
          </p:cNvPicPr>
          <p:nvPr/>
        </p:nvPicPr>
        <p:blipFill>
          <a:blip r:embed="rId2" cstate="print"/>
          <a:srcRect/>
          <a:stretch>
            <a:fillRect/>
          </a:stretch>
        </p:blipFill>
        <p:spPr bwMode="auto">
          <a:xfrm>
            <a:off x="6619875" y="2708920"/>
            <a:ext cx="2524125" cy="1419225"/>
          </a:xfrm>
          <a:prstGeom prst="rect">
            <a:avLst/>
          </a:prstGeom>
          <a:noFill/>
        </p:spPr>
      </p:pic>
      <p:pic>
        <p:nvPicPr>
          <p:cNvPr id="3075" name="Picture 3" descr="C:\Users\Milan\Desktop\prakovce.jpg"/>
          <p:cNvPicPr>
            <a:picLocks noChangeAspect="1" noChangeArrowheads="1"/>
          </p:cNvPicPr>
          <p:nvPr/>
        </p:nvPicPr>
        <p:blipFill>
          <a:blip r:embed="rId3" cstate="print"/>
          <a:srcRect/>
          <a:stretch>
            <a:fillRect/>
          </a:stretch>
        </p:blipFill>
        <p:spPr bwMode="auto">
          <a:xfrm>
            <a:off x="7236296" y="5129808"/>
            <a:ext cx="1505394" cy="1728192"/>
          </a:xfrm>
          <a:prstGeom prst="rect">
            <a:avLst/>
          </a:prstGeom>
          <a:noFill/>
        </p:spPr>
      </p:pic>
      <p:pic>
        <p:nvPicPr>
          <p:cNvPr id="1026" name="Picture 2" descr="C:\Users\Milan\Desktop\erb.jpg"/>
          <p:cNvPicPr>
            <a:picLocks noGrp="1" noChangeAspect="1" noChangeArrowheads="1"/>
          </p:cNvPicPr>
          <p:nvPr>
            <p:ph idx="1"/>
          </p:nvPr>
        </p:nvPicPr>
        <p:blipFill>
          <a:blip r:embed="rId4" cstate="print"/>
          <a:srcRect/>
          <a:stretch>
            <a:fillRect/>
          </a:stretch>
        </p:blipFill>
        <p:spPr bwMode="auto">
          <a:xfrm>
            <a:off x="1547664" y="620688"/>
            <a:ext cx="4680520" cy="590065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Zástupný symbol obsahu 5"/>
          <p:cNvPicPr>
            <a:picLocks noGrp="1"/>
          </p:cNvPicPr>
          <p:nvPr>
            <p:ph idx="1"/>
          </p:nvPr>
        </p:nvPicPr>
        <p:blipFill>
          <a:blip r:embed="rId3" cstate="print"/>
          <a:stretch>
            <a:fillRect/>
          </a:stretch>
        </p:blipFill>
        <p:spPr>
          <a:xfrm>
            <a:off x="3275856" y="3960838"/>
            <a:ext cx="2448272" cy="2897162"/>
          </a:xfrm>
          <a:prstGeom prst="rect">
            <a:avLst/>
          </a:prstGeom>
        </p:spPr>
      </p:pic>
      <p:sp>
        <p:nvSpPr>
          <p:cNvPr id="2051" name="Rectangle 3"/>
          <p:cNvSpPr>
            <a:spLocks noChangeArrowheads="1"/>
          </p:cNvSpPr>
          <p:nvPr/>
        </p:nvSpPr>
        <p:spPr bwMode="auto">
          <a:xfrm>
            <a:off x="467544" y="476672"/>
            <a:ext cx="7704856"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sk-SK" altLang="ja-JP" sz="2000" b="0" i="0"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na všetky nasledujúce otázky odpovedzte  kresbou, škicou alebo symbolom, ktoré umiestnite v zodpovedajúcej časti vášho erbu:</a:t>
            </a:r>
            <a:endParaRPr kumimoji="0" lang="sk-SK" altLang="ja-JP" sz="20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sk-SK" altLang="ja-JP" sz="2000" b="0" i="1"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Čo považujete za najväčší osobný úspech, ktorého ste do dnešného dosiahli?</a:t>
            </a:r>
            <a:endParaRPr kumimoji="0" lang="sk-SK" altLang="ja-JP" sz="20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sk-SK" altLang="ja-JP" sz="2000" b="0" i="1"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Čím alebo kým sa snažíte stať – kým by ste chceli byť?</a:t>
            </a:r>
            <a:endParaRPr kumimoji="0" lang="sk-SK" altLang="ja-JP" sz="20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sk-SK" altLang="ja-JP" sz="2000" b="0" i="0" u="none" strike="noStrike" cap="none" normalizeH="0" baseline="0" dirty="0" smtClean="0">
                <a:ln>
                  <a:noFill/>
                </a:ln>
                <a:solidFill>
                  <a:schemeClr val="tx1"/>
                </a:solidFill>
                <a:effectLst/>
                <a:latin typeface="Arial" pitchFamily="34" charset="0"/>
                <a:cs typeface="Arial" pitchFamily="34" charset="0"/>
              </a:rPr>
              <a:t> Čo robím teraz rád čo ma baví, zaujíma ?</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lang="sk-SK" altLang="ja-JP" sz="2000" dirty="0" smtClean="0">
                <a:latin typeface="Arial" pitchFamily="34" charset="0"/>
                <a:cs typeface="Arial" pitchFamily="34" charset="0"/>
              </a:rPr>
              <a:t> Čo by som robil keby som mal veľa peňazí?</a:t>
            </a:r>
            <a:endParaRPr kumimoji="0" lang="sk-SK" altLang="ja-JP" sz="20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endParaRPr kumimoji="0" lang="sk-SK" altLang="ja-JP" sz="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sk-SK" altLang="ja-JP" sz="2000" b="0" i="1"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Váš najväčší sen, o čom snívate?</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lang="sk-SK" altLang="ja-JP" sz="2000" i="1" dirty="0" smtClean="0">
                <a:solidFill>
                  <a:srgbClr val="000000"/>
                </a:solidFill>
                <a:latin typeface="Arial" pitchFamily="34" charset="0"/>
                <a:ea typeface="Times New Roman" pitchFamily="18" charset="0"/>
                <a:cs typeface="Times New Roman" pitchFamily="18" charset="0"/>
              </a:rPr>
              <a:t> Čo je pre vás najdôležitejšie v živote – (osoba, majetok- dom, auto... Alebo napíšte svoje heslo podľa ktorého žijete</a:t>
            </a:r>
            <a:endParaRPr kumimoji="0" lang="sk-SK" altLang="ja-JP" sz="2000" b="0" i="1"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lnSpcReduction="10000"/>
          </a:bodyPr>
          <a:lstStyle/>
          <a:p>
            <a:pPr lvl="0"/>
            <a:r>
              <a:rPr lang="sk-SK" dirty="0" smtClean="0"/>
              <a:t>Vysvetlite nám čo znamenajú jednotlivé symboly</a:t>
            </a:r>
          </a:p>
          <a:p>
            <a:pPr lvl="0">
              <a:buNone/>
            </a:pPr>
            <a:r>
              <a:rPr lang="sk-SK" dirty="0" err="1" smtClean="0"/>
              <a:t>Diskutujme-odpovede</a:t>
            </a:r>
            <a:r>
              <a:rPr lang="sk-SK" dirty="0" smtClean="0"/>
              <a:t>  aj na takéto otázky:</a:t>
            </a:r>
          </a:p>
          <a:p>
            <a:pPr lvl="0"/>
            <a:r>
              <a:rPr lang="sk-SK" dirty="0" smtClean="0"/>
              <a:t>Aké je to opísať samého/samu seba?</a:t>
            </a:r>
          </a:p>
          <a:p>
            <a:pPr lvl="0"/>
            <a:r>
              <a:rPr lang="sk-SK" dirty="0" smtClean="0"/>
              <a:t>Aké je to pochváliť sa, v čom sme dobrí?</a:t>
            </a:r>
          </a:p>
          <a:p>
            <a:pPr lvl="0"/>
            <a:r>
              <a:rPr lang="sk-SK" dirty="0" smtClean="0"/>
              <a:t>Aké je to prezradiť svoje sny? Už ste niekedy prezradili svoj sen ? Čo musíte urobiť preto aby sa Vám splnil?</a:t>
            </a:r>
          </a:p>
          <a:p>
            <a:pPr lvl="0"/>
            <a:r>
              <a:rPr lang="sk-SK" dirty="0" smtClean="0"/>
              <a:t>Aké podobnosti ste našli medzi sebou a inými? Zdá sa Vám že sa z </a:t>
            </a:r>
            <a:r>
              <a:rPr lang="sk-SK" dirty="0" err="1" smtClean="0"/>
              <a:t>niekym</a:t>
            </a:r>
            <a:r>
              <a:rPr lang="sk-SK" dirty="0" smtClean="0"/>
              <a:t> v skupine podoba </a:t>
            </a:r>
            <a:r>
              <a:rPr lang="sk-SK" dirty="0" err="1" smtClean="0"/>
              <a:t>Vaš</a:t>
            </a:r>
            <a:r>
              <a:rPr lang="sk-SK" dirty="0" smtClean="0"/>
              <a:t> erb?</a:t>
            </a:r>
          </a:p>
          <a:p>
            <a:pPr lvl="0"/>
            <a:endParaRPr lang="sk-SK" dirty="0" smtClean="0"/>
          </a:p>
          <a:p>
            <a:endParaRPr lang="sk-SK" dirty="0"/>
          </a:p>
        </p:txBody>
      </p:sp>
      <p:sp>
        <p:nvSpPr>
          <p:cNvPr id="3" name="Nadpis 2"/>
          <p:cNvSpPr>
            <a:spLocks noGrp="1"/>
          </p:cNvSpPr>
          <p:nvPr>
            <p:ph type="title"/>
          </p:nvPr>
        </p:nvSpPr>
        <p:spPr/>
        <p:txBody>
          <a:bodyPr/>
          <a:lstStyle/>
          <a:p>
            <a:r>
              <a:rPr lang="sk-SK" dirty="0" smtClean="0"/>
              <a:t>Osobný erb</a:t>
            </a:r>
            <a:endParaRPr lang="sk-SK"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fontScale="47500" lnSpcReduction="20000"/>
          </a:bodyPr>
          <a:lstStyle/>
          <a:p>
            <a:pPr>
              <a:buNone/>
            </a:pPr>
            <a:r>
              <a:rPr lang="sk-SK" sz="4200" b="1" dirty="0" smtClean="0"/>
              <a:t>SILNÉ STRÁNKY (S)                              SLABÉ STRÁNKY (W)         </a:t>
            </a:r>
            <a:endParaRPr lang="sk-SK" sz="4200" dirty="0" smtClean="0"/>
          </a:p>
          <a:p>
            <a:pPr>
              <a:buNone/>
            </a:pPr>
            <a:r>
              <a:rPr lang="sk-SK" dirty="0" smtClean="0"/>
              <a:t>-                                                                                         -</a:t>
            </a:r>
          </a:p>
          <a:p>
            <a:pPr>
              <a:buNone/>
            </a:pPr>
            <a:r>
              <a:rPr lang="sk-SK" dirty="0" smtClean="0"/>
              <a:t>-                                                                                         -</a:t>
            </a:r>
          </a:p>
          <a:p>
            <a:pPr>
              <a:buNone/>
            </a:pPr>
            <a:r>
              <a:rPr lang="sk-SK" dirty="0" smtClean="0"/>
              <a:t>-                                                                                         - </a:t>
            </a:r>
          </a:p>
          <a:p>
            <a:pPr>
              <a:buNone/>
            </a:pPr>
            <a:r>
              <a:rPr lang="sk-SK" dirty="0" smtClean="0"/>
              <a:t>-                                                                                         -</a:t>
            </a:r>
          </a:p>
          <a:p>
            <a:pPr>
              <a:buNone/>
            </a:pPr>
            <a:r>
              <a:rPr lang="sk-SK" dirty="0" smtClean="0"/>
              <a:t>-                                                                                         - </a:t>
            </a:r>
          </a:p>
          <a:p>
            <a:pPr>
              <a:buNone/>
            </a:pPr>
            <a:endParaRPr lang="sk-SK" dirty="0" smtClean="0"/>
          </a:p>
          <a:p>
            <a:pPr>
              <a:buNone/>
            </a:pPr>
            <a:endParaRPr lang="sk-SK" dirty="0" smtClean="0"/>
          </a:p>
          <a:p>
            <a:pPr>
              <a:buNone/>
            </a:pPr>
            <a:r>
              <a:rPr lang="sk-SK" sz="4200" b="1" dirty="0" smtClean="0"/>
              <a:t>PRÍLEŽITOSTI  (O)                                 HROZBY (T)</a:t>
            </a:r>
          </a:p>
          <a:p>
            <a:pPr>
              <a:buNone/>
            </a:pPr>
            <a:r>
              <a:rPr lang="sk-SK" dirty="0" smtClean="0"/>
              <a:t>-                                                                                          -</a:t>
            </a:r>
          </a:p>
          <a:p>
            <a:pPr>
              <a:buNone/>
            </a:pPr>
            <a:r>
              <a:rPr lang="sk-SK" dirty="0" smtClean="0"/>
              <a:t>-                                                                                          -</a:t>
            </a:r>
          </a:p>
          <a:p>
            <a:pPr>
              <a:buNone/>
            </a:pPr>
            <a:r>
              <a:rPr lang="sk-SK" dirty="0" smtClean="0"/>
              <a:t>-                                                                                          -</a:t>
            </a:r>
          </a:p>
          <a:p>
            <a:pPr>
              <a:buNone/>
            </a:pPr>
            <a:r>
              <a:rPr lang="sk-SK" dirty="0" smtClean="0"/>
              <a:t>-                                                                                          .-</a:t>
            </a:r>
          </a:p>
          <a:p>
            <a:pPr>
              <a:buNone/>
            </a:pPr>
            <a:r>
              <a:rPr lang="sk-SK" dirty="0" smtClean="0"/>
              <a:t>-                                                                                           -</a:t>
            </a:r>
          </a:p>
          <a:p>
            <a:pPr>
              <a:buNone/>
            </a:pPr>
            <a:r>
              <a:rPr lang="sk-SK" dirty="0" smtClean="0"/>
              <a:t>-</a:t>
            </a:r>
          </a:p>
          <a:p>
            <a:pPr>
              <a:buNone/>
            </a:pPr>
            <a:r>
              <a:rPr lang="sk-SK" dirty="0" smtClean="0"/>
              <a:t>-</a:t>
            </a:r>
          </a:p>
          <a:p>
            <a:pPr>
              <a:buNone/>
            </a:pPr>
            <a:r>
              <a:rPr lang="sk-SK" dirty="0" smtClean="0"/>
              <a:t>-</a:t>
            </a:r>
          </a:p>
          <a:p>
            <a:pPr>
              <a:buNone/>
            </a:pPr>
            <a:endParaRPr lang="sk-SK" dirty="0" smtClean="0"/>
          </a:p>
          <a:p>
            <a:pPr>
              <a:buNone/>
            </a:pPr>
            <a:r>
              <a:rPr lang="sk-SK" dirty="0" smtClean="0"/>
              <a:t> </a:t>
            </a:r>
          </a:p>
          <a:p>
            <a:endParaRPr lang="sk-SK" dirty="0"/>
          </a:p>
        </p:txBody>
      </p:sp>
      <p:sp>
        <p:nvSpPr>
          <p:cNvPr id="3" name="Nadpis 2"/>
          <p:cNvSpPr>
            <a:spLocks noGrp="1"/>
          </p:cNvSpPr>
          <p:nvPr>
            <p:ph type="title"/>
          </p:nvPr>
        </p:nvSpPr>
        <p:spPr/>
        <p:txBody>
          <a:bodyPr/>
          <a:lstStyle/>
          <a:p>
            <a:r>
              <a:rPr lang="sk-SK" dirty="0" smtClean="0">
                <a:solidFill>
                  <a:srgbClr val="FF0000"/>
                </a:solidFill>
              </a:rPr>
              <a:t>Osobná SWOT ANALÝZA</a:t>
            </a:r>
            <a:endParaRPr lang="sk-SK"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fontScale="92500"/>
          </a:bodyPr>
          <a:lstStyle/>
          <a:p>
            <a:r>
              <a:rPr lang="sk-SK" dirty="0" smtClean="0"/>
              <a:t>„</a:t>
            </a:r>
            <a:r>
              <a:rPr lang="sk-SK" dirty="0" smtClean="0">
                <a:solidFill>
                  <a:srgbClr val="FF0000"/>
                </a:solidFill>
              </a:rPr>
              <a:t>Ako by ste zadefinovali úspešného a šťastného človeka:  Aký je? Čo má? Čo vie ? Čo môže?“</a:t>
            </a:r>
          </a:p>
          <a:p>
            <a:pPr>
              <a:buNone/>
            </a:pPr>
            <a:r>
              <a:rPr lang="sk-SK" dirty="0" smtClean="0">
                <a:solidFill>
                  <a:srgbClr val="FF0000"/>
                </a:solidFill>
              </a:rPr>
              <a:t>Napíšme si na </a:t>
            </a:r>
            <a:r>
              <a:rPr lang="sk-SK" dirty="0" err="1" smtClean="0">
                <a:solidFill>
                  <a:srgbClr val="FF0000"/>
                </a:solidFill>
              </a:rPr>
              <a:t>flipčart</a:t>
            </a:r>
            <a:r>
              <a:rPr lang="sk-SK" dirty="0" smtClean="0">
                <a:solidFill>
                  <a:srgbClr val="FF0000"/>
                </a:solidFill>
              </a:rPr>
              <a:t>............. </a:t>
            </a:r>
          </a:p>
          <a:p>
            <a:pPr lvl="0"/>
            <a:r>
              <a:rPr lang="sk-SK" dirty="0" smtClean="0"/>
              <a:t>„Úspech  a šťastie môže každý z nás vnímať na základe rôznych faktorov:  rodina, vzťahy,  materiálne zabezpečenie, peniaze, kvalita života, vzdelanie, spoločenské postavenie, pokojný život. </a:t>
            </a:r>
          </a:p>
          <a:p>
            <a:pPr lvl="0"/>
            <a:r>
              <a:rPr lang="sk-SK" u="sng" dirty="0" smtClean="0">
                <a:solidFill>
                  <a:srgbClr val="FF0000"/>
                </a:solidFill>
              </a:rPr>
              <a:t>Každý máme iné hodnoty</a:t>
            </a:r>
            <a:r>
              <a:rPr lang="sk-SK" dirty="0" smtClean="0">
                <a:solidFill>
                  <a:srgbClr val="FF0000"/>
                </a:solidFill>
              </a:rPr>
              <a:t> a iný recept na úspech a na šťastný život. </a:t>
            </a:r>
            <a:r>
              <a:rPr lang="sk-SK" u="sng" dirty="0" smtClean="0">
                <a:solidFill>
                  <a:srgbClr val="FF0000"/>
                </a:solidFill>
              </a:rPr>
              <a:t>Ľudia si  v živote cenia rôzne veci</a:t>
            </a:r>
            <a:r>
              <a:rPr lang="sk-SK" dirty="0" smtClean="0">
                <a:solidFill>
                  <a:srgbClr val="FF0000"/>
                </a:solidFill>
              </a:rPr>
              <a:t>. Záleží to aj od toho, aké  hodnoty uznávajú. </a:t>
            </a:r>
          </a:p>
          <a:p>
            <a:endParaRPr lang="sk-SK" dirty="0"/>
          </a:p>
        </p:txBody>
      </p:sp>
      <p:sp>
        <p:nvSpPr>
          <p:cNvPr id="3" name="Nadpis 2"/>
          <p:cNvSpPr>
            <a:spLocks noGrp="1"/>
          </p:cNvSpPr>
          <p:nvPr>
            <p:ph type="title"/>
          </p:nvPr>
        </p:nvSpPr>
        <p:spPr/>
        <p:txBody>
          <a:bodyPr>
            <a:normAutofit fontScale="90000"/>
          </a:bodyPr>
          <a:lstStyle/>
          <a:p>
            <a:r>
              <a:rPr lang="sk-SK" dirty="0" smtClean="0"/>
              <a:t>C8: Aukcia hodnôt- čo si v živote ceníte?</a:t>
            </a:r>
            <a:endParaRPr lang="sk-SK"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fontScale="92500"/>
          </a:bodyPr>
          <a:lstStyle/>
          <a:p>
            <a:pPr lvl="0"/>
            <a:r>
              <a:rPr lang="sk-SK" dirty="0" smtClean="0"/>
              <a:t>„Čo rozumiete pod pojmom hodnota? Aké ďalšie hodnoty by sme mohli na </a:t>
            </a:r>
            <a:r>
              <a:rPr lang="sk-SK" dirty="0" err="1" smtClean="0"/>
              <a:t>flipchart</a:t>
            </a:r>
            <a:r>
              <a:rPr lang="sk-SK" dirty="0" smtClean="0"/>
              <a:t> doplniť? Čo si ľudia v živote cenia? Aké hodnoty vyznávajú?“</a:t>
            </a:r>
          </a:p>
          <a:p>
            <a:pPr lvl="0"/>
            <a:r>
              <a:rPr lang="sk-SK" i="1" dirty="0" smtClean="0">
                <a:solidFill>
                  <a:srgbClr val="FF0000"/>
                </a:solidFill>
              </a:rPr>
              <a:t>Napíšte si na papier 5 hodnôt, ktoré sú pre Vás dôležité (vytvorte si rebríček svojich hodnôt)</a:t>
            </a:r>
          </a:p>
          <a:p>
            <a:pPr lvl="0"/>
            <a:endParaRPr lang="sk-SK" i="1" dirty="0" smtClean="0">
              <a:solidFill>
                <a:srgbClr val="FF0000"/>
              </a:solidFill>
            </a:endParaRPr>
          </a:p>
          <a:p>
            <a:pPr>
              <a:buNone/>
            </a:pPr>
            <a:r>
              <a:rPr lang="sk-SK" dirty="0" smtClean="0"/>
              <a:t>AUKCIA</a:t>
            </a:r>
          </a:p>
          <a:p>
            <a:pPr>
              <a:buNone/>
            </a:pPr>
            <a:r>
              <a:rPr lang="sk-SK" dirty="0" smtClean="0"/>
              <a:t>Ak chcete získať hodnotu, ktorá je pre Vás dôležitá musíte si ju kúpiť........</a:t>
            </a:r>
          </a:p>
          <a:p>
            <a:pPr>
              <a:buNone/>
            </a:pPr>
            <a:r>
              <a:rPr lang="sk-SK" dirty="0" smtClean="0"/>
              <a:t>Aukcia začína!!!!</a:t>
            </a:r>
            <a:endParaRPr lang="sk-SK" dirty="0"/>
          </a:p>
        </p:txBody>
      </p:sp>
      <p:sp>
        <p:nvSpPr>
          <p:cNvPr id="3" name="Nadpis 2"/>
          <p:cNvSpPr>
            <a:spLocks noGrp="1"/>
          </p:cNvSpPr>
          <p:nvPr>
            <p:ph type="title"/>
          </p:nvPr>
        </p:nvSpPr>
        <p:spPr/>
        <p:txBody>
          <a:bodyPr/>
          <a:lstStyle/>
          <a:p>
            <a:endParaRPr lang="sk-SK"/>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lnSpcReduction="10000"/>
          </a:bodyPr>
          <a:lstStyle/>
          <a:p>
            <a:r>
              <a:rPr lang="sk-SK" dirty="0" smtClean="0"/>
              <a:t>Táto hra nám mala ukázať, že o všetko v živote čo je pre nás dôležité čo si ceníme musíme zabojovať, súťažiť byť šikovný, niečo robiť aby som mal hodnotu, aby som bol šťastný........ Koľko som ochotný „zaplatiť“ za svoju hodnotu – spokojnosť aby som dostal to po čom túžim.....</a:t>
            </a:r>
          </a:p>
          <a:p>
            <a:endParaRPr lang="sk-SK" dirty="0" smtClean="0"/>
          </a:p>
          <a:p>
            <a:r>
              <a:rPr lang="sk-SK" dirty="0" smtClean="0"/>
              <a:t>Ako nás hodnoty ovplyvňujú – ako ovplyvňujú výber vzdelania, zamestnania, partnerov....bývania</a:t>
            </a:r>
            <a:endParaRPr lang="sk-SK" dirty="0"/>
          </a:p>
        </p:txBody>
      </p:sp>
      <p:sp>
        <p:nvSpPr>
          <p:cNvPr id="3" name="Nadpis 2"/>
          <p:cNvSpPr>
            <a:spLocks noGrp="1"/>
          </p:cNvSpPr>
          <p:nvPr>
            <p:ph type="title"/>
          </p:nvPr>
        </p:nvSpPr>
        <p:spPr/>
        <p:txBody>
          <a:bodyPr/>
          <a:lstStyle/>
          <a:p>
            <a:endParaRPr lang="sk-SK"/>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cap="all" dirty="0" smtClean="0"/>
              <a:t/>
            </a:r>
            <a:br>
              <a:rPr lang="sk-SK" cap="all" dirty="0" smtClean="0"/>
            </a:br>
            <a:r>
              <a:rPr lang="sk-SK" cap="all" dirty="0" smtClean="0"/>
              <a:t>C5</a:t>
            </a:r>
            <a:r>
              <a:rPr lang="sk-SK" cap="all" dirty="0"/>
              <a:t>: </a:t>
            </a:r>
            <a:r>
              <a:rPr lang="sk-SK" cap="all" dirty="0" err="1"/>
              <a:t>MOJe</a:t>
            </a:r>
            <a:r>
              <a:rPr lang="sk-SK" cap="all" dirty="0"/>
              <a:t> profesijné hodnoty – kartičky</a:t>
            </a:r>
            <a:br>
              <a:rPr lang="sk-SK" cap="all" dirty="0"/>
            </a:br>
            <a:endParaRPr lang="sk-SK" dirty="0"/>
          </a:p>
        </p:txBody>
      </p:sp>
      <p:sp>
        <p:nvSpPr>
          <p:cNvPr id="3" name="Zástupný symbol obsahu 2"/>
          <p:cNvSpPr>
            <a:spLocks noGrp="1"/>
          </p:cNvSpPr>
          <p:nvPr>
            <p:ph idx="1"/>
          </p:nvPr>
        </p:nvSpPr>
        <p:spPr/>
        <p:txBody>
          <a:bodyPr/>
          <a:lstStyle/>
          <a:p>
            <a:r>
              <a:rPr lang="sk-SK" b="1" dirty="0">
                <a:solidFill>
                  <a:srgbClr val="FF0000"/>
                </a:solidFill>
              </a:rPr>
              <a:t>Profesijné hodnoty </a:t>
            </a:r>
            <a:r>
              <a:rPr lang="sk-SK" dirty="0"/>
              <a:t>sú princípy, ktoré vedú a </a:t>
            </a:r>
            <a:r>
              <a:rPr lang="sk-SK" b="1" dirty="0"/>
              <a:t>usmerňujú rozhodnutia </a:t>
            </a:r>
            <a:r>
              <a:rPr lang="sk-SK" dirty="0"/>
              <a:t>a aktivity týkajúce sa kariéry. </a:t>
            </a:r>
            <a:endParaRPr lang="sk-SK" dirty="0" smtClean="0"/>
          </a:p>
          <a:p>
            <a:pPr>
              <a:buNone/>
            </a:pPr>
            <a:r>
              <a:rPr lang="sk-SK" dirty="0" smtClean="0"/>
              <a:t>Z</a:t>
            </a:r>
            <a:r>
              <a:rPr lang="sk-SK" dirty="0"/>
              <a:t> hľadiska </a:t>
            </a:r>
            <a:r>
              <a:rPr lang="sk-SK" dirty="0" smtClean="0"/>
              <a:t>poradenstva má veľký význam poznať   vlastné profesijné hodnoty</a:t>
            </a:r>
          </a:p>
          <a:p>
            <a:pPr>
              <a:buNone/>
            </a:pPr>
            <a:r>
              <a:rPr lang="sk-SK" dirty="0" smtClean="0"/>
              <a:t>Hodnoty sú  </a:t>
            </a:r>
            <a:r>
              <a:rPr lang="sk-SK" dirty="0"/>
              <a:t>dôležitou súčasťou práce pri hľadaní vhodnej profesijnej </a:t>
            </a:r>
            <a:r>
              <a:rPr lang="sk-SK" dirty="0" smtClean="0"/>
              <a:t>orientácie – svojej profesie.</a:t>
            </a:r>
            <a:endParaRPr lang="sk-SK" dirty="0"/>
          </a:p>
          <a:p>
            <a:endParaRPr lang="sk-SK"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fontScale="85000" lnSpcReduction="20000"/>
          </a:bodyPr>
          <a:lstStyle/>
          <a:p>
            <a:pPr lvl="0">
              <a:buNone/>
            </a:pPr>
            <a:endParaRPr lang="sk-SK" dirty="0"/>
          </a:p>
          <a:p>
            <a:r>
              <a:rPr lang="sk-SK" i="1" dirty="0"/>
              <a:t>Ktoré z Vašich rôznych zamestnaní bolo pre Vás najuspokojujúcejšie? Z akých dôvodov?</a:t>
            </a:r>
            <a:endParaRPr lang="sk-SK" dirty="0"/>
          </a:p>
          <a:p>
            <a:r>
              <a:rPr lang="sk-SK" i="1" dirty="0"/>
              <a:t>Ako by malo vyzerať Vaše ideálne zamestnanie? S akými kolegami? V akých pracovných podmienkach?</a:t>
            </a:r>
            <a:endParaRPr lang="sk-SK" dirty="0"/>
          </a:p>
          <a:p>
            <a:pPr lvl="0"/>
            <a:r>
              <a:rPr lang="sk-SK" dirty="0" smtClean="0"/>
              <a:t>Toto sú profesijné hodnoty:</a:t>
            </a:r>
          </a:p>
          <a:p>
            <a:pPr lvl="0">
              <a:buNone/>
            </a:pPr>
            <a:r>
              <a:rPr lang="sk-SK" dirty="0" smtClean="0"/>
              <a:t>Kartičky  C5 : </a:t>
            </a:r>
          </a:p>
          <a:p>
            <a:pPr lvl="0">
              <a:buNone/>
            </a:pPr>
            <a:r>
              <a:rPr lang="sk-SK" dirty="0" err="1" smtClean="0"/>
              <a:t>zoradte</a:t>
            </a:r>
            <a:r>
              <a:rPr lang="sk-SK" dirty="0" smtClean="0"/>
              <a:t> do  štyroch stĺpcov hodnoty , </a:t>
            </a:r>
            <a:r>
              <a:rPr lang="sk-SK" dirty="0"/>
              <a:t>podľa svojho vlastného vzťahu ku každej z hodnôt:</a:t>
            </a:r>
          </a:p>
          <a:p>
            <a:pPr lvl="0"/>
            <a:r>
              <a:rPr lang="sk-SK" dirty="0"/>
              <a:t>PRE MŇA NEVYHNUTNÉ</a:t>
            </a:r>
          </a:p>
          <a:p>
            <a:pPr lvl="0"/>
            <a:r>
              <a:rPr lang="sk-SK" dirty="0"/>
              <a:t>DÔLEŽITÉ</a:t>
            </a:r>
          </a:p>
          <a:p>
            <a:pPr lvl="0"/>
            <a:r>
              <a:rPr lang="sk-SK" dirty="0"/>
              <a:t>NEUTRÁLNE</a:t>
            </a:r>
          </a:p>
          <a:p>
            <a:pPr lvl="0"/>
            <a:r>
              <a:rPr lang="sk-SK" dirty="0"/>
              <a:t>NIE JE PRE MŇA DÔLEŽITÉ</a:t>
            </a:r>
          </a:p>
          <a:p>
            <a:r>
              <a:rPr lang="sk-SK" dirty="0"/>
              <a:t>Podmienkou je, aby v prvom stĺpci nebolo viac, ako 5 najdôležitejších </a:t>
            </a:r>
            <a:r>
              <a:rPr lang="sk-SK" dirty="0" smtClean="0"/>
              <a:t>hodnôt</a:t>
            </a:r>
          </a:p>
          <a:p>
            <a:r>
              <a:rPr lang="sk-SK" dirty="0" smtClean="0"/>
              <a:t>Potom  v prvom </a:t>
            </a:r>
            <a:r>
              <a:rPr lang="sk-SK" dirty="0" err="1" smtClean="0"/>
              <a:t>stlpci</a:t>
            </a:r>
            <a:r>
              <a:rPr lang="sk-SK" dirty="0" smtClean="0"/>
              <a:t>  hodnôt zotrieďte podľa dôležitosti od 1 do 5</a:t>
            </a:r>
            <a:endParaRPr lang="sk-SK" dirty="0"/>
          </a:p>
          <a:p>
            <a:pPr>
              <a:buNone/>
            </a:pPr>
            <a:endParaRPr lang="sk-SK"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uľka 2"/>
          <p:cNvGraphicFramePr>
            <a:graphicFrameLocks noGrp="1"/>
          </p:cNvGraphicFramePr>
          <p:nvPr>
            <p:extLst>
              <p:ext uri="{D42A27DB-BD31-4B8C-83A1-F6EECF244321}">
                <p14:modId xmlns:p14="http://schemas.microsoft.com/office/powerpoint/2010/main" val="3042915170"/>
              </p:ext>
            </p:extLst>
          </p:nvPr>
        </p:nvGraphicFramePr>
        <p:xfrm>
          <a:off x="251519" y="1556793"/>
          <a:ext cx="8352929" cy="5040561"/>
        </p:xfrm>
        <a:graphic>
          <a:graphicData uri="http://schemas.openxmlformats.org/drawingml/2006/table">
            <a:tbl>
              <a:tblPr firstRow="1">
                <a:tableStyleId>{5C22544A-7EE6-4342-B048-85BDC9FD1C3A}</a:tableStyleId>
              </a:tblPr>
              <a:tblGrid>
                <a:gridCol w="5057736"/>
                <a:gridCol w="1149486"/>
                <a:gridCol w="1149486"/>
                <a:gridCol w="996221"/>
              </a:tblGrid>
              <a:tr h="1032740">
                <a:tc>
                  <a:txBody>
                    <a:bodyPr/>
                    <a:lstStyle/>
                    <a:p>
                      <a:pPr algn="l" fontAlgn="ctr"/>
                      <a:r>
                        <a:rPr lang="sk-SK" sz="3600" u="none" strike="noStrike" dirty="0">
                          <a:solidFill>
                            <a:srgbClr val="C00000"/>
                          </a:solidFill>
                          <a:effectLst/>
                        </a:rPr>
                        <a:t>Deň </a:t>
                      </a:r>
                      <a:r>
                        <a:rPr lang="sk-SK" sz="3600" u="none" strike="noStrike" dirty="0" smtClean="0">
                          <a:solidFill>
                            <a:srgbClr val="C00000"/>
                          </a:solidFill>
                          <a:effectLst/>
                        </a:rPr>
                        <a:t>2</a:t>
                      </a:r>
                      <a:endParaRPr lang="sk-SK" sz="3600" b="1" i="0" u="none" strike="noStrike" dirty="0">
                        <a:solidFill>
                          <a:srgbClr val="C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74C5"/>
                    </a:solidFill>
                  </a:tcPr>
                </a:tc>
                <a:tc>
                  <a:txBody>
                    <a:bodyPr/>
                    <a:lstStyle/>
                    <a:p>
                      <a:pPr algn="ctr" fontAlgn="b"/>
                      <a:r>
                        <a:rPr lang="sk-SK" sz="1800" u="none" strike="noStrike" dirty="0">
                          <a:solidFill>
                            <a:srgbClr val="C00000"/>
                          </a:solidFill>
                          <a:effectLst/>
                        </a:rPr>
                        <a:t>Trvanie</a:t>
                      </a:r>
                      <a:r>
                        <a:rPr lang="sk-SK" sz="1800" u="none" strike="noStrike" dirty="0">
                          <a:effectLst/>
                        </a:rPr>
                        <a:t> </a:t>
                      </a:r>
                      <a:endParaRPr lang="sk-SK" sz="18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74C5"/>
                    </a:solidFill>
                  </a:tcPr>
                </a:tc>
                <a:tc>
                  <a:txBody>
                    <a:bodyPr/>
                    <a:lstStyle/>
                    <a:p>
                      <a:pPr algn="ctr" fontAlgn="b"/>
                      <a:r>
                        <a:rPr lang="sk-SK" sz="1800" u="none" strike="noStrike" dirty="0">
                          <a:solidFill>
                            <a:srgbClr val="C00000"/>
                          </a:solidFill>
                          <a:effectLst/>
                        </a:rPr>
                        <a:t>Začiatok</a:t>
                      </a:r>
                      <a:endParaRPr lang="sk-SK" sz="1800" b="1" i="0" u="none" strike="noStrike" dirty="0">
                        <a:solidFill>
                          <a:srgbClr val="C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74C5"/>
                    </a:solidFill>
                  </a:tcPr>
                </a:tc>
                <a:tc>
                  <a:txBody>
                    <a:bodyPr/>
                    <a:lstStyle/>
                    <a:p>
                      <a:pPr algn="ctr" fontAlgn="b"/>
                      <a:r>
                        <a:rPr lang="sk-SK" sz="1800" u="none" strike="noStrike" dirty="0">
                          <a:solidFill>
                            <a:srgbClr val="C00000"/>
                          </a:solidFill>
                          <a:effectLst/>
                        </a:rPr>
                        <a:t>Koniec</a:t>
                      </a:r>
                      <a:endParaRPr lang="sk-SK" sz="1800" b="1" i="0" u="none" strike="noStrike" dirty="0">
                        <a:solidFill>
                          <a:srgbClr val="C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74C5"/>
                    </a:solidFill>
                  </a:tcPr>
                </a:tc>
              </a:tr>
              <a:tr h="476649">
                <a:tc>
                  <a:txBody>
                    <a:bodyPr/>
                    <a:lstStyle/>
                    <a:p>
                      <a:pPr algn="l" fontAlgn="ctr"/>
                      <a:r>
                        <a:rPr lang="sk-SK" sz="1800" b="1" u="none" strike="noStrike" dirty="0">
                          <a:effectLst/>
                        </a:rPr>
                        <a:t>0. </a:t>
                      </a:r>
                      <a:r>
                        <a:rPr lang="sk-SK" sz="1800" b="1" u="none" strike="noStrike" dirty="0" smtClean="0">
                          <a:effectLst/>
                        </a:rPr>
                        <a:t>Otvorenie</a:t>
                      </a:r>
                      <a:r>
                        <a:rPr lang="sk-SK" sz="1800" b="1" u="none" strike="noStrike" baseline="0" dirty="0" smtClean="0">
                          <a:effectLst/>
                        </a:rPr>
                        <a:t> dnešného dňa</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sk-SK" sz="1800" u="none" strike="noStrike" dirty="0" smtClean="0">
                          <a:effectLst/>
                        </a:rPr>
                        <a:t>30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8:00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3684">
                <a:tc>
                  <a:txBody>
                    <a:bodyPr/>
                    <a:lstStyle/>
                    <a:p>
                      <a:pPr algn="l" fontAlgn="ctr"/>
                      <a:r>
                        <a:rPr lang="pl-PL" sz="1800" b="1" u="none" strike="noStrike" dirty="0">
                          <a:effectLst/>
                        </a:rPr>
                        <a:t>1. </a:t>
                      </a:r>
                      <a:r>
                        <a:rPr lang="sk-SK" dirty="0" smtClean="0"/>
                        <a:t>Motivačný blok-</a:t>
                      </a:r>
                      <a:r>
                        <a:rPr lang="sk-SK" baseline="0" dirty="0" smtClean="0"/>
                        <a:t> sebapoznanie, moje silné stránky, moje hodnoty</a:t>
                      </a:r>
                      <a:endParaRPr lang="pl-PL"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sk-SK" sz="1800" u="none" strike="noStrike" dirty="0" smtClean="0">
                          <a:effectLst/>
                        </a:rPr>
                        <a:t>90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10:00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7208">
                <a:tc>
                  <a:txBody>
                    <a:bodyPr/>
                    <a:lstStyle/>
                    <a:p>
                      <a:pPr algn="l" fontAlgn="ctr"/>
                      <a:r>
                        <a:rPr lang="sk-SK" sz="1800" b="1" u="none" strike="noStrike" dirty="0">
                          <a:effectLst/>
                        </a:rPr>
                        <a:t>Prestávka</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sk-SK" sz="1800" u="none" strike="noStrike" dirty="0">
                          <a:effectLst/>
                        </a:rPr>
                        <a:t> </a:t>
                      </a:r>
                      <a:r>
                        <a:rPr lang="sk-SK" sz="1800" u="none" strike="noStrike" dirty="0" smtClean="0">
                          <a:effectLst/>
                        </a:rPr>
                        <a:t>10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sk-SK" sz="1800" u="none" strike="noStrike" dirty="0" smtClean="0">
                          <a:effectLst/>
                        </a:rPr>
                        <a:t>10:00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sk-SK" sz="1800" u="none" strike="noStrike" dirty="0" smtClean="0">
                          <a:effectLst/>
                        </a:rPr>
                        <a:t>10:10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613684">
                <a:tc>
                  <a:txBody>
                    <a:bodyPr/>
                    <a:lstStyle/>
                    <a:p>
                      <a:pPr algn="l" fontAlgn="ctr"/>
                      <a:r>
                        <a:rPr lang="pl-PL" sz="1800" b="1" u="none" strike="noStrike" dirty="0">
                          <a:effectLst/>
                        </a:rPr>
                        <a:t>2. </a:t>
                      </a:r>
                      <a:r>
                        <a:rPr lang="sk-SK" dirty="0" smtClean="0"/>
                        <a:t>Analýza profesijných hodnôt, záujmov a profesijného prostredia</a:t>
                      </a:r>
                      <a:endParaRPr lang="pl-PL"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sk-SK" sz="1800" u="none" strike="noStrike" dirty="0" smtClean="0">
                          <a:effectLst/>
                        </a:rPr>
                        <a:t>110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10:10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649">
                <a:tc>
                  <a:txBody>
                    <a:bodyPr/>
                    <a:lstStyle/>
                    <a:p>
                      <a:pPr algn="l" fontAlgn="ctr"/>
                      <a:r>
                        <a:rPr lang="pl-PL" sz="1800" b="1" i="0" u="none" strike="noStrike" dirty="0" smtClean="0">
                          <a:solidFill>
                            <a:srgbClr val="000000"/>
                          </a:solidFill>
                          <a:effectLst/>
                          <a:latin typeface="+mj-lt"/>
                        </a:rPr>
                        <a:t> 3. </a:t>
                      </a:r>
                      <a:r>
                        <a:rPr lang="sk-SK" sz="1800" b="0" i="0" u="none" strike="noStrike" dirty="0" smtClean="0">
                          <a:solidFill>
                            <a:srgbClr val="000000"/>
                          </a:solidFill>
                          <a:effectLst/>
                          <a:latin typeface="+mj-lt"/>
                        </a:rPr>
                        <a:t>Analýza osobnostných silných stránok</a:t>
                      </a:r>
                      <a:endParaRPr lang="pl-PL" sz="1800" b="0" i="0" u="none" strike="noStrike" dirty="0">
                        <a:solidFill>
                          <a:srgbClr val="000000"/>
                        </a:solidFill>
                        <a:effectLst/>
                        <a:latin typeface="+mj-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800" b="0" i="0" u="none" strike="noStrike" dirty="0" smtClean="0">
                          <a:solidFill>
                            <a:srgbClr val="000000"/>
                          </a:solidFill>
                          <a:effectLst/>
                          <a:latin typeface="Calibri"/>
                        </a:rPr>
                        <a:t>12,00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649">
                <a:tc>
                  <a:txBody>
                    <a:bodyPr/>
                    <a:lstStyle/>
                    <a:p>
                      <a:pPr algn="l" fontAlgn="ctr"/>
                      <a:r>
                        <a:rPr lang="sk-SK" sz="1800" b="1" i="0" u="none" strike="noStrike" dirty="0" smtClean="0">
                          <a:solidFill>
                            <a:schemeClr val="dk1"/>
                          </a:solidFill>
                          <a:effectLst/>
                          <a:latin typeface="+mn-lt"/>
                        </a:rPr>
                        <a:t>Prestávka</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sk-SK" sz="1800" u="none" strike="noStrike" dirty="0">
                          <a:effectLst/>
                        </a:rPr>
                        <a:t> </a:t>
                      </a:r>
                      <a:r>
                        <a:rPr lang="sk-SK" sz="1800" u="none" strike="noStrike" dirty="0" smtClean="0">
                          <a:effectLst/>
                        </a:rPr>
                        <a:t>30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sk-SK" sz="1800" u="none" strike="noStrike" dirty="0" smtClean="0">
                          <a:effectLst/>
                        </a:rPr>
                        <a:t>12,00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sk-SK" sz="1800" u="none" strike="noStrike" dirty="0" smtClean="0">
                          <a:effectLst/>
                        </a:rPr>
                        <a:t>12,30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476649">
                <a:tc>
                  <a:txBody>
                    <a:bodyPr/>
                    <a:lstStyle/>
                    <a:p>
                      <a:pPr algn="l" fontAlgn="ctr"/>
                      <a:r>
                        <a:rPr lang="sk-SK" sz="1800" b="1" u="none" strike="noStrike" dirty="0">
                          <a:effectLst/>
                        </a:rPr>
                        <a:t>4</a:t>
                      </a:r>
                      <a:r>
                        <a:rPr lang="sk-SK" sz="1800" b="1" u="none" strike="noStrike" dirty="0" smtClean="0">
                          <a:effectLst/>
                        </a:rPr>
                        <a:t>. </a:t>
                      </a:r>
                      <a:r>
                        <a:rPr lang="sk-SK" dirty="0" err="1" smtClean="0"/>
                        <a:t>Karierový</a:t>
                      </a:r>
                      <a:r>
                        <a:rPr lang="sk-SK" dirty="0" smtClean="0"/>
                        <a:t> kvietok</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sk-SK" sz="1800" u="none" strike="noStrike" dirty="0" smtClean="0">
                          <a:effectLst/>
                        </a:rPr>
                        <a:t>120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12:30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649">
                <a:tc>
                  <a:txBody>
                    <a:bodyPr/>
                    <a:lstStyle/>
                    <a:p>
                      <a:pPr algn="l" fontAlgn="ctr"/>
                      <a:r>
                        <a:rPr lang="sk-SK" sz="1800" b="1" u="none" strike="noStrike" dirty="0">
                          <a:effectLst/>
                        </a:rPr>
                        <a:t>5</a:t>
                      </a:r>
                      <a:r>
                        <a:rPr lang="sk-SK" sz="1800" b="1" u="none" strike="noStrike" dirty="0" smtClean="0">
                          <a:effectLst/>
                        </a:rPr>
                        <a:t>. Ukončenie dnešného dňa</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14:30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9" y="260648"/>
            <a:ext cx="1080120" cy="1072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836709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Diskusia k hodnotám</a:t>
            </a:r>
            <a:endParaRPr lang="sk-SK" dirty="0"/>
          </a:p>
        </p:txBody>
      </p:sp>
      <p:sp>
        <p:nvSpPr>
          <p:cNvPr id="3" name="Zástupný symbol obsahu 2"/>
          <p:cNvSpPr>
            <a:spLocks noGrp="1"/>
          </p:cNvSpPr>
          <p:nvPr>
            <p:ph idx="1"/>
          </p:nvPr>
        </p:nvSpPr>
        <p:spPr/>
        <p:txBody>
          <a:bodyPr>
            <a:normAutofit/>
          </a:bodyPr>
          <a:lstStyle/>
          <a:p>
            <a:r>
              <a:rPr lang="sk-SK" dirty="0" smtClean="0"/>
              <a:t>Zmenili </a:t>
            </a:r>
            <a:r>
              <a:rPr lang="sk-SK" dirty="0"/>
              <a:t>sa nejako Vaše hodnoty v priebehu Vášho života?</a:t>
            </a:r>
          </a:p>
          <a:p>
            <a:endParaRPr lang="sk-SK" dirty="0" smtClean="0"/>
          </a:p>
          <a:p>
            <a:r>
              <a:rPr lang="sk-SK" dirty="0" smtClean="0"/>
              <a:t>Ako </a:t>
            </a:r>
            <a:r>
              <a:rPr lang="sk-SK" dirty="0"/>
              <a:t>by malo vyzerať zamestnanie, v ktorom by ste mohli tieto hodnoty napĺňať? </a:t>
            </a:r>
            <a:endParaRPr lang="sk-SK" dirty="0" smtClean="0"/>
          </a:p>
          <a:p>
            <a:r>
              <a:rPr lang="sk-SK" dirty="0" smtClean="0"/>
              <a:t>Ako </a:t>
            </a:r>
            <a:r>
              <a:rPr lang="sk-SK" dirty="0"/>
              <a:t>by vyzerala Vaša pracovná náplň a pracovné podmienky?</a:t>
            </a:r>
          </a:p>
          <a:p>
            <a:endParaRPr lang="sk-SK"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1007150"/>
            <a:ext cx="9144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1600" b="0" i="0" u="none" strike="noStrike" cap="none" normalizeH="0" baseline="0" dirty="0" smtClean="0">
                <a:ln>
                  <a:noFill/>
                </a:ln>
                <a:solidFill>
                  <a:srgbClr val="1F4E79"/>
                </a:solidFill>
                <a:effectLst/>
                <a:latin typeface="Arial Black" pitchFamily="34" charset="0"/>
                <a:ea typeface="Times New Roman" pitchFamily="18" charset="0"/>
                <a:cs typeface="Times New Roman" pitchFamily="18" charset="0"/>
              </a:rPr>
              <a:t>C6: MOJE PROFESIJNÉ HODNOTY KNOWDELL</a:t>
            </a:r>
            <a:endParaRPr kumimoji="0" lang="sk-SK" altLang="ja-JP"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altLang="ja-JP" sz="1200" b="1" i="0" u="none" strike="noStrike" cap="none" normalizeH="0" baseline="0" dirty="0" smtClean="0">
                <a:ln>
                  <a:noFill/>
                </a:ln>
                <a:solidFill>
                  <a:srgbClr val="1F4E79"/>
                </a:solidFill>
                <a:effectLst/>
                <a:latin typeface="Arial" pitchFamily="34" charset="0"/>
                <a:ea typeface="Times New Roman" pitchFamily="18" charset="0"/>
                <a:cs typeface="Times New Roman" pitchFamily="18" charset="0"/>
              </a:rPr>
              <a:t>PRACOVNÝ MATERIÁL PRE UCHÁDZAČA O ZAMESTNANIE</a:t>
            </a:r>
            <a:endParaRPr kumimoji="0" lang="sk-SK" altLang="ja-JP"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cap="all" dirty="0"/>
              <a:t>B5: ZOZNAM VLASTNOSTÍ</a:t>
            </a:r>
            <a:endParaRPr lang="sk-SK" dirty="0"/>
          </a:p>
        </p:txBody>
      </p:sp>
      <p:sp>
        <p:nvSpPr>
          <p:cNvPr id="3" name="Zástupný symbol obsahu 2"/>
          <p:cNvSpPr>
            <a:spLocks noGrp="1"/>
          </p:cNvSpPr>
          <p:nvPr>
            <p:ph idx="1"/>
          </p:nvPr>
        </p:nvSpPr>
        <p:spPr>
          <a:xfrm>
            <a:off x="457200" y="1124744"/>
            <a:ext cx="8229600" cy="5001419"/>
          </a:xfrm>
        </p:spPr>
        <p:txBody>
          <a:bodyPr>
            <a:normAutofit fontScale="77500" lnSpcReduction="20000"/>
          </a:bodyPr>
          <a:lstStyle/>
          <a:p>
            <a:r>
              <a:rPr lang="sk-SK" dirty="0" smtClean="0"/>
              <a:t>Pre väčšinu  </a:t>
            </a:r>
            <a:r>
              <a:rPr lang="sk-SK" dirty="0"/>
              <a:t>nezamestnaných ľudí je prekvapivo ťažké nájsť a napísať svoje dobré povahové vlastnosti. </a:t>
            </a:r>
            <a:endParaRPr lang="sk-SK" dirty="0" smtClean="0"/>
          </a:p>
          <a:p>
            <a:pPr>
              <a:buNone/>
            </a:pPr>
            <a:r>
              <a:rPr lang="sk-SK" dirty="0" smtClean="0"/>
              <a:t>Každý ich má veľa, </a:t>
            </a:r>
            <a:r>
              <a:rPr lang="sk-SK" dirty="0"/>
              <a:t>stačí sa len zamyslieť. </a:t>
            </a:r>
            <a:endParaRPr lang="sk-SK" dirty="0" smtClean="0"/>
          </a:p>
          <a:p>
            <a:pPr>
              <a:buNone/>
            </a:pPr>
            <a:r>
              <a:rPr lang="sk-SK" dirty="0" smtClean="0"/>
              <a:t>Skúste odpovedať na otázky: </a:t>
            </a:r>
            <a:endParaRPr lang="sk-SK" dirty="0"/>
          </a:p>
          <a:p>
            <a:pPr lvl="0"/>
            <a:r>
              <a:rPr lang="sk-SK" dirty="0"/>
              <a:t>Čo o sebe môžete povedať? Aký ste?</a:t>
            </a:r>
          </a:p>
          <a:p>
            <a:pPr lvl="0"/>
            <a:r>
              <a:rPr lang="sk-SK" dirty="0"/>
              <a:t>Čo si na vás cení vaša rodina?</a:t>
            </a:r>
          </a:p>
          <a:p>
            <a:pPr lvl="0"/>
            <a:r>
              <a:rPr lang="sk-SK" dirty="0"/>
              <a:t>Čo si na vás cenia vaši priatelia a známi?</a:t>
            </a:r>
          </a:p>
          <a:p>
            <a:pPr lvl="0"/>
            <a:r>
              <a:rPr lang="sk-SK" dirty="0"/>
              <a:t>Keď ste v kolektíve ľudí, ako sa prejavujete, o akých vlastnostiach to svedčí?</a:t>
            </a:r>
          </a:p>
          <a:p>
            <a:pPr lvl="0"/>
            <a:r>
              <a:rPr lang="sk-SK" dirty="0"/>
              <a:t>Keď na niečom pracujete, aké vaše vlastnosti sa pritom prejavujú?</a:t>
            </a:r>
          </a:p>
          <a:p>
            <a:pPr lvl="0"/>
            <a:r>
              <a:rPr lang="sk-SK" dirty="0"/>
              <a:t>Keď máte pred sebou niečo náročného, aké vlastnosti sa vám hodia?</a:t>
            </a:r>
          </a:p>
          <a:p>
            <a:pPr lvl="0"/>
            <a:r>
              <a:rPr lang="sk-SK" dirty="0"/>
              <a:t>Ako sa správate v situácii, keď musíte rýchlo pracovať / rozhodovať sa? O akých vlastnostiach to vypovedá?</a:t>
            </a:r>
          </a:p>
          <a:p>
            <a:pPr lvl="0"/>
            <a:r>
              <a:rPr lang="sk-SK" dirty="0"/>
              <a:t>Ako sa správate v situácii, keď musíte s niekým pracovať na spoločnej úlohe? O akých vlastnostiach to svedčí?</a:t>
            </a:r>
          </a:p>
          <a:p>
            <a:pPr>
              <a:buNone/>
            </a:pPr>
            <a:endParaRPr lang="sk-SK"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pPr lvl="0"/>
            <a:r>
              <a:rPr lang="sk-SK" dirty="0"/>
              <a:t>Zároveň je </a:t>
            </a:r>
            <a:r>
              <a:rPr lang="sk-SK" dirty="0" smtClean="0"/>
              <a:t>vašou úlohou napísať  </a:t>
            </a:r>
            <a:r>
              <a:rPr lang="sk-SK" dirty="0"/>
              <a:t>alebo premyslieť, kedy a ako sa každá vlastnosť prejavuje (napr. uvedie, že je "pracovitý" - stále niečo vytvára, nevydrží len tak sedieť, často pracuje na záhrade atď</a:t>
            </a:r>
            <a:r>
              <a:rPr lang="sk-SK" dirty="0" smtClean="0"/>
              <a:t>.).</a:t>
            </a:r>
          </a:p>
          <a:p>
            <a:pPr lvl="0"/>
            <a:endParaRPr lang="sk-SK" dirty="0"/>
          </a:p>
          <a:p>
            <a:pPr lvl="0">
              <a:buNone/>
            </a:pPr>
            <a:r>
              <a:rPr lang="sk-SK" dirty="0" smtClean="0"/>
              <a:t>Zaškrtnite v zozname 5 – 15 vlastností </a:t>
            </a:r>
            <a:endParaRPr lang="sk-SK" dirty="0"/>
          </a:p>
          <a:p>
            <a:endParaRPr lang="sk-SK"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smtClean="0"/>
              <a:t>Diskutujeme – predstavte nám svoje vlastnosti</a:t>
            </a:r>
            <a:endParaRPr lang="sk-SK" dirty="0"/>
          </a:p>
        </p:txBody>
      </p:sp>
      <p:sp>
        <p:nvSpPr>
          <p:cNvPr id="3" name="Zástupný symbol obsahu 2"/>
          <p:cNvSpPr>
            <a:spLocks noGrp="1"/>
          </p:cNvSpPr>
          <p:nvPr>
            <p:ph idx="1"/>
          </p:nvPr>
        </p:nvSpPr>
        <p:spPr/>
        <p:txBody>
          <a:bodyPr>
            <a:normAutofit fontScale="70000" lnSpcReduction="20000"/>
          </a:bodyPr>
          <a:lstStyle/>
          <a:p>
            <a:pPr lvl="0"/>
            <a:r>
              <a:rPr lang="sk-SK" b="1" dirty="0" smtClean="0">
                <a:solidFill>
                  <a:srgbClr val="FF0000"/>
                </a:solidFill>
              </a:rPr>
              <a:t>Predstavte nám svoje  vlastnosti – 5 vlastností </a:t>
            </a:r>
          </a:p>
          <a:p>
            <a:pPr lvl="0"/>
            <a:r>
              <a:rPr lang="sk-SK" dirty="0" smtClean="0"/>
              <a:t>Ako sa vám pracovalo?</a:t>
            </a:r>
          </a:p>
          <a:p>
            <a:pPr lvl="0"/>
            <a:r>
              <a:rPr lang="sk-SK" dirty="0" smtClean="0"/>
              <a:t>Ako sa vám hľadali vaše vlastnosti?</a:t>
            </a:r>
          </a:p>
          <a:p>
            <a:pPr lvl="0"/>
            <a:r>
              <a:rPr lang="sk-SK" dirty="0" smtClean="0"/>
              <a:t>Čo na tom bolo najťažšie (najľahšia)?</a:t>
            </a:r>
          </a:p>
          <a:p>
            <a:pPr lvl="0"/>
            <a:r>
              <a:rPr lang="sk-SK" dirty="0" smtClean="0"/>
              <a:t>Ako sa vám hľadali vaše dobré vlastnosti?</a:t>
            </a:r>
          </a:p>
          <a:p>
            <a:pPr lvl="0"/>
            <a:r>
              <a:rPr lang="sk-SK" dirty="0" smtClean="0"/>
              <a:t>Napadali vás pritom niektoré zlé vlastnosti?</a:t>
            </a:r>
          </a:p>
          <a:p>
            <a:pPr lvl="0"/>
            <a:r>
              <a:rPr lang="sk-SK" dirty="0" smtClean="0"/>
              <a:t>Popíšte mi, prosím, svoje vlastnosti, ktoré ste napísal.</a:t>
            </a:r>
          </a:p>
          <a:p>
            <a:pPr lvl="0"/>
            <a:r>
              <a:rPr lang="sk-SK" b="1" u="sng" dirty="0" smtClean="0">
                <a:solidFill>
                  <a:srgbClr val="FF0000"/>
                </a:solidFill>
              </a:rPr>
              <a:t>Ktorú vlastnosť v živote najviac využívate?</a:t>
            </a:r>
          </a:p>
          <a:p>
            <a:pPr lvl="0"/>
            <a:r>
              <a:rPr lang="sk-SK" b="1" u="sng" dirty="0" smtClean="0">
                <a:solidFill>
                  <a:srgbClr val="FF0000"/>
                </a:solidFill>
              </a:rPr>
              <a:t>Akú vlastnosť považujete za najcennejšiu?</a:t>
            </a:r>
          </a:p>
          <a:p>
            <a:pPr lvl="0"/>
            <a:r>
              <a:rPr lang="sk-SK" dirty="0" smtClean="0"/>
              <a:t>Na akú vlastnosť ste najviac pyšný?</a:t>
            </a:r>
          </a:p>
          <a:p>
            <a:pPr lvl="0"/>
            <a:r>
              <a:rPr lang="sk-SK" dirty="0" smtClean="0">
                <a:solidFill>
                  <a:srgbClr val="FF0000"/>
                </a:solidFill>
              </a:rPr>
              <a:t>Ktorá vlastnosť vám v živote pomáha a ktorá vám prináša komplikácie?</a:t>
            </a:r>
          </a:p>
          <a:p>
            <a:pPr lvl="0"/>
            <a:r>
              <a:rPr lang="sk-SK" dirty="0" smtClean="0"/>
              <a:t>Aké ste z toho mali pocity?</a:t>
            </a:r>
          </a:p>
          <a:p>
            <a:pPr lvl="0"/>
            <a:r>
              <a:rPr lang="sk-SK" dirty="0" smtClean="0"/>
              <a:t>Aké z toho máte pocity teraz?</a:t>
            </a:r>
          </a:p>
          <a:p>
            <a:pPr lvl="0"/>
            <a:r>
              <a:rPr lang="sk-SK" b="1" u="sng" dirty="0" err="1" smtClean="0"/>
              <a:t>Vraťme</a:t>
            </a:r>
            <a:r>
              <a:rPr lang="sk-SK" b="1" u="sng" dirty="0" smtClean="0"/>
              <a:t> sa k SWOOT ANALÝZE – </a:t>
            </a:r>
            <a:r>
              <a:rPr lang="sk-SK" b="1" u="sng" dirty="0" err="1" smtClean="0"/>
              <a:t>doplnte</a:t>
            </a:r>
            <a:r>
              <a:rPr lang="sk-SK" b="1" u="sng" dirty="0" smtClean="0"/>
              <a:t> si vlastnosti </a:t>
            </a:r>
          </a:p>
          <a:p>
            <a:pPr lvl="0">
              <a:buNone/>
            </a:pPr>
            <a:endParaRPr lang="sk-SK" dirty="0" smtClean="0"/>
          </a:p>
          <a:p>
            <a:endParaRPr lang="sk-SK"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endParaRPr lang="sk-SK" dirty="0" smtClean="0"/>
          </a:p>
          <a:p>
            <a:r>
              <a:rPr lang="sk-SK" dirty="0" smtClean="0"/>
              <a:t>Vyberte zo všetkých vlastností   5</a:t>
            </a:r>
          </a:p>
          <a:p>
            <a:endParaRPr lang="sk-SK" dirty="0"/>
          </a:p>
          <a:p>
            <a:r>
              <a:rPr lang="sk-SK" dirty="0" smtClean="0"/>
              <a:t>O ktorých si myslíte že sú Vás najviac vystihujú</a:t>
            </a:r>
          </a:p>
          <a:p>
            <a:pPr>
              <a:buNone/>
            </a:pPr>
            <a:r>
              <a:rPr lang="sk-SK" dirty="0"/>
              <a:t> </a:t>
            </a:r>
            <a:r>
              <a:rPr lang="sk-SK" dirty="0" smtClean="0"/>
              <a:t>sú vaše najsilnejšie vlastnosti</a:t>
            </a:r>
            <a:endParaRPr lang="sk-SK"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normAutofit lnSpcReduction="10000"/>
          </a:bodyPr>
          <a:lstStyle/>
          <a:p>
            <a:pPr lvl="0">
              <a:buNone/>
            </a:pPr>
            <a:r>
              <a:rPr lang="sk-SK" dirty="0" smtClean="0"/>
              <a:t>Aká </a:t>
            </a:r>
            <a:r>
              <a:rPr lang="sk-SK" dirty="0" smtClean="0"/>
              <a:t>práca by sa Vám páčila, akú prácu chcete vykonávať?</a:t>
            </a:r>
          </a:p>
          <a:p>
            <a:pPr lvl="0">
              <a:buNone/>
            </a:pPr>
            <a:r>
              <a:rPr lang="sk-SK" dirty="0" smtClean="0"/>
              <a:t> </a:t>
            </a:r>
            <a:r>
              <a:rPr lang="sk-SK" dirty="0"/>
              <a:t>Ktoré z týchto vašich vlastností by sa vám pre túto prácu hodili? Pri akých pracovných úlohách, činnostiach?</a:t>
            </a:r>
          </a:p>
          <a:p>
            <a:pPr lvl="0"/>
            <a:r>
              <a:rPr lang="sk-SK" dirty="0"/>
              <a:t>Pri akej profesii alebo práci je podľa vás táto vlastnosť dôležitá a potrebná?</a:t>
            </a:r>
          </a:p>
          <a:p>
            <a:pPr lvl="0"/>
            <a:r>
              <a:rPr lang="sk-SK" dirty="0"/>
              <a:t>V akom zamestnaní ste už využil túto vašu vlastnosť </a:t>
            </a:r>
            <a:endParaRPr lang="sk-SK" dirty="0" smtClean="0"/>
          </a:p>
          <a:p>
            <a:pPr lvl="0"/>
            <a:r>
              <a:rPr lang="sk-SK" dirty="0" smtClean="0">
                <a:solidFill>
                  <a:srgbClr val="FF0000"/>
                </a:solidFill>
              </a:rPr>
              <a:t>Napíšte profesiu </a:t>
            </a:r>
            <a:r>
              <a:rPr lang="sk-SK" dirty="0">
                <a:solidFill>
                  <a:srgbClr val="FF0000"/>
                </a:solidFill>
              </a:rPr>
              <a:t>č</a:t>
            </a:r>
            <a:r>
              <a:rPr lang="sk-SK" dirty="0" smtClean="0">
                <a:solidFill>
                  <a:srgbClr val="FF0000"/>
                </a:solidFill>
              </a:rPr>
              <a:t>o chcete robiť k 5 Vami vybraným vlastnostiam</a:t>
            </a:r>
            <a:endParaRPr lang="sk-SK" dirty="0">
              <a:solidFill>
                <a:srgbClr val="FF0000"/>
              </a:solidFill>
            </a:endParaRPr>
          </a:p>
          <a:p>
            <a:endParaRPr lang="sk-SK"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cap="all" dirty="0"/>
              <a:t>D3: MOJE ZRUČNOSTI (SLOVESÁ</a:t>
            </a:r>
            <a:r>
              <a:rPr lang="sk-SK" cap="all" dirty="0" smtClean="0"/>
              <a:t>)</a:t>
            </a:r>
            <a:endParaRPr lang="sk-SK" dirty="0"/>
          </a:p>
        </p:txBody>
      </p:sp>
      <p:sp>
        <p:nvSpPr>
          <p:cNvPr id="3" name="Zástupný symbol obsahu 2"/>
          <p:cNvSpPr>
            <a:spLocks noGrp="1"/>
          </p:cNvSpPr>
          <p:nvPr>
            <p:ph idx="1"/>
          </p:nvPr>
        </p:nvSpPr>
        <p:spPr/>
        <p:txBody>
          <a:bodyPr>
            <a:normAutofit fontScale="92500" lnSpcReduction="10000"/>
          </a:bodyPr>
          <a:lstStyle/>
          <a:p>
            <a:r>
              <a:rPr lang="sk-SK" dirty="0"/>
              <a:t>Rozvoj zručností prebieha v štyroch fázach:</a:t>
            </a:r>
          </a:p>
          <a:p>
            <a:pPr lvl="0"/>
            <a:r>
              <a:rPr lang="sk-SK" dirty="0"/>
              <a:t>Nevedomá </a:t>
            </a:r>
            <a:r>
              <a:rPr lang="sk-SK" dirty="0" err="1"/>
              <a:t>nekompetencia</a:t>
            </a:r>
            <a:r>
              <a:rPr lang="sk-SK" dirty="0"/>
              <a:t> („neviem, že neviem“)</a:t>
            </a:r>
          </a:p>
          <a:p>
            <a:pPr lvl="0"/>
            <a:r>
              <a:rPr lang="sk-SK" dirty="0"/>
              <a:t>Vedomá </a:t>
            </a:r>
            <a:r>
              <a:rPr lang="sk-SK" dirty="0" err="1"/>
              <a:t>nekompetencia</a:t>
            </a:r>
            <a:r>
              <a:rPr lang="sk-SK" dirty="0"/>
              <a:t> („viem, že neviem“)</a:t>
            </a:r>
          </a:p>
          <a:p>
            <a:pPr lvl="0"/>
            <a:r>
              <a:rPr lang="sk-SK" dirty="0"/>
              <a:t>Vedomá kompetencia („viem, že viem“)</a:t>
            </a:r>
          </a:p>
          <a:p>
            <a:pPr lvl="0"/>
            <a:r>
              <a:rPr lang="sk-SK" dirty="0"/>
              <a:t>Nevedomá kompetencia („neviem, že viem“).</a:t>
            </a:r>
          </a:p>
          <a:p>
            <a:r>
              <a:rPr lang="sk-SK" dirty="0">
                <a:solidFill>
                  <a:srgbClr val="FF0000"/>
                </a:solidFill>
              </a:rPr>
              <a:t>Uchádzači o zamestnanie sa často nachádzajú v štvrtej fáze: vďaka často dlhoročným pracovným skúsenostiam majú reálne zručnosti, pod vplyvom nezamestnanosti a zníženého sebavedomia si ich ale nie sú vedomí a nedokážu ich pomenovať. </a:t>
            </a:r>
          </a:p>
          <a:p>
            <a:pPr>
              <a:buNone/>
            </a:pPr>
            <a:endParaRPr lang="sk-SK"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r>
              <a:rPr lang="sk-SK" dirty="0" smtClean="0"/>
              <a:t>Čo si myslíte : Aké máte  </a:t>
            </a:r>
            <a:r>
              <a:rPr lang="sk-SK" dirty="0"/>
              <a:t>zručnosti </a:t>
            </a:r>
            <a:r>
              <a:rPr lang="sk-SK" dirty="0" smtClean="0"/>
              <a:t>???? </a:t>
            </a:r>
            <a:r>
              <a:rPr lang="sk-SK" i="1" dirty="0"/>
              <a:t>„Skúste pomenovať aspoň 5 vlastných zručností: </a:t>
            </a:r>
            <a:r>
              <a:rPr lang="sk-SK" i="1" dirty="0">
                <a:solidFill>
                  <a:srgbClr val="FF0000"/>
                </a:solidFill>
              </a:rPr>
              <a:t>Čo viete dobre robiť?</a:t>
            </a:r>
            <a:r>
              <a:rPr lang="sk-SK" dirty="0">
                <a:solidFill>
                  <a:srgbClr val="FF0000"/>
                </a:solidFill>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normAutofit/>
          </a:bodyPr>
          <a:lstStyle/>
          <a:p>
            <a:pPr lvl="0"/>
            <a:r>
              <a:rPr lang="sk-SK" dirty="0" smtClean="0"/>
              <a:t>pracovný </a:t>
            </a:r>
            <a:r>
              <a:rPr lang="sk-SK" dirty="0"/>
              <a:t>materiál – zoznam slovies </a:t>
            </a:r>
            <a:endParaRPr lang="sk-SK" dirty="0" smtClean="0"/>
          </a:p>
          <a:p>
            <a:pPr lvl="0">
              <a:buNone/>
            </a:pPr>
            <a:r>
              <a:rPr lang="sk-SK" dirty="0" smtClean="0"/>
              <a:t> označte </a:t>
            </a:r>
            <a:r>
              <a:rPr lang="sk-SK" dirty="0"/>
              <a:t>všetky zručnosti, ktoré </a:t>
            </a:r>
            <a:r>
              <a:rPr lang="sk-SK" dirty="0" smtClean="0"/>
              <a:t> ste počas </a:t>
            </a:r>
            <a:r>
              <a:rPr lang="sk-SK" dirty="0"/>
              <a:t>svojho života </a:t>
            </a:r>
            <a:r>
              <a:rPr lang="sk-SK" dirty="0" smtClean="0"/>
              <a:t>používal/a </a:t>
            </a:r>
            <a:r>
              <a:rPr lang="sk-SK" dirty="0"/>
              <a:t>– bez obmedzenia množstva.</a:t>
            </a:r>
          </a:p>
          <a:p>
            <a:r>
              <a:rPr lang="sk-SK" dirty="0" smtClean="0"/>
              <a:t>Ktoré </a:t>
            </a:r>
            <a:r>
              <a:rPr lang="sk-SK" dirty="0"/>
              <a:t>zo zakrúžkovaných zručností sú najzaujímavejšie z pohľadu uplatnenia na trhu </a:t>
            </a:r>
            <a:r>
              <a:rPr lang="sk-SK" dirty="0" smtClean="0"/>
              <a:t>práce? Vyberte  </a:t>
            </a:r>
            <a:r>
              <a:rPr lang="sk-SK" dirty="0"/>
              <a:t>z nich niekoľko a </a:t>
            </a:r>
            <a:r>
              <a:rPr lang="sk-SK" dirty="0" err="1" smtClean="0"/>
              <a:t>rozvinte</a:t>
            </a:r>
            <a:r>
              <a:rPr lang="sk-SK" dirty="0" smtClean="0"/>
              <a:t> </a:t>
            </a:r>
            <a:r>
              <a:rPr lang="sk-SK" dirty="0"/>
              <a:t>ich pridaním predmetu a konkrétnej skúsenosti do nasledujúcej tabuľky.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r>
              <a:rPr lang="sk-SK" dirty="0"/>
              <a:t>Konečným cieľom  </a:t>
            </a:r>
            <a:r>
              <a:rPr lang="sk-SK" dirty="0" err="1" smtClean="0"/>
              <a:t>UoZ</a:t>
            </a:r>
            <a:r>
              <a:rPr lang="sk-SK" dirty="0" smtClean="0"/>
              <a:t> </a:t>
            </a:r>
            <a:r>
              <a:rPr lang="sk-SK" dirty="0"/>
              <a:t>je </a:t>
            </a:r>
            <a:r>
              <a:rPr lang="sk-SK" dirty="0" smtClean="0"/>
              <a:t> </a:t>
            </a:r>
            <a:r>
              <a:rPr lang="sk-SK" dirty="0"/>
              <a:t>integrácia na trhu práce. Vzhľadom na množstvo prekážok na strane trhu práce a znevýhodnení na strane </a:t>
            </a:r>
            <a:r>
              <a:rPr lang="sk-SK" dirty="0" err="1" smtClean="0"/>
              <a:t>UoZ</a:t>
            </a:r>
            <a:r>
              <a:rPr lang="sk-SK" dirty="0" smtClean="0"/>
              <a:t> </a:t>
            </a:r>
            <a:r>
              <a:rPr lang="sk-SK" dirty="0"/>
              <a:t>často nie je tento cieľ z krátkodobého alebo strednodobého hľadiska realistický. </a:t>
            </a:r>
            <a:endParaRPr lang="sk-SK" dirty="0" smtClean="0"/>
          </a:p>
          <a:p>
            <a:r>
              <a:rPr lang="sk-SK" dirty="0" smtClean="0"/>
              <a:t>Poradenské </a:t>
            </a:r>
            <a:r>
              <a:rPr lang="sk-SK" dirty="0"/>
              <a:t>služby </a:t>
            </a:r>
            <a:r>
              <a:rPr lang="sk-SK" dirty="0" smtClean="0"/>
              <a:t>sú teda </a:t>
            </a:r>
            <a:r>
              <a:rPr lang="sk-SK" dirty="0"/>
              <a:t>zamerané na postupné približovanie sa trhu práce, a to najmä rozvojom </a:t>
            </a:r>
            <a:r>
              <a:rPr lang="sk-SK" dirty="0">
                <a:solidFill>
                  <a:srgbClr val="FF0000"/>
                </a:solidFill>
              </a:rPr>
              <a:t>faktorov </a:t>
            </a:r>
            <a:r>
              <a:rPr lang="sk-SK" dirty="0" err="1">
                <a:solidFill>
                  <a:srgbClr val="FF0000"/>
                </a:solidFill>
              </a:rPr>
              <a:t>zamestnateľnosti</a:t>
            </a:r>
            <a:r>
              <a:rPr lang="sk-SK" dirty="0">
                <a:solidFill>
                  <a:srgbClr val="FF0000"/>
                </a:solidFill>
              </a:rPr>
              <a:t> </a:t>
            </a:r>
            <a:r>
              <a:rPr lang="sk-SK" dirty="0" err="1" smtClean="0"/>
              <a:t>UoZ</a:t>
            </a:r>
            <a:r>
              <a:rPr lang="sk-SK" dirty="0"/>
              <a:t>. </a:t>
            </a:r>
          </a:p>
          <a:p>
            <a:endParaRPr lang="sk-SK" dirty="0"/>
          </a:p>
        </p:txBody>
      </p:sp>
      <p:sp>
        <p:nvSpPr>
          <p:cNvPr id="2" name="Nadpis 1"/>
          <p:cNvSpPr>
            <a:spLocks noGrp="1"/>
          </p:cNvSpPr>
          <p:nvPr>
            <p:ph type="title"/>
          </p:nvPr>
        </p:nvSpPr>
        <p:spPr/>
        <p:txBody>
          <a:bodyPr/>
          <a:lstStyle/>
          <a:p>
            <a:r>
              <a:rPr lang="sk-SK" dirty="0" err="1" smtClean="0"/>
              <a:t>Zamestnateľnosť</a:t>
            </a:r>
            <a:r>
              <a:rPr lang="sk-SK" dirty="0" smtClean="0"/>
              <a:t> </a:t>
            </a:r>
            <a:endParaRPr lang="sk-SK" dirty="0"/>
          </a:p>
        </p:txBody>
      </p:sp>
    </p:spTree>
    <p:extLst>
      <p:ext uri="{BB962C8B-B14F-4D97-AF65-F5344CB8AC3E}">
        <p14:creationId xmlns:p14="http://schemas.microsoft.com/office/powerpoint/2010/main" val="1275379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p:nvPr/>
        </p:nvPicPr>
        <p:blipFill>
          <a:blip r:embed="rId2" cstate="print"/>
          <a:stretch>
            <a:fillRect/>
          </a:stretch>
        </p:blipFill>
        <p:spPr>
          <a:xfrm>
            <a:off x="755576" y="188640"/>
            <a:ext cx="6802829" cy="626469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Diskutujeme</a:t>
            </a:r>
            <a:endParaRPr lang="sk-SK" dirty="0"/>
          </a:p>
        </p:txBody>
      </p:sp>
      <p:sp>
        <p:nvSpPr>
          <p:cNvPr id="3" name="Zástupný symbol obsahu 2"/>
          <p:cNvSpPr>
            <a:spLocks noGrp="1"/>
          </p:cNvSpPr>
          <p:nvPr>
            <p:ph idx="1"/>
          </p:nvPr>
        </p:nvSpPr>
        <p:spPr/>
        <p:txBody>
          <a:bodyPr/>
          <a:lstStyle/>
          <a:p>
            <a:r>
              <a:rPr lang="sk-SK" dirty="0" smtClean="0"/>
              <a:t>ktoré zo zakrúžkovaných zručností sú najzaujímavejšie z pohľadu Vášho  uplatnenia na trhu práce, </a:t>
            </a:r>
          </a:p>
          <a:p>
            <a:r>
              <a:rPr lang="sk-SK" dirty="0" smtClean="0"/>
              <a:t>vyberte z nich niekoľko a rozviňte ich  pridaním predmetu a konkrétnej skúsenosti do nasledujúcej tabuľky.</a:t>
            </a:r>
          </a:p>
          <a:p>
            <a:pPr>
              <a:buNone/>
            </a:pPr>
            <a:r>
              <a:rPr lang="sk-SK" dirty="0" smtClean="0"/>
              <a:t>Vypíšte si 5 pre Vás najdôležitejších </a:t>
            </a:r>
            <a:endParaRPr lang="sk-SK"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196752"/>
            <a:ext cx="8229600" cy="5328592"/>
          </a:xfrm>
        </p:spPr>
        <p:txBody>
          <a:bodyPr>
            <a:normAutofit fontScale="70000" lnSpcReduction="20000"/>
          </a:bodyPr>
          <a:lstStyle/>
          <a:p>
            <a:r>
              <a:rPr lang="sk-SK" dirty="0" smtClean="0"/>
              <a:t>Poznáme </a:t>
            </a:r>
            <a:r>
              <a:rPr lang="sk-SK" dirty="0" smtClean="0">
                <a:solidFill>
                  <a:srgbClr val="FF0000"/>
                </a:solidFill>
              </a:rPr>
              <a:t>šesť </a:t>
            </a:r>
            <a:r>
              <a:rPr lang="sk-SK" dirty="0">
                <a:solidFill>
                  <a:srgbClr val="FF0000"/>
                </a:solidFill>
              </a:rPr>
              <a:t>základných profesijných tém</a:t>
            </a:r>
            <a:r>
              <a:rPr lang="sk-SK" dirty="0"/>
              <a:t>, ktoré vyznačujú v prvom rade typ profesijného prostredia, ku ktorému môže byť každý človek viac alebo menej </a:t>
            </a:r>
            <a:r>
              <a:rPr lang="sk-SK" dirty="0" err="1" smtClean="0"/>
              <a:t>priťahovaný-inklinuje</a:t>
            </a:r>
            <a:r>
              <a:rPr lang="sk-SK" dirty="0" smtClean="0"/>
              <a:t>.</a:t>
            </a:r>
          </a:p>
          <a:p>
            <a:r>
              <a:rPr lang="sk-SK" u="sng" dirty="0" smtClean="0"/>
              <a:t>Pracovné </a:t>
            </a:r>
            <a:r>
              <a:rPr lang="sk-SK" u="sng" dirty="0"/>
              <a:t>prostredia </a:t>
            </a:r>
            <a:r>
              <a:rPr lang="sk-SK" dirty="0"/>
              <a:t>je možné roztriediť do rovnakých kategórií, podľa toho, aké schopnosti, charakteristiky, postoje, záujmy, hodnoty sú v nich uprednostňované a presadzované. </a:t>
            </a:r>
            <a:endParaRPr lang="sk-SK" dirty="0" smtClean="0"/>
          </a:p>
          <a:p>
            <a:r>
              <a:rPr lang="sk-SK" dirty="0" smtClean="0"/>
              <a:t>existujú </a:t>
            </a:r>
            <a:r>
              <a:rPr lang="sk-SK" dirty="0"/>
              <a:t>profesijné prostredia, </a:t>
            </a:r>
            <a:r>
              <a:rPr lang="sk-SK" dirty="0" smtClean="0"/>
              <a:t> a väčšina ľudí sa dá  </a:t>
            </a:r>
            <a:r>
              <a:rPr lang="sk-SK" dirty="0">
                <a:solidFill>
                  <a:srgbClr val="FF0000"/>
                </a:solidFill>
              </a:rPr>
              <a:t>klasifikovať do šiestich</a:t>
            </a:r>
            <a:r>
              <a:rPr lang="sk-SK" dirty="0"/>
              <a:t> základných typov. </a:t>
            </a:r>
            <a:endParaRPr lang="sk-SK" dirty="0" smtClean="0"/>
          </a:p>
          <a:p>
            <a:pPr marL="0" indent="0">
              <a:buNone/>
            </a:pPr>
            <a:r>
              <a:rPr lang="sk-SK" dirty="0" smtClean="0"/>
              <a:t>Tieto </a:t>
            </a:r>
            <a:r>
              <a:rPr lang="sk-SK" dirty="0"/>
              <a:t>typy sa medzi sebou líšia svojimi osobnostnými črtami, záujmami,  hodnotami, postojmi atď. </a:t>
            </a:r>
            <a:endParaRPr lang="sk-SK" dirty="0" smtClean="0"/>
          </a:p>
          <a:p>
            <a:pPr marL="0" indent="0">
              <a:buNone/>
            </a:pPr>
            <a:r>
              <a:rPr lang="sk-SK" dirty="0" smtClean="0">
                <a:solidFill>
                  <a:srgbClr val="FF0000"/>
                </a:solidFill>
              </a:rPr>
              <a:t>Ľudia </a:t>
            </a:r>
            <a:r>
              <a:rPr lang="sk-SK" dirty="0">
                <a:solidFill>
                  <a:srgbClr val="FF0000"/>
                </a:solidFill>
              </a:rPr>
              <a:t>majú prirodzenú tendenciu vyhľadávať prostredie, ktoré im umožňuje vyjadriť a naplniť ich schopnosti, charakteristiky a záujmy a </a:t>
            </a:r>
            <a:r>
              <a:rPr lang="sk-SK" dirty="0">
                <a:solidFill>
                  <a:srgbClr val="00B050"/>
                </a:solidFill>
              </a:rPr>
              <a:t>kariérne rozhodovanie </a:t>
            </a:r>
            <a:r>
              <a:rPr lang="sk-SK" dirty="0">
                <a:solidFill>
                  <a:srgbClr val="FF0000"/>
                </a:solidFill>
              </a:rPr>
              <a:t>je podmienené vyhľadávaním tejto zhody. </a:t>
            </a:r>
            <a:endParaRPr lang="sk-SK" dirty="0" smtClean="0">
              <a:solidFill>
                <a:srgbClr val="FF0000"/>
              </a:solidFill>
            </a:endParaRPr>
          </a:p>
          <a:p>
            <a:pPr marL="0" indent="0">
              <a:buNone/>
            </a:pPr>
            <a:endParaRPr lang="sk-SK" dirty="0"/>
          </a:p>
          <a:p>
            <a:pPr marL="0" indent="0">
              <a:buNone/>
            </a:pPr>
            <a:r>
              <a:rPr lang="sk-SK" b="1" dirty="0" smtClean="0">
                <a:solidFill>
                  <a:srgbClr val="FF0000"/>
                </a:solidFill>
              </a:rPr>
              <a:t> </a:t>
            </a:r>
            <a:r>
              <a:rPr lang="sk-SK" b="1" u="sng" dirty="0">
                <a:solidFill>
                  <a:srgbClr val="FF0000"/>
                </a:solidFill>
              </a:rPr>
              <a:t>Každý človek je väčšinou charakterizovaný troma dominantnými typmi, ktoré mu najviac korešpondujú (označený je troma prvými písmenkami každého typu</a:t>
            </a:r>
            <a:r>
              <a:rPr lang="sk-SK" b="1" dirty="0" smtClean="0">
                <a:solidFill>
                  <a:srgbClr val="FF0000"/>
                </a:solidFill>
              </a:rPr>
              <a:t>,</a:t>
            </a:r>
            <a:endParaRPr lang="sk-SK" b="1" dirty="0">
              <a:solidFill>
                <a:srgbClr val="FF0000"/>
              </a:solidFill>
            </a:endParaRPr>
          </a:p>
        </p:txBody>
      </p:sp>
      <p:sp>
        <p:nvSpPr>
          <p:cNvPr id="2" name="Nadpis 1"/>
          <p:cNvSpPr>
            <a:spLocks noGrp="1"/>
          </p:cNvSpPr>
          <p:nvPr>
            <p:ph type="title"/>
          </p:nvPr>
        </p:nvSpPr>
        <p:spPr/>
        <p:txBody>
          <a:bodyPr>
            <a:normAutofit fontScale="90000"/>
          </a:bodyPr>
          <a:lstStyle/>
          <a:p>
            <a:r>
              <a:rPr lang="sk-SK" dirty="0" smtClean="0"/>
              <a:t>Moje zručnosti- </a:t>
            </a:r>
            <a:r>
              <a:rPr lang="sk-SK" sz="2700" dirty="0" smtClean="0"/>
              <a:t>aký som </a:t>
            </a:r>
            <a:r>
              <a:rPr lang="sk-SK" sz="3100" dirty="0" smtClean="0"/>
              <a:t>profesijný typ</a:t>
            </a:r>
            <a:endParaRPr lang="sk-SK" sz="3100" dirty="0"/>
          </a:p>
        </p:txBody>
      </p:sp>
    </p:spTree>
    <p:extLst>
      <p:ext uri="{BB962C8B-B14F-4D97-AF65-F5344CB8AC3E}">
        <p14:creationId xmlns:p14="http://schemas.microsoft.com/office/powerpoint/2010/main" val="133113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052736"/>
            <a:ext cx="8229600" cy="5073427"/>
          </a:xfrm>
        </p:spPr>
        <p:txBody>
          <a:bodyPr>
            <a:normAutofit/>
          </a:bodyPr>
          <a:lstStyle/>
          <a:p>
            <a:r>
              <a:rPr lang="sk-SK" dirty="0" smtClean="0"/>
              <a:t>Všetku </a:t>
            </a:r>
            <a:r>
              <a:rPr lang="sk-SK" dirty="0"/>
              <a:t>prácu zameriava na konkrétnu okolitú realitu. Vyznačuje sa jednoduchosťou, praktickosťou, prirodzeným postojom. Motivujú ho najmä hmatateľné výsledky práce a konkrétne gestá. </a:t>
            </a:r>
            <a:endParaRPr lang="sk-SK" dirty="0" smtClean="0"/>
          </a:p>
          <a:p>
            <a:r>
              <a:rPr lang="sk-SK" dirty="0" smtClean="0"/>
              <a:t>Jeho </a:t>
            </a:r>
            <a:r>
              <a:rPr lang="sk-SK" dirty="0"/>
              <a:t>práca často vyžaduje manuálnu zručnosť a technický talent. </a:t>
            </a:r>
            <a:endParaRPr lang="sk-SK" dirty="0" smtClean="0"/>
          </a:p>
          <a:p>
            <a:r>
              <a:rPr lang="sk-SK" dirty="0" smtClean="0"/>
              <a:t>V </a:t>
            </a:r>
            <a:r>
              <a:rPr lang="sk-SK" dirty="0"/>
              <a:t>jeho prostredí dominuje používanie strojov a nástrojov, dôležitá je fyzická vytrvalosť a/alebo manuálna zručnosť</a:t>
            </a:r>
          </a:p>
        </p:txBody>
      </p:sp>
      <p:sp>
        <p:nvSpPr>
          <p:cNvPr id="2" name="Nadpis 1"/>
          <p:cNvSpPr>
            <a:spLocks noGrp="1"/>
          </p:cNvSpPr>
          <p:nvPr>
            <p:ph type="title"/>
          </p:nvPr>
        </p:nvSpPr>
        <p:spPr/>
        <p:txBody>
          <a:bodyPr>
            <a:normAutofit fontScale="90000"/>
          </a:bodyPr>
          <a:lstStyle/>
          <a:p>
            <a:r>
              <a:rPr lang="sk-SK" dirty="0"/>
              <a:t>PRAKTICKO-TECHNICKÝ TYP (R)</a:t>
            </a:r>
            <a:br>
              <a:rPr lang="sk-SK" dirty="0"/>
            </a:br>
            <a:endParaRPr lang="sk-SK" dirty="0"/>
          </a:p>
        </p:txBody>
      </p:sp>
    </p:spTree>
    <p:extLst>
      <p:ext uri="{BB962C8B-B14F-4D97-AF65-F5344CB8AC3E}">
        <p14:creationId xmlns:p14="http://schemas.microsoft.com/office/powerpoint/2010/main" val="1393869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836712"/>
            <a:ext cx="8229600" cy="5289451"/>
          </a:xfrm>
        </p:spPr>
        <p:txBody>
          <a:bodyPr>
            <a:normAutofit fontScale="92500" lnSpcReduction="20000"/>
          </a:bodyPr>
          <a:lstStyle/>
          <a:p>
            <a:r>
              <a:rPr lang="sk-SK" dirty="0" smtClean="0"/>
              <a:t>Charakterizuje </a:t>
            </a:r>
            <a:r>
              <a:rPr lang="sk-SK" dirty="0"/>
              <a:t>ho chuť pre štúdium, poznanie a skúmanie, ktoré vo všeobecnosti preferuje pred samotnou činnosťou. Priťahuje ho bádavá práca, ktorá vyžaduje koncentrované pozorovanie a presnú analýzu javov alebo situácií. Rád pozoruje a experimentuje, aby porozumel javom, ktoré ho obklopujú - či už fyzickým, biologickým alebo kultúrnym. Človek tohto typu je často vzdelaný a má široké záujmy. Rád sa učí nové veci a rieši problémy. Vo svojej práci potrebuje intelektuálnu stimuláciu. Rád sa hrá s nápadmi a myšlienkami. Má tendenciu strániť sa verejného života, pretože nie je primárne motivovaný medziľudskými vzťahmi ani vedením druhých. Cení si predovšetkým poznanie a vedu. Je logický, pokojný, racionálny, štruktúrovaný, kritický, objektívny, triezvy, zvedavý, pochybovačný</a:t>
            </a:r>
          </a:p>
        </p:txBody>
      </p:sp>
      <p:sp>
        <p:nvSpPr>
          <p:cNvPr id="2" name="Nadpis 1"/>
          <p:cNvSpPr>
            <a:spLocks noGrp="1"/>
          </p:cNvSpPr>
          <p:nvPr>
            <p:ph type="title"/>
          </p:nvPr>
        </p:nvSpPr>
        <p:spPr/>
        <p:txBody>
          <a:bodyPr>
            <a:normAutofit fontScale="90000"/>
          </a:bodyPr>
          <a:lstStyle/>
          <a:p>
            <a:r>
              <a:rPr lang="sk-SK" dirty="0"/>
              <a:t>INTELEKTUÁLNO-</a:t>
            </a:r>
            <a:r>
              <a:rPr lang="sk-SK" sz="3600" dirty="0"/>
              <a:t>VÝSKUMNÝ TYP (I) </a:t>
            </a:r>
            <a:br>
              <a:rPr lang="sk-SK" sz="3600" dirty="0"/>
            </a:br>
            <a:endParaRPr lang="sk-SK" sz="3600" dirty="0"/>
          </a:p>
        </p:txBody>
      </p:sp>
    </p:spTree>
    <p:extLst>
      <p:ext uri="{BB962C8B-B14F-4D97-AF65-F5344CB8AC3E}">
        <p14:creationId xmlns:p14="http://schemas.microsoft.com/office/powerpoint/2010/main" val="3006532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08720"/>
            <a:ext cx="8229600" cy="5217443"/>
          </a:xfrm>
        </p:spPr>
        <p:txBody>
          <a:bodyPr>
            <a:normAutofit fontScale="85000" lnSpcReduction="10000"/>
          </a:bodyPr>
          <a:lstStyle/>
          <a:p>
            <a:r>
              <a:rPr lang="sk-SK" dirty="0" smtClean="0"/>
              <a:t>Je </a:t>
            </a:r>
            <a:r>
              <a:rPr lang="sk-SK" dirty="0"/>
              <a:t>opakom administratívneho typu. Na rozdiel od plánovitej činnosti, umelecká činnosť nepozná dopredu výsledok. Umelecký typ chce v prvom rade vyjadriť svoje myšlienky, túžby a pocity prostredníctvom reči, písania, hudby, maľovania, divadla, atď.  Cíti istú averziu k príliš systematickým a monotónnym úlohám, pretože tam, kde je všetko dopredu nalinkované, kde dominujú procedúry, tam nie je priestor pre tvorivosť. To je dôvod, prečo sa zvyčajne vyhýba príliš štruktúrovaným situáciám, kde sú pokyny príliš špecifické a jasné. Vyhľadáva riešenia v prvom rade sám v sebe tým, že sa spolieha na svoje emócie a intuíciu. Umelecko-jazykový typ je často expresívny, emocionálny, idealistický, originálny, impulzívny, nápaditý, nezávislý, slobodný, intuitívny, trochu chaotický a nekonformný</a:t>
            </a:r>
          </a:p>
        </p:txBody>
      </p:sp>
      <p:sp>
        <p:nvSpPr>
          <p:cNvPr id="2" name="Nadpis 1"/>
          <p:cNvSpPr>
            <a:spLocks noGrp="1"/>
          </p:cNvSpPr>
          <p:nvPr>
            <p:ph type="title"/>
          </p:nvPr>
        </p:nvSpPr>
        <p:spPr/>
        <p:txBody>
          <a:bodyPr>
            <a:normAutofit fontScale="90000"/>
          </a:bodyPr>
          <a:lstStyle/>
          <a:p>
            <a:r>
              <a:rPr lang="sk-SK" dirty="0"/>
              <a:t>UMELECKO-JAZYKOVÝ TYP (A)</a:t>
            </a:r>
            <a:br>
              <a:rPr lang="sk-SK" dirty="0"/>
            </a:br>
            <a:endParaRPr lang="sk-SK" dirty="0"/>
          </a:p>
        </p:txBody>
      </p:sp>
    </p:spTree>
    <p:extLst>
      <p:ext uri="{BB962C8B-B14F-4D97-AF65-F5344CB8AC3E}">
        <p14:creationId xmlns:p14="http://schemas.microsoft.com/office/powerpoint/2010/main" val="2233174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80728"/>
            <a:ext cx="8229600" cy="5145435"/>
          </a:xfrm>
        </p:spPr>
        <p:txBody>
          <a:bodyPr>
            <a:normAutofit fontScale="92500" lnSpcReduction="20000"/>
          </a:bodyPr>
          <a:lstStyle/>
          <a:p>
            <a:r>
              <a:rPr lang="sk-SK" dirty="0" smtClean="0"/>
              <a:t>Je </a:t>
            </a:r>
            <a:r>
              <a:rPr lang="sk-SK" dirty="0"/>
              <a:t>najviac vzdialený prakticko-technickému typu. Jeho prostredie je založené na komunikácii, vzťahoch a porozumení druhých. Kvalita kontaktov a emocionálne aspekty sú pre neho významnými faktormi spokojnosti. Väčšinou ľahko nadväzuje kontakty s ostatnými, zameriava sa primárne na pomoc, vzdelávanie a rozvoj druhých, informovanie, liečenie, poradenstvo... Priťahujú ho sociálne, psychologické alebo emocionálne problémy. Je často lídrom a populárnou osobou v skupine, potrebuje byť v strede aktivít. Málo ho priťahuje manuálna, technická a administratívna činnosť. Možno ho charakterizovať ako prijímajúceho, pozorného k ostatným, sympatického, starostlivého, družného, komunikatívneho...</a:t>
            </a:r>
          </a:p>
          <a:p>
            <a:endParaRPr lang="sk-SK" dirty="0"/>
          </a:p>
        </p:txBody>
      </p:sp>
      <p:sp>
        <p:nvSpPr>
          <p:cNvPr id="2" name="Nadpis 1"/>
          <p:cNvSpPr>
            <a:spLocks noGrp="1"/>
          </p:cNvSpPr>
          <p:nvPr>
            <p:ph type="title"/>
          </p:nvPr>
        </p:nvSpPr>
        <p:spPr/>
        <p:txBody>
          <a:bodyPr>
            <a:normAutofit fontScale="90000"/>
          </a:bodyPr>
          <a:lstStyle/>
          <a:p>
            <a:r>
              <a:rPr lang="sk-SK" dirty="0"/>
              <a:t>SOCIÁLNY TYP (S) </a:t>
            </a:r>
            <a:br>
              <a:rPr lang="sk-SK" dirty="0"/>
            </a:br>
            <a:endParaRPr lang="sk-SK" dirty="0"/>
          </a:p>
        </p:txBody>
      </p:sp>
    </p:spTree>
    <p:extLst>
      <p:ext uri="{BB962C8B-B14F-4D97-AF65-F5344CB8AC3E}">
        <p14:creationId xmlns:p14="http://schemas.microsoft.com/office/powerpoint/2010/main" val="3239421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268760"/>
            <a:ext cx="8229600" cy="4857403"/>
          </a:xfrm>
        </p:spPr>
        <p:txBody>
          <a:bodyPr>
            <a:normAutofit fontScale="85000" lnSpcReduction="10000"/>
          </a:bodyPr>
          <a:lstStyle/>
          <a:p>
            <a:r>
              <a:rPr lang="sk-SK" dirty="0" smtClean="0"/>
              <a:t>Podnikateľský </a:t>
            </a:r>
            <a:r>
              <a:rPr lang="sk-SK" dirty="0"/>
              <a:t>typ síce vyhľadáva kontakty s druhými, je to skôr pre to, aby ich viedol alebo riadil, viac než pre to, že by mal potrebu im pomáhať. Je to človek dobyvačný, ktorý rád ovplyvňuje druhých vďaka svojej schopnosti presviedčať a svojím  zmyslom pre organizáciu. Rád „predáva“ svoje myšlienky rovnako ako výsledky vlastnej práce. Je rád vždy tam, kde je moc, peniaze  prestíž. Vie využiť všetky situácie k tomu, aby sa priblížil smerom k svojim vlastným cieľom. Jeho pracovné prostredie je stresujúce a veľmi súťaživé. Často sa charakterizuje ako presvedčený, ctižiadostivý, odvážny, energický, dominantný, zodpovedný, nezávislý, presvedčivý, sebavedomý, so silnou túžbou uspieť.</a:t>
            </a:r>
          </a:p>
          <a:p>
            <a:endParaRPr lang="sk-SK" dirty="0"/>
          </a:p>
        </p:txBody>
      </p:sp>
      <p:sp>
        <p:nvSpPr>
          <p:cNvPr id="2" name="Nadpis 1"/>
          <p:cNvSpPr>
            <a:spLocks noGrp="1"/>
          </p:cNvSpPr>
          <p:nvPr>
            <p:ph type="title"/>
          </p:nvPr>
        </p:nvSpPr>
        <p:spPr/>
        <p:txBody>
          <a:bodyPr/>
          <a:lstStyle/>
          <a:p>
            <a:r>
              <a:rPr lang="sk-SK" dirty="0"/>
              <a:t>PODNIKATEĽSKÝ TYP (E</a:t>
            </a:r>
          </a:p>
        </p:txBody>
      </p:sp>
    </p:spTree>
    <p:extLst>
      <p:ext uri="{BB962C8B-B14F-4D97-AF65-F5344CB8AC3E}">
        <p14:creationId xmlns:p14="http://schemas.microsoft.com/office/powerpoint/2010/main" val="3804446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10000"/>
          </a:bodyPr>
          <a:lstStyle/>
          <a:p>
            <a:r>
              <a:rPr lang="sk-SK" dirty="0" smtClean="0"/>
              <a:t>Administratívny </a:t>
            </a:r>
            <a:r>
              <a:rPr lang="sk-SK" dirty="0"/>
              <a:t>typ je charakterizovaný rešpektovaním daných pravidiel. Charakterizuje ho presnosť, spoľahlivosť a rýchlosť pri vykonávaní činností. Rád usporadúva a organizuje dáta alebo veci. Je výborný realizátor, ktorého charakterizuje systematickosť a metodickosť. Môže sa uplatniť v oblastiach ako je účtovníctvo, financie, kancelárske práce, atď.  Odmieta približnosť. Môže byť popisovaný ako opatrný, metodický, presný, prísny, lojálny, spoľahlivý, svedomitý, pracovitý, efektívny, niekedy rigidný, konzervatívny ...</a:t>
            </a:r>
          </a:p>
          <a:p>
            <a:endParaRPr lang="sk-SK" dirty="0"/>
          </a:p>
        </p:txBody>
      </p:sp>
      <p:sp>
        <p:nvSpPr>
          <p:cNvPr id="2" name="Nadpis 1"/>
          <p:cNvSpPr>
            <a:spLocks noGrp="1"/>
          </p:cNvSpPr>
          <p:nvPr>
            <p:ph type="title"/>
          </p:nvPr>
        </p:nvSpPr>
        <p:spPr/>
        <p:txBody>
          <a:bodyPr>
            <a:normAutofit fontScale="90000"/>
          </a:bodyPr>
          <a:lstStyle/>
          <a:p>
            <a:r>
              <a:rPr lang="sk-SK" dirty="0"/>
              <a:t>ADMINISTRATÍVNY TYP (C) </a:t>
            </a:r>
            <a:br>
              <a:rPr lang="sk-SK" dirty="0"/>
            </a:br>
            <a:endParaRPr lang="sk-SK" dirty="0"/>
          </a:p>
        </p:txBody>
      </p:sp>
    </p:spTree>
    <p:extLst>
      <p:ext uri="{BB962C8B-B14F-4D97-AF65-F5344CB8AC3E}">
        <p14:creationId xmlns:p14="http://schemas.microsoft.com/office/powerpoint/2010/main" val="3837460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a:spLocks noChangeArrowheads="1"/>
          </p:cNvSpPr>
          <p:nvPr/>
        </p:nvSpPr>
        <p:spPr bwMode="auto">
          <a:xfrm>
            <a:off x="1907704" y="548680"/>
            <a:ext cx="4619625" cy="4067175"/>
          </a:xfrm>
          <a:prstGeom prst="hexagon">
            <a:avLst>
              <a:gd name="adj" fmla="val 24994"/>
              <a:gd name="vf" fmla="val 115470"/>
            </a:avLst>
          </a:prstGeom>
          <a:noFill/>
          <a:ln w="19050">
            <a:solidFill>
              <a:srgbClr val="1F4D78"/>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3" name="Text Box 2"/>
          <p:cNvSpPr txBox="1">
            <a:spLocks noChangeArrowheads="1"/>
          </p:cNvSpPr>
          <p:nvPr/>
        </p:nvSpPr>
        <p:spPr bwMode="auto">
          <a:xfrm>
            <a:off x="5004048" y="692696"/>
            <a:ext cx="4095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2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R</a:t>
            </a: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 Box 3"/>
          <p:cNvSpPr txBox="1">
            <a:spLocks noChangeArrowheads="1"/>
          </p:cNvSpPr>
          <p:nvPr/>
        </p:nvSpPr>
        <p:spPr bwMode="auto">
          <a:xfrm>
            <a:off x="6012160" y="2348880"/>
            <a:ext cx="4095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I</a:t>
            </a:r>
            <a:endParaRPr kumimoji="0" lang="sk-SK"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 Box 4"/>
          <p:cNvSpPr txBox="1">
            <a:spLocks noChangeArrowheads="1"/>
          </p:cNvSpPr>
          <p:nvPr/>
        </p:nvSpPr>
        <p:spPr bwMode="auto">
          <a:xfrm>
            <a:off x="5004048" y="4077072"/>
            <a:ext cx="4095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A</a:t>
            </a:r>
            <a:endParaRPr kumimoji="0" lang="sk-SK"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 Box 2"/>
          <p:cNvSpPr txBox="1">
            <a:spLocks noChangeArrowheads="1"/>
          </p:cNvSpPr>
          <p:nvPr/>
        </p:nvSpPr>
        <p:spPr bwMode="auto">
          <a:xfrm>
            <a:off x="2987824" y="692696"/>
            <a:ext cx="4095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C</a:t>
            </a:r>
            <a:endParaRPr kumimoji="0" lang="sk-SK"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 Box 6"/>
          <p:cNvSpPr txBox="1">
            <a:spLocks noChangeArrowheads="1"/>
          </p:cNvSpPr>
          <p:nvPr/>
        </p:nvSpPr>
        <p:spPr bwMode="auto">
          <a:xfrm>
            <a:off x="2051720" y="2420888"/>
            <a:ext cx="4095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E</a:t>
            </a:r>
            <a:endParaRPr kumimoji="0" lang="sk-SK"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 Box 5"/>
          <p:cNvSpPr txBox="1">
            <a:spLocks noChangeArrowheads="1"/>
          </p:cNvSpPr>
          <p:nvPr/>
        </p:nvSpPr>
        <p:spPr bwMode="auto">
          <a:xfrm>
            <a:off x="2987824" y="4077072"/>
            <a:ext cx="4095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S</a:t>
            </a:r>
            <a:endParaRPr kumimoji="0" lang="sk-SK"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29847" y="-108102"/>
            <a:ext cx="5724644" cy="907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1600" b="0" i="0" u="none" strike="noStrike" cap="none" normalizeH="0" baseline="0" dirty="0" smtClean="0">
                <a:ln>
                  <a:noFill/>
                </a:ln>
                <a:solidFill>
                  <a:srgbClr val="1F4E79"/>
                </a:solidFill>
                <a:effectLst/>
                <a:latin typeface="Arial Black" pitchFamily="34" charset="0"/>
                <a:ea typeface="Times New Roman" pitchFamily="18" charset="0"/>
                <a:cs typeface="Times New Roman" pitchFamily="18" charset="0"/>
              </a:rPr>
              <a:t> PROFESIJNÉ OKRUHY RIASEC – „PÁRTY“</a:t>
            </a:r>
            <a:endParaRPr kumimoji="0" lang="sk-SK" altLang="ja-JP"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altLang="ja-JP" sz="1000" b="1" i="0" u="none" strike="noStrike" cap="none" normalizeH="0" baseline="0" dirty="0" smtClean="0">
                <a:ln>
                  <a:noFill/>
                </a:ln>
                <a:solidFill>
                  <a:srgbClr val="5B9BD5"/>
                </a:solidFill>
                <a:effectLst/>
                <a:latin typeface="Arial" pitchFamily="34" charset="0"/>
                <a:cs typeface="Times New Roman" pitchFamily="18" charset="0"/>
              </a:rPr>
              <a:t>		</a:t>
            </a:r>
            <a:endParaRPr kumimoji="0" lang="en-US" altLang="ja-JP" sz="1000" b="1" i="0" u="none" strike="noStrike" cap="none" normalizeH="0" baseline="0" dirty="0" smtClean="0">
              <a:ln>
                <a:noFill/>
              </a:ln>
              <a:solidFill>
                <a:srgbClr val="5B9BD5"/>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1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k-SK" sz="1800" b="0" i="0" u="none" strike="noStrike" cap="none" normalizeH="0" baseline="0" smtClean="0">
              <a:ln>
                <a:noFill/>
              </a:ln>
              <a:solidFill>
                <a:schemeClr val="tx1"/>
              </a:solidFill>
              <a:effectLst/>
              <a:latin typeface="Arial" pitchFamily="34" charset="0"/>
              <a:cs typeface="Arial" pitchFamily="34" charset="0"/>
            </a:endParaRPr>
          </a:p>
        </p:txBody>
      </p:sp>
      <p:pic>
        <p:nvPicPr>
          <p:cNvPr id="11" name="Obrázok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4581128"/>
            <a:ext cx="1168256" cy="1168256"/>
          </a:xfrm>
          <a:prstGeom prst="rect">
            <a:avLst/>
          </a:prstGeom>
          <a:noFill/>
          <a:extLst>
            <a:ext uri="{909E8E84-426E-40DD-AFC4-6F175D3DCCD1}">
              <a14:hiddenFill xmlns:a14="http://schemas.microsoft.com/office/drawing/2010/main">
                <a:solidFill>
                  <a:srgbClr val="FFFFFF"/>
                </a:solidFill>
              </a14:hiddenFill>
            </a:ext>
          </a:extLst>
        </p:spPr>
      </p:pic>
      <p:sp>
        <p:nvSpPr>
          <p:cNvPr id="12" name="Obdĺžnik 11"/>
          <p:cNvSpPr/>
          <p:nvPr/>
        </p:nvSpPr>
        <p:spPr>
          <a:xfrm>
            <a:off x="1619672" y="4293096"/>
            <a:ext cx="1095172" cy="369332"/>
          </a:xfrm>
          <a:prstGeom prst="rect">
            <a:avLst/>
          </a:prstGeom>
        </p:spPr>
        <p:txBody>
          <a:bodyPr wrap="none">
            <a:spAutoFit/>
          </a:bodyPr>
          <a:lstStyle/>
          <a:p>
            <a:r>
              <a:rPr lang="sk-SK" dirty="0" smtClean="0"/>
              <a:t>Sociálny</a:t>
            </a:r>
            <a:endParaRPr lang="sk-SK" dirty="0"/>
          </a:p>
        </p:txBody>
      </p:sp>
      <p:pic>
        <p:nvPicPr>
          <p:cNvPr id="13" name="Obrázok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636912"/>
            <a:ext cx="1152526" cy="1152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4" name="Obdĺžnik 13"/>
          <p:cNvSpPr/>
          <p:nvPr/>
        </p:nvSpPr>
        <p:spPr>
          <a:xfrm>
            <a:off x="107504" y="2276872"/>
            <a:ext cx="1758815" cy="369332"/>
          </a:xfrm>
          <a:prstGeom prst="rect">
            <a:avLst/>
          </a:prstGeom>
        </p:spPr>
        <p:txBody>
          <a:bodyPr wrap="none">
            <a:spAutoFit/>
          </a:bodyPr>
          <a:lstStyle/>
          <a:p>
            <a:r>
              <a:rPr lang="sk-SK" dirty="0" smtClean="0"/>
              <a:t>Podnikateľský</a:t>
            </a:r>
            <a:endParaRPr lang="sk-SK" dirty="0"/>
          </a:p>
        </p:txBody>
      </p:sp>
      <p:pic>
        <p:nvPicPr>
          <p:cNvPr id="15" name="Obrázok 17"/>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07704" y="548680"/>
            <a:ext cx="993527" cy="99352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Obdĺžnik 16"/>
          <p:cNvSpPr/>
          <p:nvPr/>
        </p:nvSpPr>
        <p:spPr>
          <a:xfrm>
            <a:off x="899592" y="404664"/>
            <a:ext cx="1944763" cy="369332"/>
          </a:xfrm>
          <a:prstGeom prst="rect">
            <a:avLst/>
          </a:prstGeom>
        </p:spPr>
        <p:txBody>
          <a:bodyPr wrap="none">
            <a:spAutoFit/>
          </a:bodyPr>
          <a:lstStyle/>
          <a:p>
            <a:r>
              <a:rPr lang="sk-SK" dirty="0" smtClean="0"/>
              <a:t>Administratívny</a:t>
            </a:r>
            <a:endParaRPr lang="sk-SK" dirty="0"/>
          </a:p>
        </p:txBody>
      </p:sp>
      <p:pic>
        <p:nvPicPr>
          <p:cNvPr id="18" name="Obrázok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2160" y="692696"/>
            <a:ext cx="803027" cy="803027"/>
          </a:xfrm>
          <a:prstGeom prst="rect">
            <a:avLst/>
          </a:prstGeom>
          <a:noFill/>
          <a:extLst>
            <a:ext uri="{909E8E84-426E-40DD-AFC4-6F175D3DCCD1}">
              <a14:hiddenFill xmlns:a14="http://schemas.microsoft.com/office/drawing/2010/main">
                <a:solidFill>
                  <a:srgbClr val="FFFFFF"/>
                </a:solidFill>
              </a14:hiddenFill>
            </a:ext>
          </a:extLst>
        </p:spPr>
      </p:pic>
      <p:sp>
        <p:nvSpPr>
          <p:cNvPr id="21" name="Obdĺžnik 20"/>
          <p:cNvSpPr/>
          <p:nvPr/>
        </p:nvSpPr>
        <p:spPr>
          <a:xfrm>
            <a:off x="5724128" y="476672"/>
            <a:ext cx="2411238" cy="369332"/>
          </a:xfrm>
          <a:prstGeom prst="rect">
            <a:avLst/>
          </a:prstGeom>
        </p:spPr>
        <p:txBody>
          <a:bodyPr wrap="none">
            <a:spAutoFit/>
          </a:bodyPr>
          <a:lstStyle/>
          <a:p>
            <a:r>
              <a:rPr lang="sk-SK" dirty="0" smtClean="0"/>
              <a:t>Prakticko-technický</a:t>
            </a:r>
            <a:endParaRPr lang="sk-SK" dirty="0"/>
          </a:p>
        </p:txBody>
      </p:sp>
      <p:sp>
        <p:nvSpPr>
          <p:cNvPr id="22" name="Obdĺžnik 21"/>
          <p:cNvSpPr/>
          <p:nvPr/>
        </p:nvSpPr>
        <p:spPr>
          <a:xfrm>
            <a:off x="6372200" y="1988840"/>
            <a:ext cx="2892137" cy="369332"/>
          </a:xfrm>
          <a:prstGeom prst="rect">
            <a:avLst/>
          </a:prstGeom>
        </p:spPr>
        <p:txBody>
          <a:bodyPr wrap="none">
            <a:spAutoFit/>
          </a:bodyPr>
          <a:lstStyle/>
          <a:p>
            <a:pPr algn="ctr"/>
            <a:r>
              <a:rPr lang="sk-SK" dirty="0" smtClean="0"/>
              <a:t>Intelektuálno-výskumný</a:t>
            </a:r>
            <a:endParaRPr lang="sk-SK" dirty="0"/>
          </a:p>
        </p:txBody>
      </p:sp>
      <p:pic>
        <p:nvPicPr>
          <p:cNvPr id="23" name="Obrázok 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88224" y="2348880"/>
            <a:ext cx="1057275" cy="1057275"/>
          </a:xfrm>
          <a:prstGeom prst="rect">
            <a:avLst/>
          </a:prstGeom>
          <a:noFill/>
          <a:extLst>
            <a:ext uri="{909E8E84-426E-40DD-AFC4-6F175D3DCCD1}">
              <a14:hiddenFill xmlns:a14="http://schemas.microsoft.com/office/drawing/2010/main">
                <a:solidFill>
                  <a:srgbClr val="FFFFFF"/>
                </a:solidFill>
              </a14:hiddenFill>
            </a:ext>
          </a:extLst>
        </p:spPr>
      </p:pic>
      <p:pic>
        <p:nvPicPr>
          <p:cNvPr id="24" name="Obrázok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80112" y="4509120"/>
            <a:ext cx="1058862" cy="10683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5" name="Obdĺžnik 24"/>
          <p:cNvSpPr/>
          <p:nvPr/>
        </p:nvSpPr>
        <p:spPr>
          <a:xfrm>
            <a:off x="5868144" y="4149080"/>
            <a:ext cx="2379177" cy="369332"/>
          </a:xfrm>
          <a:prstGeom prst="rect">
            <a:avLst/>
          </a:prstGeom>
        </p:spPr>
        <p:txBody>
          <a:bodyPr wrap="none">
            <a:spAutoFit/>
          </a:bodyPr>
          <a:lstStyle/>
          <a:p>
            <a:r>
              <a:rPr lang="sk-SK" dirty="0" smtClean="0"/>
              <a:t>Umelecko-jazykový</a:t>
            </a:r>
            <a:endParaRPr lang="sk-SK" dirty="0"/>
          </a:p>
        </p:txBody>
      </p:sp>
    </p:spTree>
    <p:extLst>
      <p:ext uri="{BB962C8B-B14F-4D97-AF65-F5344CB8AC3E}">
        <p14:creationId xmlns:p14="http://schemas.microsoft.com/office/powerpoint/2010/main" val="320849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b="1" i="1" dirty="0" err="1"/>
              <a:t>Zamestnateľnosť</a:t>
            </a:r>
            <a:r>
              <a:rPr lang="sk-SK" i="1" dirty="0"/>
              <a:t> </a:t>
            </a:r>
            <a:r>
              <a:rPr lang="sk-SK" b="1" i="1" dirty="0"/>
              <a:t>je</a:t>
            </a:r>
            <a:r>
              <a:rPr lang="sk-SK" i="1" dirty="0"/>
              <a:t> </a:t>
            </a:r>
            <a:r>
              <a:rPr lang="sk-SK" b="1" i="1" dirty="0"/>
              <a:t>schopnosť človeka získať a udržať si a  zmeniť zamestnanie. </a:t>
            </a:r>
            <a:endParaRPr lang="sk-SK" b="1" i="1" dirty="0" smtClean="0"/>
          </a:p>
          <a:p>
            <a:r>
              <a:rPr lang="sk-SK" i="1" dirty="0" smtClean="0"/>
              <a:t>Faktory </a:t>
            </a:r>
            <a:r>
              <a:rPr lang="sk-SK" i="1" dirty="0" err="1"/>
              <a:t>zamestnateľnosti</a:t>
            </a:r>
            <a:r>
              <a:rPr lang="sk-SK" i="1" dirty="0"/>
              <a:t> na strane </a:t>
            </a:r>
            <a:r>
              <a:rPr lang="sk-SK" i="1" dirty="0" err="1" smtClean="0"/>
              <a:t>UoZ</a:t>
            </a:r>
            <a:r>
              <a:rPr lang="sk-SK" i="1" dirty="0" smtClean="0"/>
              <a:t> </a:t>
            </a:r>
            <a:r>
              <a:rPr lang="sk-SK" i="1" dirty="0"/>
              <a:t>môžeme rozdeliť do dvoch veľkých skupín</a:t>
            </a:r>
            <a:endParaRPr lang="sk-SK" dirty="0"/>
          </a:p>
        </p:txBody>
      </p:sp>
      <p:sp>
        <p:nvSpPr>
          <p:cNvPr id="2" name="Nadpis 1"/>
          <p:cNvSpPr>
            <a:spLocks noGrp="1"/>
          </p:cNvSpPr>
          <p:nvPr>
            <p:ph type="title"/>
          </p:nvPr>
        </p:nvSpPr>
        <p:spPr/>
        <p:txBody>
          <a:bodyPr/>
          <a:lstStyle/>
          <a:p>
            <a:r>
              <a:rPr lang="sk-SK" dirty="0" smtClean="0"/>
              <a:t>Čo to je </a:t>
            </a:r>
            <a:r>
              <a:rPr lang="sk-SK" dirty="0" err="1" smtClean="0"/>
              <a:t>zamestnateľnosť</a:t>
            </a:r>
            <a:r>
              <a:rPr lang="sk-SK" dirty="0" smtClean="0"/>
              <a:t> ?</a:t>
            </a:r>
            <a:endParaRPr lang="sk-SK" dirty="0"/>
          </a:p>
        </p:txBody>
      </p:sp>
    </p:spTree>
    <p:extLst>
      <p:ext uri="{BB962C8B-B14F-4D97-AF65-F5344CB8AC3E}">
        <p14:creationId xmlns:p14="http://schemas.microsoft.com/office/powerpoint/2010/main" val="4011907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pPr lvl="0"/>
            <a:r>
              <a:rPr lang="sk-SK" dirty="0" smtClean="0"/>
              <a:t>Tento dotazník Vám pomôže konfrontovať svoje vlastné </a:t>
            </a:r>
            <a:r>
              <a:rPr lang="sk-SK" dirty="0" err="1" smtClean="0"/>
              <a:t>sebahodnotenie</a:t>
            </a:r>
            <a:r>
              <a:rPr lang="sk-SK" dirty="0" smtClean="0"/>
              <a:t> typu osobnosti </a:t>
            </a:r>
            <a:endParaRPr lang="sk-SK" dirty="0"/>
          </a:p>
          <a:p>
            <a:pPr lvl="0"/>
            <a:r>
              <a:rPr lang="sk-SK" dirty="0" smtClean="0"/>
              <a:t>Nie len pre </a:t>
            </a:r>
            <a:r>
              <a:rPr lang="sk-SK" dirty="0" err="1" smtClean="0"/>
              <a:t>zamestnanie-povolanie</a:t>
            </a:r>
            <a:r>
              <a:rPr lang="sk-SK" dirty="0" smtClean="0"/>
              <a:t> je </a:t>
            </a:r>
            <a:r>
              <a:rPr lang="sk-SK" dirty="0"/>
              <a:t>dôležité poznať, čo Vás naozaj baví a na aké typy činností máte potenciálne predpoklady. Nasledujúci dotazník nám môže pomôcť spoločne o tom popremýšľať a naznačiť niektoré smery, ktorými by sme sa mohli uberať</a:t>
            </a:r>
            <a:r>
              <a:rPr lang="sk-SK" dirty="0" smtClean="0"/>
              <a:t>. </a:t>
            </a:r>
          </a:p>
          <a:p>
            <a:pPr lvl="0"/>
            <a:r>
              <a:rPr lang="sk-SK" dirty="0" smtClean="0"/>
              <a:t>Prečítajte </a:t>
            </a:r>
            <a:r>
              <a:rPr lang="sk-SK" dirty="0"/>
              <a:t>si nasledovné tvrdenia. Ak s tvrdením súhlasíte, vyplňte krúžok v príslušnom riadku. Neexistujú správne alebo nesprávne odpovede, odpovedajte spontánne – prvá voľba je zvyčajne správna. Vyplnenie dotazníka zaberie približne 5 až 10 minút.“</a:t>
            </a:r>
          </a:p>
          <a:p>
            <a:endParaRPr lang="sk-SK" dirty="0"/>
          </a:p>
        </p:txBody>
      </p:sp>
      <p:sp>
        <p:nvSpPr>
          <p:cNvPr id="2" name="Nadpis 1"/>
          <p:cNvSpPr>
            <a:spLocks noGrp="1"/>
          </p:cNvSpPr>
          <p:nvPr>
            <p:ph type="title"/>
          </p:nvPr>
        </p:nvSpPr>
        <p:spPr/>
        <p:txBody>
          <a:bodyPr>
            <a:normAutofit fontScale="90000"/>
          </a:bodyPr>
          <a:lstStyle/>
          <a:p>
            <a:r>
              <a:rPr lang="sk-SK" cap="all" dirty="0"/>
              <a:t>C2: PROFESIJNÉ OKRUHY RIASEC – </a:t>
            </a:r>
            <a:r>
              <a:rPr lang="sk-SK" cap="all" dirty="0" smtClean="0"/>
              <a:t> </a:t>
            </a:r>
            <a:endParaRPr lang="sk-SK" dirty="0"/>
          </a:p>
        </p:txBody>
      </p:sp>
    </p:spTree>
    <p:extLst>
      <p:ext uri="{BB962C8B-B14F-4D97-AF65-F5344CB8AC3E}">
        <p14:creationId xmlns:p14="http://schemas.microsoft.com/office/powerpoint/2010/main" val="2084643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uľka 7"/>
          <p:cNvGraphicFramePr>
            <a:graphicFrameLocks noGrp="1"/>
          </p:cNvGraphicFramePr>
          <p:nvPr>
            <p:extLst>
              <p:ext uri="{D42A27DB-BD31-4B8C-83A1-F6EECF244321}">
                <p14:modId xmlns:p14="http://schemas.microsoft.com/office/powerpoint/2010/main" val="2296899081"/>
              </p:ext>
            </p:extLst>
          </p:nvPr>
        </p:nvGraphicFramePr>
        <p:xfrm>
          <a:off x="848987" y="828422"/>
          <a:ext cx="7755463" cy="5336882"/>
        </p:xfrm>
        <a:graphic>
          <a:graphicData uri="http://schemas.openxmlformats.org/drawingml/2006/table">
            <a:tbl>
              <a:tblPr firstCol="1" bandRow="1"/>
              <a:tblGrid>
                <a:gridCol w="449451"/>
                <a:gridCol w="4769362"/>
                <a:gridCol w="422775"/>
                <a:gridCol w="422775"/>
                <a:gridCol w="422775"/>
                <a:gridCol w="422775"/>
                <a:gridCol w="422775"/>
                <a:gridCol w="422775"/>
              </a:tblGrid>
              <a:tr h="114844">
                <a:tc>
                  <a:txBody>
                    <a:bodyPr/>
                    <a:lstStyle/>
                    <a:p>
                      <a:pPr algn="ctr">
                        <a:lnSpc>
                          <a:spcPct val="120000"/>
                        </a:lnSpc>
                        <a:spcAft>
                          <a:spcPts val="0"/>
                        </a:spcAft>
                      </a:pPr>
                      <a:r>
                        <a:rPr lang="sk-SK" sz="500" b="1" i="1" dirty="0">
                          <a:solidFill>
                            <a:srgbClr val="000000"/>
                          </a:solidFill>
                          <a:effectLst/>
                          <a:latin typeface="Calibri"/>
                          <a:ea typeface="Times New Roman"/>
                          <a:cs typeface="Times New Roman"/>
                        </a:rPr>
                        <a:t>1</a:t>
                      </a:r>
                      <a:endParaRPr lang="sk-SK" sz="500" dirty="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opravovať autá.</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riešiť logické hádanky.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Najradšej pracujem nezávisle a samostatne.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pracovať v tíme.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Som cieľavedomý a stanovujem si vlastné ciele.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organizovať moje prostredie (napr. papiere, dokumenty...).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montovať a konštruovať rôzne veci.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čítať o umení a hudbe.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Rád pracujem s jasnými pokynmi a postupmi.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presviedčať alebo ovplyvňovať iných.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Wingdings"/>
                          <a:ea typeface="Times New Roman"/>
                          <a:cs typeface="Times New Roman"/>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skúšať nové veci.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učiť niečo ostatných.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pomáhať druhým riešiť ich problémy.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starať sa o zvieratá.</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Neprekážalo by mi pracovať väčšinu času v kancelárii.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predávať.</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písanie (príbehov, básničiek...).</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Zaujíma ma veda.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Ľahko na seba beriem zodpovednosť.</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Zaujíma ma liečiť druhých.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keď sa snažím pochopiť, ako veci fungujú.</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montovať a skladať veci.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Som kreatívny.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Dávam pozor na detaily.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Dokážem sa sústrediť aj na monotónnu prácu.</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analyzovať problémy alebo situácie.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hrať na hudobnom nástroji alebo spievať.</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Zaujíma  ma naučiť sa niečo o nových kultúrach.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Láka ma podnikanie.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varenie.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divadlo a hranie scénok.</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Som praktický človek.</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pracovať s číslami a tabuľkami.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rozprávať sa o problémoch druhých.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Dokážem si dobre zorganizovať prácu.</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keď môžem viesť  vedenie druhých.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pracovať vonku.</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Rád by som pracoval v kancelárii.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Dobre mi ide matematika.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pomáhať druhým.</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kreslenie.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byť v centre diania.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endParaRPr lang="sk-SK" sz="50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R</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S</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C</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398590">
                <a:tc>
                  <a:txBody>
                    <a:bodyPr/>
                    <a:lstStyle/>
                    <a:p>
                      <a:endParaRPr lang="sk-SK" sz="50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dirty="0">
                          <a:solidFill>
                            <a:srgbClr val="000000"/>
                          </a:solidFill>
                          <a:effectLst/>
                          <a:latin typeface="Calibri"/>
                          <a:ea typeface="Times New Roman"/>
                          <a:cs typeface="Times New Roman"/>
                        </a:rPr>
                        <a:t>Súčet bodov v každom stĺpci:</a:t>
                      </a:r>
                      <a:endParaRPr lang="sk-SK" sz="500" dirty="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R</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I</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A</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S</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E</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C</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bl>
          </a:graphicData>
        </a:graphic>
      </p:graphicFrame>
      <p:sp>
        <p:nvSpPr>
          <p:cNvPr id="9" name="Rectangle 1"/>
          <p:cNvSpPr>
            <a:spLocks noChangeArrowheads="1"/>
          </p:cNvSpPr>
          <p:nvPr/>
        </p:nvSpPr>
        <p:spPr bwMode="auto">
          <a:xfrm>
            <a:off x="3557921" y="6266774"/>
            <a:ext cx="279400" cy="266700"/>
          </a:xfrm>
          <a:prstGeom prst="rect">
            <a:avLst/>
          </a:prstGeom>
          <a:noFill/>
          <a:ln w="12700">
            <a:solidFill>
              <a:srgbClr val="2E74B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10" name="Rectangle 2"/>
          <p:cNvSpPr>
            <a:spLocks noChangeArrowheads="1"/>
          </p:cNvSpPr>
          <p:nvPr/>
        </p:nvSpPr>
        <p:spPr bwMode="auto">
          <a:xfrm>
            <a:off x="4139952" y="6237312"/>
            <a:ext cx="279400" cy="266700"/>
          </a:xfrm>
          <a:prstGeom prst="rect">
            <a:avLst/>
          </a:prstGeom>
          <a:noFill/>
          <a:ln w="12700">
            <a:solidFill>
              <a:srgbClr val="2E74B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11" name="Rectangle 4"/>
          <p:cNvSpPr>
            <a:spLocks noChangeArrowheads="1"/>
          </p:cNvSpPr>
          <p:nvPr/>
        </p:nvSpPr>
        <p:spPr bwMode="auto">
          <a:xfrm>
            <a:off x="4715810" y="6237312"/>
            <a:ext cx="279400" cy="266700"/>
          </a:xfrm>
          <a:prstGeom prst="rect">
            <a:avLst/>
          </a:prstGeom>
          <a:noFill/>
          <a:ln w="12700">
            <a:solidFill>
              <a:srgbClr val="2E74B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12" name="Rectangle 9"/>
          <p:cNvSpPr>
            <a:spLocks noChangeArrowheads="1"/>
          </p:cNvSpPr>
          <p:nvPr/>
        </p:nvSpPr>
        <p:spPr bwMode="auto">
          <a:xfrm>
            <a:off x="501608" y="412975"/>
            <a:ext cx="2249334" cy="4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1200" b="0" i="0" u="none" strike="noStrike" cap="none" normalizeH="0" baseline="0" dirty="0" smtClean="0">
                <a:ln>
                  <a:noFill/>
                </a:ln>
                <a:solidFill>
                  <a:srgbClr val="1F4E79"/>
                </a:solidFill>
                <a:effectLst/>
                <a:latin typeface="Arial" pitchFamily="34" charset="0"/>
                <a:ea typeface="Times New Roman" pitchFamily="18" charset="0"/>
                <a:cs typeface="Times New Roman" pitchFamily="18" charset="0"/>
              </a:rPr>
              <a:t>C2:profesijné okruhy </a:t>
            </a:r>
            <a:r>
              <a:rPr kumimoji="0" lang="sk-SK" altLang="ja-JP" sz="1200" b="0" i="0" u="none" strike="noStrike" cap="none" normalizeH="0" dirty="0" smtClean="0">
                <a:ln>
                  <a:noFill/>
                </a:ln>
                <a:solidFill>
                  <a:srgbClr val="1F4E79"/>
                </a:solidFill>
                <a:effectLst/>
                <a:latin typeface="Arial" pitchFamily="34" charset="0"/>
                <a:ea typeface="Times New Roman" pitchFamily="18" charset="0"/>
                <a:cs typeface="Times New Roman" pitchFamily="18" charset="0"/>
              </a:rPr>
              <a:t> RIASEC</a:t>
            </a:r>
            <a:endParaRPr kumimoji="0" lang="sk-SK" altLang="ja-JP" sz="1000" b="1" i="0" u="none" strike="noStrike" cap="none" normalizeH="0" baseline="0" dirty="0" smtClean="0">
              <a:ln>
                <a:noFill/>
              </a:ln>
              <a:solidFill>
                <a:srgbClr val="1F4E79"/>
              </a:solidFill>
              <a:effectLst/>
              <a:latin typeface="Arial" pitchFamily="34" charset="0"/>
              <a:cs typeface="Times New Roman" pitchFamily="18" charset="0"/>
            </a:endParaRPr>
          </a:p>
        </p:txBody>
      </p:sp>
    </p:spTree>
    <p:extLst>
      <p:ext uri="{BB962C8B-B14F-4D97-AF65-F5344CB8AC3E}">
        <p14:creationId xmlns:p14="http://schemas.microsoft.com/office/powerpoint/2010/main" val="752007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pPr marL="0" lvl="0" indent="0">
              <a:buNone/>
            </a:pPr>
            <a:endParaRPr lang="sk-SK" dirty="0" smtClean="0"/>
          </a:p>
          <a:p>
            <a:pPr marL="0" lvl="0" indent="0">
              <a:buNone/>
            </a:pPr>
            <a:endParaRPr lang="sk-SK" dirty="0"/>
          </a:p>
          <a:p>
            <a:pPr marL="0" lvl="0" indent="0">
              <a:buNone/>
            </a:pPr>
            <a:r>
              <a:rPr lang="sk-SK" dirty="0" smtClean="0"/>
              <a:t>Prečítajte si charakteristiku   svojho dominantného typu</a:t>
            </a:r>
          </a:p>
          <a:p>
            <a:pPr marL="0" lvl="0" indent="0">
              <a:buNone/>
            </a:pPr>
            <a:endParaRPr lang="sk-SK" dirty="0"/>
          </a:p>
          <a:p>
            <a:pPr marL="0" lvl="0" indent="0">
              <a:buNone/>
            </a:pPr>
            <a:r>
              <a:rPr lang="sk-SK" dirty="0" smtClean="0"/>
              <a:t>Ľavý stĺpec: to sú záujmy – činnosti</a:t>
            </a:r>
          </a:p>
          <a:p>
            <a:pPr marL="0" lvl="0" indent="0">
              <a:buNone/>
            </a:pPr>
            <a:endParaRPr lang="sk-SK" dirty="0" smtClean="0"/>
          </a:p>
          <a:p>
            <a:pPr marL="0" lvl="0" indent="0">
              <a:buNone/>
            </a:pPr>
            <a:r>
              <a:rPr lang="sk-SK" dirty="0" smtClean="0"/>
              <a:t>Pravý stĺpec: vlastnosti</a:t>
            </a:r>
          </a:p>
          <a:p>
            <a:pPr marL="0" lvl="0" indent="0">
              <a:buNone/>
            </a:pPr>
            <a:r>
              <a:rPr lang="sk-SK" dirty="0" smtClean="0">
                <a:solidFill>
                  <a:srgbClr val="FF0000"/>
                </a:solidFill>
              </a:rPr>
              <a:t>vytlačiť</a:t>
            </a:r>
          </a:p>
          <a:p>
            <a:pPr marL="0" lvl="0" indent="0">
              <a:buNone/>
            </a:pPr>
            <a:r>
              <a:rPr lang="sk-SK" dirty="0" smtClean="0"/>
              <a:t> </a:t>
            </a:r>
            <a:endParaRPr lang="sk-SK" dirty="0"/>
          </a:p>
        </p:txBody>
      </p:sp>
      <p:sp>
        <p:nvSpPr>
          <p:cNvPr id="2" name="Nadpis 1"/>
          <p:cNvSpPr>
            <a:spLocks noGrp="1"/>
          </p:cNvSpPr>
          <p:nvPr>
            <p:ph type="title"/>
          </p:nvPr>
        </p:nvSpPr>
        <p:spPr>
          <a:xfrm>
            <a:off x="395536" y="188640"/>
            <a:ext cx="8768353" cy="1359024"/>
          </a:xfrm>
        </p:spPr>
        <p:txBody>
          <a:bodyPr>
            <a:normAutofit/>
          </a:bodyPr>
          <a:lstStyle/>
          <a:p>
            <a:r>
              <a:rPr lang="sk-SK" sz="2800" cap="all" dirty="0"/>
              <a:t>C3: PROFESIJNÉ OKRUHY RIASEC – CHARAKTERISTIKY </a:t>
            </a:r>
            <a:r>
              <a:rPr lang="sk-SK" sz="2800" cap="all" dirty="0" smtClean="0"/>
              <a:t>TYPOV- konfrontácia</a:t>
            </a:r>
            <a:endParaRPr lang="sk-SK" sz="2800" dirty="0"/>
          </a:p>
        </p:txBody>
      </p:sp>
    </p:spTree>
    <p:extLst>
      <p:ext uri="{BB962C8B-B14F-4D97-AF65-F5344CB8AC3E}">
        <p14:creationId xmlns:p14="http://schemas.microsoft.com/office/powerpoint/2010/main" val="40077293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fontScale="70000" lnSpcReduction="20000"/>
          </a:bodyPr>
          <a:lstStyle/>
          <a:p>
            <a:r>
              <a:rPr lang="sk-SK" dirty="0"/>
              <a:t>Tým, že ukončíme školu, sa naše vzdelávanie nekončí. Už dávno neplatí, že s poznatkami, ktoré sme získali v škole, vystačíme  po celý  život. Nikdy si doba nežiadala toľko priebežného vzdelávania, ako je tomu dnes. </a:t>
            </a:r>
            <a:endParaRPr lang="sk-SK" dirty="0" smtClean="0"/>
          </a:p>
          <a:p>
            <a:r>
              <a:rPr lang="sk-SK" dirty="0" smtClean="0"/>
              <a:t>Nové </a:t>
            </a:r>
            <a:r>
              <a:rPr lang="sk-SK" dirty="0"/>
              <a:t>požiadavky, ktoré sa dnes kladú na pracovníkov, sú  schopnosti  ako napríklad:  pružnosť, schopnosť pracovať v tíme, myslenie v súvislostiach a systémoch, ochota prevziať zodpovednosť, vedomie kvality, ochota učiť sa a iné. </a:t>
            </a:r>
            <a:endParaRPr lang="sk-SK" dirty="0" smtClean="0"/>
          </a:p>
          <a:p>
            <a:r>
              <a:rPr lang="sk-SK" b="1" dirty="0" smtClean="0">
                <a:solidFill>
                  <a:srgbClr val="FF0000"/>
                </a:solidFill>
              </a:rPr>
              <a:t>Všetky </a:t>
            </a:r>
            <a:r>
              <a:rPr lang="sk-SK" b="1" dirty="0">
                <a:solidFill>
                  <a:srgbClr val="FF0000"/>
                </a:solidFill>
              </a:rPr>
              <a:t>tieto požiadavky nazývané aj kľúčovými kompetenciami budú oveľa viac než v minulosti určovať náš pracovný život</a:t>
            </a:r>
            <a:r>
              <a:rPr lang="sk-SK" dirty="0" smtClean="0"/>
              <a:t>.</a:t>
            </a:r>
          </a:p>
          <a:p>
            <a:r>
              <a:rPr lang="sk-SK" dirty="0" smtClean="0"/>
              <a:t>Kľúčové  </a:t>
            </a:r>
            <a:r>
              <a:rPr lang="sk-SK" dirty="0"/>
              <a:t>kompetencie  </a:t>
            </a:r>
            <a:r>
              <a:rPr lang="sk-SK" dirty="0">
                <a:solidFill>
                  <a:srgbClr val="FF0000"/>
                </a:solidFill>
              </a:rPr>
              <a:t>sú  prenositeľné </a:t>
            </a:r>
            <a:r>
              <a:rPr lang="sk-SK" dirty="0"/>
              <a:t>- je  možné využiť ich nielen  v úzkej  profesijnej oblasti. Kľúčové kvalifikácie sú trvalé - môžu byť využité aj v zmenených okolnostiach</a:t>
            </a:r>
            <a:r>
              <a:rPr lang="sk-SK" dirty="0" smtClean="0"/>
              <a:t>. Na  </a:t>
            </a:r>
            <a:r>
              <a:rPr lang="sk-SK" dirty="0"/>
              <a:t>prvý  pohľad  sa  zdá,  že  tieto  schopnosti  sú  samozrejmé  a prirodzené. Hoci  každý  z nás je  týmito charakteristikami vybavený v odlišnej miere, </a:t>
            </a:r>
            <a:r>
              <a:rPr lang="sk-SK" dirty="0">
                <a:solidFill>
                  <a:srgbClr val="FF0000"/>
                </a:solidFill>
              </a:rPr>
              <a:t>nie sú vrodené</a:t>
            </a:r>
            <a:r>
              <a:rPr lang="sk-SK" dirty="0"/>
              <a:t>, </a:t>
            </a:r>
            <a:r>
              <a:rPr lang="sk-SK" dirty="0">
                <a:solidFill>
                  <a:srgbClr val="FF0000"/>
                </a:solidFill>
              </a:rPr>
              <a:t>ale dajú sa rozvíjať pri vykonávaní praktickej činnosti</a:t>
            </a:r>
            <a:r>
              <a:rPr lang="sk-SK" dirty="0"/>
              <a:t> alebo pomocou tréningu</a:t>
            </a:r>
            <a:endParaRPr lang="sk-SK" dirty="0"/>
          </a:p>
        </p:txBody>
      </p:sp>
      <p:sp>
        <p:nvSpPr>
          <p:cNvPr id="3" name="Nadpis 2"/>
          <p:cNvSpPr>
            <a:spLocks noGrp="1"/>
          </p:cNvSpPr>
          <p:nvPr>
            <p:ph type="title"/>
          </p:nvPr>
        </p:nvSpPr>
        <p:spPr/>
        <p:txBody>
          <a:bodyPr/>
          <a:lstStyle/>
          <a:p>
            <a:r>
              <a:rPr lang="sk-SK" cap="all" dirty="0">
                <a:effectLst/>
              </a:rPr>
              <a:t>D4: KĽÚČOVÉ KOMPETENCIE 1</a:t>
            </a:r>
            <a:endParaRPr lang="sk-SK" dirty="0"/>
          </a:p>
        </p:txBody>
      </p:sp>
    </p:spTree>
    <p:extLst>
      <p:ext uri="{BB962C8B-B14F-4D97-AF65-F5344CB8AC3E}">
        <p14:creationId xmlns:p14="http://schemas.microsoft.com/office/powerpoint/2010/main" val="1286404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2"/>
          <p:cNvSpPr>
            <a:spLocks noGrp="1"/>
          </p:cNvSpPr>
          <p:nvPr>
            <p:ph type="title"/>
          </p:nvPr>
        </p:nvSpPr>
        <p:spPr>
          <a:xfrm>
            <a:off x="457200" y="274638"/>
            <a:ext cx="8229600" cy="490066"/>
          </a:xfrm>
        </p:spPr>
        <p:txBody>
          <a:bodyPr>
            <a:normAutofit/>
          </a:bodyPr>
          <a:lstStyle/>
          <a:p>
            <a:r>
              <a:rPr lang="sk-SK" sz="1100" cap="all" dirty="0">
                <a:effectLst/>
              </a:rPr>
              <a:t>D4: KĽÚČOVÉ KOMPETENCIE 1</a:t>
            </a:r>
            <a:endParaRPr lang="sk-SK" sz="1100" dirty="0"/>
          </a:p>
        </p:txBody>
      </p:sp>
      <p:graphicFrame>
        <p:nvGraphicFramePr>
          <p:cNvPr id="6" name="Zástupný symbol obsahu 5"/>
          <p:cNvGraphicFramePr>
            <a:graphicFrameLocks noGrp="1"/>
          </p:cNvGraphicFramePr>
          <p:nvPr>
            <p:ph idx="1"/>
            <p:extLst>
              <p:ext uri="{D42A27DB-BD31-4B8C-83A1-F6EECF244321}">
                <p14:modId xmlns:p14="http://schemas.microsoft.com/office/powerpoint/2010/main" val="1169543062"/>
              </p:ext>
            </p:extLst>
          </p:nvPr>
        </p:nvGraphicFramePr>
        <p:xfrm>
          <a:off x="395538" y="764700"/>
          <a:ext cx="8568949" cy="5688636"/>
        </p:xfrm>
        <a:graphic>
          <a:graphicData uri="http://schemas.openxmlformats.org/drawingml/2006/table">
            <a:tbl>
              <a:tblPr firstRow="1" firstCol="1" bandRow="1"/>
              <a:tblGrid>
                <a:gridCol w="5434125"/>
                <a:gridCol w="1044642"/>
                <a:gridCol w="1044642"/>
                <a:gridCol w="1045540"/>
              </a:tblGrid>
              <a:tr h="247332">
                <a:tc gridSpan="4">
                  <a:txBody>
                    <a:bodyPr/>
                    <a:lstStyle/>
                    <a:p>
                      <a:pPr>
                        <a:spcBef>
                          <a:spcPts val="1200"/>
                        </a:spcBef>
                        <a:spcAft>
                          <a:spcPts val="0"/>
                        </a:spcAft>
                      </a:pPr>
                      <a:r>
                        <a:rPr lang="sk-SK" sz="600" b="1" dirty="0">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2E74B5"/>
                    </a:solidFill>
                  </a:tcPr>
                </a:tc>
                <a:tc hMerge="1">
                  <a:txBody>
                    <a:bodyPr/>
                    <a:lstStyle/>
                    <a:p>
                      <a:endParaRPr lang="sk-SK"/>
                    </a:p>
                  </a:txBody>
                  <a:tcPr/>
                </a:tc>
                <a:tc hMerge="1">
                  <a:txBody>
                    <a:bodyPr/>
                    <a:lstStyle/>
                    <a:p>
                      <a:endParaRPr lang="sk-SK"/>
                    </a:p>
                  </a:txBody>
                  <a:tcPr/>
                </a:tc>
                <a:tc hMerge="1">
                  <a:txBody>
                    <a:bodyPr/>
                    <a:lstStyle/>
                    <a:p>
                      <a:endParaRPr lang="sk-SK"/>
                    </a:p>
                  </a:txBody>
                  <a:tcPr/>
                </a:tc>
              </a:tr>
              <a:tr h="247332">
                <a:tc>
                  <a:txBody>
                    <a:bodyPr/>
                    <a:lstStyle/>
                    <a:p>
                      <a:pPr>
                        <a:spcBef>
                          <a:spcPts val="1200"/>
                        </a:spcBef>
                        <a:spcAft>
                          <a:spcPts val="0"/>
                        </a:spcAft>
                      </a:pPr>
                      <a:r>
                        <a:rPr lang="sk-SK" sz="1200" b="1" dirty="0">
                          <a:solidFill>
                            <a:srgbClr val="404040"/>
                          </a:solidFill>
                          <a:effectLst/>
                          <a:latin typeface="Arial"/>
                          <a:cs typeface="Times New Roman"/>
                        </a:rPr>
                        <a:t>Schopnosť pracovať v tíme</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Bef>
                          <a:spcPts val="1200"/>
                        </a:spcBef>
                        <a:spcAft>
                          <a:spcPts val="0"/>
                        </a:spcAft>
                      </a:pPr>
                      <a:r>
                        <a:rPr lang="sk-SK" sz="600" b="1">
                          <a:solidFill>
                            <a:srgbClr val="404040"/>
                          </a:solidFill>
                          <a:effectLst/>
                          <a:latin typeface="Arial"/>
                          <a:cs typeface="Times New Roman"/>
                        </a:rPr>
                        <a:t>ťažké</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Bef>
                          <a:spcPts val="1200"/>
                        </a:spcBef>
                        <a:spcAft>
                          <a:spcPts val="0"/>
                        </a:spcAft>
                      </a:pPr>
                      <a:r>
                        <a:rPr lang="sk-SK" sz="600" b="1">
                          <a:solidFill>
                            <a:srgbClr val="404040"/>
                          </a:solidFill>
                          <a:effectLst/>
                          <a:latin typeface="Arial"/>
                          <a:cs typeface="Times New Roman"/>
                        </a:rPr>
                        <a:t>ľahké</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Bef>
                          <a:spcPts val="1200"/>
                        </a:spcBef>
                        <a:spcAft>
                          <a:spcPts val="0"/>
                        </a:spcAft>
                      </a:pPr>
                      <a:r>
                        <a:rPr lang="sk-SK" sz="600" b="1">
                          <a:solidFill>
                            <a:srgbClr val="404040"/>
                          </a:solidFill>
                          <a:effectLst/>
                          <a:latin typeface="Arial"/>
                          <a:cs typeface="Times New Roman"/>
                        </a:rPr>
                        <a:t>neviem</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247332">
                <a:tc>
                  <a:txBody>
                    <a:bodyPr/>
                    <a:lstStyle/>
                    <a:p>
                      <a:pPr>
                        <a:spcBef>
                          <a:spcPts val="1200"/>
                        </a:spcBef>
                        <a:spcAft>
                          <a:spcPts val="0"/>
                        </a:spcAft>
                      </a:pPr>
                      <a:r>
                        <a:rPr lang="sk-SK" sz="1200" b="1" dirty="0">
                          <a:solidFill>
                            <a:srgbClr val="404040"/>
                          </a:solidFill>
                          <a:effectLst/>
                          <a:latin typeface="Arial"/>
                          <a:cs typeface="Times New Roman"/>
                        </a:rPr>
                        <a:t>1. tolerovať rozdielnosti druhých</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2. spoľahlivo plniť úlohy</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3. akceptovať prijaté rozhodnutia</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4. aktívne sa zapájať a prispievať k hľadaniu spoločných riešení</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5. priznať si slabosti alebo chyby</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dirty="0">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6. motivovať ostatných a pomáhať im, aby sa zapájali</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Schopnosť riešiť konflikty</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Bef>
                          <a:spcPts val="1200"/>
                        </a:spcBef>
                        <a:spcAft>
                          <a:spcPts val="0"/>
                        </a:spcAft>
                      </a:pPr>
                      <a:r>
                        <a:rPr lang="sk-SK" sz="600" b="1">
                          <a:solidFill>
                            <a:srgbClr val="404040"/>
                          </a:solidFill>
                          <a:effectLst/>
                          <a:latin typeface="Arial"/>
                          <a:cs typeface="Times New Roman"/>
                        </a:rPr>
                        <a:t>ťažké</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Bef>
                          <a:spcPts val="1200"/>
                        </a:spcBef>
                        <a:spcAft>
                          <a:spcPts val="0"/>
                        </a:spcAft>
                      </a:pPr>
                      <a:r>
                        <a:rPr lang="sk-SK" sz="600" b="1">
                          <a:solidFill>
                            <a:srgbClr val="404040"/>
                          </a:solidFill>
                          <a:effectLst/>
                          <a:latin typeface="Arial"/>
                          <a:cs typeface="Times New Roman"/>
                        </a:rPr>
                        <a:t>ľahké</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Bef>
                          <a:spcPts val="1200"/>
                        </a:spcBef>
                        <a:spcAft>
                          <a:spcPts val="0"/>
                        </a:spcAft>
                      </a:pPr>
                      <a:r>
                        <a:rPr lang="sk-SK" sz="600" b="1">
                          <a:solidFill>
                            <a:srgbClr val="404040"/>
                          </a:solidFill>
                          <a:effectLst/>
                          <a:latin typeface="Arial"/>
                          <a:cs typeface="Times New Roman"/>
                        </a:rPr>
                        <a:t>neviem</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247332">
                <a:tc>
                  <a:txBody>
                    <a:bodyPr/>
                    <a:lstStyle/>
                    <a:p>
                      <a:pPr>
                        <a:spcBef>
                          <a:spcPts val="1200"/>
                        </a:spcBef>
                        <a:spcAft>
                          <a:spcPts val="0"/>
                        </a:spcAft>
                      </a:pPr>
                      <a:r>
                        <a:rPr lang="sk-SK" sz="1200" b="1" dirty="0">
                          <a:solidFill>
                            <a:srgbClr val="404040"/>
                          </a:solidFill>
                          <a:effectLst/>
                          <a:latin typeface="Arial"/>
                          <a:cs typeface="Times New Roman"/>
                        </a:rPr>
                        <a:t>7. vedieť povedať nie</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8. akceptovať názory iných</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9. objektívne a racionálne reagovať na kritiku</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10. rozpoznať a nezvyšovať napätie</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11. rešpektovať ostatných a prispôsobiť sa</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12. obhajovať vlastný názor</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Schopnosť komunikácie</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Bef>
                          <a:spcPts val="1200"/>
                        </a:spcBef>
                        <a:spcAft>
                          <a:spcPts val="0"/>
                        </a:spcAft>
                      </a:pPr>
                      <a:r>
                        <a:rPr lang="sk-SK" sz="600" b="1">
                          <a:solidFill>
                            <a:srgbClr val="404040"/>
                          </a:solidFill>
                          <a:effectLst/>
                          <a:latin typeface="Arial"/>
                          <a:cs typeface="Times New Roman"/>
                        </a:rPr>
                        <a:t>ťažké</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Bef>
                          <a:spcPts val="1200"/>
                        </a:spcBef>
                        <a:spcAft>
                          <a:spcPts val="0"/>
                        </a:spcAft>
                      </a:pPr>
                      <a:r>
                        <a:rPr lang="sk-SK" sz="600" b="1">
                          <a:solidFill>
                            <a:srgbClr val="404040"/>
                          </a:solidFill>
                          <a:effectLst/>
                          <a:latin typeface="Arial"/>
                          <a:cs typeface="Times New Roman"/>
                        </a:rPr>
                        <a:t>ľahké</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Bef>
                          <a:spcPts val="1200"/>
                        </a:spcBef>
                        <a:spcAft>
                          <a:spcPts val="0"/>
                        </a:spcAft>
                      </a:pPr>
                      <a:r>
                        <a:rPr lang="sk-SK" sz="600" b="1">
                          <a:solidFill>
                            <a:srgbClr val="404040"/>
                          </a:solidFill>
                          <a:effectLst/>
                          <a:latin typeface="Arial"/>
                          <a:cs typeface="Times New Roman"/>
                        </a:rPr>
                        <a:t>neviem</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247332">
                <a:tc>
                  <a:txBody>
                    <a:bodyPr/>
                    <a:lstStyle/>
                    <a:p>
                      <a:pPr>
                        <a:spcBef>
                          <a:spcPts val="1200"/>
                        </a:spcBef>
                        <a:spcAft>
                          <a:spcPts val="0"/>
                        </a:spcAft>
                      </a:pPr>
                      <a:r>
                        <a:rPr lang="sk-SK" sz="1200" b="1" dirty="0">
                          <a:solidFill>
                            <a:srgbClr val="404040"/>
                          </a:solidFill>
                          <a:effectLst/>
                          <a:latin typeface="Arial"/>
                          <a:cs typeface="Times New Roman"/>
                        </a:rPr>
                        <a:t>13. zrozumiteľne sa vyjadrovať</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14. aktívne počúvať</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15. predvídať možné nedorozumenia</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16. sumarizovať a parafrázovať</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17. opýtať sa, ak niečo nie je jasné</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18. voľne rozprávať / prezentovať pred skupinou</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47332">
                <a:tc>
                  <a:txBody>
                    <a:bodyPr/>
                    <a:lstStyle/>
                    <a:p>
                      <a:pPr>
                        <a:spcBef>
                          <a:spcPts val="1200"/>
                        </a:spcBef>
                        <a:spcAft>
                          <a:spcPts val="0"/>
                        </a:spcAft>
                      </a:pPr>
                      <a:r>
                        <a:rPr lang="sk-SK" sz="1200" b="1" dirty="0">
                          <a:solidFill>
                            <a:srgbClr val="404040"/>
                          </a:solidFill>
                          <a:effectLst/>
                          <a:latin typeface="Arial"/>
                          <a:cs typeface="Times New Roman"/>
                        </a:rPr>
                        <a:t>SPOLU:</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9CC2E5"/>
                    </a:solidFill>
                  </a:tcPr>
                </a:tc>
                <a:tc>
                  <a:txBody>
                    <a:bodyPr/>
                    <a:lstStyle/>
                    <a:p>
                      <a:pPr algn="ctr">
                        <a:spcBef>
                          <a:spcPts val="1200"/>
                        </a:spcBef>
                        <a:spcAft>
                          <a:spcPts val="0"/>
                        </a:spcAft>
                      </a:pPr>
                      <a:r>
                        <a:rPr lang="sk-SK" sz="600" b="1">
                          <a:solidFill>
                            <a:srgbClr val="404040"/>
                          </a:solidFill>
                          <a:effectLst/>
                          <a:latin typeface="Arial"/>
                          <a:cs typeface="Times New Roman"/>
                        </a:rPr>
                        <a:t>.........</a:t>
                      </a:r>
                    </a:p>
                  </a:txBody>
                  <a:tcPr marL="49309" marR="49309" marT="0" marB="0" anchor="b">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Bef>
                          <a:spcPts val="1200"/>
                        </a:spcBef>
                        <a:spcAft>
                          <a:spcPts val="0"/>
                        </a:spcAft>
                      </a:pPr>
                      <a:r>
                        <a:rPr lang="sk-SK" sz="600" b="1" dirty="0">
                          <a:solidFill>
                            <a:srgbClr val="404040"/>
                          </a:solidFill>
                          <a:effectLst/>
                          <a:latin typeface="Arial"/>
                          <a:cs typeface="Times New Roman"/>
                        </a:rPr>
                        <a:t> </a:t>
                      </a:r>
                    </a:p>
                  </a:txBody>
                  <a:tcPr marL="49309" marR="49309"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9CC2E5"/>
                    </a:solidFill>
                  </a:tcPr>
                </a:tc>
              </a:tr>
            </a:tbl>
          </a:graphicData>
        </a:graphic>
      </p:graphicFrame>
    </p:spTree>
    <p:extLst>
      <p:ext uri="{BB962C8B-B14F-4D97-AF65-F5344CB8AC3E}">
        <p14:creationId xmlns:p14="http://schemas.microsoft.com/office/powerpoint/2010/main" val="16321727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Zástupný symbol obsahu 4"/>
          <p:cNvGraphicFramePr>
            <a:graphicFrameLocks noGrp="1" noChangeAspect="1"/>
          </p:cNvGraphicFramePr>
          <p:nvPr>
            <p:ph idx="1"/>
            <p:extLst>
              <p:ext uri="{D42A27DB-BD31-4B8C-83A1-F6EECF244321}">
                <p14:modId xmlns:p14="http://schemas.microsoft.com/office/powerpoint/2010/main" val="518537063"/>
              </p:ext>
            </p:extLst>
          </p:nvPr>
        </p:nvGraphicFramePr>
        <p:xfrm>
          <a:off x="827584" y="36201"/>
          <a:ext cx="6408712" cy="6875097"/>
        </p:xfrm>
        <a:graphic>
          <a:graphicData uri="http://schemas.openxmlformats.org/presentationml/2006/ole">
            <mc:AlternateContent xmlns:mc="http://schemas.openxmlformats.org/markup-compatibility/2006">
              <mc:Choice xmlns:v="urn:schemas-microsoft-com:vml" Requires="v">
                <p:oleObj spid="_x0000_s2053" name="Dokument" r:id="rId3" imgW="6239405" imgH="6693079" progId="Word.Document.12">
                  <p:embed/>
                </p:oleObj>
              </mc:Choice>
              <mc:Fallback>
                <p:oleObj name="Dokument" r:id="rId3" imgW="6239405" imgH="6693079" progId="Word.Document.12">
                  <p:embed/>
                  <p:pic>
                    <p:nvPicPr>
                      <p:cNvPr id="0" name="Objek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6201"/>
                        <a:ext cx="6408712" cy="687509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1787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Zástupný symbol obsahu 3"/>
          <p:cNvGraphicFramePr>
            <a:graphicFrameLocks noGrp="1"/>
          </p:cNvGraphicFramePr>
          <p:nvPr>
            <p:ph idx="1"/>
            <p:extLst>
              <p:ext uri="{D42A27DB-BD31-4B8C-83A1-F6EECF244321}">
                <p14:modId xmlns:p14="http://schemas.microsoft.com/office/powerpoint/2010/main" val="3033421610"/>
              </p:ext>
            </p:extLst>
          </p:nvPr>
        </p:nvGraphicFramePr>
        <p:xfrm>
          <a:off x="395536" y="1268760"/>
          <a:ext cx="7416824" cy="5493522"/>
        </p:xfrm>
        <a:graphic>
          <a:graphicData uri="http://schemas.openxmlformats.org/drawingml/2006/table">
            <a:tbl>
              <a:tblPr firstRow="1" firstCol="1" bandRow="1"/>
              <a:tblGrid>
                <a:gridCol w="3708412"/>
                <a:gridCol w="3708412"/>
              </a:tblGrid>
              <a:tr h="145154">
                <a:tc>
                  <a:txBody>
                    <a:bodyPr/>
                    <a:lstStyle/>
                    <a:p>
                      <a:pPr>
                        <a:lnSpc>
                          <a:spcPct val="120000"/>
                        </a:lnSpc>
                        <a:spcBef>
                          <a:spcPts val="300"/>
                        </a:spcBef>
                        <a:spcAft>
                          <a:spcPts val="300"/>
                        </a:spcAft>
                      </a:pPr>
                      <a:r>
                        <a:rPr lang="sk-SK" sz="1100" b="1" dirty="0">
                          <a:solidFill>
                            <a:srgbClr val="404040"/>
                          </a:solidFill>
                          <a:effectLst/>
                          <a:latin typeface="Arial"/>
                          <a:ea typeface="Times New Roman"/>
                          <a:cs typeface="Times New Roman"/>
                        </a:rPr>
                        <a:t>Sociálne kompetencie:</a:t>
                      </a:r>
                      <a:endParaRPr lang="sk-SK" sz="1100" dirty="0">
                        <a:solidFill>
                          <a:srgbClr val="404040"/>
                        </a:solidFill>
                        <a:effectLst/>
                        <a:latin typeface="Arial"/>
                        <a:ea typeface="Times New Roman"/>
                        <a:cs typeface="Times New Roman"/>
                      </a:endParaRPr>
                    </a:p>
                  </a:txBody>
                  <a:tcPr marL="37716" marR="3771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Bef>
                          <a:spcPts val="300"/>
                        </a:spcBef>
                        <a:spcAft>
                          <a:spcPts val="300"/>
                        </a:spcAft>
                      </a:pPr>
                      <a:r>
                        <a:rPr lang="sk-SK" sz="500" dirty="0">
                          <a:solidFill>
                            <a:srgbClr val="404040"/>
                          </a:solidFill>
                          <a:effectLst/>
                          <a:latin typeface="Arial"/>
                          <a:ea typeface="Times New Roman"/>
                          <a:cs typeface="Times New Roman"/>
                        </a:rPr>
                        <a:t>Počet bodov („ľahké“):</a:t>
                      </a:r>
                    </a:p>
                  </a:txBody>
                  <a:tcPr marL="37716" marR="3771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271095">
                <a:tc gridSpan="2">
                  <a:txBody>
                    <a:bodyPr/>
                    <a:lstStyle/>
                    <a:p>
                      <a:pPr>
                        <a:lnSpc>
                          <a:spcPct val="120000"/>
                        </a:lnSpc>
                        <a:spcAft>
                          <a:spcPts val="0"/>
                        </a:spcAft>
                      </a:pPr>
                      <a:r>
                        <a:rPr lang="sk-SK" sz="1100" dirty="0">
                          <a:solidFill>
                            <a:srgbClr val="404040"/>
                          </a:solidFill>
                          <a:effectLst/>
                          <a:latin typeface="Arial"/>
                          <a:ea typeface="Times New Roman"/>
                          <a:cs typeface="Times New Roman"/>
                        </a:rPr>
                        <a:t> </a:t>
                      </a:r>
                    </a:p>
                    <a:p>
                      <a:pPr>
                        <a:lnSpc>
                          <a:spcPct val="120000"/>
                        </a:lnSpc>
                        <a:spcAft>
                          <a:spcPts val="0"/>
                        </a:spcAft>
                      </a:pPr>
                      <a:r>
                        <a:rPr lang="sk-SK" sz="1100" dirty="0">
                          <a:solidFill>
                            <a:srgbClr val="404040"/>
                          </a:solidFill>
                          <a:effectLst/>
                          <a:latin typeface="Arial"/>
                          <a:ea typeface="Times New Roman"/>
                          <a:cs typeface="Times New Roman"/>
                        </a:rPr>
                        <a:t> </a:t>
                      </a:r>
                    </a:p>
                  </a:txBody>
                  <a:tcPr marL="37716" marR="3771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hMerge="1">
                  <a:txBody>
                    <a:bodyPr/>
                    <a:lstStyle/>
                    <a:p>
                      <a:endParaRPr lang="sk-SK"/>
                    </a:p>
                  </a:txBody>
                  <a:tcPr/>
                </a:tc>
              </a:tr>
              <a:tr h="145154">
                <a:tc>
                  <a:txBody>
                    <a:bodyPr/>
                    <a:lstStyle/>
                    <a:p>
                      <a:pPr>
                        <a:lnSpc>
                          <a:spcPct val="120000"/>
                        </a:lnSpc>
                        <a:spcBef>
                          <a:spcPts val="300"/>
                        </a:spcBef>
                        <a:spcAft>
                          <a:spcPts val="300"/>
                        </a:spcAft>
                      </a:pPr>
                      <a:r>
                        <a:rPr lang="sk-SK" sz="1100" b="1">
                          <a:solidFill>
                            <a:srgbClr val="404040"/>
                          </a:solidFill>
                          <a:effectLst/>
                          <a:latin typeface="Arial"/>
                          <a:ea typeface="Times New Roman"/>
                          <a:cs typeface="Times New Roman"/>
                        </a:rPr>
                        <a:t>Osobnostné kompetencie:</a:t>
                      </a:r>
                      <a:endParaRPr lang="sk-SK" sz="1100">
                        <a:solidFill>
                          <a:srgbClr val="404040"/>
                        </a:solidFill>
                        <a:effectLst/>
                        <a:latin typeface="Arial"/>
                        <a:ea typeface="Times New Roman"/>
                        <a:cs typeface="Times New Roman"/>
                      </a:endParaRPr>
                    </a:p>
                  </a:txBody>
                  <a:tcPr marL="37716" marR="3771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Bef>
                          <a:spcPts val="300"/>
                        </a:spcBef>
                        <a:spcAft>
                          <a:spcPts val="300"/>
                        </a:spcAft>
                      </a:pPr>
                      <a:r>
                        <a:rPr lang="sk-SK" sz="500">
                          <a:solidFill>
                            <a:srgbClr val="404040"/>
                          </a:solidFill>
                          <a:effectLst/>
                          <a:latin typeface="Arial"/>
                          <a:ea typeface="Times New Roman"/>
                          <a:cs typeface="Times New Roman"/>
                        </a:rPr>
                        <a:t>Počet bodov („ľahké“):</a:t>
                      </a:r>
                    </a:p>
                  </a:txBody>
                  <a:tcPr marL="37716" marR="3771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441618">
                <a:tc gridSpan="2">
                  <a:txBody>
                    <a:bodyPr/>
                    <a:lstStyle/>
                    <a:p>
                      <a:pPr>
                        <a:lnSpc>
                          <a:spcPct val="120000"/>
                        </a:lnSpc>
                        <a:spcAft>
                          <a:spcPts val="0"/>
                        </a:spcAft>
                      </a:pPr>
                      <a:r>
                        <a:rPr lang="sk-SK" sz="1100" dirty="0">
                          <a:solidFill>
                            <a:srgbClr val="404040"/>
                          </a:solidFill>
                          <a:effectLst/>
                          <a:latin typeface="Arial"/>
                          <a:ea typeface="Times New Roman"/>
                          <a:cs typeface="Times New Roman"/>
                        </a:rPr>
                        <a:t> </a:t>
                      </a:r>
                    </a:p>
                    <a:p>
                      <a:pPr>
                        <a:lnSpc>
                          <a:spcPct val="120000"/>
                        </a:lnSpc>
                        <a:spcAft>
                          <a:spcPts val="0"/>
                        </a:spcAft>
                      </a:pPr>
                      <a:r>
                        <a:rPr lang="sk-SK" sz="1100" dirty="0">
                          <a:solidFill>
                            <a:srgbClr val="404040"/>
                          </a:solidFill>
                          <a:effectLst/>
                          <a:latin typeface="Arial"/>
                          <a:ea typeface="Times New Roman"/>
                          <a:cs typeface="Times New Roman"/>
                        </a:rPr>
                        <a:t> </a:t>
                      </a:r>
                    </a:p>
                    <a:p>
                      <a:pPr>
                        <a:lnSpc>
                          <a:spcPct val="120000"/>
                        </a:lnSpc>
                        <a:spcAft>
                          <a:spcPts val="0"/>
                        </a:spcAft>
                      </a:pPr>
                      <a:r>
                        <a:rPr lang="sk-SK" sz="1100" dirty="0">
                          <a:solidFill>
                            <a:srgbClr val="404040"/>
                          </a:solidFill>
                          <a:effectLst/>
                          <a:latin typeface="Arial"/>
                          <a:ea typeface="Times New Roman"/>
                          <a:cs typeface="Times New Roman"/>
                        </a:rPr>
                        <a:t> </a:t>
                      </a:r>
                    </a:p>
                    <a:p>
                      <a:pPr>
                        <a:lnSpc>
                          <a:spcPct val="120000"/>
                        </a:lnSpc>
                        <a:spcAft>
                          <a:spcPts val="0"/>
                        </a:spcAft>
                      </a:pPr>
                      <a:r>
                        <a:rPr lang="sk-SK" sz="1100" dirty="0">
                          <a:solidFill>
                            <a:srgbClr val="404040"/>
                          </a:solidFill>
                          <a:effectLst/>
                          <a:latin typeface="Arial"/>
                          <a:ea typeface="Times New Roman"/>
                          <a:cs typeface="Times New Roman"/>
                        </a:rPr>
                        <a:t> </a:t>
                      </a:r>
                    </a:p>
                    <a:p>
                      <a:pPr>
                        <a:lnSpc>
                          <a:spcPct val="120000"/>
                        </a:lnSpc>
                        <a:spcAft>
                          <a:spcPts val="0"/>
                        </a:spcAft>
                      </a:pPr>
                      <a:r>
                        <a:rPr lang="sk-SK" sz="1100" dirty="0">
                          <a:solidFill>
                            <a:srgbClr val="404040"/>
                          </a:solidFill>
                          <a:effectLst/>
                          <a:latin typeface="Arial"/>
                          <a:ea typeface="Times New Roman"/>
                          <a:cs typeface="Times New Roman"/>
                        </a:rPr>
                        <a:t> </a:t>
                      </a:r>
                    </a:p>
                    <a:p>
                      <a:pPr>
                        <a:lnSpc>
                          <a:spcPct val="120000"/>
                        </a:lnSpc>
                        <a:spcAft>
                          <a:spcPts val="0"/>
                        </a:spcAft>
                      </a:pPr>
                      <a:r>
                        <a:rPr lang="sk-SK" sz="1100" dirty="0">
                          <a:solidFill>
                            <a:srgbClr val="404040"/>
                          </a:solidFill>
                          <a:effectLst/>
                          <a:latin typeface="Arial"/>
                          <a:ea typeface="Times New Roman"/>
                          <a:cs typeface="Times New Roman"/>
                        </a:rPr>
                        <a:t> </a:t>
                      </a:r>
                    </a:p>
                    <a:p>
                      <a:pPr>
                        <a:lnSpc>
                          <a:spcPct val="120000"/>
                        </a:lnSpc>
                        <a:spcAft>
                          <a:spcPts val="0"/>
                        </a:spcAft>
                      </a:pPr>
                      <a:r>
                        <a:rPr lang="sk-SK" sz="1100" dirty="0">
                          <a:solidFill>
                            <a:srgbClr val="404040"/>
                          </a:solidFill>
                          <a:effectLst/>
                          <a:latin typeface="Arial"/>
                          <a:ea typeface="Times New Roman"/>
                          <a:cs typeface="Times New Roman"/>
                        </a:rPr>
                        <a:t> </a:t>
                      </a:r>
                    </a:p>
                  </a:txBody>
                  <a:tcPr marL="37716" marR="3771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hMerge="1">
                  <a:txBody>
                    <a:bodyPr/>
                    <a:lstStyle/>
                    <a:p>
                      <a:endParaRPr lang="sk-SK"/>
                    </a:p>
                  </a:txBody>
                  <a:tcPr/>
                </a:tc>
              </a:tr>
              <a:tr h="145154">
                <a:tc>
                  <a:txBody>
                    <a:bodyPr/>
                    <a:lstStyle/>
                    <a:p>
                      <a:pPr>
                        <a:lnSpc>
                          <a:spcPct val="120000"/>
                        </a:lnSpc>
                        <a:spcBef>
                          <a:spcPts val="300"/>
                        </a:spcBef>
                        <a:spcAft>
                          <a:spcPts val="300"/>
                        </a:spcAft>
                      </a:pPr>
                      <a:r>
                        <a:rPr lang="sk-SK" sz="1100" b="1">
                          <a:solidFill>
                            <a:srgbClr val="404040"/>
                          </a:solidFill>
                          <a:effectLst/>
                          <a:latin typeface="Arial"/>
                          <a:ea typeface="Times New Roman"/>
                          <a:cs typeface="Times New Roman"/>
                        </a:rPr>
                        <a:t>Metodické kompetencie:</a:t>
                      </a:r>
                      <a:endParaRPr lang="sk-SK" sz="1100">
                        <a:solidFill>
                          <a:srgbClr val="404040"/>
                        </a:solidFill>
                        <a:effectLst/>
                        <a:latin typeface="Arial"/>
                        <a:ea typeface="Times New Roman"/>
                        <a:cs typeface="Times New Roman"/>
                      </a:endParaRPr>
                    </a:p>
                  </a:txBody>
                  <a:tcPr marL="37716" marR="3771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Bef>
                          <a:spcPts val="300"/>
                        </a:spcBef>
                        <a:spcAft>
                          <a:spcPts val="300"/>
                        </a:spcAft>
                      </a:pPr>
                      <a:r>
                        <a:rPr lang="sk-SK" sz="500">
                          <a:solidFill>
                            <a:srgbClr val="404040"/>
                          </a:solidFill>
                          <a:effectLst/>
                          <a:latin typeface="Arial"/>
                          <a:ea typeface="Times New Roman"/>
                          <a:cs typeface="Times New Roman"/>
                        </a:rPr>
                        <a:t>Počet bodov („ľahké“):</a:t>
                      </a:r>
                    </a:p>
                  </a:txBody>
                  <a:tcPr marL="37716" marR="3771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2177305">
                <a:tc gridSpan="2">
                  <a:txBody>
                    <a:bodyPr/>
                    <a:lstStyle/>
                    <a:p>
                      <a:pPr>
                        <a:lnSpc>
                          <a:spcPct val="120000"/>
                        </a:lnSpc>
                        <a:spcAft>
                          <a:spcPts val="0"/>
                        </a:spcAft>
                      </a:pPr>
                      <a:r>
                        <a:rPr lang="sk-SK" sz="1100" dirty="0">
                          <a:solidFill>
                            <a:srgbClr val="404040"/>
                          </a:solidFill>
                          <a:effectLst/>
                          <a:latin typeface="Arial"/>
                          <a:ea typeface="Times New Roman"/>
                          <a:cs typeface="Times New Roman"/>
                        </a:rPr>
                        <a:t> </a:t>
                      </a:r>
                    </a:p>
                  </a:txBody>
                  <a:tcPr marL="37716" marR="3771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hMerge="1">
                  <a:txBody>
                    <a:bodyPr/>
                    <a:lstStyle/>
                    <a:p>
                      <a:endParaRPr lang="sk-SK"/>
                    </a:p>
                  </a:txBody>
                  <a:tcPr/>
                </a:tc>
              </a:tr>
            </a:tbl>
          </a:graphicData>
        </a:graphic>
      </p:graphicFrame>
      <p:sp>
        <p:nvSpPr>
          <p:cNvPr id="3" name="Nadpis 2"/>
          <p:cNvSpPr>
            <a:spLocks noGrp="1"/>
          </p:cNvSpPr>
          <p:nvPr>
            <p:ph type="title"/>
          </p:nvPr>
        </p:nvSpPr>
        <p:spPr>
          <a:xfrm>
            <a:off x="467544" y="260648"/>
            <a:ext cx="8229600" cy="936104"/>
          </a:xfrm>
        </p:spPr>
        <p:txBody>
          <a:bodyPr>
            <a:normAutofit fontScale="90000"/>
          </a:bodyPr>
          <a:lstStyle/>
          <a:p>
            <a:r>
              <a:rPr lang="sk-SK" sz="1300" u="sng" dirty="0">
                <a:effectLst/>
              </a:rPr>
              <a:t>Vyhodnotenie:</a:t>
            </a:r>
            <a:r>
              <a:rPr lang="sk-SK" sz="1300" dirty="0">
                <a:effectLst/>
              </a:rPr>
              <a:t/>
            </a:r>
            <a:br>
              <a:rPr lang="sk-SK" sz="1300" dirty="0">
                <a:effectLst/>
              </a:rPr>
            </a:br>
            <a:r>
              <a:rPr lang="sk-SK" sz="1300" dirty="0">
                <a:effectLst/>
              </a:rPr>
              <a:t>Do nasledujúcej tabuľky preneste počet bodov dosiahnutých v každej oblasti kompetencií v stĺpci „ľahké“. </a:t>
            </a:r>
            <a:br>
              <a:rPr lang="sk-SK" sz="1300" dirty="0">
                <a:effectLst/>
              </a:rPr>
            </a:br>
            <a:r>
              <a:rPr lang="sk-SK" sz="1300" dirty="0">
                <a:effectLst/>
              </a:rPr>
              <a:t>Pokúste sa nájsť vo vašich skúsenostiach (pracovných, rodinných, sociálnych, vzdelávacích) niekoľko vhodných príkladov konkrétnych situácií, v ktorých ste dané kompetencie využili</a:t>
            </a:r>
            <a:r>
              <a:rPr lang="sk-SK" sz="1200" dirty="0">
                <a:effectLst/>
              </a:rPr>
              <a:t>. Pre inšpiráciu sa môžete vrátiť k predchádzajúcemu dotazníku a nájsť konkrétne príklady k niektorým kompetenciám, ktoré ste ohodnotili krížikom v kolónke „ľahko“.</a:t>
            </a:r>
            <a:br>
              <a:rPr lang="sk-SK" sz="1200" dirty="0">
                <a:effectLst/>
              </a:rPr>
            </a:br>
            <a:endParaRPr lang="sk-SK" sz="1200" dirty="0"/>
          </a:p>
        </p:txBody>
      </p:sp>
    </p:spTree>
    <p:extLst>
      <p:ext uri="{BB962C8B-B14F-4D97-AF65-F5344CB8AC3E}">
        <p14:creationId xmlns:p14="http://schemas.microsoft.com/office/powerpoint/2010/main" val="31061383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Zástupný symbol obsahu 3"/>
          <p:cNvGraphicFramePr>
            <a:graphicFrameLocks noGrp="1"/>
          </p:cNvGraphicFramePr>
          <p:nvPr>
            <p:ph idx="1"/>
          </p:nvPr>
        </p:nvGraphicFramePr>
        <p:xfrm>
          <a:off x="323528" y="1124744"/>
          <a:ext cx="8229600" cy="5318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sk-SK"/>
          </a:p>
        </p:txBody>
      </p:sp>
      <p:pic>
        <p:nvPicPr>
          <p:cNvPr id="32769" name="Picture 1"/>
          <p:cNvPicPr>
            <a:picLocks noChangeAspect="1" noChangeArrowheads="1"/>
          </p:cNvPicPr>
          <p:nvPr/>
        </p:nvPicPr>
        <p:blipFill>
          <a:blip r:embed="rId7" cstate="print"/>
          <a:srcRect/>
          <a:stretch>
            <a:fillRect/>
          </a:stretch>
        </p:blipFill>
        <p:spPr bwMode="auto">
          <a:xfrm>
            <a:off x="7236296" y="404664"/>
            <a:ext cx="1262063" cy="344488"/>
          </a:xfrm>
          <a:prstGeom prst="rect">
            <a:avLst/>
          </a:prstGeom>
          <a:noFill/>
        </p:spPr>
      </p:pic>
      <p:sp>
        <p:nvSpPr>
          <p:cNvPr id="32771" name="Rectangle 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Ako</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by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malo</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vyzerať</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moje</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ideálne</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zamestnanie</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pPr>
              <a:buNone/>
            </a:pPr>
            <a:r>
              <a:rPr lang="sk-SK" sz="4800" b="1" i="1" dirty="0" smtClean="0">
                <a:solidFill>
                  <a:srgbClr val="FF0000"/>
                </a:solidFill>
              </a:rPr>
              <a:t>Ďakujem za pozornosť</a:t>
            </a:r>
          </a:p>
          <a:p>
            <a:pPr>
              <a:buNone/>
            </a:pPr>
            <a:endParaRPr lang="sk-SK" b="1" dirty="0" smtClean="0"/>
          </a:p>
          <a:p>
            <a:pPr>
              <a:buNone/>
            </a:pPr>
            <a:endParaRPr lang="sk-SK" b="1" dirty="0" smtClean="0"/>
          </a:p>
          <a:p>
            <a:pPr>
              <a:buNone/>
            </a:pPr>
            <a:r>
              <a:rPr lang="sk-SK" i="1" dirty="0" smtClean="0">
                <a:solidFill>
                  <a:srgbClr val="FF0000"/>
                </a:solidFill>
              </a:rPr>
              <a:t>A aktívnu spoluprácu</a:t>
            </a:r>
            <a:endParaRPr lang="sk-SK" i="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764704"/>
            <a:ext cx="8229600" cy="5361459"/>
          </a:xfrm>
        </p:spPr>
        <p:txBody>
          <a:bodyPr>
            <a:normAutofit/>
          </a:bodyPr>
          <a:lstStyle/>
          <a:p>
            <a:r>
              <a:rPr lang="sk-SK" i="1" u="sng" dirty="0"/>
              <a:t>A: Tvrdé faktory </a:t>
            </a:r>
            <a:r>
              <a:rPr lang="sk-SK" i="1" u="sng" dirty="0" err="1"/>
              <a:t>zamestnateľnosti</a:t>
            </a:r>
            <a:endParaRPr lang="sk-SK" dirty="0"/>
          </a:p>
          <a:p>
            <a:r>
              <a:rPr lang="sk-SK" i="1" dirty="0"/>
              <a:t>Ide o faktory, ktoré sú relatívne trvalé v čase a nie je možné ich poradenskou intervenciou priamo ovplyvniť. </a:t>
            </a:r>
            <a:r>
              <a:rPr lang="sk-SK" i="1" dirty="0">
                <a:solidFill>
                  <a:srgbClr val="FF0000"/>
                </a:solidFill>
              </a:rPr>
              <a:t>Medzi ne patrí napríklad úroveň vzdelania, gramotnosť, nadobudnuté odborné vedomosti a zručnosti, demografické charakteristiky a pod. </a:t>
            </a:r>
            <a:r>
              <a:rPr lang="sk-SK" i="1" dirty="0"/>
              <a:t>Tieto charakteristiky je možné čiastočne ovplyvniť napríklad účasťou na rekvalifikačnom kurze a </a:t>
            </a:r>
            <a:r>
              <a:rPr lang="sk-SK" i="1" dirty="0" smtClean="0"/>
              <a:t>pod..</a:t>
            </a:r>
            <a:endParaRPr lang="sk-SK" dirty="0"/>
          </a:p>
        </p:txBody>
      </p:sp>
    </p:spTree>
    <p:extLst>
      <p:ext uri="{BB962C8B-B14F-4D97-AF65-F5344CB8AC3E}">
        <p14:creationId xmlns:p14="http://schemas.microsoft.com/office/powerpoint/2010/main" val="293126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smtClean="0"/>
              <a:t>Vzdelanie -najvyššie dosiahnuté</a:t>
            </a:r>
          </a:p>
          <a:p>
            <a:pPr marL="0" indent="0">
              <a:buNone/>
            </a:pPr>
            <a:r>
              <a:rPr lang="sk-SK" dirty="0"/>
              <a:t> </a:t>
            </a:r>
            <a:r>
              <a:rPr lang="sk-SK" dirty="0" smtClean="0"/>
              <a:t>                 -odbor</a:t>
            </a:r>
          </a:p>
          <a:p>
            <a:pPr marL="0" indent="0">
              <a:buNone/>
            </a:pPr>
            <a:r>
              <a:rPr lang="sk-SK" dirty="0"/>
              <a:t> </a:t>
            </a:r>
            <a:r>
              <a:rPr lang="sk-SK" dirty="0" smtClean="0"/>
              <a:t>                 - kurzy certifikáty</a:t>
            </a:r>
          </a:p>
          <a:p>
            <a:pPr marL="0" indent="0">
              <a:buNone/>
            </a:pPr>
            <a:r>
              <a:rPr lang="sk-SK" dirty="0" smtClean="0"/>
              <a:t>Prax – zamestnanie:</a:t>
            </a:r>
          </a:p>
          <a:p>
            <a:pPr marL="0" indent="0">
              <a:buNone/>
            </a:pPr>
            <a:r>
              <a:rPr lang="sk-SK" dirty="0" smtClean="0"/>
              <a:t>Profesia, čo som vykonával aké pracovné úkony</a:t>
            </a:r>
          </a:p>
          <a:p>
            <a:pPr marL="0" indent="0">
              <a:buNone/>
            </a:pPr>
            <a:r>
              <a:rPr lang="sk-SK" dirty="0"/>
              <a:t> </a:t>
            </a:r>
            <a:r>
              <a:rPr lang="sk-SK" dirty="0" smtClean="0"/>
              <a:t>                   </a:t>
            </a:r>
          </a:p>
          <a:p>
            <a:pPr marL="0" indent="0">
              <a:buNone/>
            </a:pPr>
            <a:endParaRPr lang="sk-SK" dirty="0"/>
          </a:p>
        </p:txBody>
      </p:sp>
      <p:sp>
        <p:nvSpPr>
          <p:cNvPr id="2" name="Nadpis 1"/>
          <p:cNvSpPr>
            <a:spLocks noGrp="1"/>
          </p:cNvSpPr>
          <p:nvPr>
            <p:ph type="title"/>
          </p:nvPr>
        </p:nvSpPr>
        <p:spPr/>
        <p:txBody>
          <a:bodyPr>
            <a:normAutofit fontScale="90000"/>
          </a:bodyPr>
          <a:lstStyle/>
          <a:p>
            <a:r>
              <a:rPr lang="sk-SK" dirty="0" smtClean="0"/>
              <a:t>Predstavme sa –tvrdé faktory </a:t>
            </a:r>
            <a:r>
              <a:rPr lang="sk-SK" dirty="0" err="1" smtClean="0"/>
              <a:t>zamestnateľnosti</a:t>
            </a:r>
            <a:endParaRPr lang="sk-SK" dirty="0"/>
          </a:p>
        </p:txBody>
      </p:sp>
    </p:spTree>
    <p:extLst>
      <p:ext uri="{BB962C8B-B14F-4D97-AF65-F5344CB8AC3E}">
        <p14:creationId xmlns:p14="http://schemas.microsoft.com/office/powerpoint/2010/main" val="310698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48680"/>
            <a:ext cx="8229600" cy="5577483"/>
          </a:xfrm>
        </p:spPr>
        <p:txBody>
          <a:bodyPr>
            <a:normAutofit/>
          </a:bodyPr>
          <a:lstStyle/>
          <a:p>
            <a:r>
              <a:rPr lang="sk-SK" i="1" u="sng" dirty="0"/>
              <a:t>B: Mäkké faktory </a:t>
            </a:r>
            <a:r>
              <a:rPr lang="sk-SK" i="1" u="sng" dirty="0" err="1"/>
              <a:t>zamestnateľnosti</a:t>
            </a:r>
            <a:endParaRPr lang="sk-SK" dirty="0"/>
          </a:p>
          <a:p>
            <a:pPr marL="0" indent="0">
              <a:buNone/>
            </a:pPr>
            <a:endParaRPr lang="sk-SK" i="1" dirty="0" smtClean="0"/>
          </a:p>
          <a:p>
            <a:pPr marL="0" indent="0">
              <a:buNone/>
            </a:pPr>
            <a:r>
              <a:rPr lang="sk-SK" i="1" dirty="0" smtClean="0"/>
              <a:t>Ide </a:t>
            </a:r>
            <a:r>
              <a:rPr lang="sk-SK" i="1" dirty="0"/>
              <a:t>o faktory, ktoré súvisia so schopnosťou </a:t>
            </a:r>
            <a:r>
              <a:rPr lang="sk-SK" i="1" dirty="0" err="1" smtClean="0"/>
              <a:t>UoZ</a:t>
            </a:r>
            <a:r>
              <a:rPr lang="sk-SK" i="1" dirty="0" smtClean="0"/>
              <a:t> </a:t>
            </a:r>
            <a:r>
              <a:rPr lang="sk-SK" i="1" dirty="0"/>
              <a:t>identifikovať a využiť svoj vlastný potenciál pre navigovanie trhom práce a vlastným životom. S určitým zjednodušením by sme ich mohli nazvať </a:t>
            </a:r>
            <a:r>
              <a:rPr lang="sk-SK" i="1" dirty="0">
                <a:solidFill>
                  <a:srgbClr val="FF0000"/>
                </a:solidFill>
              </a:rPr>
              <a:t>zručnosti</a:t>
            </a:r>
            <a:r>
              <a:rPr lang="sk-SK" i="1" dirty="0"/>
              <a:t> pre riadenie </a:t>
            </a:r>
            <a:r>
              <a:rPr lang="sk-SK" i="1" dirty="0">
                <a:solidFill>
                  <a:srgbClr val="FF0000"/>
                </a:solidFill>
              </a:rPr>
              <a:t>vlastnej kariéry</a:t>
            </a:r>
            <a:r>
              <a:rPr lang="sk-SK" i="1" dirty="0"/>
              <a:t>, zručnosti pre hľadanie zamestnania a pod. Tieto faktory je možné do určitej miery ovplyvniť </a:t>
            </a:r>
            <a:r>
              <a:rPr lang="sk-SK" i="1" dirty="0" smtClean="0"/>
              <a:t>cieleným poradenstvom.</a:t>
            </a:r>
            <a:endParaRPr lang="sk-SK" dirty="0"/>
          </a:p>
        </p:txBody>
      </p:sp>
    </p:spTree>
    <p:extLst>
      <p:ext uri="{BB962C8B-B14F-4D97-AF65-F5344CB8AC3E}">
        <p14:creationId xmlns:p14="http://schemas.microsoft.com/office/powerpoint/2010/main" val="162538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b="1" i="1" dirty="0"/>
              <a:t>Zručnosti pre riadenie </a:t>
            </a:r>
            <a:r>
              <a:rPr lang="sk-SK" b="1" i="1" u="sng" dirty="0"/>
              <a:t>vlastnej kariéry</a:t>
            </a:r>
            <a:r>
              <a:rPr lang="sk-SK" i="1" u="sng" dirty="0"/>
              <a:t> </a:t>
            </a:r>
            <a:r>
              <a:rPr lang="sk-SK" i="1" dirty="0"/>
              <a:t>sú rôzne kompetencie </a:t>
            </a:r>
            <a:endParaRPr lang="sk-SK" i="1" dirty="0" smtClean="0"/>
          </a:p>
          <a:p>
            <a:r>
              <a:rPr lang="sk-SK" i="1" dirty="0" smtClean="0">
                <a:solidFill>
                  <a:srgbClr val="FF0000"/>
                </a:solidFill>
              </a:rPr>
              <a:t>vedomosti</a:t>
            </a:r>
            <a:r>
              <a:rPr lang="sk-SK" i="1" dirty="0">
                <a:solidFill>
                  <a:srgbClr val="FF0000"/>
                </a:solidFill>
              </a:rPr>
              <a:t>, zručnosti, </a:t>
            </a:r>
            <a:r>
              <a:rPr lang="sk-SK" i="1" dirty="0" smtClean="0">
                <a:solidFill>
                  <a:srgbClr val="FF0000"/>
                </a:solidFill>
              </a:rPr>
              <a:t>postoje, </a:t>
            </a:r>
            <a:r>
              <a:rPr lang="sk-SK" i="1" dirty="0">
                <a:solidFill>
                  <a:srgbClr val="FF0000"/>
                </a:solidFill>
              </a:rPr>
              <a:t>ktoré umožňujú človeku efektívne navigovať vlastnú kariéru </a:t>
            </a:r>
            <a:r>
              <a:rPr lang="sk-SK" i="1" dirty="0"/>
              <a:t>– zbierať a analyzovať informácie o sebe a trhu práce, rozhodovať sa, plánovať a realizovať vlastné rozhodnutia a pod.</a:t>
            </a:r>
            <a:endParaRPr lang="sk-SK" dirty="0"/>
          </a:p>
          <a:p>
            <a:endParaRPr lang="sk-SK" dirty="0"/>
          </a:p>
        </p:txBody>
      </p:sp>
      <p:sp>
        <p:nvSpPr>
          <p:cNvPr id="2" name="Nadpis 1"/>
          <p:cNvSpPr>
            <a:spLocks noGrp="1"/>
          </p:cNvSpPr>
          <p:nvPr>
            <p:ph type="title"/>
          </p:nvPr>
        </p:nvSpPr>
        <p:spPr/>
        <p:txBody>
          <a:bodyPr/>
          <a:lstStyle/>
          <a:p>
            <a:r>
              <a:rPr lang="sk-SK" dirty="0" smtClean="0"/>
              <a:t>Čo sú to zručnosti</a:t>
            </a:r>
            <a:endParaRPr lang="sk-SK" dirty="0"/>
          </a:p>
        </p:txBody>
      </p:sp>
    </p:spTree>
    <p:extLst>
      <p:ext uri="{BB962C8B-B14F-4D97-AF65-F5344CB8AC3E}">
        <p14:creationId xmlns:p14="http://schemas.microsoft.com/office/powerpoint/2010/main" val="1038038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ala">
  <a:themeElements>
    <a:clrScheme name="Hal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Hal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Hal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2754</TotalTime>
  <Words>3720</Words>
  <Application>Microsoft Office PowerPoint</Application>
  <PresentationFormat>Prezentácia na obrazovke (4:3)</PresentationFormat>
  <Paragraphs>628</Paragraphs>
  <Slides>58</Slides>
  <Notes>14</Notes>
  <HiddenSlides>0</HiddenSlides>
  <MMClips>0</MMClips>
  <ScaleCrop>false</ScaleCrop>
  <HeadingPairs>
    <vt:vector size="6" baseType="variant">
      <vt:variant>
        <vt:lpstr>Motív</vt:lpstr>
      </vt:variant>
      <vt:variant>
        <vt:i4>1</vt:i4>
      </vt:variant>
      <vt:variant>
        <vt:lpstr>Vložené servery OLE</vt:lpstr>
      </vt:variant>
      <vt:variant>
        <vt:i4>1</vt:i4>
      </vt:variant>
      <vt:variant>
        <vt:lpstr>Nadpisy snímok</vt:lpstr>
      </vt:variant>
      <vt:variant>
        <vt:i4>58</vt:i4>
      </vt:variant>
    </vt:vector>
  </HeadingPairs>
  <TitlesOfParts>
    <vt:vector size="60" baseType="lpstr">
      <vt:lpstr>Hala</vt:lpstr>
      <vt:lpstr>Microsoft Word Document</vt:lpstr>
      <vt:lpstr>       Dobrý deň,    Vitajte</vt:lpstr>
      <vt:lpstr>Prezentácia programu PowerPoint</vt:lpstr>
      <vt:lpstr>Prezentácia programu PowerPoint</vt:lpstr>
      <vt:lpstr>Zamestnateľnosť </vt:lpstr>
      <vt:lpstr>Čo to je zamestnateľnosť ?</vt:lpstr>
      <vt:lpstr>Prezentácia programu PowerPoint</vt:lpstr>
      <vt:lpstr>Predstavme sa –tvrdé faktory zamestnateľnosti</vt:lpstr>
      <vt:lpstr>Prezentácia programu PowerPoint</vt:lpstr>
      <vt:lpstr>Čo sú to zručnosti</vt:lpstr>
      <vt:lpstr>Vyznačte čo si myslíte že je kariera</vt:lpstr>
      <vt:lpstr>Kariéra</vt:lpstr>
      <vt:lpstr>Každý sme iný jedinečný</vt:lpstr>
      <vt:lpstr>Životné pole</vt:lpstr>
      <vt:lpstr>Sociálna podpora</vt:lpstr>
      <vt:lpstr>Samolepky</vt:lpstr>
      <vt:lpstr>Prezentácia programu PowerPoint</vt:lpstr>
      <vt:lpstr>Popíšte</vt:lpstr>
      <vt:lpstr>Prezentácia programu PowerPoint</vt:lpstr>
      <vt:lpstr>Prezentácia programu PowerPoint</vt:lpstr>
      <vt:lpstr>Osobný erb</vt:lpstr>
      <vt:lpstr>Prezentácia programu PowerPoint</vt:lpstr>
      <vt:lpstr>Prezentácia programu PowerPoint</vt:lpstr>
      <vt:lpstr>Osobný erb</vt:lpstr>
      <vt:lpstr>Osobná SWOT ANALÝZA</vt:lpstr>
      <vt:lpstr>C8: Aukcia hodnôt- čo si v živote ceníte?</vt:lpstr>
      <vt:lpstr>Prezentácia programu PowerPoint</vt:lpstr>
      <vt:lpstr>Prezentácia programu PowerPoint</vt:lpstr>
      <vt:lpstr> C5: MOJe profesijné hodnoty – kartičky </vt:lpstr>
      <vt:lpstr>Prezentácia programu PowerPoint</vt:lpstr>
      <vt:lpstr>Diskusia k hodnotám</vt:lpstr>
      <vt:lpstr>Prezentácia programu PowerPoint</vt:lpstr>
      <vt:lpstr>B5: ZOZNAM VLASTNOSTÍ</vt:lpstr>
      <vt:lpstr>Prezentácia programu PowerPoint</vt:lpstr>
      <vt:lpstr>Diskutujeme – predstavte nám svoje vlastnosti</vt:lpstr>
      <vt:lpstr>Prezentácia programu PowerPoint</vt:lpstr>
      <vt:lpstr>Prezentácia programu PowerPoint</vt:lpstr>
      <vt:lpstr>D3: MOJE ZRUČNOSTI (SLOVESÁ)</vt:lpstr>
      <vt:lpstr>Prezentácia programu PowerPoint</vt:lpstr>
      <vt:lpstr>Prezentácia programu PowerPoint</vt:lpstr>
      <vt:lpstr>Prezentácia programu PowerPoint</vt:lpstr>
      <vt:lpstr>Diskutujeme</vt:lpstr>
      <vt:lpstr>Moje zručnosti- aký som profesijný typ</vt:lpstr>
      <vt:lpstr>PRAKTICKO-TECHNICKÝ TYP (R) </vt:lpstr>
      <vt:lpstr>INTELEKTUÁLNO-VÝSKUMNÝ TYP (I)  </vt:lpstr>
      <vt:lpstr>UMELECKO-JAZYKOVÝ TYP (A) </vt:lpstr>
      <vt:lpstr>SOCIÁLNY TYP (S)  </vt:lpstr>
      <vt:lpstr>PODNIKATEĽSKÝ TYP (E</vt:lpstr>
      <vt:lpstr>ADMINISTRATÍVNY TYP (C)  </vt:lpstr>
      <vt:lpstr>Prezentácia programu PowerPoint</vt:lpstr>
      <vt:lpstr>C2: PROFESIJNÉ OKRUHY RIASEC –  </vt:lpstr>
      <vt:lpstr>Prezentácia programu PowerPoint</vt:lpstr>
      <vt:lpstr>C3: PROFESIJNÉ OKRUHY RIASEC – CHARAKTERISTIKY TYPOV- konfrontácia</vt:lpstr>
      <vt:lpstr>D4: KĽÚČOVÉ KOMPETENCIE 1</vt:lpstr>
      <vt:lpstr>D4: KĽÚČOVÉ KOMPETENCIE 1</vt:lpstr>
      <vt:lpstr>Prezentácia programu PowerPoint</vt:lpstr>
      <vt:lpstr>Vyhodnotenie: Do nasledujúcej tabuľky preneste počet bodov dosiahnutých v každej oblasti kompetencií v stĺpci „ľahké“.  Pokúste sa nájsť vo vašich skúsenostiach (pracovných, rodinných, sociálnych, vzdelávacích) niekoľko vhodných príkladov konkrétnych situácií, v ktorých ste dané kompetencie využili. Pre inšpiráciu sa môžete vrátiť k predchádzajúcemu dotazníku a nájsť konkrétne príklady k niektorým kompetenciám, ktoré ste ohodnotili krížikom v kolónke „ľahko“. </vt:lpstr>
      <vt:lpstr>Prezentácia programu PowerPoint</vt:lpstr>
      <vt:lpstr>Prezentácia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Reštart</dc:title>
  <dc:creator>CL</dc:creator>
  <cp:lastModifiedBy>CL</cp:lastModifiedBy>
  <cp:revision>154</cp:revision>
  <cp:lastPrinted>2019-02-06T12:21:36Z</cp:lastPrinted>
  <dcterms:created xsi:type="dcterms:W3CDTF">2018-01-24T13:00:06Z</dcterms:created>
  <dcterms:modified xsi:type="dcterms:W3CDTF">2019-02-11T09:33:30Z</dcterms:modified>
</cp:coreProperties>
</file>