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6" r:id="rId1"/>
  </p:sldMasterIdLst>
  <p:notesMasterIdLst>
    <p:notesMasterId r:id="rId16"/>
  </p:notesMasterIdLst>
  <p:sldIdLst>
    <p:sldId id="256" r:id="rId2"/>
    <p:sldId id="261" r:id="rId3"/>
    <p:sldId id="267" r:id="rId4"/>
    <p:sldId id="265" r:id="rId5"/>
    <p:sldId id="266" r:id="rId6"/>
    <p:sldId id="277" r:id="rId7"/>
    <p:sldId id="274" r:id="rId8"/>
    <p:sldId id="275" r:id="rId9"/>
    <p:sldId id="279" r:id="rId10"/>
    <p:sldId id="260" r:id="rId11"/>
    <p:sldId id="278" r:id="rId12"/>
    <p:sldId id="269" r:id="rId13"/>
    <p:sldId id="276" r:id="rId14"/>
    <p:sldId id="273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402E"/>
    <a:srgbClr val="006699"/>
    <a:srgbClr val="0B3261"/>
    <a:srgbClr val="009F3C"/>
    <a:srgbClr val="990000"/>
    <a:srgbClr val="F58D01"/>
    <a:srgbClr val="000000"/>
    <a:srgbClr val="4645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6" autoAdjust="0"/>
    <p:restoredTop sz="86473" autoAdjust="0"/>
  </p:normalViewPr>
  <p:slideViewPr>
    <p:cSldViewPr>
      <p:cViewPr>
        <p:scale>
          <a:sx n="101" d="100"/>
          <a:sy n="101" d="100"/>
        </p:scale>
        <p:origin x="-852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64C56-DAEA-4A0F-AB7D-C572F5FA9B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64AFBCBF-048C-49A3-B0D6-54FA96EEC66A}">
      <dgm:prSet phldrT="[Text]" custT="1"/>
      <dgm:spPr>
        <a:solidFill>
          <a:srgbClr val="F58D01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lepšie porozumieť vlastnej </a:t>
          </a:r>
          <a:r>
            <a:rPr lang="sk-SK" sz="1800" dirty="0" err="1" smtClean="0">
              <a:solidFill>
                <a:srgbClr val="002060"/>
              </a:solidFill>
            </a:rPr>
            <a:t>kariérovej</a:t>
          </a:r>
          <a:r>
            <a:rPr lang="sk-SK" sz="1800" dirty="0" smtClean="0">
              <a:solidFill>
                <a:srgbClr val="002060"/>
              </a:solidFill>
            </a:rPr>
            <a:t> dráhe</a:t>
          </a:r>
          <a:endParaRPr lang="sk-SK" sz="1800" dirty="0"/>
        </a:p>
      </dgm:t>
    </dgm:pt>
    <dgm:pt modelId="{E1523A58-C061-422F-9858-E0828D1DF268}" type="parTrans" cxnId="{0CAFBB8F-363B-472D-B1E1-0F8294C87BFC}">
      <dgm:prSet/>
      <dgm:spPr/>
      <dgm:t>
        <a:bodyPr/>
        <a:lstStyle/>
        <a:p>
          <a:endParaRPr lang="sk-SK"/>
        </a:p>
      </dgm:t>
    </dgm:pt>
    <dgm:pt modelId="{2474887F-A93E-4E8F-A9BD-291A7286E60E}" type="sibTrans" cxnId="{0CAFBB8F-363B-472D-B1E1-0F8294C87BFC}">
      <dgm:prSet/>
      <dgm:spPr/>
      <dgm:t>
        <a:bodyPr/>
        <a:lstStyle/>
        <a:p>
          <a:endParaRPr lang="sk-SK"/>
        </a:p>
      </dgm:t>
    </dgm:pt>
    <dgm:pt modelId="{8D17DD5C-7175-4328-AC73-14DB085CF717}">
      <dgm:prSet phldrT="[Text]" custT="1"/>
      <dgm:spPr>
        <a:solidFill>
          <a:srgbClr val="7030A0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vytvoriť, založiť alebo doplniť vlastné kompetenčné portfólio</a:t>
          </a:r>
          <a:endParaRPr lang="sk-SK" sz="1800" dirty="0"/>
        </a:p>
      </dgm:t>
    </dgm:pt>
    <dgm:pt modelId="{57B8001E-E7A4-4A10-A2CB-7FF7C7E625F5}" type="parTrans" cxnId="{D8A09430-D6EF-4781-9D26-BB34A2737998}">
      <dgm:prSet/>
      <dgm:spPr/>
      <dgm:t>
        <a:bodyPr/>
        <a:lstStyle/>
        <a:p>
          <a:endParaRPr lang="sk-SK"/>
        </a:p>
      </dgm:t>
    </dgm:pt>
    <dgm:pt modelId="{7FBEDB63-5076-48B2-AA96-6633096FBD36}" type="sibTrans" cxnId="{D8A09430-D6EF-4781-9D26-BB34A2737998}">
      <dgm:prSet/>
      <dgm:spPr/>
      <dgm:t>
        <a:bodyPr/>
        <a:lstStyle/>
        <a:p>
          <a:endParaRPr lang="sk-SK"/>
        </a:p>
      </dgm:t>
    </dgm:pt>
    <dgm:pt modelId="{393DF945-A407-40EA-AD32-9AA35F93C752}">
      <dgm:prSet phldrT="[Text]" custT="1"/>
      <dgm:spPr>
        <a:solidFill>
          <a:srgbClr val="FFC000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určiť vlastné hodnoty, motivácie a záujmy</a:t>
          </a:r>
          <a:endParaRPr lang="sk-SK" sz="1800" dirty="0"/>
        </a:p>
      </dgm:t>
    </dgm:pt>
    <dgm:pt modelId="{E7029B6F-1AB7-48B5-849C-B5C61C49167C}" type="parTrans" cxnId="{48D06DC8-ECA0-46CC-9A7D-03907CD33F99}">
      <dgm:prSet/>
      <dgm:spPr/>
      <dgm:t>
        <a:bodyPr/>
        <a:lstStyle/>
        <a:p>
          <a:endParaRPr lang="sk-SK"/>
        </a:p>
      </dgm:t>
    </dgm:pt>
    <dgm:pt modelId="{AA13F734-19E6-4480-B4C3-6A32D4C6BB95}" type="sibTrans" cxnId="{48D06DC8-ECA0-46CC-9A7D-03907CD33F99}">
      <dgm:prSet/>
      <dgm:spPr/>
      <dgm:t>
        <a:bodyPr/>
        <a:lstStyle/>
        <a:p>
          <a:endParaRPr lang="sk-SK"/>
        </a:p>
      </dgm:t>
    </dgm:pt>
    <dgm:pt modelId="{265A586F-A633-4DDF-903F-0850BB3078C6}">
      <dgm:prSet phldrT="[Text]" custT="1"/>
      <dgm:spPr>
        <a:solidFill>
          <a:srgbClr val="00B0F0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zvýšiť vlastnú samostatnosť </a:t>
          </a:r>
          <a:endParaRPr lang="sk-SK" sz="1800" dirty="0">
            <a:solidFill>
              <a:srgbClr val="002060"/>
            </a:solidFill>
          </a:endParaRPr>
        </a:p>
      </dgm:t>
    </dgm:pt>
    <dgm:pt modelId="{D2A52268-363C-4C6F-92F1-0B835C4B8BE9}" type="parTrans" cxnId="{33414D3A-6EB3-4A98-933B-80579FDC30DA}">
      <dgm:prSet/>
      <dgm:spPr/>
      <dgm:t>
        <a:bodyPr/>
        <a:lstStyle/>
        <a:p>
          <a:endParaRPr lang="sk-SK"/>
        </a:p>
      </dgm:t>
    </dgm:pt>
    <dgm:pt modelId="{BEC83024-2BBD-41F4-8802-1C08905657C1}" type="sibTrans" cxnId="{33414D3A-6EB3-4A98-933B-80579FDC30DA}">
      <dgm:prSet/>
      <dgm:spPr/>
      <dgm:t>
        <a:bodyPr/>
        <a:lstStyle/>
        <a:p>
          <a:endParaRPr lang="sk-SK"/>
        </a:p>
      </dgm:t>
    </dgm:pt>
    <dgm:pt modelId="{046450AA-9229-407F-A719-731938AE0BD4}">
      <dgm:prSet phldrT="[Text]" custT="1"/>
      <dgm:spPr>
        <a:solidFill>
          <a:srgbClr val="E8402E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rozvíjať zručnosti pre riadenie vlastnej kariéry</a:t>
          </a:r>
          <a:endParaRPr lang="sk-SK" sz="1800" dirty="0"/>
        </a:p>
      </dgm:t>
    </dgm:pt>
    <dgm:pt modelId="{F274D9A0-2794-447D-B4BF-E3E44255A939}" type="parTrans" cxnId="{901DF4F8-3EF6-49FE-934F-23754BD2624C}">
      <dgm:prSet/>
      <dgm:spPr/>
      <dgm:t>
        <a:bodyPr/>
        <a:lstStyle/>
        <a:p>
          <a:endParaRPr lang="sk-SK"/>
        </a:p>
      </dgm:t>
    </dgm:pt>
    <dgm:pt modelId="{1F3FC941-0F2E-483E-AD37-C0FC438E8A8D}" type="sibTrans" cxnId="{901DF4F8-3EF6-49FE-934F-23754BD2624C}">
      <dgm:prSet/>
      <dgm:spPr/>
      <dgm:t>
        <a:bodyPr/>
        <a:lstStyle/>
        <a:p>
          <a:endParaRPr lang="sk-SK"/>
        </a:p>
      </dgm:t>
    </dgm:pt>
    <dgm:pt modelId="{BCF1AF4E-0792-4ACD-81A4-76AC407D8C6E}">
      <dgm:prSet custT="1"/>
      <dgm:spPr>
        <a:solidFill>
          <a:srgbClr val="92D050"/>
        </a:solidFill>
      </dgm:spPr>
      <dgm:t>
        <a:bodyPr/>
        <a:lstStyle/>
        <a:p>
          <a:r>
            <a:rPr lang="sk-SK" sz="1800" dirty="0" smtClean="0">
              <a:solidFill>
                <a:srgbClr val="002060"/>
              </a:solidFill>
            </a:rPr>
            <a:t>poznať vlastné profesijné predpoklady</a:t>
          </a:r>
          <a:endParaRPr lang="sk-SK" sz="1800" dirty="0"/>
        </a:p>
      </dgm:t>
    </dgm:pt>
    <dgm:pt modelId="{66215BC7-C1FB-4616-9A52-4A4152DAD1A9}" type="parTrans" cxnId="{7E71ED17-428F-46A4-9D1F-3A49C91B08EF}">
      <dgm:prSet/>
      <dgm:spPr/>
      <dgm:t>
        <a:bodyPr/>
        <a:lstStyle/>
        <a:p>
          <a:endParaRPr lang="sk-SK"/>
        </a:p>
      </dgm:t>
    </dgm:pt>
    <dgm:pt modelId="{CDB5A95B-F195-4FE5-BF30-3543A03BA353}" type="sibTrans" cxnId="{7E71ED17-428F-46A4-9D1F-3A49C91B08EF}">
      <dgm:prSet/>
      <dgm:spPr/>
      <dgm:t>
        <a:bodyPr/>
        <a:lstStyle/>
        <a:p>
          <a:endParaRPr lang="sk-SK"/>
        </a:p>
      </dgm:t>
    </dgm:pt>
    <dgm:pt modelId="{2E08C0B9-4DCF-4571-999F-B6F9245F76BC}" type="pres">
      <dgm:prSet presAssocID="{0CA64C56-DAEA-4A0F-AB7D-C572F5FA9B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4F923E8F-1EEB-4B13-AE45-8FDF82F662AD}" type="pres">
      <dgm:prSet presAssocID="{64AFBCBF-048C-49A3-B0D6-54FA96EEC66A}" presName="node" presStyleLbl="node1" presStyleIdx="0" presStyleCnt="6" custScaleX="160725" custScaleY="15051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76EF2F3-49E2-4DBF-B527-1CAA7B527F74}" type="pres">
      <dgm:prSet presAssocID="{64AFBCBF-048C-49A3-B0D6-54FA96EEC66A}" presName="spNode" presStyleCnt="0"/>
      <dgm:spPr/>
    </dgm:pt>
    <dgm:pt modelId="{70B35A54-DE7E-4D64-A185-ECAEA4FF52BE}" type="pres">
      <dgm:prSet presAssocID="{2474887F-A93E-4E8F-A9BD-291A7286E60E}" presName="sibTrans" presStyleLbl="sibTrans1D1" presStyleIdx="0" presStyleCnt="6"/>
      <dgm:spPr/>
      <dgm:t>
        <a:bodyPr/>
        <a:lstStyle/>
        <a:p>
          <a:endParaRPr lang="sk-SK"/>
        </a:p>
      </dgm:t>
    </dgm:pt>
    <dgm:pt modelId="{74D34FDC-03F7-40B1-AB11-7A070B4D3B12}" type="pres">
      <dgm:prSet presAssocID="{8D17DD5C-7175-4328-AC73-14DB085CF717}" presName="node" presStyleLbl="node1" presStyleIdx="1" presStyleCnt="6" custScaleX="161798" custScaleY="139139" custRadScaleRad="93625" custRadScaleInc="33398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CFF5DA-79E5-4D8D-87B2-F584B01EA65C}" type="pres">
      <dgm:prSet presAssocID="{8D17DD5C-7175-4328-AC73-14DB085CF717}" presName="spNode" presStyleCnt="0"/>
      <dgm:spPr/>
    </dgm:pt>
    <dgm:pt modelId="{988A02E6-963F-4349-8D86-0A9B2C82F10D}" type="pres">
      <dgm:prSet presAssocID="{7FBEDB63-5076-48B2-AA96-6633096FBD36}" presName="sibTrans" presStyleLbl="sibTrans1D1" presStyleIdx="1" presStyleCnt="6"/>
      <dgm:spPr/>
      <dgm:t>
        <a:bodyPr/>
        <a:lstStyle/>
        <a:p>
          <a:endParaRPr lang="sk-SK"/>
        </a:p>
      </dgm:t>
    </dgm:pt>
    <dgm:pt modelId="{EFFA8BB7-2D0E-4EB5-883B-34408BA8AD7F}" type="pres">
      <dgm:prSet presAssocID="{BCF1AF4E-0792-4ACD-81A4-76AC407D8C6E}" presName="node" presStyleLbl="node1" presStyleIdx="2" presStyleCnt="6" custScaleX="158325" custScaleY="129389" custRadScaleRad="93395" custRadScaleInc="-4095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9EA49B8-992C-4C07-B73F-F36578F8D354}" type="pres">
      <dgm:prSet presAssocID="{BCF1AF4E-0792-4ACD-81A4-76AC407D8C6E}" presName="spNode" presStyleCnt="0"/>
      <dgm:spPr/>
    </dgm:pt>
    <dgm:pt modelId="{49BC0F67-4DF1-4A0F-AE17-A071122D950B}" type="pres">
      <dgm:prSet presAssocID="{CDB5A95B-F195-4FE5-BF30-3543A03BA353}" presName="sibTrans" presStyleLbl="sibTrans1D1" presStyleIdx="2" presStyleCnt="6"/>
      <dgm:spPr/>
      <dgm:t>
        <a:bodyPr/>
        <a:lstStyle/>
        <a:p>
          <a:endParaRPr lang="sk-SK"/>
        </a:p>
      </dgm:t>
    </dgm:pt>
    <dgm:pt modelId="{D1C4493D-62A2-4628-952F-53E78F410E86}" type="pres">
      <dgm:prSet presAssocID="{393DF945-A407-40EA-AD32-9AA35F93C752}" presName="node" presStyleLbl="node1" presStyleIdx="3" presStyleCnt="6" custScaleX="160725" custScaleY="14754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1CAC4C0-8D8F-458A-ABF6-23582823B9A2}" type="pres">
      <dgm:prSet presAssocID="{393DF945-A407-40EA-AD32-9AA35F93C752}" presName="spNode" presStyleCnt="0"/>
      <dgm:spPr/>
    </dgm:pt>
    <dgm:pt modelId="{1BDF623A-3B30-4741-AE9F-08C6837D75F6}" type="pres">
      <dgm:prSet presAssocID="{AA13F734-19E6-4480-B4C3-6A32D4C6BB95}" presName="sibTrans" presStyleLbl="sibTrans1D1" presStyleIdx="3" presStyleCnt="6"/>
      <dgm:spPr/>
      <dgm:t>
        <a:bodyPr/>
        <a:lstStyle/>
        <a:p>
          <a:endParaRPr lang="sk-SK"/>
        </a:p>
      </dgm:t>
    </dgm:pt>
    <dgm:pt modelId="{AECB0757-8B88-4743-AD0E-4EBD01BF399E}" type="pres">
      <dgm:prSet presAssocID="{265A586F-A633-4DDF-903F-0850BB3078C6}" presName="node" presStyleLbl="node1" presStyleIdx="4" presStyleCnt="6" custScaleX="166983" custScaleY="129389" custRadScaleRad="96418" custRadScaleInc="4454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E0F09E9-0047-49B8-95E9-5267316B5F0B}" type="pres">
      <dgm:prSet presAssocID="{265A586F-A633-4DDF-903F-0850BB3078C6}" presName="spNode" presStyleCnt="0"/>
      <dgm:spPr/>
    </dgm:pt>
    <dgm:pt modelId="{F134B6BB-6F8F-4610-B37E-6E0B315E5118}" type="pres">
      <dgm:prSet presAssocID="{BEC83024-2BBD-41F4-8802-1C08905657C1}" presName="sibTrans" presStyleLbl="sibTrans1D1" presStyleIdx="4" presStyleCnt="6"/>
      <dgm:spPr/>
      <dgm:t>
        <a:bodyPr/>
        <a:lstStyle/>
        <a:p>
          <a:endParaRPr lang="sk-SK"/>
        </a:p>
      </dgm:t>
    </dgm:pt>
    <dgm:pt modelId="{9066EEDD-43ED-407F-A013-65A91A046EDF}" type="pres">
      <dgm:prSet presAssocID="{046450AA-9229-407F-A719-731938AE0BD4}" presName="node" presStyleLbl="node1" presStyleIdx="5" presStyleCnt="6" custScaleX="166235" custScaleY="139139" custRadScaleRad="94763" custRadScaleInc="-34879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B2BC78D-2393-4E0A-BA64-54CB1EF9BE15}" type="pres">
      <dgm:prSet presAssocID="{046450AA-9229-407F-A719-731938AE0BD4}" presName="spNode" presStyleCnt="0"/>
      <dgm:spPr/>
    </dgm:pt>
    <dgm:pt modelId="{A5465733-7D6F-4768-B38C-C3CD8E1492CF}" type="pres">
      <dgm:prSet presAssocID="{1F3FC941-0F2E-483E-AD37-C0FC438E8A8D}" presName="sibTrans" presStyleLbl="sibTrans1D1" presStyleIdx="5" presStyleCnt="6"/>
      <dgm:spPr/>
      <dgm:t>
        <a:bodyPr/>
        <a:lstStyle/>
        <a:p>
          <a:endParaRPr lang="sk-SK"/>
        </a:p>
      </dgm:t>
    </dgm:pt>
  </dgm:ptLst>
  <dgm:cxnLst>
    <dgm:cxn modelId="{35271392-ED32-461F-A3C2-DE9C6D18AD7F}" type="presOf" srcId="{265A586F-A633-4DDF-903F-0850BB3078C6}" destId="{AECB0757-8B88-4743-AD0E-4EBD01BF399E}" srcOrd="0" destOrd="0" presId="urn:microsoft.com/office/officeart/2005/8/layout/cycle6"/>
    <dgm:cxn modelId="{8266C447-6D54-4769-885F-894D2268C52C}" type="presOf" srcId="{393DF945-A407-40EA-AD32-9AA35F93C752}" destId="{D1C4493D-62A2-4628-952F-53E78F410E86}" srcOrd="0" destOrd="0" presId="urn:microsoft.com/office/officeart/2005/8/layout/cycle6"/>
    <dgm:cxn modelId="{C0BB6563-5917-4C23-A7B8-A79072DB5DAE}" type="presOf" srcId="{046450AA-9229-407F-A719-731938AE0BD4}" destId="{9066EEDD-43ED-407F-A013-65A91A046EDF}" srcOrd="0" destOrd="0" presId="urn:microsoft.com/office/officeart/2005/8/layout/cycle6"/>
    <dgm:cxn modelId="{7E71ED17-428F-46A4-9D1F-3A49C91B08EF}" srcId="{0CA64C56-DAEA-4A0F-AB7D-C572F5FA9BF6}" destId="{BCF1AF4E-0792-4ACD-81A4-76AC407D8C6E}" srcOrd="2" destOrd="0" parTransId="{66215BC7-C1FB-4616-9A52-4A4152DAD1A9}" sibTransId="{CDB5A95B-F195-4FE5-BF30-3543A03BA353}"/>
    <dgm:cxn modelId="{660793DF-8E02-4F2A-8CE6-D9FD83BE1227}" type="presOf" srcId="{BCF1AF4E-0792-4ACD-81A4-76AC407D8C6E}" destId="{EFFA8BB7-2D0E-4EB5-883B-34408BA8AD7F}" srcOrd="0" destOrd="0" presId="urn:microsoft.com/office/officeart/2005/8/layout/cycle6"/>
    <dgm:cxn modelId="{124C5F94-A639-4828-89AC-B3BF482F0613}" type="presOf" srcId="{0CA64C56-DAEA-4A0F-AB7D-C572F5FA9BF6}" destId="{2E08C0B9-4DCF-4571-999F-B6F9245F76BC}" srcOrd="0" destOrd="0" presId="urn:microsoft.com/office/officeart/2005/8/layout/cycle6"/>
    <dgm:cxn modelId="{7F509C15-EA45-47D0-9BD6-70C48FCA78B2}" type="presOf" srcId="{1F3FC941-0F2E-483E-AD37-C0FC438E8A8D}" destId="{A5465733-7D6F-4768-B38C-C3CD8E1492CF}" srcOrd="0" destOrd="0" presId="urn:microsoft.com/office/officeart/2005/8/layout/cycle6"/>
    <dgm:cxn modelId="{07D11479-8FFC-4254-BD14-07D27652D76E}" type="presOf" srcId="{AA13F734-19E6-4480-B4C3-6A32D4C6BB95}" destId="{1BDF623A-3B30-4741-AE9F-08C6837D75F6}" srcOrd="0" destOrd="0" presId="urn:microsoft.com/office/officeart/2005/8/layout/cycle6"/>
    <dgm:cxn modelId="{76FF134A-122E-4E95-9125-8332EFEE9345}" type="presOf" srcId="{7FBEDB63-5076-48B2-AA96-6633096FBD36}" destId="{988A02E6-963F-4349-8D86-0A9B2C82F10D}" srcOrd="0" destOrd="0" presId="urn:microsoft.com/office/officeart/2005/8/layout/cycle6"/>
    <dgm:cxn modelId="{901DF4F8-3EF6-49FE-934F-23754BD2624C}" srcId="{0CA64C56-DAEA-4A0F-AB7D-C572F5FA9BF6}" destId="{046450AA-9229-407F-A719-731938AE0BD4}" srcOrd="5" destOrd="0" parTransId="{F274D9A0-2794-447D-B4BF-E3E44255A939}" sibTransId="{1F3FC941-0F2E-483E-AD37-C0FC438E8A8D}"/>
    <dgm:cxn modelId="{728843F4-888F-473B-A047-A8862A21DFC6}" type="presOf" srcId="{BEC83024-2BBD-41F4-8802-1C08905657C1}" destId="{F134B6BB-6F8F-4610-B37E-6E0B315E5118}" srcOrd="0" destOrd="0" presId="urn:microsoft.com/office/officeart/2005/8/layout/cycle6"/>
    <dgm:cxn modelId="{3165887A-89F1-4F0C-A3EB-0FBF36606FB4}" type="presOf" srcId="{2474887F-A93E-4E8F-A9BD-291A7286E60E}" destId="{70B35A54-DE7E-4D64-A185-ECAEA4FF52BE}" srcOrd="0" destOrd="0" presId="urn:microsoft.com/office/officeart/2005/8/layout/cycle6"/>
    <dgm:cxn modelId="{0CAFBB8F-363B-472D-B1E1-0F8294C87BFC}" srcId="{0CA64C56-DAEA-4A0F-AB7D-C572F5FA9BF6}" destId="{64AFBCBF-048C-49A3-B0D6-54FA96EEC66A}" srcOrd="0" destOrd="0" parTransId="{E1523A58-C061-422F-9858-E0828D1DF268}" sibTransId="{2474887F-A93E-4E8F-A9BD-291A7286E60E}"/>
    <dgm:cxn modelId="{33414D3A-6EB3-4A98-933B-80579FDC30DA}" srcId="{0CA64C56-DAEA-4A0F-AB7D-C572F5FA9BF6}" destId="{265A586F-A633-4DDF-903F-0850BB3078C6}" srcOrd="4" destOrd="0" parTransId="{D2A52268-363C-4C6F-92F1-0B835C4B8BE9}" sibTransId="{BEC83024-2BBD-41F4-8802-1C08905657C1}"/>
    <dgm:cxn modelId="{D8A09430-D6EF-4781-9D26-BB34A2737998}" srcId="{0CA64C56-DAEA-4A0F-AB7D-C572F5FA9BF6}" destId="{8D17DD5C-7175-4328-AC73-14DB085CF717}" srcOrd="1" destOrd="0" parTransId="{57B8001E-E7A4-4A10-A2CB-7FF7C7E625F5}" sibTransId="{7FBEDB63-5076-48B2-AA96-6633096FBD36}"/>
    <dgm:cxn modelId="{07F71637-C81B-43FA-A23C-88C0BCFD8FC4}" type="presOf" srcId="{8D17DD5C-7175-4328-AC73-14DB085CF717}" destId="{74D34FDC-03F7-40B1-AB11-7A070B4D3B12}" srcOrd="0" destOrd="0" presId="urn:microsoft.com/office/officeart/2005/8/layout/cycle6"/>
    <dgm:cxn modelId="{48D06DC8-ECA0-46CC-9A7D-03907CD33F99}" srcId="{0CA64C56-DAEA-4A0F-AB7D-C572F5FA9BF6}" destId="{393DF945-A407-40EA-AD32-9AA35F93C752}" srcOrd="3" destOrd="0" parTransId="{E7029B6F-1AB7-48B5-849C-B5C61C49167C}" sibTransId="{AA13F734-19E6-4480-B4C3-6A32D4C6BB95}"/>
    <dgm:cxn modelId="{C594FF9E-25C6-420F-AA7F-1EC49700D6C1}" type="presOf" srcId="{CDB5A95B-F195-4FE5-BF30-3543A03BA353}" destId="{49BC0F67-4DF1-4A0F-AE17-A071122D950B}" srcOrd="0" destOrd="0" presId="urn:microsoft.com/office/officeart/2005/8/layout/cycle6"/>
    <dgm:cxn modelId="{459A1ED0-FB69-4096-9090-C9040F846F5D}" type="presOf" srcId="{64AFBCBF-048C-49A3-B0D6-54FA96EEC66A}" destId="{4F923E8F-1EEB-4B13-AE45-8FDF82F662AD}" srcOrd="0" destOrd="0" presId="urn:microsoft.com/office/officeart/2005/8/layout/cycle6"/>
    <dgm:cxn modelId="{539950B6-93CF-4AC7-9CAA-EE147BB5AA7C}" type="presParOf" srcId="{2E08C0B9-4DCF-4571-999F-B6F9245F76BC}" destId="{4F923E8F-1EEB-4B13-AE45-8FDF82F662AD}" srcOrd="0" destOrd="0" presId="urn:microsoft.com/office/officeart/2005/8/layout/cycle6"/>
    <dgm:cxn modelId="{F7217DC3-7706-4B74-99B2-70AFEF3B4AAC}" type="presParOf" srcId="{2E08C0B9-4DCF-4571-999F-B6F9245F76BC}" destId="{876EF2F3-49E2-4DBF-B527-1CAA7B527F74}" srcOrd="1" destOrd="0" presId="urn:microsoft.com/office/officeart/2005/8/layout/cycle6"/>
    <dgm:cxn modelId="{22C4A711-1A0F-4BBD-94C0-74C823B2BB2D}" type="presParOf" srcId="{2E08C0B9-4DCF-4571-999F-B6F9245F76BC}" destId="{70B35A54-DE7E-4D64-A185-ECAEA4FF52BE}" srcOrd="2" destOrd="0" presId="urn:microsoft.com/office/officeart/2005/8/layout/cycle6"/>
    <dgm:cxn modelId="{905E6AC4-07AB-4CFA-9CCF-8B52CBFA464A}" type="presParOf" srcId="{2E08C0B9-4DCF-4571-999F-B6F9245F76BC}" destId="{74D34FDC-03F7-40B1-AB11-7A070B4D3B12}" srcOrd="3" destOrd="0" presId="urn:microsoft.com/office/officeart/2005/8/layout/cycle6"/>
    <dgm:cxn modelId="{D28E6499-B202-468B-B4F8-707CCB26DE9E}" type="presParOf" srcId="{2E08C0B9-4DCF-4571-999F-B6F9245F76BC}" destId="{5FCFF5DA-79E5-4D8D-87B2-F584B01EA65C}" srcOrd="4" destOrd="0" presId="urn:microsoft.com/office/officeart/2005/8/layout/cycle6"/>
    <dgm:cxn modelId="{C7ECF5D7-EBCA-433D-9909-4D20522EF4CD}" type="presParOf" srcId="{2E08C0B9-4DCF-4571-999F-B6F9245F76BC}" destId="{988A02E6-963F-4349-8D86-0A9B2C82F10D}" srcOrd="5" destOrd="0" presId="urn:microsoft.com/office/officeart/2005/8/layout/cycle6"/>
    <dgm:cxn modelId="{836B2390-B9C4-4BBD-8B73-8409E8F944AB}" type="presParOf" srcId="{2E08C0B9-4DCF-4571-999F-B6F9245F76BC}" destId="{EFFA8BB7-2D0E-4EB5-883B-34408BA8AD7F}" srcOrd="6" destOrd="0" presId="urn:microsoft.com/office/officeart/2005/8/layout/cycle6"/>
    <dgm:cxn modelId="{1AFA5A09-9C40-424B-83A5-4A1DB1533135}" type="presParOf" srcId="{2E08C0B9-4DCF-4571-999F-B6F9245F76BC}" destId="{19EA49B8-992C-4C07-B73F-F36578F8D354}" srcOrd="7" destOrd="0" presId="urn:microsoft.com/office/officeart/2005/8/layout/cycle6"/>
    <dgm:cxn modelId="{39E7788F-3C3A-4AA3-A421-9C831974A84D}" type="presParOf" srcId="{2E08C0B9-4DCF-4571-999F-B6F9245F76BC}" destId="{49BC0F67-4DF1-4A0F-AE17-A071122D950B}" srcOrd="8" destOrd="0" presId="urn:microsoft.com/office/officeart/2005/8/layout/cycle6"/>
    <dgm:cxn modelId="{F0EF3FD1-7EB7-4E42-82A6-957C83D88D21}" type="presParOf" srcId="{2E08C0B9-4DCF-4571-999F-B6F9245F76BC}" destId="{D1C4493D-62A2-4628-952F-53E78F410E86}" srcOrd="9" destOrd="0" presId="urn:microsoft.com/office/officeart/2005/8/layout/cycle6"/>
    <dgm:cxn modelId="{08AF2CA0-E763-405E-9940-0861F5B86DC6}" type="presParOf" srcId="{2E08C0B9-4DCF-4571-999F-B6F9245F76BC}" destId="{B1CAC4C0-8D8F-458A-ABF6-23582823B9A2}" srcOrd="10" destOrd="0" presId="urn:microsoft.com/office/officeart/2005/8/layout/cycle6"/>
    <dgm:cxn modelId="{323A988B-46D7-45FC-9FDA-6987FEB60D20}" type="presParOf" srcId="{2E08C0B9-4DCF-4571-999F-B6F9245F76BC}" destId="{1BDF623A-3B30-4741-AE9F-08C6837D75F6}" srcOrd="11" destOrd="0" presId="urn:microsoft.com/office/officeart/2005/8/layout/cycle6"/>
    <dgm:cxn modelId="{462F3658-BCA7-419F-AC46-28D1EDB4CB5A}" type="presParOf" srcId="{2E08C0B9-4DCF-4571-999F-B6F9245F76BC}" destId="{AECB0757-8B88-4743-AD0E-4EBD01BF399E}" srcOrd="12" destOrd="0" presId="urn:microsoft.com/office/officeart/2005/8/layout/cycle6"/>
    <dgm:cxn modelId="{E58D68E2-EC25-49F5-8AD5-B2356CCCB2D4}" type="presParOf" srcId="{2E08C0B9-4DCF-4571-999F-B6F9245F76BC}" destId="{9E0F09E9-0047-49B8-95E9-5267316B5F0B}" srcOrd="13" destOrd="0" presId="urn:microsoft.com/office/officeart/2005/8/layout/cycle6"/>
    <dgm:cxn modelId="{57594188-A774-4395-AEE1-E1FA4957BDDF}" type="presParOf" srcId="{2E08C0B9-4DCF-4571-999F-B6F9245F76BC}" destId="{F134B6BB-6F8F-4610-B37E-6E0B315E5118}" srcOrd="14" destOrd="0" presId="urn:microsoft.com/office/officeart/2005/8/layout/cycle6"/>
    <dgm:cxn modelId="{B04CE6D7-22E9-4BC0-8393-E3CA3D4D5661}" type="presParOf" srcId="{2E08C0B9-4DCF-4571-999F-B6F9245F76BC}" destId="{9066EEDD-43ED-407F-A013-65A91A046EDF}" srcOrd="15" destOrd="0" presId="urn:microsoft.com/office/officeart/2005/8/layout/cycle6"/>
    <dgm:cxn modelId="{A5D1B31B-A344-4D25-B55F-ECE5AC2676F1}" type="presParOf" srcId="{2E08C0B9-4DCF-4571-999F-B6F9245F76BC}" destId="{AB2BC78D-2393-4E0A-BA64-54CB1EF9BE15}" srcOrd="16" destOrd="0" presId="urn:microsoft.com/office/officeart/2005/8/layout/cycle6"/>
    <dgm:cxn modelId="{DC884A63-14CA-4B21-9A62-8517B7A1AF36}" type="presParOf" srcId="{2E08C0B9-4DCF-4571-999F-B6F9245F76BC}" destId="{A5465733-7D6F-4768-B38C-C3CD8E1492C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5759E-5CF9-4256-B2F4-759D5AA3958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B37B746-7723-4124-9BC8-39039538B2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sk-SK" dirty="0" smtClean="0"/>
            <a:t>1. Úvodná fáza</a:t>
          </a:r>
          <a:endParaRPr lang="sk-SK" dirty="0"/>
        </a:p>
      </dgm:t>
    </dgm:pt>
    <dgm:pt modelId="{BCB671C1-0C2C-469C-A5B0-843127B2A87B}" type="parTrans" cxnId="{7E58D06D-A298-4B3C-86EB-863B3515CBBE}">
      <dgm:prSet/>
      <dgm:spPr/>
      <dgm:t>
        <a:bodyPr/>
        <a:lstStyle/>
        <a:p>
          <a:endParaRPr lang="sk-SK"/>
        </a:p>
      </dgm:t>
    </dgm:pt>
    <dgm:pt modelId="{B271B055-7F7B-40E4-8449-FA42C472222D}" type="sibTrans" cxnId="{7E58D06D-A298-4B3C-86EB-863B3515CBBE}">
      <dgm:prSet/>
      <dgm:spPr/>
      <dgm:t>
        <a:bodyPr/>
        <a:lstStyle/>
        <a:p>
          <a:endParaRPr lang="sk-SK"/>
        </a:p>
      </dgm:t>
    </dgm:pt>
    <dgm:pt modelId="{87A54EB0-C36F-4FA3-B6A2-F57B414A7E15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sk-SK" dirty="0" smtClean="0"/>
            <a:t>2. Fáza zberu informácií</a:t>
          </a:r>
          <a:endParaRPr lang="sk-SK" dirty="0"/>
        </a:p>
      </dgm:t>
    </dgm:pt>
    <dgm:pt modelId="{5FE348FC-599B-42A9-A2BD-032E58146B0E}" type="parTrans" cxnId="{8E7A4ECD-990A-40BC-A726-504389AFF4EB}">
      <dgm:prSet/>
      <dgm:spPr/>
      <dgm:t>
        <a:bodyPr/>
        <a:lstStyle/>
        <a:p>
          <a:endParaRPr lang="sk-SK"/>
        </a:p>
      </dgm:t>
    </dgm:pt>
    <dgm:pt modelId="{752C4543-DC22-4578-A6DA-1EB1F4484171}" type="sibTrans" cxnId="{8E7A4ECD-990A-40BC-A726-504389AFF4EB}">
      <dgm:prSet/>
      <dgm:spPr/>
      <dgm:t>
        <a:bodyPr/>
        <a:lstStyle/>
        <a:p>
          <a:endParaRPr lang="sk-SK"/>
        </a:p>
      </dgm:t>
    </dgm:pt>
    <dgm:pt modelId="{D1C24118-E125-40AC-AD6A-41078563F5E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sk-SK" dirty="0" smtClean="0"/>
            <a:t>3. Záverečná fáza</a:t>
          </a:r>
          <a:endParaRPr lang="sk-SK" dirty="0"/>
        </a:p>
      </dgm:t>
    </dgm:pt>
    <dgm:pt modelId="{718BEBF0-82E3-4810-94E3-EC7E25B04FF1}" type="parTrans" cxnId="{8CEDB91E-1D44-4C0A-B620-F974F7D5FD94}">
      <dgm:prSet/>
      <dgm:spPr/>
      <dgm:t>
        <a:bodyPr/>
        <a:lstStyle/>
        <a:p>
          <a:endParaRPr lang="sk-SK"/>
        </a:p>
      </dgm:t>
    </dgm:pt>
    <dgm:pt modelId="{1412564B-1891-4F22-A640-F48BAD2EB153}" type="sibTrans" cxnId="{8CEDB91E-1D44-4C0A-B620-F974F7D5FD94}">
      <dgm:prSet/>
      <dgm:spPr/>
      <dgm:t>
        <a:bodyPr/>
        <a:lstStyle/>
        <a:p>
          <a:endParaRPr lang="sk-SK"/>
        </a:p>
      </dgm:t>
    </dgm:pt>
    <dgm:pt modelId="{D1242D61-5A1B-4E4B-A1D5-D54A6B0F49F9}" type="pres">
      <dgm:prSet presAssocID="{C435759E-5CF9-4256-B2F4-759D5AA39589}" presName="Name0" presStyleCnt="0">
        <dgm:presLayoutVars>
          <dgm:dir/>
          <dgm:animLvl val="lvl"/>
          <dgm:resizeHandles val="exact"/>
        </dgm:presLayoutVars>
      </dgm:prSet>
      <dgm:spPr/>
    </dgm:pt>
    <dgm:pt modelId="{ED9D76CD-F080-46C9-83B8-8D95671DE577}" type="pres">
      <dgm:prSet presAssocID="{AB37B746-7723-4124-9BC8-39039538B2D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B3619DC-3F71-47BA-A1E6-DCD47449AB9E}" type="pres">
      <dgm:prSet presAssocID="{B271B055-7F7B-40E4-8449-FA42C472222D}" presName="parTxOnlySpace" presStyleCnt="0"/>
      <dgm:spPr/>
    </dgm:pt>
    <dgm:pt modelId="{0445E46C-927B-46A1-9484-2B96E3BD03C5}" type="pres">
      <dgm:prSet presAssocID="{87A54EB0-C36F-4FA3-B6A2-F57B414A7E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CED2E0E-A49D-457A-978D-3D0A79FFC1A2}" type="pres">
      <dgm:prSet presAssocID="{752C4543-DC22-4578-A6DA-1EB1F4484171}" presName="parTxOnlySpace" presStyleCnt="0"/>
      <dgm:spPr/>
    </dgm:pt>
    <dgm:pt modelId="{D3360801-27CA-4C6A-96C0-A51AAD7D02A8}" type="pres">
      <dgm:prSet presAssocID="{D1C24118-E125-40AC-AD6A-41078563F5E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7E58D06D-A298-4B3C-86EB-863B3515CBBE}" srcId="{C435759E-5CF9-4256-B2F4-759D5AA39589}" destId="{AB37B746-7723-4124-9BC8-39039538B2DF}" srcOrd="0" destOrd="0" parTransId="{BCB671C1-0C2C-469C-A5B0-843127B2A87B}" sibTransId="{B271B055-7F7B-40E4-8449-FA42C472222D}"/>
    <dgm:cxn modelId="{95DD0B4F-FFEC-42DB-A106-45CECD924338}" type="presOf" srcId="{AB37B746-7723-4124-9BC8-39039538B2DF}" destId="{ED9D76CD-F080-46C9-83B8-8D95671DE577}" srcOrd="0" destOrd="0" presId="urn:microsoft.com/office/officeart/2005/8/layout/chevron1"/>
    <dgm:cxn modelId="{FF277525-5719-40F4-946B-D463D4467918}" type="presOf" srcId="{D1C24118-E125-40AC-AD6A-41078563F5E4}" destId="{D3360801-27CA-4C6A-96C0-A51AAD7D02A8}" srcOrd="0" destOrd="0" presId="urn:microsoft.com/office/officeart/2005/8/layout/chevron1"/>
    <dgm:cxn modelId="{8E7A4ECD-990A-40BC-A726-504389AFF4EB}" srcId="{C435759E-5CF9-4256-B2F4-759D5AA39589}" destId="{87A54EB0-C36F-4FA3-B6A2-F57B414A7E15}" srcOrd="1" destOrd="0" parTransId="{5FE348FC-599B-42A9-A2BD-032E58146B0E}" sibTransId="{752C4543-DC22-4578-A6DA-1EB1F4484171}"/>
    <dgm:cxn modelId="{8CEDB91E-1D44-4C0A-B620-F974F7D5FD94}" srcId="{C435759E-5CF9-4256-B2F4-759D5AA39589}" destId="{D1C24118-E125-40AC-AD6A-41078563F5E4}" srcOrd="2" destOrd="0" parTransId="{718BEBF0-82E3-4810-94E3-EC7E25B04FF1}" sibTransId="{1412564B-1891-4F22-A640-F48BAD2EB153}"/>
    <dgm:cxn modelId="{5EE62CF8-5A5E-451B-ACC9-78D9DAD7AB4B}" type="presOf" srcId="{C435759E-5CF9-4256-B2F4-759D5AA39589}" destId="{D1242D61-5A1B-4E4B-A1D5-D54A6B0F49F9}" srcOrd="0" destOrd="0" presId="urn:microsoft.com/office/officeart/2005/8/layout/chevron1"/>
    <dgm:cxn modelId="{33843ED5-62E7-4D05-BBD4-16636F74B01D}" type="presOf" srcId="{87A54EB0-C36F-4FA3-B6A2-F57B414A7E15}" destId="{0445E46C-927B-46A1-9484-2B96E3BD03C5}" srcOrd="0" destOrd="0" presId="urn:microsoft.com/office/officeart/2005/8/layout/chevron1"/>
    <dgm:cxn modelId="{69006FD1-364A-4F89-BCB1-B75E3DA6F166}" type="presParOf" srcId="{D1242D61-5A1B-4E4B-A1D5-D54A6B0F49F9}" destId="{ED9D76CD-F080-46C9-83B8-8D95671DE577}" srcOrd="0" destOrd="0" presId="urn:microsoft.com/office/officeart/2005/8/layout/chevron1"/>
    <dgm:cxn modelId="{7BB5202D-ED52-4727-8D68-673D2DBE9A87}" type="presParOf" srcId="{D1242D61-5A1B-4E4B-A1D5-D54A6B0F49F9}" destId="{BB3619DC-3F71-47BA-A1E6-DCD47449AB9E}" srcOrd="1" destOrd="0" presId="urn:microsoft.com/office/officeart/2005/8/layout/chevron1"/>
    <dgm:cxn modelId="{23C1D87C-5440-4092-B508-34F57E4E0D38}" type="presParOf" srcId="{D1242D61-5A1B-4E4B-A1D5-D54A6B0F49F9}" destId="{0445E46C-927B-46A1-9484-2B96E3BD03C5}" srcOrd="2" destOrd="0" presId="urn:microsoft.com/office/officeart/2005/8/layout/chevron1"/>
    <dgm:cxn modelId="{3A66B263-B48F-4B73-A202-20E421A309E6}" type="presParOf" srcId="{D1242D61-5A1B-4E4B-A1D5-D54A6B0F49F9}" destId="{4CED2E0E-A49D-457A-978D-3D0A79FFC1A2}" srcOrd="3" destOrd="0" presId="urn:microsoft.com/office/officeart/2005/8/layout/chevron1"/>
    <dgm:cxn modelId="{F748FB53-4710-4F33-B14D-9A869C2EF732}" type="presParOf" srcId="{D1242D61-5A1B-4E4B-A1D5-D54A6B0F49F9}" destId="{D3360801-27CA-4C6A-96C0-A51AAD7D02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DDFE7-C7E5-4AD5-8A79-506F46B2C2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EE2B3CF-EBE5-4F87-A725-F47F2C9E5DF0}">
      <dgm:prSet phldrT="[Text]"/>
      <dgm:spPr/>
      <dgm:t>
        <a:bodyPr/>
        <a:lstStyle/>
        <a:p>
          <a:r>
            <a:rPr lang="sk-SK" dirty="0" smtClean="0">
              <a:solidFill>
                <a:srgbClr val="002060"/>
              </a:solidFill>
            </a:rPr>
            <a:t>Ciele</a:t>
          </a:r>
          <a:endParaRPr lang="sk-SK" dirty="0">
            <a:solidFill>
              <a:srgbClr val="002060"/>
            </a:solidFill>
          </a:endParaRPr>
        </a:p>
      </dgm:t>
    </dgm:pt>
    <dgm:pt modelId="{1057E28E-080C-4AC5-8447-7120A88199D3}" type="parTrans" cxnId="{CA8E57C6-B764-4F76-842F-43AA5CE3E05F}">
      <dgm:prSet/>
      <dgm:spPr/>
      <dgm:t>
        <a:bodyPr/>
        <a:lstStyle/>
        <a:p>
          <a:endParaRPr lang="sk-SK"/>
        </a:p>
      </dgm:t>
    </dgm:pt>
    <dgm:pt modelId="{A76655CF-5DFE-43AB-8C53-81D019423FBD}" type="sibTrans" cxnId="{CA8E57C6-B764-4F76-842F-43AA5CE3E05F}">
      <dgm:prSet/>
      <dgm:spPr/>
      <dgm:t>
        <a:bodyPr/>
        <a:lstStyle/>
        <a:p>
          <a:endParaRPr lang="sk-SK"/>
        </a:p>
      </dgm:t>
    </dgm:pt>
    <dgm:pt modelId="{DCE895D9-CBB1-48C3-A4A2-80B298ACA9AC}">
      <dgm:prSet phldrT="[Text]"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Informovať klienta o cieľoch a priebehu BK </a:t>
          </a:r>
          <a:endParaRPr lang="sk-SK" dirty="0"/>
        </a:p>
      </dgm:t>
    </dgm:pt>
    <dgm:pt modelId="{6C39BD70-4F05-40C1-B13B-25736496D22C}" type="parTrans" cxnId="{7F1FCC95-B9BD-4629-ADA8-A891781DD2F1}">
      <dgm:prSet/>
      <dgm:spPr/>
      <dgm:t>
        <a:bodyPr/>
        <a:lstStyle/>
        <a:p>
          <a:endParaRPr lang="sk-SK"/>
        </a:p>
      </dgm:t>
    </dgm:pt>
    <dgm:pt modelId="{E09088CC-9ADA-4A30-A2F3-87DCA5F26689}" type="sibTrans" cxnId="{7F1FCC95-B9BD-4629-ADA8-A891781DD2F1}">
      <dgm:prSet/>
      <dgm:spPr/>
      <dgm:t>
        <a:bodyPr/>
        <a:lstStyle/>
        <a:p>
          <a:endParaRPr lang="sk-SK"/>
        </a:p>
      </dgm:t>
    </dgm:pt>
    <dgm:pt modelId="{CE846C86-D967-40CA-A93F-8E130E75712B}">
      <dgm:prSet phldrT="[Text]"/>
      <dgm:spPr/>
      <dgm:t>
        <a:bodyPr/>
        <a:lstStyle/>
        <a:p>
          <a:r>
            <a:rPr lang="sk-SK" dirty="0" smtClean="0">
              <a:solidFill>
                <a:srgbClr val="002060"/>
              </a:solidFill>
            </a:rPr>
            <a:t>Ciele</a:t>
          </a:r>
          <a:endParaRPr lang="sk-SK" dirty="0">
            <a:solidFill>
              <a:srgbClr val="002060"/>
            </a:solidFill>
          </a:endParaRPr>
        </a:p>
      </dgm:t>
    </dgm:pt>
    <dgm:pt modelId="{B5C20A00-79C9-4500-B977-B34097E4AF3C}" type="parTrans" cxnId="{887E10C8-01AA-47EA-8BF3-F143DA38BB8C}">
      <dgm:prSet/>
      <dgm:spPr/>
      <dgm:t>
        <a:bodyPr/>
        <a:lstStyle/>
        <a:p>
          <a:endParaRPr lang="sk-SK"/>
        </a:p>
      </dgm:t>
    </dgm:pt>
    <dgm:pt modelId="{55520468-F4ED-4D31-9D65-EC7A5F4B3317}" type="sibTrans" cxnId="{887E10C8-01AA-47EA-8BF3-F143DA38BB8C}">
      <dgm:prSet/>
      <dgm:spPr/>
      <dgm:t>
        <a:bodyPr/>
        <a:lstStyle/>
        <a:p>
          <a:endParaRPr lang="sk-SK"/>
        </a:p>
      </dgm:t>
    </dgm:pt>
    <dgm:pt modelId="{37EEBEFD-3B40-4F1C-8E1E-1FA9E64126B4}">
      <dgm:prSet phldrT="[Text]"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Analýza pracovných skúseností klienta</a:t>
          </a:r>
          <a:endParaRPr lang="sk-SK" dirty="0"/>
        </a:p>
      </dgm:t>
    </dgm:pt>
    <dgm:pt modelId="{02540A6F-E99D-4A20-9F1F-58FA5CF6EFF4}" type="parTrans" cxnId="{7CA52C2F-F946-43AE-9391-5FF01B758383}">
      <dgm:prSet/>
      <dgm:spPr/>
      <dgm:t>
        <a:bodyPr/>
        <a:lstStyle/>
        <a:p>
          <a:endParaRPr lang="sk-SK"/>
        </a:p>
      </dgm:t>
    </dgm:pt>
    <dgm:pt modelId="{BAAB678E-E17F-402C-9C76-2DD714245C49}" type="sibTrans" cxnId="{7CA52C2F-F946-43AE-9391-5FF01B758383}">
      <dgm:prSet/>
      <dgm:spPr/>
      <dgm:t>
        <a:bodyPr/>
        <a:lstStyle/>
        <a:p>
          <a:endParaRPr lang="sk-SK"/>
        </a:p>
      </dgm:t>
    </dgm:pt>
    <dgm:pt modelId="{C0701B34-7DA9-4593-84BF-DB1DC3CD0F16}">
      <dgm:prSet phldrT="[Text]"/>
      <dgm:spPr/>
      <dgm:t>
        <a:bodyPr/>
        <a:lstStyle/>
        <a:p>
          <a:r>
            <a:rPr lang="sk-SK" dirty="0" smtClean="0">
              <a:solidFill>
                <a:srgbClr val="002060"/>
              </a:solidFill>
            </a:rPr>
            <a:t>Ciele</a:t>
          </a:r>
          <a:endParaRPr lang="sk-SK" dirty="0">
            <a:solidFill>
              <a:srgbClr val="002060"/>
            </a:solidFill>
          </a:endParaRPr>
        </a:p>
      </dgm:t>
    </dgm:pt>
    <dgm:pt modelId="{4587231C-3E37-4541-BA09-D5109CC9E9CC}" type="parTrans" cxnId="{9EE8EB06-4122-4183-92D7-695B28D14D5A}">
      <dgm:prSet/>
      <dgm:spPr/>
      <dgm:t>
        <a:bodyPr/>
        <a:lstStyle/>
        <a:p>
          <a:endParaRPr lang="sk-SK"/>
        </a:p>
      </dgm:t>
    </dgm:pt>
    <dgm:pt modelId="{01A1F7C3-1501-40DC-9EF7-5836232EBE1C}" type="sibTrans" cxnId="{9EE8EB06-4122-4183-92D7-695B28D14D5A}">
      <dgm:prSet/>
      <dgm:spPr/>
      <dgm:t>
        <a:bodyPr/>
        <a:lstStyle/>
        <a:p>
          <a:endParaRPr lang="sk-SK"/>
        </a:p>
      </dgm:t>
    </dgm:pt>
    <dgm:pt modelId="{F7B41FDC-9FEC-413A-AEC6-D83CC5912158}">
      <dgm:prSet phldrT="[Text]"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Overovanie hypotéz v teréne a prostredníctvo dokumentačných zdrojov</a:t>
          </a:r>
          <a:endParaRPr lang="sk-SK" dirty="0"/>
        </a:p>
      </dgm:t>
    </dgm:pt>
    <dgm:pt modelId="{435DE696-0999-44D2-87F1-9FD288C0A5A4}" type="parTrans" cxnId="{8C7660EA-6286-45F1-A59C-9E8DFD1DBF1F}">
      <dgm:prSet/>
      <dgm:spPr/>
      <dgm:t>
        <a:bodyPr/>
        <a:lstStyle/>
        <a:p>
          <a:endParaRPr lang="sk-SK"/>
        </a:p>
      </dgm:t>
    </dgm:pt>
    <dgm:pt modelId="{28FEB0BD-1904-4156-A11B-25F6F9E2B279}" type="sibTrans" cxnId="{8C7660EA-6286-45F1-A59C-9E8DFD1DBF1F}">
      <dgm:prSet/>
      <dgm:spPr/>
      <dgm:t>
        <a:bodyPr/>
        <a:lstStyle/>
        <a:p>
          <a:endParaRPr lang="sk-SK"/>
        </a:p>
      </dgm:t>
    </dgm:pt>
    <dgm:pt modelId="{5154B647-ECE9-4F3E-A708-A3036F26B32D}">
      <dgm:prSet/>
      <dgm:spPr/>
      <dgm:t>
        <a:bodyPr/>
        <a:lstStyle/>
        <a:p>
          <a:r>
            <a:rPr lang="sk-SK" smtClean="0">
              <a:solidFill>
                <a:schemeClr val="tx1">
                  <a:lumMod val="50000"/>
                </a:schemeClr>
              </a:solidFill>
            </a:rPr>
            <a:t>Vytvoriť atmosféru dôvery a otvorenosti</a:t>
          </a:r>
          <a:endParaRPr lang="sk-SK" dirty="0" smtClean="0">
            <a:solidFill>
              <a:schemeClr val="tx1">
                <a:lumMod val="50000"/>
              </a:schemeClr>
            </a:solidFill>
          </a:endParaRPr>
        </a:p>
      </dgm:t>
    </dgm:pt>
    <dgm:pt modelId="{BAB0270C-5BBD-40E5-BE5C-BF1715854636}" type="parTrans" cxnId="{505AC597-F1DA-40C2-94C8-887045FC91D7}">
      <dgm:prSet/>
      <dgm:spPr/>
      <dgm:t>
        <a:bodyPr/>
        <a:lstStyle/>
        <a:p>
          <a:endParaRPr lang="sk-SK"/>
        </a:p>
      </dgm:t>
    </dgm:pt>
    <dgm:pt modelId="{77EA246C-3F9A-4C89-A7B6-E2ED5EF75061}" type="sibTrans" cxnId="{505AC597-F1DA-40C2-94C8-887045FC91D7}">
      <dgm:prSet/>
      <dgm:spPr/>
      <dgm:t>
        <a:bodyPr/>
        <a:lstStyle/>
        <a:p>
          <a:endParaRPr lang="sk-SK"/>
        </a:p>
      </dgm:t>
    </dgm:pt>
    <dgm:pt modelId="{58452D36-21CD-42EF-B1F9-D1D218180E65}">
      <dgm:prSet/>
      <dgm:spPr/>
      <dgm:t>
        <a:bodyPr/>
        <a:lstStyle/>
        <a:p>
          <a:r>
            <a:rPr lang="sk-SK" smtClean="0">
              <a:solidFill>
                <a:schemeClr val="tx1">
                  <a:lumMod val="50000"/>
                </a:schemeClr>
              </a:solidFill>
            </a:rPr>
            <a:t>Overiť porozumenie a motiváciu klienta</a:t>
          </a:r>
          <a:endParaRPr lang="sk-SK" dirty="0" smtClean="0">
            <a:solidFill>
              <a:schemeClr val="tx1">
                <a:lumMod val="50000"/>
              </a:schemeClr>
            </a:solidFill>
          </a:endParaRPr>
        </a:p>
      </dgm:t>
    </dgm:pt>
    <dgm:pt modelId="{19DFBAC5-48C8-4AFD-A9E6-69B96D2D29A4}" type="parTrans" cxnId="{E682B73C-C21B-466A-B68D-3BC134C7D6A0}">
      <dgm:prSet/>
      <dgm:spPr/>
      <dgm:t>
        <a:bodyPr/>
        <a:lstStyle/>
        <a:p>
          <a:endParaRPr lang="sk-SK"/>
        </a:p>
      </dgm:t>
    </dgm:pt>
    <dgm:pt modelId="{A5029AE1-51B0-4CDA-9FD8-DFE9DAE00DDE}" type="sibTrans" cxnId="{E682B73C-C21B-466A-B68D-3BC134C7D6A0}">
      <dgm:prSet/>
      <dgm:spPr/>
      <dgm:t>
        <a:bodyPr/>
        <a:lstStyle/>
        <a:p>
          <a:endParaRPr lang="sk-SK"/>
        </a:p>
      </dgm:t>
    </dgm:pt>
    <dgm:pt modelId="{69BA7116-38F2-4763-965D-BE89D6B0D66B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Analyzovať požiadavky a očakávania klienta</a:t>
          </a:r>
        </a:p>
      </dgm:t>
    </dgm:pt>
    <dgm:pt modelId="{680F04B3-2B1A-41EA-80A8-CA6504EFAEEB}" type="parTrans" cxnId="{6E5CBC43-97C5-4164-A9E9-1611624FC094}">
      <dgm:prSet/>
      <dgm:spPr/>
      <dgm:t>
        <a:bodyPr/>
        <a:lstStyle/>
        <a:p>
          <a:endParaRPr lang="sk-SK"/>
        </a:p>
      </dgm:t>
    </dgm:pt>
    <dgm:pt modelId="{397C6130-6BDC-4543-9005-F614008CE8D2}" type="sibTrans" cxnId="{6E5CBC43-97C5-4164-A9E9-1611624FC094}">
      <dgm:prSet/>
      <dgm:spPr/>
      <dgm:t>
        <a:bodyPr/>
        <a:lstStyle/>
        <a:p>
          <a:endParaRPr lang="sk-SK"/>
        </a:p>
      </dgm:t>
    </dgm:pt>
    <dgm:pt modelId="{4A98C5C9-CBC1-48FE-ADBA-647C15BAE4DB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Analýza profilu klienta (hodnoty, záujmy, osobnostné predpoklady)</a:t>
          </a:r>
          <a:endParaRPr lang="sk-SK" dirty="0">
            <a:solidFill>
              <a:schemeClr val="tx1">
                <a:lumMod val="50000"/>
              </a:schemeClr>
            </a:solidFill>
          </a:endParaRPr>
        </a:p>
      </dgm:t>
    </dgm:pt>
    <dgm:pt modelId="{6BFA66A0-7A7A-405E-BBCB-2D9380FD4225}" type="parTrans" cxnId="{59CBBBDB-DDBC-4971-83E8-CD7737BC2BE9}">
      <dgm:prSet/>
      <dgm:spPr/>
      <dgm:t>
        <a:bodyPr/>
        <a:lstStyle/>
        <a:p>
          <a:endParaRPr lang="sk-SK"/>
        </a:p>
      </dgm:t>
    </dgm:pt>
    <dgm:pt modelId="{5BCB0D0B-D865-49FE-BE46-B528902F0471}" type="sibTrans" cxnId="{59CBBBDB-DDBC-4971-83E8-CD7737BC2BE9}">
      <dgm:prSet/>
      <dgm:spPr/>
      <dgm:t>
        <a:bodyPr/>
        <a:lstStyle/>
        <a:p>
          <a:endParaRPr lang="sk-SK"/>
        </a:p>
      </dgm:t>
    </dgm:pt>
    <dgm:pt modelId="{F536F51E-6F85-4FC2-A120-48C77B8285FC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Vypracovanie hypotéz profesijnej orientácie</a:t>
          </a:r>
        </a:p>
      </dgm:t>
    </dgm:pt>
    <dgm:pt modelId="{65364BC0-8496-4233-993F-654531C3052E}" type="parTrans" cxnId="{9BDAC37C-272D-4DDC-814A-913F1FF7947C}">
      <dgm:prSet/>
      <dgm:spPr/>
      <dgm:t>
        <a:bodyPr/>
        <a:lstStyle/>
        <a:p>
          <a:endParaRPr lang="sk-SK"/>
        </a:p>
      </dgm:t>
    </dgm:pt>
    <dgm:pt modelId="{12993443-8F14-4370-8043-93BA3BC3D550}" type="sibTrans" cxnId="{9BDAC37C-272D-4DDC-814A-913F1FF7947C}">
      <dgm:prSet/>
      <dgm:spPr/>
      <dgm:t>
        <a:bodyPr/>
        <a:lstStyle/>
        <a:p>
          <a:endParaRPr lang="sk-SK"/>
        </a:p>
      </dgm:t>
    </dgm:pt>
    <dgm:pt modelId="{5372266F-07B9-4F53-9FFE-A1DB5B270DFC}">
      <dgm:prSet/>
      <dgm:spPr/>
      <dgm:t>
        <a:bodyPr/>
        <a:lstStyle/>
        <a:p>
          <a:r>
            <a:rPr lang="sk-SK" smtClean="0">
              <a:solidFill>
                <a:schemeClr val="tx1">
                  <a:lumMod val="50000"/>
                </a:schemeClr>
              </a:solidFill>
            </a:rPr>
            <a:t>Vypracovanie akčného plánu</a:t>
          </a:r>
          <a:endParaRPr lang="sk-SK" dirty="0" smtClean="0">
            <a:solidFill>
              <a:schemeClr val="tx1">
                <a:lumMod val="50000"/>
              </a:schemeClr>
            </a:solidFill>
          </a:endParaRPr>
        </a:p>
      </dgm:t>
    </dgm:pt>
    <dgm:pt modelId="{AC9DB638-8811-4F84-8C4E-CBA2982AC8F1}" type="parTrans" cxnId="{4D3ED33C-00E4-468F-9119-61A8C2EB07E2}">
      <dgm:prSet/>
      <dgm:spPr/>
      <dgm:t>
        <a:bodyPr/>
        <a:lstStyle/>
        <a:p>
          <a:endParaRPr lang="sk-SK"/>
        </a:p>
      </dgm:t>
    </dgm:pt>
    <dgm:pt modelId="{FB7A00AE-C38F-4BC8-9F2C-72C2EBEF66F6}" type="sibTrans" cxnId="{4D3ED33C-00E4-468F-9119-61A8C2EB07E2}">
      <dgm:prSet/>
      <dgm:spPr/>
      <dgm:t>
        <a:bodyPr/>
        <a:lstStyle/>
        <a:p>
          <a:endParaRPr lang="sk-SK"/>
        </a:p>
      </dgm:t>
    </dgm:pt>
    <dgm:pt modelId="{015A0EBB-05E9-42F0-B419-67A751D9AD68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Vypracovanie a odovzdanie záverečnej správy</a:t>
          </a:r>
        </a:p>
      </dgm:t>
    </dgm:pt>
    <dgm:pt modelId="{A9CD1CBB-B1B1-4400-829F-B20EBB6C636B}" type="parTrans" cxnId="{D7CA16DA-9AAA-47E2-B23F-02ED0A46C51F}">
      <dgm:prSet/>
      <dgm:spPr/>
      <dgm:t>
        <a:bodyPr/>
        <a:lstStyle/>
        <a:p>
          <a:endParaRPr lang="sk-SK"/>
        </a:p>
      </dgm:t>
    </dgm:pt>
    <dgm:pt modelId="{B45DA8EE-E64F-4D7B-BF9D-7FF4DCF7648F}" type="sibTrans" cxnId="{D7CA16DA-9AAA-47E2-B23F-02ED0A46C51F}">
      <dgm:prSet/>
      <dgm:spPr/>
      <dgm:t>
        <a:bodyPr/>
        <a:lstStyle/>
        <a:p>
          <a:endParaRPr lang="sk-SK"/>
        </a:p>
      </dgm:t>
    </dgm:pt>
    <dgm:pt modelId="{F37FEE49-53FC-4F09-AA87-0E39E8BCDC4B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Stanoviť ciele spoločnej práce</a:t>
          </a:r>
        </a:p>
      </dgm:t>
    </dgm:pt>
    <dgm:pt modelId="{E648E60F-CAC5-4165-B1D0-9853A004DB46}" type="parTrans" cxnId="{ABF0BF8A-E0ED-4D5F-A2E7-31959A67DD68}">
      <dgm:prSet/>
      <dgm:spPr/>
      <dgm:t>
        <a:bodyPr/>
        <a:lstStyle/>
        <a:p>
          <a:endParaRPr lang="sk-SK"/>
        </a:p>
      </dgm:t>
    </dgm:pt>
    <dgm:pt modelId="{3B8AFC8F-0A5E-4C65-983A-072841F0DFFB}" type="sibTrans" cxnId="{ABF0BF8A-E0ED-4D5F-A2E7-31959A67DD68}">
      <dgm:prSet/>
      <dgm:spPr/>
      <dgm:t>
        <a:bodyPr/>
        <a:lstStyle/>
        <a:p>
          <a:endParaRPr lang="sk-SK"/>
        </a:p>
      </dgm:t>
    </dgm:pt>
    <dgm:pt modelId="{5BA32ABA-C22F-4CCB-B4D6-ACC3CCEE4F04}">
      <dgm:prSet/>
      <dgm:spPr/>
      <dgm:t>
        <a:bodyPr/>
        <a:lstStyle/>
        <a:p>
          <a:r>
            <a:rPr lang="sk-SK" dirty="0" smtClean="0">
              <a:solidFill>
                <a:schemeClr val="tx1">
                  <a:lumMod val="50000"/>
                </a:schemeClr>
              </a:solidFill>
            </a:rPr>
            <a:t>Uzavrieť dohodu  vykonaní BK</a:t>
          </a:r>
        </a:p>
      </dgm:t>
    </dgm:pt>
    <dgm:pt modelId="{18A217EB-3DED-42E2-996E-CC0998B5A589}" type="parTrans" cxnId="{6265D537-5B05-4053-B626-9A9DA6FAB799}">
      <dgm:prSet/>
      <dgm:spPr/>
      <dgm:t>
        <a:bodyPr/>
        <a:lstStyle/>
        <a:p>
          <a:endParaRPr lang="sk-SK"/>
        </a:p>
      </dgm:t>
    </dgm:pt>
    <dgm:pt modelId="{0D78DF9D-043F-4720-9A21-114D180AD79C}" type="sibTrans" cxnId="{6265D537-5B05-4053-B626-9A9DA6FAB799}">
      <dgm:prSet/>
      <dgm:spPr/>
      <dgm:t>
        <a:bodyPr/>
        <a:lstStyle/>
        <a:p>
          <a:endParaRPr lang="sk-SK"/>
        </a:p>
      </dgm:t>
    </dgm:pt>
    <dgm:pt modelId="{7521133F-EA67-49FE-B246-07ED50B7BDEE}">
      <dgm:prSet phldrT="[Text]"/>
      <dgm:spPr/>
      <dgm:t>
        <a:bodyPr/>
        <a:lstStyle/>
        <a:p>
          <a:r>
            <a:rPr lang="sk-SK" dirty="0" smtClean="0"/>
            <a:t>Založenie osobného kompetenčného portfólia</a:t>
          </a:r>
          <a:endParaRPr lang="sk-SK" dirty="0"/>
        </a:p>
      </dgm:t>
    </dgm:pt>
    <dgm:pt modelId="{F39CCE49-36D9-4D36-BC64-DBF6EB3DBCC2}" type="parTrans" cxnId="{F744BA35-E6EE-435A-B0C2-FB3FA4200DFE}">
      <dgm:prSet/>
      <dgm:spPr/>
    </dgm:pt>
    <dgm:pt modelId="{B970BFA1-F448-4745-848E-07802B81FEC3}" type="sibTrans" cxnId="{F744BA35-E6EE-435A-B0C2-FB3FA4200DFE}">
      <dgm:prSet/>
      <dgm:spPr/>
    </dgm:pt>
    <dgm:pt modelId="{63661F1E-4252-4726-891E-DB6E7F761432}" type="pres">
      <dgm:prSet presAssocID="{CBEDDFE7-C7E5-4AD5-8A79-506F46B2C2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E5CEB6D-12D0-4007-AC5D-4551B375ECB1}" type="pres">
      <dgm:prSet presAssocID="{5EE2B3CF-EBE5-4F87-A725-F47F2C9E5DF0}" presName="composite" presStyleCnt="0"/>
      <dgm:spPr/>
    </dgm:pt>
    <dgm:pt modelId="{A2EB8C6D-8733-4220-AE53-278FFEF787D2}" type="pres">
      <dgm:prSet presAssocID="{5EE2B3CF-EBE5-4F87-A725-F47F2C9E5D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3995C1D-6864-481D-9D74-A3E4ED66E69C}" type="pres">
      <dgm:prSet presAssocID="{5EE2B3CF-EBE5-4F87-A725-F47F2C9E5DF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162D160-8D97-4596-8514-27AC51F8F2BB}" type="pres">
      <dgm:prSet presAssocID="{A76655CF-5DFE-43AB-8C53-81D019423FBD}" presName="space" presStyleCnt="0"/>
      <dgm:spPr/>
    </dgm:pt>
    <dgm:pt modelId="{B25D4583-27E8-4E3E-A1E8-77474187061E}" type="pres">
      <dgm:prSet presAssocID="{CE846C86-D967-40CA-A93F-8E130E75712B}" presName="composite" presStyleCnt="0"/>
      <dgm:spPr/>
    </dgm:pt>
    <dgm:pt modelId="{E5CE1BF7-4133-4A31-9CD4-5B5872A51F30}" type="pres">
      <dgm:prSet presAssocID="{CE846C86-D967-40CA-A93F-8E130E75712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E02297D-8287-4E1C-822A-51C569AC0CBB}" type="pres">
      <dgm:prSet presAssocID="{CE846C86-D967-40CA-A93F-8E130E75712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2EE93DF-E2D8-40F1-95A7-6703AA949E3D}" type="pres">
      <dgm:prSet presAssocID="{55520468-F4ED-4D31-9D65-EC7A5F4B3317}" presName="space" presStyleCnt="0"/>
      <dgm:spPr/>
    </dgm:pt>
    <dgm:pt modelId="{5B7B686E-E43E-45F4-8572-418B983127B2}" type="pres">
      <dgm:prSet presAssocID="{C0701B34-7DA9-4593-84BF-DB1DC3CD0F16}" presName="composite" presStyleCnt="0"/>
      <dgm:spPr/>
    </dgm:pt>
    <dgm:pt modelId="{16718F96-FC48-4814-9C60-01CF17383D2E}" type="pres">
      <dgm:prSet presAssocID="{C0701B34-7DA9-4593-84BF-DB1DC3CD0F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568C200-238E-4CB6-A9F4-9496DD7B0FB8}" type="pres">
      <dgm:prSet presAssocID="{C0701B34-7DA9-4593-84BF-DB1DC3CD0F1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ABF0BF8A-E0ED-4D5F-A2E7-31959A67DD68}" srcId="{5EE2B3CF-EBE5-4F87-A725-F47F2C9E5DF0}" destId="{F37FEE49-53FC-4F09-AA87-0E39E8BCDC4B}" srcOrd="4" destOrd="0" parTransId="{E648E60F-CAC5-4165-B1D0-9853A004DB46}" sibTransId="{3B8AFC8F-0A5E-4C65-983A-072841F0DFFB}"/>
    <dgm:cxn modelId="{2FF5CBC1-0EA8-4325-89B8-56BB891996C1}" type="presOf" srcId="{7521133F-EA67-49FE-B246-07ED50B7BDEE}" destId="{FE02297D-8287-4E1C-822A-51C569AC0CBB}" srcOrd="0" destOrd="1" presId="urn:microsoft.com/office/officeart/2005/8/layout/hList1"/>
    <dgm:cxn modelId="{04848130-7F43-496D-A39C-73D40487AA63}" type="presOf" srcId="{37EEBEFD-3B40-4F1C-8E1E-1FA9E64126B4}" destId="{FE02297D-8287-4E1C-822A-51C569AC0CBB}" srcOrd="0" destOrd="0" presId="urn:microsoft.com/office/officeart/2005/8/layout/hList1"/>
    <dgm:cxn modelId="{82B46FB2-8832-4C81-9A1F-ECEC225F5A0A}" type="presOf" srcId="{F37FEE49-53FC-4F09-AA87-0E39E8BCDC4B}" destId="{43995C1D-6864-481D-9D74-A3E4ED66E69C}" srcOrd="0" destOrd="4" presId="urn:microsoft.com/office/officeart/2005/8/layout/hList1"/>
    <dgm:cxn modelId="{887E10C8-01AA-47EA-8BF3-F143DA38BB8C}" srcId="{CBEDDFE7-C7E5-4AD5-8A79-506F46B2C2D1}" destId="{CE846C86-D967-40CA-A93F-8E130E75712B}" srcOrd="1" destOrd="0" parTransId="{B5C20A00-79C9-4500-B977-B34097E4AF3C}" sibTransId="{55520468-F4ED-4D31-9D65-EC7A5F4B3317}"/>
    <dgm:cxn modelId="{4D3ED33C-00E4-468F-9119-61A8C2EB07E2}" srcId="{C0701B34-7DA9-4593-84BF-DB1DC3CD0F16}" destId="{5372266F-07B9-4F53-9FFE-A1DB5B270DFC}" srcOrd="1" destOrd="0" parTransId="{AC9DB638-8811-4F84-8C4E-CBA2982AC8F1}" sibTransId="{FB7A00AE-C38F-4BC8-9F2C-72C2EBEF66F6}"/>
    <dgm:cxn modelId="{CA8E57C6-B764-4F76-842F-43AA5CE3E05F}" srcId="{CBEDDFE7-C7E5-4AD5-8A79-506F46B2C2D1}" destId="{5EE2B3CF-EBE5-4F87-A725-F47F2C9E5DF0}" srcOrd="0" destOrd="0" parTransId="{1057E28E-080C-4AC5-8447-7120A88199D3}" sibTransId="{A76655CF-5DFE-43AB-8C53-81D019423FBD}"/>
    <dgm:cxn modelId="{3061154B-C405-49DE-A476-73F8EB85E48B}" type="presOf" srcId="{5154B647-ECE9-4F3E-A708-A3036F26B32D}" destId="{43995C1D-6864-481D-9D74-A3E4ED66E69C}" srcOrd="0" destOrd="1" presId="urn:microsoft.com/office/officeart/2005/8/layout/hList1"/>
    <dgm:cxn modelId="{D7CA16DA-9AAA-47E2-B23F-02ED0A46C51F}" srcId="{C0701B34-7DA9-4593-84BF-DB1DC3CD0F16}" destId="{015A0EBB-05E9-42F0-B419-67A751D9AD68}" srcOrd="2" destOrd="0" parTransId="{A9CD1CBB-B1B1-4400-829F-B20EBB6C636B}" sibTransId="{B45DA8EE-E64F-4D7B-BF9D-7FF4DCF7648F}"/>
    <dgm:cxn modelId="{3EE4E4DD-0A5B-43D1-9363-C402C7FB2D3C}" type="presOf" srcId="{DCE895D9-CBB1-48C3-A4A2-80B298ACA9AC}" destId="{43995C1D-6864-481D-9D74-A3E4ED66E69C}" srcOrd="0" destOrd="0" presId="urn:microsoft.com/office/officeart/2005/8/layout/hList1"/>
    <dgm:cxn modelId="{5B16577C-BBCC-453A-A446-AB30EB846AD9}" type="presOf" srcId="{F7B41FDC-9FEC-413A-AEC6-D83CC5912158}" destId="{C568C200-238E-4CB6-A9F4-9496DD7B0FB8}" srcOrd="0" destOrd="0" presId="urn:microsoft.com/office/officeart/2005/8/layout/hList1"/>
    <dgm:cxn modelId="{02EF03A3-95E9-4366-AD70-1654B743F7A0}" type="presOf" srcId="{C0701B34-7DA9-4593-84BF-DB1DC3CD0F16}" destId="{16718F96-FC48-4814-9C60-01CF17383D2E}" srcOrd="0" destOrd="0" presId="urn:microsoft.com/office/officeart/2005/8/layout/hList1"/>
    <dgm:cxn modelId="{6D9255A7-4E88-4625-89D2-925AC167043B}" type="presOf" srcId="{58452D36-21CD-42EF-B1F9-D1D218180E65}" destId="{43995C1D-6864-481D-9D74-A3E4ED66E69C}" srcOrd="0" destOrd="2" presId="urn:microsoft.com/office/officeart/2005/8/layout/hList1"/>
    <dgm:cxn modelId="{D1C30903-BE47-496E-970E-ED2370D63088}" type="presOf" srcId="{5372266F-07B9-4F53-9FFE-A1DB5B270DFC}" destId="{C568C200-238E-4CB6-A9F4-9496DD7B0FB8}" srcOrd="0" destOrd="1" presId="urn:microsoft.com/office/officeart/2005/8/layout/hList1"/>
    <dgm:cxn modelId="{505AC597-F1DA-40C2-94C8-887045FC91D7}" srcId="{5EE2B3CF-EBE5-4F87-A725-F47F2C9E5DF0}" destId="{5154B647-ECE9-4F3E-A708-A3036F26B32D}" srcOrd="1" destOrd="0" parTransId="{BAB0270C-5BBD-40E5-BE5C-BF1715854636}" sibTransId="{77EA246C-3F9A-4C89-A7B6-E2ED5EF75061}"/>
    <dgm:cxn modelId="{8C7660EA-6286-45F1-A59C-9E8DFD1DBF1F}" srcId="{C0701B34-7DA9-4593-84BF-DB1DC3CD0F16}" destId="{F7B41FDC-9FEC-413A-AEC6-D83CC5912158}" srcOrd="0" destOrd="0" parTransId="{435DE696-0999-44D2-87F1-9FD288C0A5A4}" sibTransId="{28FEB0BD-1904-4156-A11B-25F6F9E2B279}"/>
    <dgm:cxn modelId="{7F1FCC95-B9BD-4629-ADA8-A891781DD2F1}" srcId="{5EE2B3CF-EBE5-4F87-A725-F47F2C9E5DF0}" destId="{DCE895D9-CBB1-48C3-A4A2-80B298ACA9AC}" srcOrd="0" destOrd="0" parTransId="{6C39BD70-4F05-40C1-B13B-25736496D22C}" sibTransId="{E09088CC-9ADA-4A30-A2F3-87DCA5F26689}"/>
    <dgm:cxn modelId="{791A5E2B-38A7-4792-8038-9BEE933019CF}" type="presOf" srcId="{5BA32ABA-C22F-4CCB-B4D6-ACC3CCEE4F04}" destId="{43995C1D-6864-481D-9D74-A3E4ED66E69C}" srcOrd="0" destOrd="5" presId="urn:microsoft.com/office/officeart/2005/8/layout/hList1"/>
    <dgm:cxn modelId="{360B23D4-A80E-4159-A8B8-B7B08404CA0D}" type="presOf" srcId="{5EE2B3CF-EBE5-4F87-A725-F47F2C9E5DF0}" destId="{A2EB8C6D-8733-4220-AE53-278FFEF787D2}" srcOrd="0" destOrd="0" presId="urn:microsoft.com/office/officeart/2005/8/layout/hList1"/>
    <dgm:cxn modelId="{BAD1E845-C014-4327-A10B-288F4B54BFE6}" type="presOf" srcId="{CBEDDFE7-C7E5-4AD5-8A79-506F46B2C2D1}" destId="{63661F1E-4252-4726-891E-DB6E7F761432}" srcOrd="0" destOrd="0" presId="urn:microsoft.com/office/officeart/2005/8/layout/hList1"/>
    <dgm:cxn modelId="{CEB42A7C-13A4-4C59-BEFB-40D5DE650ADE}" type="presOf" srcId="{CE846C86-D967-40CA-A93F-8E130E75712B}" destId="{E5CE1BF7-4133-4A31-9CD4-5B5872A51F30}" srcOrd="0" destOrd="0" presId="urn:microsoft.com/office/officeart/2005/8/layout/hList1"/>
    <dgm:cxn modelId="{7CA52C2F-F946-43AE-9391-5FF01B758383}" srcId="{CE846C86-D967-40CA-A93F-8E130E75712B}" destId="{37EEBEFD-3B40-4F1C-8E1E-1FA9E64126B4}" srcOrd="0" destOrd="0" parTransId="{02540A6F-E99D-4A20-9F1F-58FA5CF6EFF4}" sibTransId="{BAAB678E-E17F-402C-9C76-2DD714245C49}"/>
    <dgm:cxn modelId="{51736790-65D8-4C2E-8803-EF8E48BAA9DE}" type="presOf" srcId="{4A98C5C9-CBC1-48FE-ADBA-647C15BAE4DB}" destId="{FE02297D-8287-4E1C-822A-51C569AC0CBB}" srcOrd="0" destOrd="2" presId="urn:microsoft.com/office/officeart/2005/8/layout/hList1"/>
    <dgm:cxn modelId="{9BDAC37C-272D-4DDC-814A-913F1FF7947C}" srcId="{CE846C86-D967-40CA-A93F-8E130E75712B}" destId="{F536F51E-6F85-4FC2-A120-48C77B8285FC}" srcOrd="3" destOrd="0" parTransId="{65364BC0-8496-4233-993F-654531C3052E}" sibTransId="{12993443-8F14-4370-8043-93BA3BC3D550}"/>
    <dgm:cxn modelId="{903B025A-2E6E-41E3-ADF4-46505DD88031}" type="presOf" srcId="{69BA7116-38F2-4763-965D-BE89D6B0D66B}" destId="{43995C1D-6864-481D-9D74-A3E4ED66E69C}" srcOrd="0" destOrd="3" presId="urn:microsoft.com/office/officeart/2005/8/layout/hList1"/>
    <dgm:cxn modelId="{6E5CBC43-97C5-4164-A9E9-1611624FC094}" srcId="{5EE2B3CF-EBE5-4F87-A725-F47F2C9E5DF0}" destId="{69BA7116-38F2-4763-965D-BE89D6B0D66B}" srcOrd="3" destOrd="0" parTransId="{680F04B3-2B1A-41EA-80A8-CA6504EFAEEB}" sibTransId="{397C6130-6BDC-4543-9005-F614008CE8D2}"/>
    <dgm:cxn modelId="{59CBBBDB-DDBC-4971-83E8-CD7737BC2BE9}" srcId="{CE846C86-D967-40CA-A93F-8E130E75712B}" destId="{4A98C5C9-CBC1-48FE-ADBA-647C15BAE4DB}" srcOrd="2" destOrd="0" parTransId="{6BFA66A0-7A7A-405E-BBCB-2D9380FD4225}" sibTransId="{5BCB0D0B-D865-49FE-BE46-B528902F0471}"/>
    <dgm:cxn modelId="{EB406325-8DCE-4AB4-9823-B4BA18D91B37}" type="presOf" srcId="{F536F51E-6F85-4FC2-A120-48C77B8285FC}" destId="{FE02297D-8287-4E1C-822A-51C569AC0CBB}" srcOrd="0" destOrd="3" presId="urn:microsoft.com/office/officeart/2005/8/layout/hList1"/>
    <dgm:cxn modelId="{4221CD94-4679-4DE0-8FAA-7200E51E6D8E}" type="presOf" srcId="{015A0EBB-05E9-42F0-B419-67A751D9AD68}" destId="{C568C200-238E-4CB6-A9F4-9496DD7B0FB8}" srcOrd="0" destOrd="2" presId="urn:microsoft.com/office/officeart/2005/8/layout/hList1"/>
    <dgm:cxn modelId="{6265D537-5B05-4053-B626-9A9DA6FAB799}" srcId="{5EE2B3CF-EBE5-4F87-A725-F47F2C9E5DF0}" destId="{5BA32ABA-C22F-4CCB-B4D6-ACC3CCEE4F04}" srcOrd="5" destOrd="0" parTransId="{18A217EB-3DED-42E2-996E-CC0998B5A589}" sibTransId="{0D78DF9D-043F-4720-9A21-114D180AD79C}"/>
    <dgm:cxn modelId="{F744BA35-E6EE-435A-B0C2-FB3FA4200DFE}" srcId="{CE846C86-D967-40CA-A93F-8E130E75712B}" destId="{7521133F-EA67-49FE-B246-07ED50B7BDEE}" srcOrd="1" destOrd="0" parTransId="{F39CCE49-36D9-4D36-BC64-DBF6EB3DBCC2}" sibTransId="{B970BFA1-F448-4745-848E-07802B81FEC3}"/>
    <dgm:cxn modelId="{E682B73C-C21B-466A-B68D-3BC134C7D6A0}" srcId="{5EE2B3CF-EBE5-4F87-A725-F47F2C9E5DF0}" destId="{58452D36-21CD-42EF-B1F9-D1D218180E65}" srcOrd="2" destOrd="0" parTransId="{19DFBAC5-48C8-4AFD-A9E6-69B96D2D29A4}" sibTransId="{A5029AE1-51B0-4CDA-9FD8-DFE9DAE00DDE}"/>
    <dgm:cxn modelId="{9EE8EB06-4122-4183-92D7-695B28D14D5A}" srcId="{CBEDDFE7-C7E5-4AD5-8A79-506F46B2C2D1}" destId="{C0701B34-7DA9-4593-84BF-DB1DC3CD0F16}" srcOrd="2" destOrd="0" parTransId="{4587231C-3E37-4541-BA09-D5109CC9E9CC}" sibTransId="{01A1F7C3-1501-40DC-9EF7-5836232EBE1C}"/>
    <dgm:cxn modelId="{47F37BAB-10EB-4305-A098-B612FA1F5C68}" type="presParOf" srcId="{63661F1E-4252-4726-891E-DB6E7F761432}" destId="{FE5CEB6D-12D0-4007-AC5D-4551B375ECB1}" srcOrd="0" destOrd="0" presId="urn:microsoft.com/office/officeart/2005/8/layout/hList1"/>
    <dgm:cxn modelId="{0987766C-FDCA-48D9-841D-AC2BDC9CF34E}" type="presParOf" srcId="{FE5CEB6D-12D0-4007-AC5D-4551B375ECB1}" destId="{A2EB8C6D-8733-4220-AE53-278FFEF787D2}" srcOrd="0" destOrd="0" presId="urn:microsoft.com/office/officeart/2005/8/layout/hList1"/>
    <dgm:cxn modelId="{05E8C025-059D-4242-886E-4A5A93459470}" type="presParOf" srcId="{FE5CEB6D-12D0-4007-AC5D-4551B375ECB1}" destId="{43995C1D-6864-481D-9D74-A3E4ED66E69C}" srcOrd="1" destOrd="0" presId="urn:microsoft.com/office/officeart/2005/8/layout/hList1"/>
    <dgm:cxn modelId="{206CDBF3-5886-428F-A757-5D67D3FC7FA5}" type="presParOf" srcId="{63661F1E-4252-4726-891E-DB6E7F761432}" destId="{D162D160-8D97-4596-8514-27AC51F8F2BB}" srcOrd="1" destOrd="0" presId="urn:microsoft.com/office/officeart/2005/8/layout/hList1"/>
    <dgm:cxn modelId="{D13BD2DB-884C-4AEB-913C-F4221AE94C9C}" type="presParOf" srcId="{63661F1E-4252-4726-891E-DB6E7F761432}" destId="{B25D4583-27E8-4E3E-A1E8-77474187061E}" srcOrd="2" destOrd="0" presId="urn:microsoft.com/office/officeart/2005/8/layout/hList1"/>
    <dgm:cxn modelId="{C7CA7212-A7D8-46B4-A9DD-4B1D4268871B}" type="presParOf" srcId="{B25D4583-27E8-4E3E-A1E8-77474187061E}" destId="{E5CE1BF7-4133-4A31-9CD4-5B5872A51F30}" srcOrd="0" destOrd="0" presId="urn:microsoft.com/office/officeart/2005/8/layout/hList1"/>
    <dgm:cxn modelId="{858C76BE-DE98-4425-AA23-BA816853A546}" type="presParOf" srcId="{B25D4583-27E8-4E3E-A1E8-77474187061E}" destId="{FE02297D-8287-4E1C-822A-51C569AC0CBB}" srcOrd="1" destOrd="0" presId="urn:microsoft.com/office/officeart/2005/8/layout/hList1"/>
    <dgm:cxn modelId="{C6431BC8-DC09-4CBE-AEFC-6F951FED012A}" type="presParOf" srcId="{63661F1E-4252-4726-891E-DB6E7F761432}" destId="{02EE93DF-E2D8-40F1-95A7-6703AA949E3D}" srcOrd="3" destOrd="0" presId="urn:microsoft.com/office/officeart/2005/8/layout/hList1"/>
    <dgm:cxn modelId="{EF0CE1A5-42F2-4937-95AE-B61CFDC5DF8F}" type="presParOf" srcId="{63661F1E-4252-4726-891E-DB6E7F761432}" destId="{5B7B686E-E43E-45F4-8572-418B983127B2}" srcOrd="4" destOrd="0" presId="urn:microsoft.com/office/officeart/2005/8/layout/hList1"/>
    <dgm:cxn modelId="{1CE7316F-6E4A-4657-9ACE-44615CE00E48}" type="presParOf" srcId="{5B7B686E-E43E-45F4-8572-418B983127B2}" destId="{16718F96-FC48-4814-9C60-01CF17383D2E}" srcOrd="0" destOrd="0" presId="urn:microsoft.com/office/officeart/2005/8/layout/hList1"/>
    <dgm:cxn modelId="{EDDF5C96-C1D5-4B1A-B294-C4F2ABDACF6A}" type="presParOf" srcId="{5B7B686E-E43E-45F4-8572-418B983127B2}" destId="{C568C200-238E-4CB6-A9F4-9496DD7B0F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923E8F-1EEB-4B13-AE45-8FDF82F662AD}">
      <dsp:nvSpPr>
        <dsp:cNvPr id="0" name=""/>
        <dsp:cNvSpPr/>
      </dsp:nvSpPr>
      <dsp:spPr>
        <a:xfrm>
          <a:off x="3206071" y="-230948"/>
          <a:ext cx="2338544" cy="1423474"/>
        </a:xfrm>
        <a:prstGeom prst="roundRect">
          <a:avLst/>
        </a:prstGeom>
        <a:solidFill>
          <a:srgbClr val="F58D0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lepšie porozumieť vlastnej </a:t>
          </a:r>
          <a:r>
            <a:rPr lang="sk-SK" sz="1800" kern="1200" dirty="0" err="1" smtClean="0">
              <a:solidFill>
                <a:srgbClr val="002060"/>
              </a:solidFill>
            </a:rPr>
            <a:t>kariérovej</a:t>
          </a:r>
          <a:r>
            <a:rPr lang="sk-SK" sz="1800" kern="1200" dirty="0" smtClean="0">
              <a:solidFill>
                <a:srgbClr val="002060"/>
              </a:solidFill>
            </a:rPr>
            <a:t> dráhe</a:t>
          </a:r>
          <a:endParaRPr lang="sk-SK" sz="1800" kern="1200" dirty="0"/>
        </a:p>
      </dsp:txBody>
      <dsp:txXfrm>
        <a:off x="3206071" y="-230948"/>
        <a:ext cx="2338544" cy="1423474"/>
      </dsp:txXfrm>
    </dsp:sp>
    <dsp:sp modelId="{70B35A54-DE7E-4D64-A185-ECAEA4FF52BE}">
      <dsp:nvSpPr>
        <dsp:cNvPr id="0" name=""/>
        <dsp:cNvSpPr/>
      </dsp:nvSpPr>
      <dsp:spPr>
        <a:xfrm>
          <a:off x="1668991" y="81976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3879025" y="734304"/>
              </a:moveTo>
              <a:arcTo wR="2226538" hR="2226538" stAng="19075034" swAng="7684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34FDC-03F7-40B1-AB11-7A070B4D3B12}">
      <dsp:nvSpPr>
        <dsp:cNvPr id="0" name=""/>
        <dsp:cNvSpPr/>
      </dsp:nvSpPr>
      <dsp:spPr>
        <a:xfrm>
          <a:off x="5112562" y="1224139"/>
          <a:ext cx="2354156" cy="1315904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vytvoriť, založiť alebo doplniť vlastné kompetenčné portfólio</a:t>
          </a:r>
          <a:endParaRPr lang="sk-SK" sz="1800" kern="1200" dirty="0"/>
        </a:p>
      </dsp:txBody>
      <dsp:txXfrm>
        <a:off x="5112562" y="1224139"/>
        <a:ext cx="2354156" cy="1315904"/>
      </dsp:txXfrm>
    </dsp:sp>
    <dsp:sp modelId="{988A02E6-963F-4349-8D86-0A9B2C82F10D}">
      <dsp:nvSpPr>
        <dsp:cNvPr id="0" name=""/>
        <dsp:cNvSpPr/>
      </dsp:nvSpPr>
      <dsp:spPr>
        <a:xfrm>
          <a:off x="2004101" y="446243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4449310" y="2097076"/>
              </a:moveTo>
              <a:arcTo wR="2226538" hR="2226538" stAng="21399999" swAng="4967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A8BB7-2D0E-4EB5-883B-34408BA8AD7F}">
      <dsp:nvSpPr>
        <dsp:cNvPr id="0" name=""/>
        <dsp:cNvSpPr/>
      </dsp:nvSpPr>
      <dsp:spPr>
        <a:xfrm>
          <a:off x="5154174" y="2868033"/>
          <a:ext cx="2303624" cy="1223694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poznať vlastné profesijné predpoklady</a:t>
          </a:r>
          <a:endParaRPr lang="sk-SK" sz="1800" kern="1200" dirty="0"/>
        </a:p>
      </dsp:txBody>
      <dsp:txXfrm>
        <a:off x="5154174" y="2868033"/>
        <a:ext cx="2303624" cy="1223694"/>
      </dsp:txXfrm>
    </dsp:sp>
    <dsp:sp modelId="{49BC0F67-4DF1-4A0F-AE17-A071122D950B}">
      <dsp:nvSpPr>
        <dsp:cNvPr id="0" name=""/>
        <dsp:cNvSpPr/>
      </dsp:nvSpPr>
      <dsp:spPr>
        <a:xfrm>
          <a:off x="1745720" y="799149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4178223" y="3298172"/>
              </a:moveTo>
              <a:arcTo wR="2226538" hR="2226538" stAng="1726223" swAng="9683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4493D-62A2-4628-952F-53E78F410E86}">
      <dsp:nvSpPr>
        <dsp:cNvPr id="0" name=""/>
        <dsp:cNvSpPr/>
      </dsp:nvSpPr>
      <dsp:spPr>
        <a:xfrm>
          <a:off x="3206071" y="4236182"/>
          <a:ext cx="2338544" cy="1395366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určiť vlastné hodnoty, motivácie a záujmy</a:t>
          </a:r>
          <a:endParaRPr lang="sk-SK" sz="1800" kern="1200" dirty="0"/>
        </a:p>
      </dsp:txBody>
      <dsp:txXfrm>
        <a:off x="3206071" y="4236182"/>
        <a:ext cx="2338544" cy="1395366"/>
      </dsp:txXfrm>
    </dsp:sp>
    <dsp:sp modelId="{1BDF623A-3B30-4741-AE9F-08C6837D75F6}">
      <dsp:nvSpPr>
        <dsp:cNvPr id="0" name=""/>
        <dsp:cNvSpPr/>
      </dsp:nvSpPr>
      <dsp:spPr>
        <a:xfrm>
          <a:off x="2359253" y="628064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841372" y="3969750"/>
              </a:moveTo>
              <a:arcTo wR="2226538" hR="2226538" stAng="7708252" swAng="105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B0757-8B88-4743-AD0E-4EBD01BF399E}">
      <dsp:nvSpPr>
        <dsp:cNvPr id="0" name=""/>
        <dsp:cNvSpPr/>
      </dsp:nvSpPr>
      <dsp:spPr>
        <a:xfrm>
          <a:off x="1157584" y="2868028"/>
          <a:ext cx="2429598" cy="12236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zvýšiť vlastnú samostatnosť </a:t>
          </a:r>
          <a:endParaRPr lang="sk-SK" sz="1800" kern="1200" dirty="0">
            <a:solidFill>
              <a:srgbClr val="002060"/>
            </a:solidFill>
          </a:endParaRPr>
        </a:p>
      </dsp:txBody>
      <dsp:txXfrm>
        <a:off x="1157584" y="2868028"/>
        <a:ext cx="2429598" cy="1223694"/>
      </dsp:txXfrm>
    </dsp:sp>
    <dsp:sp modelId="{F134B6BB-6F8F-4610-B37E-6E0B315E5118}">
      <dsp:nvSpPr>
        <dsp:cNvPr id="0" name=""/>
        <dsp:cNvSpPr/>
      </dsp:nvSpPr>
      <dsp:spPr>
        <a:xfrm>
          <a:off x="2232843" y="729509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1873" y="2135220"/>
              </a:moveTo>
              <a:arcTo wR="2226538" hR="2226538" stAng="10941033" swAng="4999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6EEDD-43ED-407F-A013-65A91A046EDF}">
      <dsp:nvSpPr>
        <dsp:cNvPr id="0" name=""/>
        <dsp:cNvSpPr/>
      </dsp:nvSpPr>
      <dsp:spPr>
        <a:xfrm>
          <a:off x="1224129" y="1224136"/>
          <a:ext cx="2418715" cy="1315904"/>
        </a:xfrm>
        <a:prstGeom prst="roundRect">
          <a:avLst/>
        </a:prstGeom>
        <a:solidFill>
          <a:srgbClr val="E8402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kern="1200" dirty="0" smtClean="0">
              <a:solidFill>
                <a:srgbClr val="002060"/>
              </a:solidFill>
            </a:rPr>
            <a:t>rozvíjať zručnosti pre riadenie vlastnej kariéry</a:t>
          </a:r>
          <a:endParaRPr lang="sk-SK" sz="1800" kern="1200" dirty="0"/>
        </a:p>
      </dsp:txBody>
      <dsp:txXfrm>
        <a:off x="1224129" y="1224136"/>
        <a:ext cx="2418715" cy="1315904"/>
      </dsp:txXfrm>
    </dsp:sp>
    <dsp:sp modelId="{A5465733-7D6F-4768-B38C-C3CD8E1492CF}">
      <dsp:nvSpPr>
        <dsp:cNvPr id="0" name=""/>
        <dsp:cNvSpPr/>
      </dsp:nvSpPr>
      <dsp:spPr>
        <a:xfrm>
          <a:off x="2535906" y="178209"/>
          <a:ext cx="4453077" cy="4453077"/>
        </a:xfrm>
        <a:custGeom>
          <a:avLst/>
          <a:gdLst/>
          <a:ahLst/>
          <a:cxnLst/>
          <a:rect l="0" t="0" r="0" b="0"/>
          <a:pathLst>
            <a:path>
              <a:moveTo>
                <a:pt x="341587" y="1041450"/>
              </a:moveTo>
              <a:arcTo wR="2226538" hR="2226538" stAng="12729480" swAng="801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9D76CD-F080-46C9-83B8-8D95671DE577}">
      <dsp:nvSpPr>
        <dsp:cNvPr id="0" name=""/>
        <dsp:cNvSpPr/>
      </dsp:nvSpPr>
      <dsp:spPr>
        <a:xfrm>
          <a:off x="2363" y="0"/>
          <a:ext cx="2879426" cy="1008112"/>
        </a:xfrm>
        <a:prstGeom prst="chevron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1. Úvodná fáza</a:t>
          </a:r>
          <a:endParaRPr lang="sk-SK" sz="2400" kern="1200" dirty="0"/>
        </a:p>
      </dsp:txBody>
      <dsp:txXfrm>
        <a:off x="2363" y="0"/>
        <a:ext cx="2879426" cy="1008112"/>
      </dsp:txXfrm>
    </dsp:sp>
    <dsp:sp modelId="{0445E46C-927B-46A1-9484-2B96E3BD03C5}">
      <dsp:nvSpPr>
        <dsp:cNvPr id="0" name=""/>
        <dsp:cNvSpPr/>
      </dsp:nvSpPr>
      <dsp:spPr>
        <a:xfrm>
          <a:off x="2593847" y="0"/>
          <a:ext cx="2879426" cy="1008112"/>
        </a:xfrm>
        <a:prstGeom prst="chevron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2. Fáza zberu informácií</a:t>
          </a:r>
          <a:endParaRPr lang="sk-SK" sz="2400" kern="1200" dirty="0"/>
        </a:p>
      </dsp:txBody>
      <dsp:txXfrm>
        <a:off x="2593847" y="0"/>
        <a:ext cx="2879426" cy="1008112"/>
      </dsp:txXfrm>
    </dsp:sp>
    <dsp:sp modelId="{D3360801-27CA-4C6A-96C0-A51AAD7D02A8}">
      <dsp:nvSpPr>
        <dsp:cNvPr id="0" name=""/>
        <dsp:cNvSpPr/>
      </dsp:nvSpPr>
      <dsp:spPr>
        <a:xfrm>
          <a:off x="5185331" y="0"/>
          <a:ext cx="2879426" cy="1008112"/>
        </a:xfrm>
        <a:prstGeom prst="chevron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3. Záverečná fáza</a:t>
          </a:r>
          <a:endParaRPr lang="sk-SK" sz="2400" kern="1200" dirty="0"/>
        </a:p>
      </dsp:txBody>
      <dsp:txXfrm>
        <a:off x="5185331" y="0"/>
        <a:ext cx="2879426" cy="10081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EB8C6D-8733-4220-AE53-278FFEF787D2}">
      <dsp:nvSpPr>
        <dsp:cNvPr id="0" name=""/>
        <dsp:cNvSpPr/>
      </dsp:nvSpPr>
      <dsp:spPr>
        <a:xfrm>
          <a:off x="2543" y="101899"/>
          <a:ext cx="247989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>
              <a:solidFill>
                <a:srgbClr val="002060"/>
              </a:solidFill>
            </a:rPr>
            <a:t>Ciele</a:t>
          </a:r>
          <a:endParaRPr lang="sk-SK" sz="1500" kern="1200" dirty="0">
            <a:solidFill>
              <a:srgbClr val="002060"/>
            </a:solidFill>
          </a:endParaRPr>
        </a:p>
      </dsp:txBody>
      <dsp:txXfrm>
        <a:off x="2543" y="101899"/>
        <a:ext cx="2479890" cy="432000"/>
      </dsp:txXfrm>
    </dsp:sp>
    <dsp:sp modelId="{43995C1D-6864-481D-9D74-A3E4ED66E69C}">
      <dsp:nvSpPr>
        <dsp:cNvPr id="0" name=""/>
        <dsp:cNvSpPr/>
      </dsp:nvSpPr>
      <dsp:spPr>
        <a:xfrm>
          <a:off x="2543" y="533899"/>
          <a:ext cx="2479890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Informovať klienta o cieľoch a priebehu BK </a:t>
          </a:r>
          <a:endParaRPr lang="sk-SK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smtClean="0">
              <a:solidFill>
                <a:schemeClr val="tx1">
                  <a:lumMod val="50000"/>
                </a:schemeClr>
              </a:solidFill>
            </a:rPr>
            <a:t>Vytvoriť atmosféru dôvery a otvorenosti</a:t>
          </a:r>
          <a:endParaRPr lang="sk-SK" sz="1500" kern="1200" dirty="0" smtClean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smtClean="0">
              <a:solidFill>
                <a:schemeClr val="tx1">
                  <a:lumMod val="50000"/>
                </a:schemeClr>
              </a:solidFill>
            </a:rPr>
            <a:t>Overiť porozumenie a motiváciu klienta</a:t>
          </a:r>
          <a:endParaRPr lang="sk-SK" sz="1500" kern="1200" dirty="0" smtClean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Analyzovať požiadavky a očakávania klienta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Stanoviť ciele spoločnej práce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Uzavrieť dohodu  vykonaní BK</a:t>
          </a:r>
        </a:p>
      </dsp:txBody>
      <dsp:txXfrm>
        <a:off x="2543" y="533899"/>
        <a:ext cx="2479890" cy="2964600"/>
      </dsp:txXfrm>
    </dsp:sp>
    <dsp:sp modelId="{E5CE1BF7-4133-4A31-9CD4-5B5872A51F30}">
      <dsp:nvSpPr>
        <dsp:cNvPr id="0" name=""/>
        <dsp:cNvSpPr/>
      </dsp:nvSpPr>
      <dsp:spPr>
        <a:xfrm>
          <a:off x="2829619" y="101899"/>
          <a:ext cx="247989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>
              <a:solidFill>
                <a:srgbClr val="002060"/>
              </a:solidFill>
            </a:rPr>
            <a:t>Ciele</a:t>
          </a:r>
          <a:endParaRPr lang="sk-SK" sz="1500" kern="1200" dirty="0">
            <a:solidFill>
              <a:srgbClr val="002060"/>
            </a:solidFill>
          </a:endParaRPr>
        </a:p>
      </dsp:txBody>
      <dsp:txXfrm>
        <a:off x="2829619" y="101899"/>
        <a:ext cx="2479890" cy="432000"/>
      </dsp:txXfrm>
    </dsp:sp>
    <dsp:sp modelId="{FE02297D-8287-4E1C-822A-51C569AC0CBB}">
      <dsp:nvSpPr>
        <dsp:cNvPr id="0" name=""/>
        <dsp:cNvSpPr/>
      </dsp:nvSpPr>
      <dsp:spPr>
        <a:xfrm>
          <a:off x="2829619" y="533899"/>
          <a:ext cx="2479890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Analýza pracovných skúseností klienta</a:t>
          </a:r>
          <a:endParaRPr lang="sk-SK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/>
            <a:t>Založenie osobného kompetenčného portfólia</a:t>
          </a:r>
          <a:endParaRPr lang="sk-SK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Analýza profilu klienta (hodnoty, záujmy, osobnostné predpoklady)</a:t>
          </a:r>
          <a:endParaRPr lang="sk-SK" sz="1500" kern="1200" dirty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Vypracovanie hypotéz profesijnej orientácie</a:t>
          </a:r>
        </a:p>
      </dsp:txBody>
      <dsp:txXfrm>
        <a:off x="2829619" y="533899"/>
        <a:ext cx="2479890" cy="2964600"/>
      </dsp:txXfrm>
    </dsp:sp>
    <dsp:sp modelId="{16718F96-FC48-4814-9C60-01CF17383D2E}">
      <dsp:nvSpPr>
        <dsp:cNvPr id="0" name=""/>
        <dsp:cNvSpPr/>
      </dsp:nvSpPr>
      <dsp:spPr>
        <a:xfrm>
          <a:off x="5656694" y="101899"/>
          <a:ext cx="247989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>
              <a:solidFill>
                <a:srgbClr val="002060"/>
              </a:solidFill>
            </a:rPr>
            <a:t>Ciele</a:t>
          </a:r>
          <a:endParaRPr lang="sk-SK" sz="1500" kern="1200" dirty="0">
            <a:solidFill>
              <a:srgbClr val="002060"/>
            </a:solidFill>
          </a:endParaRPr>
        </a:p>
      </dsp:txBody>
      <dsp:txXfrm>
        <a:off x="5656694" y="101899"/>
        <a:ext cx="2479890" cy="432000"/>
      </dsp:txXfrm>
    </dsp:sp>
    <dsp:sp modelId="{C568C200-238E-4CB6-A9F4-9496DD7B0FB8}">
      <dsp:nvSpPr>
        <dsp:cNvPr id="0" name=""/>
        <dsp:cNvSpPr/>
      </dsp:nvSpPr>
      <dsp:spPr>
        <a:xfrm>
          <a:off x="5656694" y="533899"/>
          <a:ext cx="2479890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Overovanie hypotéz v teréne a prostredníctvo dokumentačných zdrojov</a:t>
          </a:r>
          <a:endParaRPr lang="sk-SK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smtClean="0">
              <a:solidFill>
                <a:schemeClr val="tx1">
                  <a:lumMod val="50000"/>
                </a:schemeClr>
              </a:solidFill>
            </a:rPr>
            <a:t>Vypracovanie akčného plánu</a:t>
          </a:r>
          <a:endParaRPr lang="sk-SK" sz="1500" kern="1200" dirty="0" smtClean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500" kern="1200" dirty="0" smtClean="0">
              <a:solidFill>
                <a:schemeClr val="tx1">
                  <a:lumMod val="50000"/>
                </a:schemeClr>
              </a:solidFill>
            </a:rPr>
            <a:t>Vypracovanie a odovzdanie záverečnej správy</a:t>
          </a:r>
        </a:p>
      </dsp:txBody>
      <dsp:txXfrm>
        <a:off x="5656694" y="533899"/>
        <a:ext cx="2479890" cy="296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31/01/2017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=""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983D4E5-04B2-4115-8DF5-8EEB1746DEEA}" type="datetimeFigureOut">
              <a:rPr lang="sk-SK" smtClean="0"/>
              <a:pPr/>
              <a:t>2017-01-31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DC5B01-CA92-42CE-8E24-588BED7997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pic>
        <p:nvPicPr>
          <p:cNvPr id="15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22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23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24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  <p:sldLayoutId id="21474836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152128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2060"/>
                </a:solidFill>
              </a:rPr>
              <a:t>Vzdelávanie odborných poradcov </a:t>
            </a:r>
            <a:r>
              <a:rPr lang="sk-SK" sz="3200" dirty="0" err="1" smtClean="0">
                <a:solidFill>
                  <a:srgbClr val="002060"/>
                </a:solidFill>
              </a:rPr>
              <a:t>ÚPSVaR</a:t>
            </a:r>
            <a:endParaRPr lang="sk-SK" sz="3200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2996952"/>
            <a:ext cx="7200800" cy="2592288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solidFill>
                  <a:srgbClr val="002060"/>
                </a:solidFill>
              </a:rPr>
              <a:t>BILANCIA  KOMPETENCIÍ</a:t>
            </a:r>
          </a:p>
          <a:p>
            <a:endParaRPr lang="sk-SK" sz="4400" dirty="0">
              <a:solidFill>
                <a:srgbClr val="002060"/>
              </a:solidFill>
            </a:endParaRPr>
          </a:p>
          <a:p>
            <a:r>
              <a:rPr lang="sk-SK" sz="4300" b="1" u="sng" dirty="0" smtClean="0">
                <a:solidFill>
                  <a:srgbClr val="C00000"/>
                </a:solidFill>
              </a:rPr>
              <a:t>Úvod do bilancie kompetencií</a:t>
            </a:r>
            <a:endParaRPr lang="sk-SK" sz="4300" b="1" u="sng" dirty="0">
              <a:solidFill>
                <a:srgbClr val="C00000"/>
              </a:solidFill>
            </a:endParaRPr>
          </a:p>
          <a:p>
            <a:endParaRPr lang="sk-SK" sz="4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21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196752"/>
            <a:ext cx="8856984" cy="5661248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2060"/>
                </a:solidFill>
                <a:sym typeface="Wingdings"/>
              </a:rPr>
              <a:t></a:t>
            </a:r>
            <a:r>
              <a:rPr lang="sk-SK" dirty="0" smtClean="0">
                <a:solidFill>
                  <a:srgbClr val="002060"/>
                </a:solidFill>
                <a:sym typeface="Wingdings"/>
              </a:rPr>
              <a:t> </a:t>
            </a:r>
            <a:r>
              <a:rPr lang="sk-SK" sz="2700" dirty="0" smtClean="0">
                <a:solidFill>
                  <a:srgbClr val="002060"/>
                </a:solidFill>
              </a:rPr>
              <a:t>individuálne rozhovory</a:t>
            </a:r>
            <a:r>
              <a:rPr lang="sk-SK" sz="2700" dirty="0" smtClean="0">
                <a:solidFill>
                  <a:srgbClr val="002060"/>
                </a:solidFill>
                <a:sym typeface="Wingdings"/>
              </a:rPr>
              <a:t> </a:t>
            </a:r>
            <a:r>
              <a:rPr lang="sk-SK" b="1" dirty="0" smtClean="0">
                <a:solidFill>
                  <a:srgbClr val="002060"/>
                </a:solidFill>
                <a:sym typeface="Wingdings"/>
              </a:rPr>
              <a:t></a:t>
            </a:r>
            <a:r>
              <a:rPr lang="sk-SK" sz="3100" dirty="0" smtClean="0">
                <a:solidFill>
                  <a:srgbClr val="002060"/>
                </a:solidFill>
                <a:sym typeface="Wingdings"/>
              </a:rPr>
              <a:t> </a:t>
            </a:r>
            <a:br>
              <a:rPr lang="sk-SK" sz="3100" dirty="0" smtClean="0">
                <a:solidFill>
                  <a:srgbClr val="002060"/>
                </a:solidFill>
                <a:sym typeface="Wingdings"/>
              </a:rPr>
            </a:br>
            <a:r>
              <a:rPr lang="sk-SK" sz="2000" i="1" dirty="0" smtClean="0">
                <a:solidFill>
                  <a:srgbClr val="002060"/>
                </a:solidFill>
                <a:sym typeface="Wingdings"/>
              </a:rPr>
              <a:t>v každej fáze, aspoň 4, individualizovaný prístup, budovanie partnerského vzťahu, pracovné spojenectvo</a:t>
            </a:r>
            <a:r>
              <a:rPr lang="sk-SK" sz="3100" i="1" dirty="0" smtClean="0">
                <a:solidFill>
                  <a:srgbClr val="002060"/>
                </a:solidFill>
                <a:sym typeface="Wingdings"/>
              </a:rPr>
              <a:t/>
            </a:r>
            <a:br>
              <a:rPr lang="sk-SK" sz="3100" i="1" dirty="0" smtClean="0">
                <a:solidFill>
                  <a:srgbClr val="002060"/>
                </a:solidFill>
                <a:sym typeface="Wingdings"/>
              </a:rPr>
            </a:br>
            <a:r>
              <a:rPr lang="sk-SK" b="1" dirty="0" smtClean="0">
                <a:solidFill>
                  <a:srgbClr val="002060"/>
                </a:solidFill>
                <a:sym typeface="Wingdings"/>
              </a:rPr>
              <a:t> </a:t>
            </a:r>
            <a:r>
              <a:rPr lang="sk-SK" sz="2700" dirty="0" smtClean="0">
                <a:solidFill>
                  <a:srgbClr val="002060"/>
                </a:solidFill>
              </a:rPr>
              <a:t>skupinové aktivity </a:t>
            </a:r>
            <a:r>
              <a:rPr lang="sk-SK" b="1" dirty="0" smtClean="0">
                <a:solidFill>
                  <a:srgbClr val="002060"/>
                </a:solidFill>
                <a:sym typeface="Wingdings"/>
              </a:rPr>
              <a:t></a:t>
            </a:r>
            <a:br>
              <a:rPr lang="sk-SK" b="1" dirty="0" smtClean="0">
                <a:solidFill>
                  <a:srgbClr val="002060"/>
                </a:solidFill>
                <a:sym typeface="Wingdings"/>
              </a:rPr>
            </a:br>
            <a:r>
              <a:rPr lang="sk-SK" sz="2000" i="1" dirty="0" smtClean="0">
                <a:solidFill>
                  <a:srgbClr val="002060"/>
                </a:solidFill>
                <a:sym typeface="Wingdings"/>
              </a:rPr>
              <a:t>skupinová dynamika, náhľad ostatných účastníkov</a:t>
            </a:r>
            <a:br>
              <a:rPr lang="sk-SK" sz="2000" i="1" dirty="0" smtClean="0">
                <a:solidFill>
                  <a:srgbClr val="002060"/>
                </a:solidFill>
                <a:sym typeface="Wingdings"/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b="1" dirty="0" smtClean="0">
                <a:solidFill>
                  <a:srgbClr val="002060"/>
                </a:solidFill>
                <a:sym typeface="Wingdings"/>
              </a:rPr>
              <a:t> </a:t>
            </a:r>
            <a:r>
              <a:rPr lang="sk-SK" sz="2700" b="1" dirty="0" smtClean="0">
                <a:solidFill>
                  <a:srgbClr val="002060"/>
                </a:solidFill>
              </a:rPr>
              <a:t>subjektívne hodnotiace metódy </a:t>
            </a:r>
            <a:r>
              <a:rPr lang="sk-SK" sz="4900" b="1" dirty="0" smtClean="0">
                <a:solidFill>
                  <a:srgbClr val="002060"/>
                </a:solidFill>
                <a:sym typeface="Wingdings"/>
              </a:rPr>
              <a:t></a:t>
            </a:r>
            <a:br>
              <a:rPr lang="sk-SK" sz="4900" b="1" dirty="0" smtClean="0">
                <a:solidFill>
                  <a:srgbClr val="002060"/>
                </a:solidFill>
                <a:sym typeface="Wingdings"/>
              </a:rPr>
            </a:br>
            <a:r>
              <a:rPr lang="sk-SK" sz="2000" b="1" i="1" dirty="0" smtClean="0">
                <a:solidFill>
                  <a:srgbClr val="002060"/>
                </a:solidFill>
                <a:sym typeface="Wingdings"/>
              </a:rPr>
              <a:t>neštandardizované dotazníky, aktivity, tabuľky</a:t>
            </a:r>
            <a:br>
              <a:rPr lang="sk-SK" sz="2000" b="1" i="1" dirty="0" smtClean="0">
                <a:solidFill>
                  <a:srgbClr val="002060"/>
                </a:solidFill>
                <a:sym typeface="Wingdings"/>
              </a:rPr>
            </a:br>
            <a:r>
              <a:rPr lang="sk-SK" sz="2000" b="1" i="1" dirty="0" smtClean="0">
                <a:solidFill>
                  <a:srgbClr val="002060"/>
                </a:solidFill>
                <a:sym typeface="Wingdings"/>
              </a:rPr>
              <a:t>klient je aktívny, rozumie, čo robí a lepšie chápe seba samého, prepája výsledky s konkrétnymi skúsenosťami, vidí zmysel aktivity, výsledky sú priamo prepojené s odpoveďou klienta</a:t>
            </a: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4900" dirty="0" smtClean="0">
                <a:solidFill>
                  <a:srgbClr val="C00000"/>
                </a:solidFill>
                <a:sym typeface="Wingdings"/>
              </a:rPr>
              <a:t> </a:t>
            </a:r>
            <a:r>
              <a:rPr lang="sk-SK" sz="2700" dirty="0" smtClean="0">
                <a:solidFill>
                  <a:srgbClr val="C00000"/>
                </a:solidFill>
              </a:rPr>
              <a:t>objektívne hodnotiace metódy </a:t>
            </a:r>
            <a:r>
              <a:rPr lang="sk-SK" sz="4900" dirty="0" smtClean="0">
                <a:solidFill>
                  <a:srgbClr val="C00000"/>
                </a:solidFill>
                <a:sym typeface="Wingdings"/>
              </a:rPr>
              <a:t></a:t>
            </a:r>
            <a:r>
              <a:rPr lang="sk-SK" sz="3100" dirty="0" smtClean="0">
                <a:solidFill>
                  <a:srgbClr val="002060"/>
                </a:solidFill>
              </a:rPr>
              <a:t/>
            </a:r>
            <a:br>
              <a:rPr lang="sk-SK" sz="3100" dirty="0" smtClean="0">
                <a:solidFill>
                  <a:srgbClr val="002060"/>
                </a:solidFill>
              </a:rPr>
            </a:br>
            <a:r>
              <a:rPr lang="sk-SK" sz="2000" i="1" dirty="0" smtClean="0">
                <a:solidFill>
                  <a:srgbClr val="C00000"/>
                </a:solidFill>
              </a:rPr>
              <a:t>štandardizované psychologické testy</a:t>
            </a:r>
            <a:br>
              <a:rPr lang="sk-SK" sz="2000" i="1" dirty="0" smtClean="0">
                <a:solidFill>
                  <a:srgbClr val="C00000"/>
                </a:solidFill>
              </a:rPr>
            </a:br>
            <a:r>
              <a:rPr lang="sk-SK" sz="2000" i="1" dirty="0" smtClean="0">
                <a:solidFill>
                  <a:srgbClr val="C00000"/>
                </a:solidFill>
              </a:rPr>
              <a:t>klient sa môže porovnávať s ostatnými, výsledky sú objektívne, vyžadujú menej času</a:t>
            </a:r>
            <a:br>
              <a:rPr lang="sk-SK" sz="2000" i="1" dirty="0" smtClean="0">
                <a:solidFill>
                  <a:srgbClr val="C00000"/>
                </a:solidFill>
              </a:rPr>
            </a:br>
            <a:r>
              <a:rPr lang="sk-SK" sz="2000" i="1" dirty="0" smtClean="0">
                <a:solidFill>
                  <a:srgbClr val="C00000"/>
                </a:solidFill>
              </a:rPr>
              <a:t/>
            </a:r>
            <a:br>
              <a:rPr lang="sk-SK" sz="2000" i="1" dirty="0" smtClean="0">
                <a:solidFill>
                  <a:srgbClr val="C00000"/>
                </a:solidFill>
              </a:rPr>
            </a:br>
            <a:endParaRPr lang="sk-SK" sz="2000" i="1" dirty="0">
              <a:solidFill>
                <a:srgbClr val="C0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7544" y="260648"/>
            <a:ext cx="8064895" cy="576064"/>
          </a:xfrm>
        </p:spPr>
        <p:txBody>
          <a:bodyPr>
            <a:noAutofit/>
          </a:bodyPr>
          <a:lstStyle/>
          <a:p>
            <a:r>
              <a:rPr lang="sk-SK" sz="3200" b="1" u="sng" dirty="0" smtClean="0">
                <a:solidFill>
                  <a:srgbClr val="C00000"/>
                </a:solidFill>
              </a:rPr>
              <a:t>NÁSTROJE</a:t>
            </a:r>
            <a:r>
              <a:rPr lang="sk-SK" sz="3200" b="1" dirty="0" smtClean="0">
                <a:solidFill>
                  <a:srgbClr val="002060"/>
                </a:solidFill>
              </a:rPr>
              <a:t> bilancie kompetencií</a:t>
            </a:r>
            <a:endParaRPr lang="sk-SK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3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9552" y="476672"/>
            <a:ext cx="777686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b="1" dirty="0" smtClean="0">
              <a:solidFill>
                <a:srgbClr val="002060"/>
              </a:solidFill>
            </a:endParaRPr>
          </a:p>
          <a:p>
            <a:endParaRPr lang="sk-SK" b="1" dirty="0">
              <a:solidFill>
                <a:srgbClr val="002060"/>
              </a:solidFill>
            </a:endParaRPr>
          </a:p>
          <a:p>
            <a:endParaRPr lang="sk-SK" b="1" dirty="0" smtClean="0">
              <a:solidFill>
                <a:srgbClr val="002060"/>
              </a:solidFill>
            </a:endParaRPr>
          </a:p>
          <a:p>
            <a:endParaRPr lang="sk-SK" b="1" dirty="0">
              <a:solidFill>
                <a:srgbClr val="002060"/>
              </a:solidFill>
            </a:endParaRPr>
          </a:p>
          <a:p>
            <a:pPr algn="ctr"/>
            <a:r>
              <a:rPr lang="sk-SK" sz="3200" b="1" dirty="0" smtClean="0">
                <a:solidFill>
                  <a:srgbClr val="C00000"/>
                </a:solidFill>
              </a:rPr>
              <a:t>Aké sú Vaše skúsenosti pri používaní subjektívnych a objektívnych hodnotiacich metód?</a:t>
            </a:r>
          </a:p>
          <a:p>
            <a:pPr algn="ctr"/>
            <a:endParaRPr lang="sk-SK" sz="3200" b="1" dirty="0">
              <a:solidFill>
                <a:srgbClr val="C00000"/>
              </a:solidFill>
            </a:endParaRPr>
          </a:p>
          <a:p>
            <a:pPr algn="ctr"/>
            <a:r>
              <a:rPr lang="sk-SK" sz="3200" b="1" dirty="0" smtClean="0">
                <a:solidFill>
                  <a:srgbClr val="C00000"/>
                </a:solidFill>
              </a:rPr>
              <a:t>Pozorovali ste nejaké výhody a nevýhody oboch prístupov ?</a:t>
            </a:r>
          </a:p>
          <a:p>
            <a:pPr algn="ctr"/>
            <a:endParaRPr lang="sk-SK" sz="3200" b="1" dirty="0">
              <a:solidFill>
                <a:srgbClr val="002060"/>
              </a:solidFill>
            </a:endParaRPr>
          </a:p>
          <a:p>
            <a:pPr algn="ctr"/>
            <a:endParaRPr lang="sk-SK" sz="3200" b="1" dirty="0" smtClean="0">
              <a:solidFill>
                <a:srgbClr val="002060"/>
              </a:solidFill>
            </a:endParaRPr>
          </a:p>
          <a:p>
            <a:pPr algn="ctr"/>
            <a:endParaRPr lang="sk-SK" sz="3200" b="1" dirty="0">
              <a:solidFill>
                <a:srgbClr val="002060"/>
              </a:solidFill>
            </a:endParaRPr>
          </a:p>
          <a:p>
            <a:pPr algn="ctr"/>
            <a:endParaRPr lang="sk-SK" sz="3200" dirty="0"/>
          </a:p>
        </p:txBody>
      </p:sp>
    </p:spTree>
    <p:extLst>
      <p:ext uri="{BB962C8B-B14F-4D97-AF65-F5344CB8AC3E}">
        <p14:creationId xmlns="" xmlns:p14="http://schemas.microsoft.com/office/powerpoint/2010/main" val="23000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908720"/>
            <a:ext cx="7772400" cy="5832648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sk-SK" sz="2800" b="1" dirty="0" smtClean="0">
                <a:solidFill>
                  <a:srgbClr val="C00000"/>
                </a:solidFill>
              </a:rPr>
              <a:t/>
            </a:r>
            <a:br>
              <a:rPr lang="sk-SK" sz="2800" b="1" dirty="0" smtClean="0">
                <a:solidFill>
                  <a:srgbClr val="C00000"/>
                </a:solidFill>
              </a:rPr>
            </a:br>
            <a:r>
              <a:rPr lang="sk-SK" sz="3600" b="1" dirty="0" smtClean="0">
                <a:solidFill>
                  <a:srgbClr val="C00000"/>
                </a:solidFill>
              </a:rPr>
              <a:t>Portfólio kompetencií</a:t>
            </a:r>
            <a:r>
              <a:rPr lang="sk-SK" sz="2800" b="1" dirty="0" smtClean="0">
                <a:solidFill>
                  <a:srgbClr val="C00000"/>
                </a:solidFill>
              </a:rPr>
              <a:t/>
            </a:r>
            <a:br>
              <a:rPr lang="sk-SK" sz="2800" b="1" dirty="0" smtClean="0">
                <a:solidFill>
                  <a:srgbClr val="C00000"/>
                </a:solidFill>
              </a:rPr>
            </a:br>
            <a:r>
              <a:rPr lang="sk-SK" sz="2800" b="1" dirty="0" smtClean="0">
                <a:solidFill>
                  <a:srgbClr val="C00000"/>
                </a:solidFill>
              </a:rPr>
              <a:t/>
            </a:r>
            <a:br>
              <a:rPr lang="sk-SK" sz="2800" b="1" dirty="0" smtClean="0">
                <a:solidFill>
                  <a:srgbClr val="C0000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je ťažiskovou metódou i praktickým výstupom</a:t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/>
            </a:r>
            <a:br>
              <a:rPr lang="sk-SK" sz="2800" b="1" dirty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fakty týkajúce sa profesijného a osobného života spojené s analýzou a hodnotením skúseností</a:t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/>
            </a:r>
            <a:br>
              <a:rPr lang="sk-SK" sz="2800" b="1" dirty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priamy výsledok je kompletnejšie poznanie seba samého</a:t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 smtClean="0">
                <a:solidFill>
                  <a:srgbClr val="002060"/>
                </a:solidFill>
              </a:rPr>
              <a:t/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nepriamy výsledok pozitívnejší </a:t>
            </a:r>
            <a:r>
              <a:rPr lang="sk-SK" sz="2800" b="1" dirty="0" err="1" smtClean="0">
                <a:solidFill>
                  <a:srgbClr val="002060"/>
                </a:solidFill>
              </a:rPr>
              <a:t>sebaobraz</a:t>
            </a:r>
            <a:r>
              <a:rPr lang="sk-SK" sz="2800" b="1" dirty="0" smtClean="0">
                <a:solidFill>
                  <a:srgbClr val="002060"/>
                </a:solidFill>
              </a:rPr>
              <a:t/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 smtClean="0">
                <a:solidFill>
                  <a:srgbClr val="002060"/>
                </a:solidFill>
              </a:rPr>
              <a:t/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C00000"/>
                </a:solidFill>
              </a:rPr>
              <a:t>*</a:t>
            </a:r>
            <a:r>
              <a:rPr lang="sk-SK" sz="2800" b="1" dirty="0">
                <a:solidFill>
                  <a:srgbClr val="00206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„živý“ zdrojový materiál sebapoznania, pri príprave životopisu, na výberové konanie...</a:t>
            </a:r>
            <a:br>
              <a:rPr lang="sk-SK" sz="2800" b="1" dirty="0" smtClean="0">
                <a:solidFill>
                  <a:srgbClr val="C00000"/>
                </a:solidFill>
              </a:rPr>
            </a:br>
            <a:r>
              <a:rPr lang="sk-SK" sz="3600" b="1" dirty="0">
                <a:solidFill>
                  <a:srgbClr val="002060"/>
                </a:solidFill>
              </a:rPr>
              <a:t/>
            </a:r>
            <a:br>
              <a:rPr lang="sk-SK" sz="3600" b="1" dirty="0">
                <a:solidFill>
                  <a:srgbClr val="002060"/>
                </a:solidFill>
              </a:rPr>
            </a:br>
            <a:endParaRPr lang="sk-SK" sz="2700" dirty="0">
              <a:solidFill>
                <a:srgbClr val="00206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7365" y="188641"/>
            <a:ext cx="6417734" cy="720079"/>
          </a:xfrm>
        </p:spPr>
        <p:txBody>
          <a:bodyPr>
            <a:normAutofit/>
          </a:bodyPr>
          <a:lstStyle/>
          <a:p>
            <a:r>
              <a:rPr lang="sk-SK" sz="3200" b="1" u="sng" dirty="0" smtClean="0">
                <a:solidFill>
                  <a:srgbClr val="990000"/>
                </a:solidFill>
              </a:rPr>
              <a:t>VÝSTUPY</a:t>
            </a:r>
            <a:r>
              <a:rPr lang="sk-SK" sz="3200" b="1" dirty="0" smtClean="0">
                <a:solidFill>
                  <a:srgbClr val="002060"/>
                </a:solidFill>
              </a:rPr>
              <a:t>  bilancie kompetencií</a:t>
            </a:r>
            <a:endParaRPr lang="sk-SK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54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784976" cy="6048672"/>
          </a:xfrm>
        </p:spPr>
        <p:txBody>
          <a:bodyPr>
            <a:normAutofit fontScale="90000"/>
          </a:bodyPr>
          <a:lstStyle/>
          <a:p>
            <a:r>
              <a:rPr lang="sk-SK" sz="2800" b="1" dirty="0" smtClean="0">
                <a:solidFill>
                  <a:srgbClr val="C00000"/>
                </a:solidFill>
              </a:rPr>
              <a:t>Záverečná správa</a:t>
            </a:r>
            <a:r>
              <a:rPr lang="sk-SK" sz="2800" b="1" dirty="0" smtClean="0">
                <a:solidFill>
                  <a:srgbClr val="002060"/>
                </a:solidFill>
              </a:rPr>
              <a:t/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/>
            </a:r>
            <a:br>
              <a:rPr lang="sk-SK" sz="2800" b="1" dirty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 </a:t>
            </a:r>
            <a:r>
              <a:rPr lang="sk-SK" sz="2800" dirty="0" smtClean="0">
                <a:solidFill>
                  <a:srgbClr val="002060"/>
                </a:solidFill>
              </a:rPr>
              <a:t>je </a:t>
            </a:r>
            <a:r>
              <a:rPr lang="sk-SK" sz="2800" dirty="0">
                <a:solidFill>
                  <a:srgbClr val="002060"/>
                </a:solidFill>
              </a:rPr>
              <a:t>výsledkom spoločnej práce poradcu a </a:t>
            </a:r>
            <a:r>
              <a:rPr lang="sk-SK" sz="2800" dirty="0" smtClean="0">
                <a:solidFill>
                  <a:srgbClr val="002060"/>
                </a:solidFill>
              </a:rPr>
              <a:t>klienta</a:t>
            </a:r>
            <a:r>
              <a:rPr lang="sk-SK" sz="2800" dirty="0">
                <a:solidFill>
                  <a:srgbClr val="002060"/>
                </a:solidFill>
              </a:rPr>
              <a:t/>
            </a:r>
            <a:br>
              <a:rPr lang="sk-SK" sz="2800" dirty="0">
                <a:solidFill>
                  <a:srgbClr val="002060"/>
                </a:solidFill>
              </a:rPr>
            </a:br>
            <a:r>
              <a:rPr lang="sk-SK" sz="2800" dirty="0" smtClean="0">
                <a:solidFill>
                  <a:srgbClr val="002060"/>
                </a:solidFill>
              </a:rPr>
              <a:t/>
            </a:r>
            <a:br>
              <a:rPr lang="sk-SK" sz="2800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 </a:t>
            </a:r>
            <a:r>
              <a:rPr lang="sk-SK" sz="2800" dirty="0" smtClean="0">
                <a:solidFill>
                  <a:srgbClr val="002060"/>
                </a:solidFill>
              </a:rPr>
              <a:t>vypĺňa </a:t>
            </a:r>
            <a:r>
              <a:rPr lang="sk-SK" sz="2800" dirty="0">
                <a:solidFill>
                  <a:srgbClr val="002060"/>
                </a:solidFill>
              </a:rPr>
              <a:t>sa priebežne v celom </a:t>
            </a:r>
            <a:r>
              <a:rPr lang="sk-SK" sz="2800" dirty="0" smtClean="0">
                <a:solidFill>
                  <a:srgbClr val="002060"/>
                </a:solidFill>
              </a:rPr>
              <a:t>procese</a:t>
            </a:r>
            <a:r>
              <a:rPr lang="sk-SK" sz="2800" dirty="0">
                <a:solidFill>
                  <a:srgbClr val="002060"/>
                </a:solidFill>
              </a:rPr>
              <a:t/>
            </a:r>
            <a:br>
              <a:rPr lang="sk-SK" sz="2800" dirty="0">
                <a:solidFill>
                  <a:srgbClr val="002060"/>
                </a:solidFill>
              </a:rPr>
            </a:br>
            <a:r>
              <a:rPr lang="sk-SK" sz="2800" dirty="0" smtClean="0">
                <a:solidFill>
                  <a:srgbClr val="002060"/>
                </a:solidFill>
              </a:rPr>
              <a:t/>
            </a:r>
            <a:br>
              <a:rPr lang="sk-SK" sz="2800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 </a:t>
            </a:r>
            <a:r>
              <a:rPr lang="sk-SK" sz="2800" dirty="0" smtClean="0">
                <a:solidFill>
                  <a:srgbClr val="002060"/>
                </a:solidFill>
              </a:rPr>
              <a:t>jej </a:t>
            </a:r>
            <a:r>
              <a:rPr lang="sk-SK" sz="2800" dirty="0">
                <a:solidFill>
                  <a:srgbClr val="002060"/>
                </a:solidFill>
              </a:rPr>
              <a:t>časti si môže vypĺňať aj klient sám (najmä analýzu trhu práce, vykonané aktivity počas bilancie atď.)</a:t>
            </a:r>
            <a:r>
              <a:rPr lang="sk-SK" sz="2800" dirty="0"/>
              <a:t/>
            </a:r>
            <a:br>
              <a:rPr lang="sk-SK" sz="2800" dirty="0"/>
            </a:br>
            <a:r>
              <a:rPr lang="sk-SK" sz="2800" b="1" dirty="0" smtClean="0">
                <a:solidFill>
                  <a:srgbClr val="002060"/>
                </a:solidFill>
              </a:rPr>
              <a:t/>
            </a:r>
            <a:br>
              <a:rPr lang="sk-SK" sz="2800" b="1" dirty="0" smtClean="0">
                <a:solidFill>
                  <a:srgbClr val="002060"/>
                </a:solidFill>
              </a:rPr>
            </a:br>
            <a:r>
              <a:rPr lang="sk-SK" sz="2800" b="1" dirty="0">
                <a:solidFill>
                  <a:srgbClr val="00206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 obsahuje informácie týkajúce sa </a:t>
            </a:r>
            <a:r>
              <a:rPr lang="sk-SK" sz="2800" b="1" dirty="0" err="1" smtClean="0">
                <a:solidFill>
                  <a:srgbClr val="002060"/>
                </a:solidFill>
              </a:rPr>
              <a:t>kariérového</a:t>
            </a:r>
            <a:r>
              <a:rPr lang="sk-SK" sz="2800" b="1" dirty="0" smtClean="0">
                <a:solidFill>
                  <a:srgbClr val="002060"/>
                </a:solidFill>
              </a:rPr>
              <a:t> cieľa,</a:t>
            </a:r>
            <a:r>
              <a:rPr lang="sk-SK" sz="2800" dirty="0" smtClean="0">
                <a:solidFill>
                  <a:srgbClr val="002060"/>
                </a:solidFill>
              </a:rPr>
              <a:t/>
            </a:r>
            <a:br>
              <a:rPr lang="sk-SK" sz="2800" dirty="0" smtClean="0">
                <a:solidFill>
                  <a:srgbClr val="002060"/>
                </a:solidFill>
              </a:rPr>
            </a:br>
            <a:r>
              <a:rPr lang="sk-SK" sz="2800" dirty="0" smtClean="0">
                <a:solidFill>
                  <a:srgbClr val="002060"/>
                </a:solidFill>
              </a:rPr>
              <a:t>( </a:t>
            </a:r>
            <a:r>
              <a:rPr lang="sk-SK" sz="2800" b="1" dirty="0" smtClean="0">
                <a:solidFill>
                  <a:srgbClr val="002060"/>
                </a:solidFill>
              </a:rPr>
              <a:t>okolnosti bilancie, nadobudnuté odborné vedomosti, zručnosti a osobnostné predpoklady</a:t>
            </a:r>
            <a:r>
              <a:rPr lang="sk-SK" sz="2800" dirty="0" smtClean="0">
                <a:solidFill>
                  <a:srgbClr val="002060"/>
                </a:solidFill>
              </a:rPr>
              <a:t>, </a:t>
            </a:r>
            <a:r>
              <a:rPr lang="sk-SK" sz="2800" b="1" dirty="0" smtClean="0">
                <a:solidFill>
                  <a:srgbClr val="002060"/>
                </a:solidFill>
              </a:rPr>
              <a:t>analýza trhu práce, akčný plán pre dosiahnutie cieľov)</a:t>
            </a:r>
            <a:r>
              <a:rPr lang="sk-SK" sz="2800" dirty="0" smtClean="0">
                <a:solidFill>
                  <a:srgbClr val="C00000"/>
                </a:solidFill>
              </a:rPr>
              <a:t/>
            </a:r>
            <a:br>
              <a:rPr lang="sk-SK" sz="2800" dirty="0" smtClean="0">
                <a:solidFill>
                  <a:srgbClr val="C00000"/>
                </a:solidFill>
              </a:rPr>
            </a:br>
            <a:r>
              <a:rPr lang="sk-SK" sz="2800" dirty="0" smtClean="0">
                <a:solidFill>
                  <a:srgbClr val="C00000"/>
                </a:solidFill>
              </a:rPr>
              <a:t/>
            </a:r>
            <a:br>
              <a:rPr lang="sk-SK" sz="2800" dirty="0" smtClean="0">
                <a:solidFill>
                  <a:srgbClr val="C00000"/>
                </a:solidFill>
              </a:rPr>
            </a:br>
            <a:r>
              <a:rPr lang="sk-SK" sz="2700" b="1" dirty="0">
                <a:solidFill>
                  <a:srgbClr val="C00000"/>
                </a:solidFill>
              </a:rPr>
              <a:t>* </a:t>
            </a:r>
            <a:r>
              <a:rPr lang="sk-SK" sz="2800" b="1" dirty="0" smtClean="0">
                <a:solidFill>
                  <a:srgbClr val="00206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</a:rPr>
              <a:t>kompetenčné portfólio, záverečná správa i podporné materiály sú výlučným vlastníctvom klienta</a:t>
            </a:r>
            <a:endParaRPr lang="sk-SK" sz="2800" b="1" dirty="0">
              <a:solidFill>
                <a:srgbClr val="C0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7365" y="116632"/>
            <a:ext cx="6417734" cy="648072"/>
          </a:xfrm>
        </p:spPr>
        <p:txBody>
          <a:bodyPr>
            <a:normAutofit fontScale="32500" lnSpcReduction="20000"/>
          </a:bodyPr>
          <a:lstStyle/>
          <a:p>
            <a:endParaRPr lang="sk-SK" sz="3200" b="1" u="sng" dirty="0" smtClean="0">
              <a:solidFill>
                <a:srgbClr val="990000"/>
              </a:solidFill>
            </a:endParaRPr>
          </a:p>
          <a:p>
            <a:r>
              <a:rPr lang="sk-SK" sz="8600" b="1" u="sng" dirty="0" smtClean="0">
                <a:solidFill>
                  <a:srgbClr val="990000"/>
                </a:solidFill>
              </a:rPr>
              <a:t>VÝSTUPY</a:t>
            </a:r>
            <a:r>
              <a:rPr lang="sk-SK" sz="8600" b="1" dirty="0" smtClean="0">
                <a:solidFill>
                  <a:srgbClr val="002060"/>
                </a:solidFill>
              </a:rPr>
              <a:t>  bilancie kompetencií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1196752"/>
            <a:ext cx="7772400" cy="4680520"/>
          </a:xfrm>
        </p:spPr>
        <p:txBody>
          <a:bodyPr>
            <a:normAutofit/>
          </a:bodyPr>
          <a:lstStyle/>
          <a:p>
            <a:r>
              <a:rPr lang="sk-SK" sz="3200" dirty="0" err="1" smtClean="0">
                <a:solidFill>
                  <a:srgbClr val="002060"/>
                </a:solidFill>
              </a:rPr>
              <a:t>bzzz</a:t>
            </a:r>
            <a:r>
              <a:rPr lang="sk-SK" sz="3200" dirty="0" smtClean="0">
                <a:solidFill>
                  <a:srgbClr val="002060"/>
                </a:solidFill>
              </a:rPr>
              <a:t/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>
                <a:solidFill>
                  <a:srgbClr val="002060"/>
                </a:solidFill>
              </a:rPr>
              <a:t/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>
                <a:solidFill>
                  <a:srgbClr val="002060"/>
                </a:solidFill>
              </a:rPr>
              <a:t>práca na definíciách, </a:t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>
                <a:solidFill>
                  <a:srgbClr val="002060"/>
                </a:solidFill>
              </a:rPr>
              <a:t>ako zrozumiteľne vysvetliť </a:t>
            </a:r>
            <a:r>
              <a:rPr lang="sk-SK" sz="3200" dirty="0" smtClean="0">
                <a:solidFill>
                  <a:srgbClr val="002060"/>
                </a:solidFill>
              </a:rPr>
              <a:t/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>
                <a:solidFill>
                  <a:srgbClr val="002060"/>
                </a:solidFill>
              </a:rPr>
              <a:t>svojim </a:t>
            </a:r>
            <a:r>
              <a:rPr lang="sk-SK" sz="3200" dirty="0" err="1" smtClean="0">
                <a:solidFill>
                  <a:srgbClr val="002060"/>
                </a:solidFill>
              </a:rPr>
              <a:t>UoZ</a:t>
            </a:r>
            <a:r>
              <a:rPr lang="sk-SK" sz="3200" dirty="0" smtClean="0">
                <a:solidFill>
                  <a:srgbClr val="002060"/>
                </a:solidFill>
              </a:rPr>
              <a:t>, </a:t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>
                <a:solidFill>
                  <a:srgbClr val="002060"/>
                </a:solidFill>
              </a:rPr>
              <a:t>čo jednotlivé odborné pojmy znamenajú</a:t>
            </a:r>
            <a:br>
              <a:rPr lang="sk-SK" sz="3200" dirty="0" smtClean="0">
                <a:solidFill>
                  <a:srgbClr val="002060"/>
                </a:solidFill>
              </a:rPr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err="1" smtClean="0">
                <a:solidFill>
                  <a:srgbClr val="C00000"/>
                </a:solidFill>
              </a:rPr>
              <a:t>bzzz</a:t>
            </a:r>
            <a:r>
              <a:rPr lang="sk-SK" sz="3200" dirty="0" smtClean="0">
                <a:solidFill>
                  <a:srgbClr val="C00000"/>
                </a:solidFill>
              </a:rPr>
              <a:t/>
            </a:r>
            <a:br>
              <a:rPr lang="sk-SK" sz="3200" dirty="0" smtClean="0">
                <a:solidFill>
                  <a:srgbClr val="C00000"/>
                </a:solidFill>
              </a:rPr>
            </a:br>
            <a:endParaRPr lang="sk-SK" sz="2400" b="1" dirty="0">
              <a:solidFill>
                <a:srgbClr val="C0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5536" y="404664"/>
            <a:ext cx="8424935" cy="1008112"/>
          </a:xfrm>
        </p:spPr>
        <p:txBody>
          <a:bodyPr>
            <a:noAutofit/>
          </a:bodyPr>
          <a:lstStyle/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endParaRPr lang="sk-SK" sz="3200" b="1" dirty="0" smtClean="0">
              <a:solidFill>
                <a:srgbClr val="002060"/>
              </a:solidFill>
            </a:endParaRPr>
          </a:p>
          <a:p>
            <a:r>
              <a:rPr lang="sk-SK" sz="3200" b="1" dirty="0" smtClean="0">
                <a:solidFill>
                  <a:srgbClr val="002060"/>
                </a:solidFill>
              </a:rPr>
              <a:t>Na záver ...</a:t>
            </a:r>
          </a:p>
          <a:p>
            <a:endParaRPr lang="sk-SK" sz="3200" b="1" dirty="0">
              <a:solidFill>
                <a:srgbClr val="00206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084168" y="6093296"/>
            <a:ext cx="2954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vďaka za usilovnú prácu 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sz="4000" b="1" dirty="0" smtClean="0">
                <a:solidFill>
                  <a:srgbClr val="C00000"/>
                </a:solidFill>
                <a:sym typeface="Wingdings"/>
              </a:rPr>
              <a:t>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5688632"/>
          </a:xfrm>
        </p:spPr>
        <p:txBody>
          <a:bodyPr>
            <a:noAutofit/>
          </a:bodyPr>
          <a:lstStyle/>
          <a:p>
            <a:r>
              <a:rPr lang="sk-SK" sz="2000" b="1" dirty="0" smtClean="0">
                <a:solidFill>
                  <a:srgbClr val="002060"/>
                </a:solidFill>
              </a:rPr>
              <a:t>1986</a:t>
            </a:r>
            <a:r>
              <a:rPr lang="sk-SK" sz="2000" dirty="0" smtClean="0">
                <a:solidFill>
                  <a:srgbClr val="002060"/>
                </a:solidFill>
              </a:rPr>
              <a:t> </a:t>
            </a:r>
            <a:r>
              <a:rPr lang="sk-SK" sz="2000" dirty="0">
                <a:solidFill>
                  <a:srgbClr val="002060"/>
                </a:solidFill>
              </a:rPr>
              <a:t>– </a:t>
            </a:r>
            <a:r>
              <a:rPr lang="sk-SK" sz="2000" dirty="0" smtClean="0">
                <a:solidFill>
                  <a:srgbClr val="002060"/>
                </a:solidFill>
              </a:rPr>
              <a:t>začínajú </a:t>
            </a:r>
            <a:r>
              <a:rPr lang="sk-SK" sz="2000" dirty="0">
                <a:solidFill>
                  <a:srgbClr val="002060"/>
                </a:solidFill>
              </a:rPr>
              <a:t>sa </a:t>
            </a:r>
            <a:r>
              <a:rPr lang="sk-SK" sz="2000" dirty="0" smtClean="0">
                <a:solidFill>
                  <a:srgbClr val="002060"/>
                </a:solidFill>
              </a:rPr>
              <a:t>pokusy  bilancie odborných </a:t>
            </a:r>
            <a:r>
              <a:rPr lang="sk-SK" sz="2000" dirty="0">
                <a:solidFill>
                  <a:srgbClr val="002060"/>
                </a:solidFill>
              </a:rPr>
              <a:t>a osobných </a:t>
            </a:r>
            <a:r>
              <a:rPr lang="sk-SK" sz="2000" dirty="0" smtClean="0">
                <a:solidFill>
                  <a:srgbClr val="002060"/>
                </a:solidFill>
              </a:rPr>
              <a:t>kompetencií</a:t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>
                <a:solidFill>
                  <a:srgbClr val="002060"/>
                </a:solidFill>
              </a:rPr>
              <a:t/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1989</a:t>
            </a:r>
            <a:r>
              <a:rPr lang="sk-SK" sz="2000" dirty="0">
                <a:solidFill>
                  <a:srgbClr val="002060"/>
                </a:solidFill>
              </a:rPr>
              <a:t> – </a:t>
            </a:r>
            <a:r>
              <a:rPr lang="sk-SK" sz="2000" dirty="0" smtClean="0">
                <a:solidFill>
                  <a:srgbClr val="002060"/>
                </a:solidFill>
              </a:rPr>
              <a:t>vytvorila sa verejná sieť </a:t>
            </a:r>
            <a:r>
              <a:rPr lang="sk-SK" sz="2000" dirty="0">
                <a:solidFill>
                  <a:srgbClr val="002060"/>
                </a:solidFill>
              </a:rPr>
              <a:t>Centier bilancie kompetencií (CIBC</a:t>
            </a:r>
            <a:r>
              <a:rPr lang="sk-SK" sz="2000" dirty="0" smtClean="0">
                <a:solidFill>
                  <a:srgbClr val="002060"/>
                </a:solidFill>
              </a:rPr>
              <a:t>)</a:t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>
                <a:solidFill>
                  <a:srgbClr val="002060"/>
                </a:solidFill>
              </a:rPr>
              <a:t/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1991</a:t>
            </a:r>
            <a:r>
              <a:rPr lang="sk-SK" sz="2000" dirty="0">
                <a:solidFill>
                  <a:srgbClr val="002060"/>
                </a:solidFill>
              </a:rPr>
              <a:t> – </a:t>
            </a:r>
            <a:r>
              <a:rPr lang="sk-SK" sz="2000" dirty="0" smtClean="0">
                <a:solidFill>
                  <a:srgbClr val="002060"/>
                </a:solidFill>
              </a:rPr>
              <a:t>bol prijatý zákon, ktorý definuje zákonné právo každého občana na      bilanciu kompetencií, a tiež stanovuje a upravuje ciele, </a:t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>priebeh a metódy bilancie </a:t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b="1" dirty="0" smtClean="0">
                <a:solidFill>
                  <a:srgbClr val="002060"/>
                </a:solidFill>
              </a:rPr>
              <a:t>*</a:t>
            </a: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b="1" dirty="0" smtClean="0">
                <a:solidFill>
                  <a:srgbClr val="002060"/>
                </a:solidFill>
              </a:rPr>
              <a:t>1995</a:t>
            </a:r>
            <a:r>
              <a:rPr lang="sk-SK" sz="2000" dirty="0" smtClean="0">
                <a:solidFill>
                  <a:srgbClr val="002060"/>
                </a:solidFill>
              </a:rPr>
              <a:t> </a:t>
            </a:r>
            <a:r>
              <a:rPr lang="sk-SK" sz="2000" dirty="0">
                <a:solidFill>
                  <a:srgbClr val="002060"/>
                </a:solidFill>
              </a:rPr>
              <a:t>– </a:t>
            </a:r>
            <a:r>
              <a:rPr lang="sk-SK" sz="2000" b="1" dirty="0" smtClean="0">
                <a:solidFill>
                  <a:srgbClr val="002060"/>
                </a:solidFill>
              </a:rPr>
              <a:t>realizujú sa prvé </a:t>
            </a:r>
            <a:r>
              <a:rPr lang="sk-SK" sz="2000" b="1" dirty="0">
                <a:solidFill>
                  <a:srgbClr val="002060"/>
                </a:solidFill>
              </a:rPr>
              <a:t>projekty metodologického prenosu </a:t>
            </a:r>
            <a:r>
              <a:rPr lang="sk-SK" sz="2000" b="1" dirty="0" smtClean="0">
                <a:solidFill>
                  <a:srgbClr val="002060"/>
                </a:solidFill>
              </a:rPr>
              <a:t>bilancie kompetencií </a:t>
            </a:r>
            <a:r>
              <a:rPr lang="sk-SK" sz="2000" b="1" dirty="0">
                <a:solidFill>
                  <a:srgbClr val="002060"/>
                </a:solidFill>
              </a:rPr>
              <a:t>do iných krajín </a:t>
            </a:r>
            <a:r>
              <a:rPr lang="sk-SK" sz="2000" b="1" dirty="0" smtClean="0">
                <a:solidFill>
                  <a:srgbClr val="002060"/>
                </a:solidFill>
              </a:rPr>
              <a:t>Európy</a:t>
            </a:r>
            <a:br>
              <a:rPr lang="sk-SK" sz="2000" b="1" dirty="0" smtClean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/>
            </a:r>
            <a:br>
              <a:rPr lang="sk-SK" sz="2000" b="1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2000 – </a:t>
            </a:r>
            <a:r>
              <a:rPr lang="sk-SK" sz="2000" b="1" dirty="0" smtClean="0">
                <a:solidFill>
                  <a:srgbClr val="002060"/>
                </a:solidFill>
              </a:rPr>
              <a:t>boli vytvorené spoločné európske štandardy </a:t>
            </a:r>
            <a:r>
              <a:rPr lang="sk-SK" sz="2000" b="1" dirty="0">
                <a:solidFill>
                  <a:srgbClr val="002060"/>
                </a:solidFill>
              </a:rPr>
              <a:t>kvality pre bilanciu </a:t>
            </a:r>
            <a:r>
              <a:rPr lang="sk-SK" sz="2000" b="1" dirty="0" smtClean="0">
                <a:solidFill>
                  <a:srgbClr val="002060"/>
                </a:solidFill>
              </a:rPr>
              <a:t>kompetencií</a:t>
            </a:r>
            <a:br>
              <a:rPr lang="sk-SK" sz="2000" b="1" dirty="0" smtClean="0">
                <a:solidFill>
                  <a:srgbClr val="002060"/>
                </a:solidFill>
              </a:rPr>
            </a:br>
            <a:r>
              <a:rPr lang="sk-SK" sz="2000" b="1" dirty="0" smtClean="0">
                <a:solidFill>
                  <a:srgbClr val="002060"/>
                </a:solidFill>
              </a:rPr>
              <a:t/>
            </a:r>
            <a:br>
              <a:rPr lang="sk-SK" sz="2000" b="1" dirty="0" smtClean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*</a:t>
            </a:r>
            <a:r>
              <a:rPr lang="sk-SK" sz="2000" dirty="0">
                <a:solidFill>
                  <a:srgbClr val="002060"/>
                </a:solidFill>
              </a:rPr>
              <a:t/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C00000"/>
                </a:solidFill>
              </a:rPr>
              <a:t>2005 </a:t>
            </a:r>
            <a:r>
              <a:rPr lang="sk-SK" sz="2000" dirty="0">
                <a:solidFill>
                  <a:srgbClr val="C00000"/>
                </a:solidFill>
              </a:rPr>
              <a:t>– </a:t>
            </a:r>
            <a:r>
              <a:rPr lang="sk-SK" sz="2000" dirty="0" smtClean="0">
                <a:solidFill>
                  <a:srgbClr val="C00000"/>
                </a:solidFill>
              </a:rPr>
              <a:t>vznikla  </a:t>
            </a:r>
            <a:r>
              <a:rPr lang="sk-SK" sz="2000" dirty="0">
                <a:solidFill>
                  <a:srgbClr val="C00000"/>
                </a:solidFill>
              </a:rPr>
              <a:t>Európska federácia centier </a:t>
            </a:r>
            <a:r>
              <a:rPr lang="sk-SK" sz="2000" dirty="0" err="1">
                <a:solidFill>
                  <a:srgbClr val="C00000"/>
                </a:solidFill>
              </a:rPr>
              <a:t>kariérového</a:t>
            </a:r>
            <a:r>
              <a:rPr lang="sk-SK" sz="2000" dirty="0">
                <a:solidFill>
                  <a:srgbClr val="C00000"/>
                </a:solidFill>
              </a:rPr>
              <a:t> poradenstva a bilancie kompetencií </a:t>
            </a:r>
            <a:r>
              <a:rPr lang="sk-SK" sz="2000" dirty="0" smtClean="0">
                <a:solidFill>
                  <a:srgbClr val="C00000"/>
                </a:solidFill>
              </a:rPr>
              <a:t>(FECBOP, ktorej členom je aj Slovensko)</a:t>
            </a:r>
            <a:br>
              <a:rPr lang="sk-SK" sz="2000" dirty="0" smtClean="0">
                <a:solidFill>
                  <a:srgbClr val="C0000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endParaRPr lang="sk-SK" sz="20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9552" y="44625"/>
            <a:ext cx="7992888" cy="792087"/>
          </a:xfrm>
        </p:spPr>
        <p:txBody>
          <a:bodyPr>
            <a:normAutofit/>
          </a:bodyPr>
          <a:lstStyle/>
          <a:p>
            <a:r>
              <a:rPr lang="sk-SK" sz="3200" b="1" u="sng" dirty="0" smtClean="0">
                <a:solidFill>
                  <a:srgbClr val="C00000"/>
                </a:solidFill>
              </a:rPr>
              <a:t>ROZVOJ </a:t>
            </a:r>
            <a:r>
              <a:rPr lang="sk-SK" sz="3200" b="1" dirty="0" smtClean="0">
                <a:solidFill>
                  <a:srgbClr val="002060"/>
                </a:solidFill>
              </a:rPr>
              <a:t>bilancie kompetencií</a:t>
            </a:r>
            <a:endParaRPr lang="sk-SK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01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980728"/>
            <a:ext cx="8928992" cy="5760640"/>
          </a:xfrm>
        </p:spPr>
        <p:txBody>
          <a:bodyPr>
            <a:no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zázračný </a:t>
            </a:r>
            <a:r>
              <a:rPr lang="sk-SK" sz="2400" dirty="0">
                <a:solidFill>
                  <a:srgbClr val="002060"/>
                </a:solidFill>
              </a:rPr>
              <a:t>liek na </a:t>
            </a:r>
            <a:r>
              <a:rPr lang="sk-SK" sz="2400" dirty="0" smtClean="0">
                <a:solidFill>
                  <a:srgbClr val="002060"/>
                </a:solidFill>
              </a:rPr>
              <a:t>zamestnanosť</a:t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>rýchle riešenie na </a:t>
            </a:r>
            <a:r>
              <a:rPr lang="sk-SK" sz="2400" dirty="0">
                <a:solidFill>
                  <a:srgbClr val="002060"/>
                </a:solidFill>
              </a:rPr>
              <a:t>okamžité vyriešenie </a:t>
            </a:r>
            <a:r>
              <a:rPr lang="sk-SK" sz="2400" dirty="0" smtClean="0">
                <a:solidFill>
                  <a:srgbClr val="002060"/>
                </a:solidFill>
              </a:rPr>
              <a:t>nezamestnanosti</a:t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i="1" dirty="0" smtClean="0">
                <a:solidFill>
                  <a:srgbClr val="002060"/>
                </a:solidFill>
              </a:rPr>
              <a:t> </a:t>
            </a:r>
            <a:br>
              <a:rPr lang="sk-SK" sz="2400" i="1" dirty="0" smtClean="0">
                <a:solidFill>
                  <a:srgbClr val="002060"/>
                </a:solidFill>
              </a:rPr>
            </a:br>
            <a:endParaRPr lang="sk-SK" sz="2400" i="1" dirty="0">
              <a:solidFill>
                <a:srgbClr val="00206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03648" y="404665"/>
            <a:ext cx="6417734" cy="504055"/>
          </a:xfrm>
        </p:spPr>
        <p:txBody>
          <a:bodyPr>
            <a:noAutofit/>
          </a:bodyPr>
          <a:lstStyle/>
          <a:p>
            <a:r>
              <a:rPr lang="sk-SK" sz="3200" b="1" dirty="0" smtClean="0">
                <a:solidFill>
                  <a:srgbClr val="002060"/>
                </a:solidFill>
              </a:rPr>
              <a:t>Bilancia kompetencií</a:t>
            </a:r>
            <a:endParaRPr lang="sk-SK" sz="3200" dirty="0"/>
          </a:p>
        </p:txBody>
      </p:sp>
      <p:pic>
        <p:nvPicPr>
          <p:cNvPr id="4" name="Picture 2" descr="https://assets-production-webvanta-com.s3-us-west-2.amazonaws.com/000000/16/70/original/Cartoons/m_101028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650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sz="half" idx="2"/>
          </p:nvPr>
        </p:nvSpPr>
        <p:spPr>
          <a:xfrm>
            <a:off x="914400" y="1340768"/>
            <a:ext cx="3352800" cy="432048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80920" cy="648072"/>
          </a:xfrm>
        </p:spPr>
        <p:txBody>
          <a:bodyPr/>
          <a:lstStyle/>
          <a:p>
            <a:pPr algn="ctr"/>
            <a:r>
              <a:rPr lang="sk-SK" b="1" dirty="0" smtClean="0"/>
              <a:t>Bilancia kompetencií</a:t>
            </a:r>
            <a:endParaRPr lang="sk-SK" b="1" u="sng" dirty="0">
              <a:solidFill>
                <a:srgbClr val="C0000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651962" y="1306168"/>
            <a:ext cx="4168510" cy="52911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r>
              <a:rPr lang="sk-SK" sz="2800" dirty="0" smtClean="0"/>
              <a:t>pre všetkých</a:t>
            </a:r>
          </a:p>
          <a:p>
            <a:pPr marL="0" indent="0" algn="ctr">
              <a:buNone/>
            </a:pPr>
            <a:endParaRPr lang="sk-SK" sz="2800" dirty="0" smtClean="0"/>
          </a:p>
          <a:p>
            <a:pPr marL="0" indent="0" algn="ctr">
              <a:buNone/>
            </a:pPr>
            <a:r>
              <a:rPr lang="sk-SK" sz="2800" dirty="0" smtClean="0"/>
              <a:t>nástroj </a:t>
            </a:r>
          </a:p>
          <a:p>
            <a:pPr marL="0" indent="0" algn="ctr">
              <a:buNone/>
            </a:pPr>
            <a:r>
              <a:rPr lang="sk-SK" sz="2800" dirty="0" smtClean="0"/>
              <a:t>na </a:t>
            </a:r>
            <a:r>
              <a:rPr lang="sk-SK" sz="2800" dirty="0"/>
              <a:t>zvyšovanie motivácie </a:t>
            </a:r>
            <a:r>
              <a:rPr lang="sk-SK" sz="2800" dirty="0" smtClean="0"/>
              <a:t>dlhodobo nezamestnaných, </a:t>
            </a:r>
            <a:r>
              <a:rPr lang="sk-SK" sz="2800" dirty="0" err="1" smtClean="0"/>
              <a:t>nezamestnateľných</a:t>
            </a:r>
            <a:r>
              <a:rPr lang="sk-SK" sz="2800" dirty="0" smtClean="0"/>
              <a:t>  a všetkých znevýhodnených na trhu práce</a:t>
            </a:r>
          </a:p>
          <a:p>
            <a:pPr algn="ctr"/>
            <a:endParaRPr lang="sk-SK" sz="2800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" name="Picture 2" descr="http://cdn2.funnycorner.net/funny-pictures/5478/Motivation-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16" b="8021"/>
          <a:stretch/>
        </p:blipFill>
        <p:spPr bwMode="auto">
          <a:xfrm>
            <a:off x="179513" y="1306168"/>
            <a:ext cx="4248472" cy="5147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5562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712968" cy="5832648"/>
          </a:xfrm>
        </p:spPr>
        <p:txBody>
          <a:bodyPr>
            <a:normAutofit fontScale="90000"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štandardizovaný sled krokov a metód, ktorý keď vyplníte, vypadne vám ideálne povolanie </a:t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>
                <a:solidFill>
                  <a:srgbClr val="002060"/>
                </a:solidFill>
              </a:rPr>
              <a:t/>
            </a:r>
            <a:br>
              <a:rPr lang="sk-SK" sz="2400" dirty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sz="2400" dirty="0" smtClean="0">
                <a:solidFill>
                  <a:srgbClr val="002060"/>
                </a:solidFill>
              </a:rPr>
              <a:t/>
            </a:r>
            <a:br>
              <a:rPr lang="sk-SK" sz="2400" dirty="0" smtClean="0">
                <a:solidFill>
                  <a:srgbClr val="002060"/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 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7365" y="116632"/>
            <a:ext cx="6417734" cy="648072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2060"/>
                </a:solidFill>
              </a:rPr>
              <a:t>Bilancia </a:t>
            </a:r>
            <a:r>
              <a:rPr lang="sk-SK" sz="3200" b="1" dirty="0" smtClean="0">
                <a:solidFill>
                  <a:srgbClr val="002060"/>
                </a:solidFill>
              </a:rPr>
              <a:t>kompetencií</a:t>
            </a:r>
            <a:endParaRPr lang="sk-SK" sz="3200" dirty="0"/>
          </a:p>
        </p:txBody>
      </p:sp>
      <p:pic>
        <p:nvPicPr>
          <p:cNvPr id="4" name="Picture 4" descr="http://www.filmoveplagaty.sk/images/content/clanky/2011/12/jachyme_hod_ho_do_stroje/jachyme_hod_ho_do_stroje_program_1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588648" cy="4752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2446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lker.com/cliparts/6/S/W/2/g/t/transparent-red-no-circle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173950" cy="4931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80354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0032" y="1124744"/>
            <a:ext cx="7772400" cy="5472608"/>
          </a:xfrm>
        </p:spPr>
        <p:txBody>
          <a:bodyPr>
            <a:normAutofit fontScale="90000"/>
          </a:bodyPr>
          <a:lstStyle/>
          <a:p>
            <a:r>
              <a:rPr lang="sk-SK" sz="2700" dirty="0" smtClean="0">
                <a:solidFill>
                  <a:srgbClr val="002060"/>
                </a:solidFill>
              </a:rPr>
              <a:t>Súbor princípov a štandardov kvality  pre poskytovanie kariérneho poradenstva</a:t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400" b="1" dirty="0">
                <a:solidFill>
                  <a:srgbClr val="002060"/>
                </a:solidFill>
              </a:rPr>
              <a:t>*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700" dirty="0" smtClean="0">
                <a:solidFill>
                  <a:srgbClr val="002060"/>
                </a:solidFill>
              </a:rPr>
              <a:t>prístup založený na dobrovoľnosti a aktivite účastníka </a:t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800" b="1" dirty="0" smtClean="0">
                <a:solidFill>
                  <a:srgbClr val="002060"/>
                </a:solidFill>
              </a:rPr>
              <a:t> * 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700" dirty="0" smtClean="0">
                <a:solidFill>
                  <a:srgbClr val="002060"/>
                </a:solidFill>
              </a:rPr>
              <a:t> </a:t>
            </a:r>
            <a:r>
              <a:rPr lang="sk-SK" sz="2700" b="1" dirty="0" smtClean="0">
                <a:solidFill>
                  <a:srgbClr val="002060"/>
                </a:solidFill>
              </a:rPr>
              <a:t>využíva zhodnotenie kompetencií nadobudnutých vo formálnom, neformálnom a </a:t>
            </a:r>
            <a:r>
              <a:rPr lang="sk-SK" sz="2700" b="1" dirty="0" err="1" smtClean="0">
                <a:solidFill>
                  <a:srgbClr val="002060"/>
                </a:solidFill>
              </a:rPr>
              <a:t>informálnom</a:t>
            </a:r>
            <a:r>
              <a:rPr lang="sk-SK" sz="2700" b="1" dirty="0" smtClean="0">
                <a:solidFill>
                  <a:srgbClr val="002060"/>
                </a:solidFill>
              </a:rPr>
              <a:t> kontexte, ako aj predpokladov a motivácií vzhľadom na profesijné, ekonomické a sociálne prostredie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800" b="1" dirty="0" smtClean="0">
                <a:solidFill>
                  <a:srgbClr val="002060"/>
                </a:solidFill>
              </a:rPr>
              <a:t> * 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700" dirty="0" smtClean="0">
                <a:solidFill>
                  <a:srgbClr val="C00000"/>
                </a:solidFill>
              </a:rPr>
              <a:t>cez individualizovaný proces vedie k vypracovaniu realistického </a:t>
            </a:r>
            <a:r>
              <a:rPr lang="sk-SK" sz="2700" dirty="0" err="1" smtClean="0">
                <a:solidFill>
                  <a:srgbClr val="C00000"/>
                </a:solidFill>
              </a:rPr>
              <a:t>kariérového</a:t>
            </a:r>
            <a:r>
              <a:rPr lang="sk-SK" sz="2700" dirty="0" smtClean="0">
                <a:solidFill>
                  <a:srgbClr val="C00000"/>
                </a:solidFill>
              </a:rPr>
              <a:t> cieľa a akčného plánu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800" b="1" dirty="0" smtClean="0">
                <a:solidFill>
                  <a:srgbClr val="002060"/>
                </a:solidFill>
              </a:rPr>
              <a:t> * </a:t>
            </a:r>
            <a:r>
              <a:rPr lang="sk-SK" sz="2700" dirty="0" smtClean="0">
                <a:solidFill>
                  <a:srgbClr val="002060"/>
                </a:solidFill>
              </a:rPr>
              <a:t/>
            </a:r>
            <a:br>
              <a:rPr lang="sk-SK" sz="2700" dirty="0" smtClean="0">
                <a:solidFill>
                  <a:srgbClr val="002060"/>
                </a:solidFill>
              </a:rPr>
            </a:br>
            <a:r>
              <a:rPr lang="sk-SK" sz="2700" b="1" dirty="0" err="1" smtClean="0">
                <a:solidFill>
                  <a:srgbClr val="002060"/>
                </a:solidFill>
              </a:rPr>
              <a:t>poradensko</a:t>
            </a:r>
            <a:r>
              <a:rPr lang="sk-SK" sz="2700" b="1" dirty="0" smtClean="0">
                <a:solidFill>
                  <a:srgbClr val="002060"/>
                </a:solidFill>
              </a:rPr>
              <a:t> - vzdelávací proces vedie ku komplexnému rozvoju osoby</a:t>
            </a:r>
            <a:r>
              <a:rPr lang="sk-SK" sz="2000" b="1" dirty="0" smtClean="0">
                <a:solidFill>
                  <a:srgbClr val="002060"/>
                </a:solidFill>
              </a:rPr>
              <a:t/>
            </a:r>
            <a:br>
              <a:rPr lang="sk-SK" sz="2000" b="1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dirty="0" smtClean="0">
                <a:solidFill>
                  <a:srgbClr val="002060"/>
                </a:solidFill>
              </a:rPr>
              <a:t/>
            </a:r>
            <a:br>
              <a:rPr lang="sk-SK" sz="2000" dirty="0" smtClean="0">
                <a:solidFill>
                  <a:srgbClr val="002060"/>
                </a:solidFill>
              </a:rPr>
            </a:br>
            <a:r>
              <a:rPr lang="sk-SK" sz="2000" b="1" dirty="0" smtClean="0">
                <a:solidFill>
                  <a:srgbClr val="002060"/>
                </a:solidFill>
              </a:rPr>
              <a:t/>
            </a:r>
            <a:br>
              <a:rPr lang="sk-SK" sz="2000" b="1" dirty="0" smtClean="0">
                <a:solidFill>
                  <a:srgbClr val="002060"/>
                </a:solidFill>
              </a:rPr>
            </a:br>
            <a:endParaRPr lang="sk-SK" sz="2000" dirty="0">
              <a:solidFill>
                <a:srgbClr val="00206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7365" y="332657"/>
            <a:ext cx="6417734" cy="720080"/>
          </a:xfrm>
        </p:spPr>
        <p:txBody>
          <a:bodyPr>
            <a:normAutofit/>
          </a:bodyPr>
          <a:lstStyle/>
          <a:p>
            <a:r>
              <a:rPr lang="sk-SK" sz="3200" b="1" u="sng" dirty="0" smtClean="0">
                <a:solidFill>
                  <a:srgbClr val="C00000"/>
                </a:solidFill>
              </a:rPr>
              <a:t>DEFINÍCIA</a:t>
            </a:r>
            <a:r>
              <a:rPr lang="sk-SK" sz="3200" b="1" dirty="0" smtClean="0">
                <a:solidFill>
                  <a:srgbClr val="002060"/>
                </a:solidFill>
              </a:rPr>
              <a:t> bilancie kompetencií</a:t>
            </a:r>
            <a:endParaRPr lang="sk-SK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51520" y="116633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smtClean="0">
                <a:solidFill>
                  <a:srgbClr val="002060"/>
                </a:solidFill>
              </a:rPr>
              <a:t>Bilancia kompetencií </a:t>
            </a:r>
            <a:r>
              <a:rPr lang="sk-SK" sz="3200" b="1" u="sng" dirty="0" smtClean="0">
                <a:solidFill>
                  <a:srgbClr val="C00000"/>
                </a:solidFill>
              </a:rPr>
              <a:t>UMOŽŇUJE</a:t>
            </a:r>
            <a:endParaRPr lang="sk-SK" sz="32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107839219"/>
              </p:ext>
            </p:extLst>
          </p:nvPr>
        </p:nvGraphicFramePr>
        <p:xfrm>
          <a:off x="251520" y="1196752"/>
          <a:ext cx="87129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95536" y="404664"/>
            <a:ext cx="8496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u="sng" dirty="0" smtClean="0">
                <a:solidFill>
                  <a:srgbClr val="990000"/>
                </a:solidFill>
              </a:rPr>
              <a:t>PRIEBEH </a:t>
            </a:r>
            <a:r>
              <a:rPr lang="sk-SK" sz="3200" b="1" dirty="0">
                <a:solidFill>
                  <a:srgbClr val="002060"/>
                </a:solidFill>
              </a:rPr>
              <a:t>bilancie kompetencií</a:t>
            </a:r>
          </a:p>
        </p:txBody>
      </p:sp>
      <p:sp>
        <p:nvSpPr>
          <p:cNvPr id="3" name="Obdĺžnik 2"/>
          <p:cNvSpPr/>
          <p:nvPr/>
        </p:nvSpPr>
        <p:spPr>
          <a:xfrm>
            <a:off x="465319" y="60212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000" b="1" dirty="0" smtClean="0">
                <a:solidFill>
                  <a:srgbClr val="C00000"/>
                </a:solidFill>
              </a:rPr>
              <a:t>Priebeh, dĺžku ( min. 16 hod. v rozsahu 4-8 týždňov) a použité nástroje </a:t>
            </a:r>
          </a:p>
          <a:p>
            <a:pPr algn="ctr">
              <a:defRPr/>
            </a:pPr>
            <a:r>
              <a:rPr lang="sk-SK" sz="2000" b="1" dirty="0" smtClean="0">
                <a:solidFill>
                  <a:srgbClr val="C00000"/>
                </a:solidFill>
              </a:rPr>
              <a:t>poradca adaptuje podľa potrieb každého klienta</a:t>
            </a:r>
            <a:endParaRPr lang="sk-SK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913376017"/>
              </p:ext>
            </p:extLst>
          </p:nvPr>
        </p:nvGraphicFramePr>
        <p:xfrm>
          <a:off x="465319" y="1196752"/>
          <a:ext cx="8067121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076917"/>
              </p:ext>
            </p:extLst>
          </p:nvPr>
        </p:nvGraphicFramePr>
        <p:xfrm>
          <a:off x="465319" y="2348880"/>
          <a:ext cx="8139129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10600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10846</TotalTime>
  <Words>266</Words>
  <Application>Microsoft Office PowerPoint</Application>
  <PresentationFormat>Prezentácia na obrazovke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Tvar vlnenia</vt:lpstr>
      <vt:lpstr>Vzdelávanie odborných poradcov ÚPSVaR</vt:lpstr>
      <vt:lpstr>1986 – začínajú sa pokusy  bilancie odborných a osobných kompetencií  1989 – vytvorila sa verejná sieť Centier bilancie kompetencií (CIBC)  1991 – bol prijatý zákon, ktorý definuje zákonné právo každého občana na      bilanciu kompetencií, a tiež stanovuje a upravuje ciele,  priebeh a metódy bilancie  * 1995 – realizujú sa prvé projekty metodologického prenosu bilancie kompetencií do iných krajín Európy  2000 – boli vytvorené spoločné európske štandardy kvality pre bilanciu kompetencií  * 2005 – vznikla  Európska federácia centier kariérového poradenstva a bilancie kompetencií (FECBOP, ktorej členom je aj Slovensko)  </vt:lpstr>
      <vt:lpstr>zázračný liek na zamestnanosť rýchle riešenie na okamžité vyriešenie nezamestnanosti               </vt:lpstr>
      <vt:lpstr>Bilancia kompetencií</vt:lpstr>
      <vt:lpstr>štandardizovaný sled krokov a metód, ktorý keď vyplníte, vypadne vám ideálne povolanie                 </vt:lpstr>
      <vt:lpstr>Snímka 6</vt:lpstr>
      <vt:lpstr>Súbor princípov a štandardov kvality  pre poskytovanie kariérneho poradenstva * prístup založený na dobrovoľnosti a aktivite účastníka   *   využíva zhodnotenie kompetencií nadobudnutých vo formálnom, neformálnom a informálnom kontexte, ako aj predpokladov a motivácií vzhľadom na profesijné, ekonomické a sociálne prostredie  *  cez individualizovaný proces vedie k vypracovaniu realistického kariérového cieľa a akčného plánu  *  poradensko - vzdelávací proces vedie ku komplexnému rozvoju osoby       </vt:lpstr>
      <vt:lpstr>Snímka 8</vt:lpstr>
      <vt:lpstr>Snímka 9</vt:lpstr>
      <vt:lpstr> individuálne rozhovory   v každej fáze, aspoň 4, individualizovaný prístup, budovanie partnerského vzťahu, pracovné spojenectvo  skupinové aktivity  skupinová dynamika, náhľad ostatných účastníkov   subjektívne hodnotiace metódy  neštandardizované dotazníky, aktivity, tabuľky klient je aktívny, rozumie, čo robí a lepšie chápe seba samého, prepája výsledky s konkrétnymi skúsenosťami, vidí zmysel aktivity, výsledky sú priamo prepojené s odpoveďou klienta  objektívne hodnotiace metódy  štandardizované psychologické testy klient sa môže porovnávať s ostatnými, výsledky sú objektívne, vyžadujú menej času  </vt:lpstr>
      <vt:lpstr>Snímka 11</vt:lpstr>
      <vt:lpstr> Portfólio kompetencií  * je ťažiskovou metódou i praktickým výstupom  * fakty týkajúce sa profesijného a osobného života spojené s analýzou a hodnotením skúseností  * priamy výsledok je kompletnejšie poznanie seba samého  * nepriamy výsledok pozitívnejší sebaobraz  * „živý“ zdrojový materiál sebapoznania, pri príprave životopisu, na výberové konanie...  </vt:lpstr>
      <vt:lpstr>Záverečná správa  *  je výsledkom spoločnej práce poradcu a klienta  *  vypĺňa sa priebežne v celom procese  *  jej časti si môže vypĺňať aj klient sám (najmä analýzu trhu práce, vykonané aktivity počas bilancie atď.)  *  obsahuje informácie týkajúce sa kariérového cieľa, ( okolnosti bilancie, nadobudnuté odborné vedomosti, zručnosti a osobnostné predpoklady, analýza trhu práce, akčný plán pre dosiahnutie cieľov)  *  kompetenčné portfólio, záverečná správa i podporné materiály sú výlučným vlastníctvom klienta</vt:lpstr>
      <vt:lpstr>bzzz  práca na definíciách,  ako zrozumiteľne vysvetliť  svojim UoZ,  čo jednotlivé odborné pojmy znamenajú  bzzz </vt:lpstr>
    </vt:vector>
  </TitlesOfParts>
  <Company>SAINT-GOBAIN 1.7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Martin</cp:lastModifiedBy>
  <cp:revision>229</cp:revision>
  <cp:lastPrinted>2017-01-31T13:01:05Z</cp:lastPrinted>
  <dcterms:created xsi:type="dcterms:W3CDTF">2013-06-03T12:57:42Z</dcterms:created>
  <dcterms:modified xsi:type="dcterms:W3CDTF">2017-01-31T20:43:36Z</dcterms:modified>
</cp:coreProperties>
</file>