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86" r:id="rId2"/>
    <p:sldId id="293" r:id="rId3"/>
    <p:sldId id="285" r:id="rId4"/>
    <p:sldId id="287" r:id="rId5"/>
    <p:sldId id="297" r:id="rId6"/>
    <p:sldId id="296" r:id="rId7"/>
    <p:sldId id="259" r:id="rId8"/>
    <p:sldId id="279" r:id="rId9"/>
    <p:sldId id="278" r:id="rId10"/>
    <p:sldId id="273" r:id="rId11"/>
    <p:sldId id="274" r:id="rId12"/>
    <p:sldId id="275" r:id="rId13"/>
    <p:sldId id="276" r:id="rId14"/>
    <p:sldId id="277" r:id="rId15"/>
    <p:sldId id="281" r:id="rId16"/>
    <p:sldId id="298" r:id="rId17"/>
    <p:sldId id="299" r:id="rId18"/>
    <p:sldId id="282" r:id="rId19"/>
    <p:sldId id="283" r:id="rId20"/>
    <p:sldId id="288" r:id="rId21"/>
    <p:sldId id="289" r:id="rId22"/>
    <p:sldId id="290" r:id="rId23"/>
    <p:sldId id="291" r:id="rId24"/>
    <p:sldId id="260" r:id="rId25"/>
    <p:sldId id="262" r:id="rId26"/>
    <p:sldId id="257" r:id="rId27"/>
    <p:sldId id="258" r:id="rId28"/>
    <p:sldId id="263" r:id="rId29"/>
    <p:sldId id="264" r:id="rId30"/>
    <p:sldId id="292" r:id="rId31"/>
    <p:sldId id="265" r:id="rId32"/>
    <p:sldId id="266" r:id="rId33"/>
    <p:sldId id="300" r:id="rId34"/>
  </p:sldIdLst>
  <p:sldSz cx="9144000" cy="6858000" type="screen4x3"/>
  <p:notesSz cx="6797675" cy="987425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FD541-E699-4DA1-88A2-C120772F9A1B}" type="datetimeFigureOut">
              <a:rPr lang="sk-SK" smtClean="0"/>
              <a:pPr/>
              <a:t>16. 1. 2019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405D3-C053-4FD2-A4DD-B1FC1DAE242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293832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Kto prišiel na </a:t>
            </a:r>
            <a:r>
              <a:rPr lang="sk-SK" dirty="0" smtClean="0"/>
              <a:t>kurz </a:t>
            </a:r>
            <a:r>
              <a:rPr lang="sk-SK" dirty="0" err="1" smtClean="0"/>
              <a:t>myslim</a:t>
            </a:r>
            <a:r>
              <a:rPr lang="sk-SK" dirty="0" smtClean="0"/>
              <a:t> si že</a:t>
            </a:r>
            <a:r>
              <a:rPr lang="sk-SK" baseline="0" dirty="0" smtClean="0"/>
              <a:t> na kurz prišiel ......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405D3-C053-4FD2-A4DD-B1FC1DAE2421}" type="slidenum">
              <a:rPr lang="sk-SK" smtClean="0"/>
              <a:pPr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588529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sk-SK" baseline="0" dirty="0" smtClean="0"/>
              <a:t>Nie je to zázračný liek na zamestnanosť</a:t>
            </a:r>
          </a:p>
          <a:p>
            <a:pPr marL="0" indent="0">
              <a:buFontTx/>
              <a:buNone/>
            </a:pPr>
            <a:r>
              <a:rPr lang="sk-SK" baseline="0" dirty="0" smtClean="0"/>
              <a:t>Nejde tu o okamžité vyriešenie nezamestnanosti, rýchle riešenia, ale skôr o naštartovanie človeka a jeho nasmerovanie na dobrý smer. Aby bol let dlhý a úspešný, aj rozbehová dráha musí byť poriadna.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22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1720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sk-SK" baseline="0" dirty="0" smtClean="0"/>
              <a:t>Bilancia K neznamená, že ja tu budem stáť nad Vami ako dozorca a vy musíte robiť. Budeme robiť spoločne , budeme hľadať motiváciu aby sme sa naštartovali , hlavne budeme spolupracovať </a:t>
            </a:r>
            <a:r>
              <a:rPr lang="sk-SK" baseline="0" dirty="0" err="1" smtClean="0"/>
              <a:t>dobrovolne</a:t>
            </a:r>
            <a:r>
              <a:rPr lang="sk-SK" baseline="0" dirty="0" smtClean="0"/>
              <a:t> – to je cieľ</a:t>
            </a:r>
            <a:endParaRPr lang="sk-SK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23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1537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5 skupín po 6 správne odpovede a 6 nesprávne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405D3-C053-4FD2-A4DD-B1FC1DAE2421}" type="slidenum">
              <a:rPr lang="sk-SK" smtClean="0"/>
              <a:pPr/>
              <a:t>24</a:t>
            </a:fld>
            <a:endParaRPr lang="sk-S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sk-SK" baseline="0" dirty="0" smtClean="0"/>
              <a:t>Nechať v krátkosti kolovať záverečné správy, aby účastníci pochopili, k čomu sa potrebujeme dopracovať. Vysvetliť, že záverečná správa je výsledkom spoločnej práce poradcu a klienta, vypĺňa sa priebežne v celom procese, jej časti si môže vypĺňať aj klient sám (najmä analýzu trhu práce, vykonané aktivity počas bilancie </a:t>
            </a:r>
            <a:r>
              <a:rPr lang="sk-SK" baseline="0" smtClean="0"/>
              <a:t>atď.)</a:t>
            </a:r>
            <a:endParaRPr lang="sk-SK" baseline="0" dirty="0" smtClean="0"/>
          </a:p>
          <a:p>
            <a:pPr marL="0" indent="0">
              <a:buFontTx/>
              <a:buNone/>
            </a:pPr>
            <a:endParaRPr lang="sk-SK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30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5508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405D3-C053-4FD2-A4DD-B1FC1DAE2421}" type="slidenum">
              <a:rPr lang="sk-SK" smtClean="0"/>
              <a:pPr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63467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Ako by to mohlo vyzerať? Čo je práca v skupine??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405D3-C053-4FD2-A4DD-B1FC1DAE2421}" type="slidenum">
              <a:rPr lang="sk-SK" smtClean="0"/>
              <a:pPr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872264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Čo tu vidíte?. Každý pozerá </a:t>
            </a:r>
            <a:r>
              <a:rPr lang="sk-SK" dirty="0" err="1" smtClean="0"/>
              <a:t>jednym</a:t>
            </a:r>
            <a:r>
              <a:rPr lang="sk-SK" dirty="0" smtClean="0"/>
              <a:t> smerom, jeden je riaditeľ a všetci by mali počúvať....  Takto práca v skupine nevyzerá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C23775-4D8E-4A4D-8E24-F79A19F7BAF2}" type="slidenum">
              <a:rPr lang="sk-SK" smtClean="0"/>
              <a:pPr>
                <a:defRPr/>
              </a:pPr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906479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Čo tu vidíte?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Školská</a:t>
            </a:r>
            <a:r>
              <a:rPr lang="sk-SK" baseline="0" dirty="0" smtClean="0"/>
              <a:t> jednosmerná komunikácia, prednáška. Nikto nedáva pozor. Takto to nebude.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C23775-4D8E-4A4D-8E24-F79A19F7BAF2}" type="slidenum">
              <a:rPr lang="sk-SK" smtClean="0"/>
              <a:pPr>
                <a:defRPr/>
              </a:pPr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943207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Čo tu vidíte?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Ľudia majú možnosť niečo si vyskúšať. Aj</a:t>
            </a:r>
            <a:r>
              <a:rPr lang="sk-SK" baseline="0" dirty="0" smtClean="0"/>
              <a:t> na našom kurze to tak bude.</a:t>
            </a:r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C23775-4D8E-4A4D-8E24-F79A19F7BAF2}" type="slidenum">
              <a:rPr lang="sk-SK" smtClean="0"/>
              <a:pPr>
                <a:defRPr/>
              </a:pPr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124436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Čo tu vidíte? Jeden tréner a futbalisti.</a:t>
            </a:r>
            <a:r>
              <a:rPr lang="sk-SK" baseline="0" dirty="0" smtClean="0"/>
              <a:t> Naša rola je byť trénerom, ktorí to tu koordinujú tak, aby sme sa spoločne čo najviac naučili.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C23775-4D8E-4A4D-8E24-F79A19F7BAF2}" type="slidenum">
              <a:rPr lang="sk-SK" smtClean="0"/>
              <a:pPr>
                <a:defRPr/>
              </a:pPr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811295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Každý si vyberie jedno pravidlo ktoré sa mu pozdáva a podá mi ho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405D3-C053-4FD2-A4DD-B1FC1DAE2421}" type="slidenum">
              <a:rPr lang="sk-SK" smtClean="0"/>
              <a:pPr/>
              <a:t>19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sk-SK" baseline="0" dirty="0" smtClean="0"/>
              <a:t>Nie je to štandardizovaný sled krokov a metód, ktorý keď vyplníte, vypadne vám ideálne povolanie. </a:t>
            </a:r>
            <a:r>
              <a:rPr lang="sk-SK" baseline="0" dirty="0" err="1" smtClean="0"/>
              <a:t>Aleboriešenie</a:t>
            </a:r>
            <a:r>
              <a:rPr lang="sk-SK" baseline="0" dirty="0" smtClean="0"/>
              <a:t> nezamestnanosti</a:t>
            </a:r>
            <a:endParaRPr lang="sk-SK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21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991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8899DC1-74EC-4704-A658-1ED36405E3F9}" type="datetimeFigureOut">
              <a:rPr lang="sk-SK" smtClean="0"/>
              <a:pPr/>
              <a:t>16. 1. 2019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84B5E1-E4EC-43E6-A7BA-5F87BDBC13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899DC1-74EC-4704-A658-1ED36405E3F9}" type="datetimeFigureOut">
              <a:rPr lang="sk-SK" smtClean="0"/>
              <a:pPr/>
              <a:t>16. 1. 2019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84B5E1-E4EC-43E6-A7BA-5F87BDBC13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899DC1-74EC-4704-A658-1ED36405E3F9}" type="datetimeFigureOut">
              <a:rPr lang="sk-SK" smtClean="0"/>
              <a:pPr/>
              <a:t>16. 1. 2019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84B5E1-E4EC-43E6-A7BA-5F87BDBC13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899DC1-74EC-4704-A658-1ED36405E3F9}" type="datetimeFigureOut">
              <a:rPr lang="sk-SK" smtClean="0"/>
              <a:pPr/>
              <a:t>16. 1. 2019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84B5E1-E4EC-43E6-A7BA-5F87BDBC133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899DC1-74EC-4704-A658-1ED36405E3F9}" type="datetimeFigureOut">
              <a:rPr lang="sk-SK" smtClean="0"/>
              <a:pPr/>
              <a:t>16. 1. 2019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84B5E1-E4EC-43E6-A7BA-5F87BDBC133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899DC1-74EC-4704-A658-1ED36405E3F9}" type="datetimeFigureOut">
              <a:rPr lang="sk-SK" smtClean="0"/>
              <a:pPr/>
              <a:t>16. 1. 2019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84B5E1-E4EC-43E6-A7BA-5F87BDBC133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899DC1-74EC-4704-A658-1ED36405E3F9}" type="datetimeFigureOut">
              <a:rPr lang="sk-SK" smtClean="0"/>
              <a:pPr/>
              <a:t>16. 1. 2019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84B5E1-E4EC-43E6-A7BA-5F87BDBC13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899DC1-74EC-4704-A658-1ED36405E3F9}" type="datetimeFigureOut">
              <a:rPr lang="sk-SK" smtClean="0"/>
              <a:pPr/>
              <a:t>16. 1. 2019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84B5E1-E4EC-43E6-A7BA-5F87BDBC133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899DC1-74EC-4704-A658-1ED36405E3F9}" type="datetimeFigureOut">
              <a:rPr lang="sk-SK" smtClean="0"/>
              <a:pPr/>
              <a:t>16. 1. 2019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84B5E1-E4EC-43E6-A7BA-5F87BDBC13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8899DC1-74EC-4704-A658-1ED36405E3F9}" type="datetimeFigureOut">
              <a:rPr lang="sk-SK" smtClean="0"/>
              <a:pPr/>
              <a:t>16. 1. 2019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84B5E1-E4EC-43E6-A7BA-5F87BDBC13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8899DC1-74EC-4704-A658-1ED36405E3F9}" type="datetimeFigureOut">
              <a:rPr lang="sk-SK" smtClean="0"/>
              <a:pPr/>
              <a:t>16. 1. 2019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84B5E1-E4EC-43E6-A7BA-5F87BDBC133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8899DC1-74EC-4704-A658-1ED36405E3F9}" type="datetimeFigureOut">
              <a:rPr lang="sk-SK" smtClean="0"/>
              <a:pPr/>
              <a:t>16. 1. 2019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384B5E1-E4EC-43E6-A7BA-5F87BDBC1336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692696"/>
            <a:ext cx="5400600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65513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\\S4000\rado_c\Mercuri\PICTS\Scany\dozorna_rada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052736"/>
            <a:ext cx="6602412" cy="426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57022316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\\S4000\rado_c\Mercuri\PICTS\Scany\skola_nuda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33500"/>
            <a:ext cx="6840537" cy="438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81819413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\\S4000\rado_c\Mercuri\PICTS\Scany\skola_hrou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289050"/>
            <a:ext cx="6985000" cy="447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70079449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\\S4000\rado_c\Mercuri\PICTS\Scany\MI_trener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71625"/>
            <a:ext cx="70104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195513" y="3573463"/>
            <a:ext cx="863600" cy="212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210408845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908050"/>
            <a:ext cx="7916862" cy="489585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Monotype Sorts"/>
              <a:buNone/>
            </a:pPr>
            <a:endParaRPr lang="sk-SK" altLang="sk-SK" sz="1600" b="1" u="sng" dirty="0" smtClean="0"/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endParaRPr lang="sk-SK" altLang="sk-SK" sz="1600" b="1" u="sng" dirty="0"/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sk-SK" altLang="sk-SK" sz="1600" b="1" u="sng" dirty="0" smtClean="0"/>
              <a:t>Slovné vnemy:</a:t>
            </a: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sk-SK" altLang="sk-SK" sz="1600" dirty="0" smtClean="0"/>
              <a:t>100 % bolo to, čo chcel rečník povedať</a:t>
            </a: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sk-SK" altLang="sk-SK" sz="1600" dirty="0" smtClean="0"/>
              <a:t>Asi 80% povedal</a:t>
            </a: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sk-SK" altLang="sk-SK" sz="1600" dirty="0" smtClean="0"/>
              <a:t>Asi 60% poslucháči počuli</a:t>
            </a: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sk-SK" altLang="sk-SK" sz="1600" dirty="0" smtClean="0"/>
              <a:t>Asi 40% si pamätali po 3 hodinách</a:t>
            </a: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sk-SK" altLang="sk-SK" sz="1600" dirty="0" smtClean="0"/>
              <a:t>Asi 15% si pamätali po 3 dňoch</a:t>
            </a: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sk-SK" altLang="sk-SK" sz="1600" dirty="0" smtClean="0"/>
              <a:t>Asi 0-15% si pamätali po 3 mesiacoch</a:t>
            </a: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sk-SK" altLang="sk-SK" sz="1600" b="1" u="sng" dirty="0" smtClean="0"/>
              <a:t>Slovné + vizuálne vnemy:</a:t>
            </a:r>
            <a:endParaRPr lang="sk-SK" altLang="sk-SK" sz="1600" b="1" dirty="0" smtClean="0"/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sk-SK" altLang="sk-SK" sz="1600" dirty="0" smtClean="0"/>
              <a:t>Asi 60% si pamätali po 3 dňoch</a:t>
            </a: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sk-SK" altLang="sk-SK" sz="1600" dirty="0" smtClean="0"/>
              <a:t>Asi 40-50% si pamätali po 3 mesiacoch</a:t>
            </a:r>
            <a:endParaRPr lang="sk-SK" altLang="sk-SK" sz="1600" u="sng" dirty="0" smtClean="0"/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sk-SK" altLang="sk-SK" sz="1600" b="1" u="sng" dirty="0" smtClean="0"/>
              <a:t>Slovné + vizuálne vnemy + poznámky:</a:t>
            </a:r>
            <a:endParaRPr lang="sk-SK" altLang="sk-SK" sz="1600" b="1" dirty="0" smtClean="0"/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sk-SK" altLang="sk-SK" sz="1600" dirty="0" smtClean="0"/>
              <a:t>Asi 80% si pamätali po 3 dňoch</a:t>
            </a: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sk-SK" altLang="sk-SK" sz="1600" dirty="0" smtClean="0"/>
              <a:t>Asi 60-70% si pamätali po 3 mesiacoch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50" y="203200"/>
            <a:ext cx="6735763" cy="4397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VÝSKUM ukázal koľko a čo si ľudia pamätajú </a:t>
            </a:r>
            <a:endParaRPr lang="sk-SK" dirty="0"/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6732588" y="2276475"/>
          <a:ext cx="1524000" cy="1793875"/>
        </p:xfrm>
        <a:graphic>
          <a:graphicData uri="http://schemas.openxmlformats.org/presentationml/2006/ole">
            <p:oleObj spid="_x0000_s2061" name="Clip" r:id="rId3" imgW="3208338" imgH="377825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96175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uľ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42915170"/>
              </p:ext>
            </p:extLst>
          </p:nvPr>
        </p:nvGraphicFramePr>
        <p:xfrm>
          <a:off x="827584" y="1628800"/>
          <a:ext cx="7776864" cy="44446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680520"/>
                <a:gridCol w="1080120"/>
                <a:gridCol w="1080120"/>
                <a:gridCol w="936104"/>
              </a:tblGrid>
              <a:tr h="936104">
                <a:tc>
                  <a:txBody>
                    <a:bodyPr/>
                    <a:lstStyle/>
                    <a:p>
                      <a:pPr algn="l" fontAlgn="ctr"/>
                      <a:r>
                        <a:rPr lang="sk-SK" sz="36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Deň </a:t>
                      </a:r>
                      <a:r>
                        <a:rPr lang="sk-SK" sz="3600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sk-SK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74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Trvanie</a:t>
                      </a:r>
                      <a:r>
                        <a:rPr lang="sk-SK" sz="1800" u="none" strike="noStrike" dirty="0">
                          <a:effectLst/>
                        </a:rPr>
                        <a:t> </a:t>
                      </a:r>
                      <a:endParaRPr lang="sk-S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74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Začiatok</a:t>
                      </a:r>
                      <a:endParaRPr lang="sk-SK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74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Koniec</a:t>
                      </a:r>
                      <a:endParaRPr lang="sk-SK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74C5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b="1" u="none" strike="noStrike" dirty="0">
                          <a:effectLst/>
                        </a:rPr>
                        <a:t>0. </a:t>
                      </a:r>
                      <a:r>
                        <a:rPr lang="sk-SK" sz="1800" b="1" u="none" strike="noStrike" dirty="0" smtClean="0">
                          <a:effectLst/>
                        </a:rPr>
                        <a:t>Otvorenie</a:t>
                      </a:r>
                      <a:r>
                        <a:rPr lang="sk-SK" sz="1800" b="1" u="none" strike="noStrike" baseline="0" dirty="0" smtClean="0">
                          <a:effectLst/>
                        </a:rPr>
                        <a:t> dnešného dňa</a:t>
                      </a:r>
                      <a:endParaRPr lang="sk-S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k-SK" sz="1800" u="none" strike="noStrike" dirty="0" smtClean="0">
                          <a:effectLst/>
                        </a:rPr>
                        <a:t>60 min.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u="none" strike="noStrike" dirty="0" smtClean="0">
                          <a:effectLst/>
                        </a:rPr>
                        <a:t>8:00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b="1" u="none" strike="noStrike" dirty="0">
                          <a:effectLst/>
                        </a:rPr>
                        <a:t>1. </a:t>
                      </a:r>
                      <a:r>
                        <a:rPr lang="sk-SK" dirty="0" smtClean="0"/>
                        <a:t>predstavenie samého seba, zoznámenie sa 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k-SK" sz="1800" u="none" strike="noStrike" dirty="0" smtClean="0">
                          <a:effectLst/>
                        </a:rPr>
                        <a:t>60 min.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u="none" strike="noStrike" dirty="0" smtClean="0">
                          <a:effectLst/>
                        </a:rPr>
                        <a:t>10:00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b="1" u="none" strike="noStrike" dirty="0">
                          <a:effectLst/>
                        </a:rPr>
                        <a:t>Prestávka</a:t>
                      </a:r>
                      <a:endParaRPr lang="sk-S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 dirty="0">
                          <a:effectLst/>
                        </a:rPr>
                        <a:t> </a:t>
                      </a:r>
                      <a:r>
                        <a:rPr lang="sk-SK" sz="1800" u="none" strike="noStrike" dirty="0" smtClean="0">
                          <a:effectLst/>
                        </a:rPr>
                        <a:t>10 min.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u="none" strike="noStrike" dirty="0" smtClean="0">
                          <a:effectLst/>
                        </a:rPr>
                        <a:t>10:00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u="none" strike="noStrike" dirty="0" smtClean="0">
                          <a:effectLst/>
                        </a:rPr>
                        <a:t>10:10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b="1" u="none" strike="noStrike" dirty="0">
                          <a:effectLst/>
                        </a:rPr>
                        <a:t>2. </a:t>
                      </a:r>
                      <a:r>
                        <a:rPr lang="sk-SK" dirty="0" smtClean="0"/>
                        <a:t>Očakávania/Obavy z kurzu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k-SK" sz="1800" u="none" strike="noStrike" dirty="0" smtClean="0">
                          <a:effectLst/>
                        </a:rPr>
                        <a:t>30 min.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u="none" strike="noStrike" dirty="0" smtClean="0">
                          <a:effectLst/>
                        </a:rPr>
                        <a:t>10:10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3.Pravidla fungovania skupiny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10,40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Prestávka</a:t>
                      </a:r>
                      <a:endParaRPr lang="sk-S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 dirty="0">
                          <a:effectLst/>
                        </a:rPr>
                        <a:t> </a:t>
                      </a:r>
                      <a:r>
                        <a:rPr lang="sk-SK" sz="1800" u="none" strike="noStrike" dirty="0" smtClean="0">
                          <a:effectLst/>
                        </a:rPr>
                        <a:t>10 min.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u="none" strike="noStrike" dirty="0" smtClean="0">
                          <a:effectLst/>
                        </a:rPr>
                        <a:t>10:50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u="none" strike="noStrike" dirty="0" smtClean="0">
                          <a:effectLst/>
                        </a:rPr>
                        <a:t>11:00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b="1" u="none" strike="noStrike" dirty="0">
                          <a:effectLst/>
                        </a:rPr>
                        <a:t>4</a:t>
                      </a:r>
                      <a:r>
                        <a:rPr lang="sk-SK" sz="1800" b="1" u="none" strike="noStrike" dirty="0" smtClean="0">
                          <a:effectLst/>
                        </a:rPr>
                        <a:t>. </a:t>
                      </a:r>
                      <a:r>
                        <a:rPr lang="sk-SK" dirty="0" smtClean="0"/>
                        <a:t>Predstavenie Bilancie kompetencií</a:t>
                      </a:r>
                      <a:endParaRPr lang="sk-S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k-SK" sz="1800" u="none" strike="noStrike" dirty="0" smtClean="0">
                          <a:effectLst/>
                        </a:rPr>
                        <a:t>60 min.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u="none" strike="noStrike" dirty="0" smtClean="0">
                          <a:effectLst/>
                        </a:rPr>
                        <a:t>11:00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b="1" u="none" strike="noStrike" dirty="0">
                          <a:effectLst/>
                        </a:rPr>
                        <a:t>5</a:t>
                      </a:r>
                      <a:r>
                        <a:rPr lang="sk-SK" sz="1800" b="1" u="none" strike="noStrike" dirty="0" smtClean="0">
                          <a:effectLst/>
                        </a:rPr>
                        <a:t>. Ukončenie dnešného dňa</a:t>
                      </a:r>
                      <a:endParaRPr lang="sk-S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u="none" strike="noStrike" dirty="0" smtClean="0">
                          <a:effectLst/>
                        </a:rPr>
                        <a:t>12:00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9" y="260648"/>
            <a:ext cx="1080120" cy="1072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78367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smtClean="0"/>
              <a:t>Čo očakávame od tohto kurzu??</a:t>
            </a:r>
          </a:p>
          <a:p>
            <a:pPr marL="0" indent="0">
              <a:buNone/>
            </a:pPr>
            <a:r>
              <a:rPr lang="sk-SK" dirty="0" smtClean="0"/>
              <a:t>Čoho sa obávate ???</a:t>
            </a:r>
          </a:p>
          <a:p>
            <a:pPr marL="0" indent="0">
              <a:buNone/>
            </a:pPr>
            <a:r>
              <a:rPr lang="sk-SK" dirty="0" smtClean="0"/>
              <a:t>Na </a:t>
            </a:r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žltý </a:t>
            </a:r>
            <a:r>
              <a:rPr lang="sk-SK" dirty="0" smtClean="0"/>
              <a:t>lístok : </a:t>
            </a:r>
            <a:r>
              <a:rPr lang="sk-SK" b="1" dirty="0" smtClean="0">
                <a:solidFill>
                  <a:srgbClr val="FFC000"/>
                </a:solidFill>
              </a:rPr>
              <a:t>Moje  očakávania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smtClean="0"/>
              <a:t>Na </a:t>
            </a:r>
            <a:r>
              <a:rPr lang="sk-SK" dirty="0" smtClean="0">
                <a:solidFill>
                  <a:srgbClr val="FFC000"/>
                </a:solidFill>
              </a:rPr>
              <a:t>oranžový</a:t>
            </a:r>
            <a:r>
              <a:rPr lang="sk-SK" dirty="0" smtClean="0"/>
              <a:t> lístok napíšte: </a:t>
            </a:r>
            <a:r>
              <a:rPr lang="sk-SK" b="1" dirty="0" smtClean="0">
                <a:solidFill>
                  <a:schemeClr val="accent6">
                    <a:lumMod val="75000"/>
                  </a:schemeClr>
                </a:solidFill>
              </a:rPr>
              <a:t>Moje obavy</a:t>
            </a:r>
            <a:endParaRPr lang="sk-SK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Očakávania a obavy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881622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 marL="0" lvl="0" indent="0" fontAlgn="base">
              <a:spcAft>
                <a:spcPct val="0"/>
              </a:spcAft>
              <a:buClr>
                <a:srgbClr val="264C72"/>
              </a:buClr>
              <a:buNone/>
            </a:pPr>
            <a:r>
              <a:rPr lang="sk-SK" altLang="en-US" sz="2000" b="1" dirty="0" smtClean="0">
                <a:solidFill>
                  <a:srgbClr val="FF0000"/>
                </a:solidFill>
                <a:latin typeface="Verdana"/>
                <a:cs typeface="Arial"/>
              </a:rPr>
              <a:t>Môžeme</a:t>
            </a:r>
            <a:r>
              <a:rPr lang="sk-SK" altLang="en-US" sz="2000" dirty="0" smtClean="0">
                <a:solidFill>
                  <a:srgbClr val="FF0000"/>
                </a:solidFill>
                <a:latin typeface="Verdana"/>
                <a:cs typeface="Arial"/>
              </a:rPr>
              <a:t>  </a:t>
            </a:r>
            <a:r>
              <a:rPr lang="sk-SK" altLang="en-US" sz="2000" dirty="0" smtClean="0">
                <a:solidFill>
                  <a:srgbClr val="FF0000"/>
                </a:solidFill>
                <a:latin typeface="Verdana"/>
                <a:cs typeface="Arial"/>
              </a:rPr>
              <a:t>- </a:t>
            </a:r>
            <a:r>
              <a:rPr lang="sk-SK" altLang="en-US" sz="2000" dirty="0" smtClean="0">
                <a:solidFill>
                  <a:srgbClr val="000000"/>
                </a:solidFill>
                <a:latin typeface="Verdana"/>
                <a:cs typeface="Arial"/>
              </a:rPr>
              <a:t>Vám </a:t>
            </a:r>
            <a:r>
              <a:rPr lang="sk-SK" altLang="en-US" sz="2000" dirty="0">
                <a:solidFill>
                  <a:srgbClr val="000000"/>
                </a:solidFill>
                <a:latin typeface="Verdana"/>
                <a:cs typeface="Arial"/>
              </a:rPr>
              <a:t>pomôcť pri hľadaní </a:t>
            </a:r>
            <a:r>
              <a:rPr lang="en-US" altLang="en-US" sz="2000" dirty="0" err="1">
                <a:solidFill>
                  <a:srgbClr val="000000"/>
                </a:solidFill>
                <a:latin typeface="Verdana"/>
                <a:cs typeface="Arial"/>
              </a:rPr>
              <a:t>povolania</a:t>
            </a:r>
            <a:r>
              <a:rPr lang="sk-SK" altLang="en-US" sz="2000" dirty="0">
                <a:solidFill>
                  <a:srgbClr val="000000"/>
                </a:solidFill>
                <a:latin typeface="Verdana"/>
                <a:cs typeface="Arial"/>
              </a:rPr>
              <a:t>, ktoré </a:t>
            </a:r>
            <a:r>
              <a:rPr lang="sk-SK" altLang="en-US" sz="2000" dirty="0" err="1">
                <a:solidFill>
                  <a:srgbClr val="000000"/>
                </a:solidFill>
                <a:latin typeface="Verdana"/>
                <a:cs typeface="Arial"/>
              </a:rPr>
              <a:t>bud</a:t>
            </a:r>
            <a:r>
              <a:rPr lang="en-US" altLang="en-US" sz="2000" dirty="0">
                <a:solidFill>
                  <a:srgbClr val="000000"/>
                </a:solidFill>
                <a:latin typeface="Verdana"/>
                <a:cs typeface="Arial"/>
              </a:rPr>
              <a:t>e</a:t>
            </a:r>
            <a:r>
              <a:rPr lang="sk-SK" altLang="en-US" sz="2000" dirty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Verdana"/>
                <a:cs typeface="Arial"/>
              </a:rPr>
              <a:t>zodpoveda</a:t>
            </a:r>
            <a:r>
              <a:rPr lang="sk-SK" altLang="en-US" sz="2000" dirty="0">
                <a:solidFill>
                  <a:srgbClr val="000000"/>
                </a:solidFill>
                <a:latin typeface="Verdana"/>
                <a:cs typeface="Arial"/>
              </a:rPr>
              <a:t>ť Vašim kompetenciám a Vašim motiváciám. </a:t>
            </a:r>
            <a:endParaRPr lang="sk-SK" altLang="en-US" sz="2000" dirty="0" smtClean="0">
              <a:solidFill>
                <a:srgbClr val="000000"/>
              </a:solidFill>
              <a:latin typeface="Verdana"/>
              <a:cs typeface="Arial"/>
            </a:endParaRPr>
          </a:p>
          <a:p>
            <a:pPr lvl="0" fontAlgn="base">
              <a:spcAft>
                <a:spcPct val="0"/>
              </a:spcAft>
              <a:buClr>
                <a:srgbClr val="264C72"/>
              </a:buClr>
              <a:buFont typeface="Wingdings" pitchFamily="2" charset="2"/>
              <a:buChar char="§"/>
            </a:pPr>
            <a:r>
              <a:rPr lang="sk-SK" altLang="en-US" sz="2000" dirty="0" smtClean="0">
                <a:solidFill>
                  <a:srgbClr val="000000"/>
                </a:solidFill>
                <a:latin typeface="Verdana"/>
                <a:cs typeface="Arial"/>
              </a:rPr>
              <a:t>Môžeme </a:t>
            </a:r>
            <a:r>
              <a:rPr lang="sk-SK" altLang="en-US" sz="2000" dirty="0">
                <a:solidFill>
                  <a:srgbClr val="000000"/>
                </a:solidFill>
                <a:latin typeface="Verdana"/>
                <a:cs typeface="Arial"/>
              </a:rPr>
              <a:t>Vám pomôcť pri overovaní toho, či sú realistické. </a:t>
            </a:r>
            <a:endParaRPr lang="sk-SK" altLang="en-US" sz="2000" dirty="0" smtClean="0">
              <a:solidFill>
                <a:srgbClr val="000000"/>
              </a:solidFill>
              <a:latin typeface="Verdana"/>
              <a:cs typeface="Arial"/>
            </a:endParaRPr>
          </a:p>
          <a:p>
            <a:pPr lvl="0" fontAlgn="base">
              <a:spcAft>
                <a:spcPct val="0"/>
              </a:spcAft>
              <a:buClr>
                <a:srgbClr val="264C72"/>
              </a:buClr>
              <a:buFont typeface="Wingdings" pitchFamily="2" charset="2"/>
              <a:buChar char="§"/>
            </a:pPr>
            <a:r>
              <a:rPr lang="sk-SK" altLang="en-US" sz="2000" dirty="0" smtClean="0">
                <a:solidFill>
                  <a:srgbClr val="000000"/>
                </a:solidFill>
                <a:latin typeface="Verdana"/>
                <a:cs typeface="Arial"/>
              </a:rPr>
              <a:t>Môžeme </a:t>
            </a:r>
            <a:r>
              <a:rPr lang="sk-SK" altLang="en-US" sz="2000" dirty="0">
                <a:solidFill>
                  <a:srgbClr val="000000"/>
                </a:solidFill>
                <a:latin typeface="Verdana"/>
                <a:cs typeface="Arial"/>
              </a:rPr>
              <a:t>Vám pomôcť zlepšiť techniky a stratégiu hľadania práce.</a:t>
            </a:r>
          </a:p>
          <a:p>
            <a:pPr marL="0" lvl="0" indent="0" fontAlgn="base">
              <a:spcAft>
                <a:spcPct val="0"/>
              </a:spcAft>
              <a:buClr>
                <a:srgbClr val="264C72"/>
              </a:buClr>
              <a:buNone/>
            </a:pPr>
            <a:endParaRPr lang="sk-SK" altLang="en-US" sz="2000" dirty="0">
              <a:solidFill>
                <a:srgbClr val="000000"/>
              </a:solidFill>
              <a:latin typeface="Verdana"/>
              <a:cs typeface="Arial"/>
            </a:endParaRPr>
          </a:p>
          <a:p>
            <a:pPr marL="0" lvl="0" indent="0" fontAlgn="base">
              <a:spcAft>
                <a:spcPct val="0"/>
              </a:spcAft>
              <a:buClr>
                <a:srgbClr val="264C72"/>
              </a:buClr>
              <a:buNone/>
            </a:pPr>
            <a:r>
              <a:rPr lang="sk-SK" altLang="en-US" sz="2000" dirty="0">
                <a:solidFill>
                  <a:srgbClr val="000000"/>
                </a:solidFill>
                <a:latin typeface="Verdana"/>
                <a:cs typeface="Arial"/>
              </a:rPr>
              <a:t>Naopak, </a:t>
            </a:r>
            <a:r>
              <a:rPr lang="sk-SK" altLang="en-US" sz="2000" b="1" dirty="0" smtClean="0">
                <a:solidFill>
                  <a:srgbClr val="FF0000"/>
                </a:solidFill>
                <a:latin typeface="Verdana"/>
                <a:cs typeface="Arial"/>
              </a:rPr>
              <a:t>nemôžeme</a:t>
            </a:r>
            <a:r>
              <a:rPr lang="sk-SK" altLang="en-US" sz="2000" dirty="0" smtClean="0">
                <a:solidFill>
                  <a:srgbClr val="000000"/>
                </a:solidFill>
                <a:latin typeface="Verdana"/>
                <a:cs typeface="Arial"/>
              </a:rPr>
              <a:t>  </a:t>
            </a:r>
            <a:r>
              <a:rPr lang="sk-SK" altLang="en-US" sz="2000" dirty="0" smtClean="0">
                <a:solidFill>
                  <a:srgbClr val="000000"/>
                </a:solidFill>
                <a:latin typeface="Verdana"/>
                <a:cs typeface="Arial"/>
              </a:rPr>
              <a:t>-Vám </a:t>
            </a:r>
            <a:r>
              <a:rPr lang="sk-SK" altLang="en-US" sz="2000" dirty="0">
                <a:solidFill>
                  <a:srgbClr val="000000"/>
                </a:solidFill>
                <a:latin typeface="Verdana"/>
                <a:cs typeface="Arial"/>
              </a:rPr>
              <a:t>povedať, aké povolanie je pre Vás to jediné správne</a:t>
            </a:r>
            <a:r>
              <a:rPr lang="sk-SK" altLang="en-US" sz="2000" dirty="0" smtClean="0">
                <a:solidFill>
                  <a:srgbClr val="000000"/>
                </a:solidFill>
                <a:latin typeface="Verdana"/>
                <a:cs typeface="Arial"/>
              </a:rPr>
              <a:t>.</a:t>
            </a:r>
          </a:p>
          <a:p>
            <a:pPr fontAlgn="base">
              <a:spcAft>
                <a:spcPct val="0"/>
              </a:spcAft>
              <a:buClr>
                <a:srgbClr val="264C72"/>
              </a:buClr>
            </a:pPr>
            <a:r>
              <a:rPr lang="sk-SK" altLang="en-US" sz="2000" dirty="0" smtClean="0">
                <a:solidFill>
                  <a:srgbClr val="000000"/>
                </a:solidFill>
                <a:latin typeface="Verdana"/>
                <a:cs typeface="Arial"/>
              </a:rPr>
              <a:t>Nemôžeme </a:t>
            </a:r>
            <a:r>
              <a:rPr lang="sk-SK" altLang="en-US" sz="2000" dirty="0">
                <a:solidFill>
                  <a:srgbClr val="000000"/>
                </a:solidFill>
                <a:latin typeface="Verdana"/>
                <a:cs typeface="Arial"/>
              </a:rPr>
              <a:t>Vám z krištáľovej gule vylúštiť, akí ste. </a:t>
            </a:r>
            <a:endParaRPr lang="sk-SK" altLang="en-US" sz="2000" dirty="0" smtClean="0">
              <a:solidFill>
                <a:srgbClr val="000000"/>
              </a:solidFill>
              <a:latin typeface="Verdana"/>
              <a:cs typeface="Arial"/>
            </a:endParaRPr>
          </a:p>
          <a:p>
            <a:pPr fontAlgn="base">
              <a:spcAft>
                <a:spcPct val="0"/>
              </a:spcAft>
              <a:buClr>
                <a:srgbClr val="264C72"/>
              </a:buClr>
            </a:pPr>
            <a:r>
              <a:rPr lang="sk-SK" altLang="en-US" sz="2000" dirty="0" smtClean="0">
                <a:solidFill>
                  <a:srgbClr val="000000"/>
                </a:solidFill>
                <a:latin typeface="Verdana"/>
                <a:cs typeface="Arial"/>
              </a:rPr>
              <a:t>Nemôžeme </a:t>
            </a:r>
            <a:r>
              <a:rPr lang="sk-SK" altLang="en-US" sz="2000" dirty="0">
                <a:solidFill>
                  <a:srgbClr val="000000"/>
                </a:solidFill>
                <a:latin typeface="Verdana"/>
                <a:cs typeface="Arial"/>
              </a:rPr>
              <a:t>Vám nájsť prácu. </a:t>
            </a:r>
            <a:endParaRPr lang="sk-SK" altLang="en-US" sz="2000" dirty="0" smtClean="0">
              <a:solidFill>
                <a:srgbClr val="000000"/>
              </a:solidFill>
              <a:latin typeface="Verdana"/>
              <a:cs typeface="Arial"/>
            </a:endParaRPr>
          </a:p>
          <a:p>
            <a:pPr fontAlgn="base">
              <a:spcAft>
                <a:spcPct val="0"/>
              </a:spcAft>
              <a:buClr>
                <a:srgbClr val="264C72"/>
              </a:buClr>
            </a:pPr>
            <a:r>
              <a:rPr lang="sk-SK" altLang="en-US" sz="2000" dirty="0" smtClean="0">
                <a:solidFill>
                  <a:srgbClr val="000000"/>
                </a:solidFill>
                <a:latin typeface="Verdana"/>
                <a:cs typeface="Arial"/>
              </a:rPr>
              <a:t>Nemôžeme </a:t>
            </a:r>
            <a:r>
              <a:rPr lang="sk-SK" altLang="en-US" sz="2000" dirty="0">
                <a:solidFill>
                  <a:srgbClr val="000000"/>
                </a:solidFill>
                <a:latin typeface="Verdana"/>
                <a:cs typeface="Arial"/>
              </a:rPr>
              <a:t>Vám garantovať, že Vaše rozhodnutia prinesú presne taký výsledok, aký by ste chceli.</a:t>
            </a:r>
          </a:p>
          <a:p>
            <a:pPr marL="0" lvl="0" indent="0" fontAlgn="base">
              <a:spcAft>
                <a:spcPct val="0"/>
              </a:spcAft>
              <a:buClr>
                <a:srgbClr val="264C72"/>
              </a:buClr>
              <a:buNone/>
            </a:pPr>
            <a:endParaRPr lang="sk-SK" altLang="en-US" sz="2000" dirty="0">
              <a:solidFill>
                <a:srgbClr val="000000"/>
              </a:solidFill>
              <a:latin typeface="Verdana"/>
              <a:cs typeface="Arial"/>
            </a:endParaRPr>
          </a:p>
          <a:p>
            <a:pPr marL="0" lvl="0" indent="0" fontAlgn="base">
              <a:spcAft>
                <a:spcPct val="0"/>
              </a:spcAft>
              <a:buClr>
                <a:srgbClr val="264C72"/>
              </a:buClr>
              <a:buNone/>
            </a:pPr>
            <a:r>
              <a:rPr lang="sk-SK" altLang="en-US" sz="2000" b="1" dirty="0">
                <a:solidFill>
                  <a:srgbClr val="FF0000"/>
                </a:solidFill>
                <a:latin typeface="Verdana"/>
                <a:cs typeface="Arial"/>
              </a:rPr>
              <a:t>Výsledok Vašej bilancie kompetencií je priamo závislý </a:t>
            </a:r>
            <a:r>
              <a:rPr lang="sk-SK" altLang="en-US" sz="2000" b="1" dirty="0" smtClean="0">
                <a:solidFill>
                  <a:srgbClr val="FF0000"/>
                </a:solidFill>
                <a:latin typeface="Verdana"/>
                <a:cs typeface="Arial"/>
              </a:rPr>
              <a:t>   </a:t>
            </a:r>
          </a:p>
          <a:p>
            <a:pPr marL="0" lvl="0" indent="0" fontAlgn="base">
              <a:spcAft>
                <a:spcPct val="0"/>
              </a:spcAft>
              <a:buClr>
                <a:srgbClr val="264C72"/>
              </a:buClr>
              <a:buNone/>
            </a:pPr>
            <a:r>
              <a:rPr lang="sk-SK" altLang="en-US" sz="2000" b="1" dirty="0">
                <a:solidFill>
                  <a:srgbClr val="FF0000"/>
                </a:solidFill>
                <a:latin typeface="Verdana"/>
                <a:cs typeface="Arial"/>
              </a:rPr>
              <a:t> </a:t>
            </a:r>
            <a:r>
              <a:rPr lang="sk-SK" altLang="en-US" sz="2000" b="1" dirty="0" smtClean="0">
                <a:solidFill>
                  <a:srgbClr val="FF0000"/>
                </a:solidFill>
                <a:latin typeface="Verdana"/>
                <a:cs typeface="Arial"/>
              </a:rPr>
              <a:t>              na </a:t>
            </a:r>
            <a:r>
              <a:rPr lang="sk-SK" altLang="en-US" sz="2000" b="1" dirty="0">
                <a:solidFill>
                  <a:srgbClr val="FF0000"/>
                </a:solidFill>
                <a:latin typeface="Verdana"/>
                <a:cs typeface="Arial"/>
              </a:rPr>
              <a:t>snahe, ktorú počas </a:t>
            </a:r>
            <a:r>
              <a:rPr lang="sk-SK" altLang="en-US" sz="2000" b="1" dirty="0" smtClean="0">
                <a:solidFill>
                  <a:srgbClr val="FF0000"/>
                </a:solidFill>
                <a:latin typeface="Verdana"/>
                <a:cs typeface="Arial"/>
              </a:rPr>
              <a:t>nej </a:t>
            </a:r>
            <a:r>
              <a:rPr lang="sk-SK" altLang="en-US" sz="2000" b="1" dirty="0">
                <a:solidFill>
                  <a:srgbClr val="FF0000"/>
                </a:solidFill>
                <a:latin typeface="Verdana"/>
                <a:cs typeface="Arial"/>
              </a:rPr>
              <a:t>vynaložíte</a:t>
            </a:r>
            <a:r>
              <a:rPr lang="sk-SK" altLang="en-US" sz="2000" dirty="0">
                <a:solidFill>
                  <a:srgbClr val="FF0000"/>
                </a:solidFill>
                <a:latin typeface="Verdana"/>
                <a:cs typeface="Arial"/>
              </a:rPr>
              <a:t>.“</a:t>
            </a:r>
          </a:p>
          <a:p>
            <a:endParaRPr lang="sk-S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705872"/>
            <a:ext cx="1656184" cy="110412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21367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smtClean="0"/>
              <a:t>Vytvorme si pre dobré fungovanie pravidlá skupiny, </a:t>
            </a:r>
          </a:p>
          <a:p>
            <a:pPr marL="0" indent="0">
              <a:buNone/>
            </a:pPr>
            <a:r>
              <a:rPr lang="sk-SK" dirty="0" smtClean="0"/>
              <a:t>ako budeme pracovať v skupine???</a:t>
            </a:r>
          </a:p>
          <a:p>
            <a:pPr marL="0" indent="0">
              <a:buNone/>
            </a:pPr>
            <a:r>
              <a:rPr lang="sk-SK" dirty="0" smtClean="0"/>
              <a:t>Čo budeme dodržiavať?</a:t>
            </a:r>
          </a:p>
          <a:p>
            <a:pPr marL="0" indent="0">
              <a:buNone/>
            </a:pPr>
            <a:r>
              <a:rPr lang="sk-SK" dirty="0" smtClean="0"/>
              <a:t>Čo nebudeme robiť?</a:t>
            </a:r>
          </a:p>
          <a:p>
            <a:pPr marL="0" indent="0">
              <a:buNone/>
            </a:pPr>
            <a:r>
              <a:rPr lang="sk-SK" dirty="0" smtClean="0"/>
              <a:t>Budeme si dávať tresty za porušenie pravidiel?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Pravidlá fungovania skupiny</a:t>
            </a:r>
            <a:endParaRPr lang="sk-S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5945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/>
              <a:t>Napr. aktívne budem spolupracovať v skupine</a:t>
            </a:r>
          </a:p>
          <a:p>
            <a:pPr marL="0" indent="0">
              <a:buNone/>
            </a:pPr>
            <a:r>
              <a:rPr lang="sk-SK" dirty="0"/>
              <a:t>           diskrétnosť</a:t>
            </a:r>
          </a:p>
          <a:p>
            <a:pPr marL="0" indent="0">
              <a:buNone/>
            </a:pPr>
            <a:r>
              <a:rPr lang="sk-SK" dirty="0"/>
              <a:t>            </a:t>
            </a:r>
            <a:r>
              <a:rPr lang="sk-SK" dirty="0" err="1"/>
              <a:t>dochviľnosť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            dodržiavať čas</a:t>
            </a:r>
          </a:p>
          <a:p>
            <a:pPr marL="0" indent="0">
              <a:buNone/>
            </a:pPr>
            <a:r>
              <a:rPr lang="sk-SK" dirty="0"/>
              <a:t>            </a:t>
            </a:r>
          </a:p>
          <a:p>
            <a:pPr marL="0" indent="0">
              <a:buNone/>
            </a:pPr>
            <a:r>
              <a:rPr lang="sk-SK" dirty="0"/>
              <a:t>------------------</a:t>
            </a:r>
          </a:p>
          <a:p>
            <a:pPr marL="0" indent="0">
              <a:buNone/>
            </a:pPr>
            <a:r>
              <a:rPr lang="sk-SK" dirty="0"/>
              <a:t>Kto bude sledovať čas? Budeme dávať tresty za nedodržanie pravidiel??? </a:t>
            </a:r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92754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9552" y="2492896"/>
            <a:ext cx="7772400" cy="1541729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/>
            </a:r>
            <a:br>
              <a:rPr lang="sk-SK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/>
            </a:r>
            <a:br>
              <a:rPr lang="sk-SK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/>
            </a:r>
            <a:br>
              <a:rPr lang="sk-SK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/>
            </a:r>
            <a:br>
              <a:rPr lang="sk-SK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/>
            </a:r>
            <a:br>
              <a:rPr lang="sk-SK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/>
            </a:r>
            <a:br>
              <a:rPr lang="sk-SK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/>
            </a:r>
            <a:br>
              <a:rPr lang="sk-SK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>Dobrý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FF0000"/>
                </a:solidFill>
              </a:rPr>
              <a:t>deň</a:t>
            </a:r>
            <a:r>
              <a:rPr lang="sk-SK" dirty="0" smtClean="0"/>
              <a:t>,   </a:t>
            </a:r>
            <a:br>
              <a:rPr lang="sk-SK" dirty="0" smtClean="0"/>
            </a:br>
            <a:r>
              <a:rPr lang="sk-SK" dirty="0" smtClean="0">
                <a:solidFill>
                  <a:srgbClr val="FF0000"/>
                </a:solidFill>
              </a:rPr>
              <a:t>Vitajte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99592" y="4293096"/>
            <a:ext cx="7772400" cy="1199704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476672"/>
            <a:ext cx="5400600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79512" y="188640"/>
            <a:ext cx="8712968" cy="850106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600" dirty="0" smtClean="0">
                <a:solidFill>
                  <a:srgbClr val="FFFFFF"/>
                </a:solidFill>
                <a:latin typeface="Segoe UI Light"/>
              </a:rPr>
              <a:t>Čo je bilancia kompetencií?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" pitchFamily="34" charset="0"/>
            </a:endParaRPr>
          </a:p>
        </p:txBody>
      </p:sp>
      <p:pic>
        <p:nvPicPr>
          <p:cNvPr id="12290" name="Picture 2" descr="http://images.clipartpanda.com/question-Question-Mark-Clip-Art-16.jpe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07246" y="234888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8631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79512" y="188640"/>
            <a:ext cx="8712968" cy="850106"/>
          </a:xfrm>
          <a:prstGeom prst="rect">
            <a:avLst/>
          </a:prstGeom>
          <a:solidFill>
            <a:srgbClr val="1F497D">
              <a:lumMod val="75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Čo bilancia kompetencií nie je I.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" pitchFamily="34" charset="0"/>
            </a:endParaRPr>
          </a:p>
        </p:txBody>
      </p:sp>
      <p:pic>
        <p:nvPicPr>
          <p:cNvPr id="1028" name="Picture 4" descr="http://www.filmoveplagaty.sk/images/content/clanky/2011/12/jachyme_hod_ho_do_stroje/jachyme_hod_ho_do_stroje_program_1_bi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0768"/>
            <a:ext cx="5380699" cy="774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001429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79512" y="188640"/>
            <a:ext cx="8712968" cy="850106"/>
          </a:xfrm>
          <a:prstGeom prst="rect">
            <a:avLst/>
          </a:prstGeom>
          <a:solidFill>
            <a:srgbClr val="1F497D">
              <a:lumMod val="75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Čo bilancia kompetencií nie je II.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" pitchFamily="34" charset="0"/>
            </a:endParaRPr>
          </a:p>
        </p:txBody>
      </p:sp>
      <p:pic>
        <p:nvPicPr>
          <p:cNvPr id="3074" name="Picture 2" descr="https://assets-production-webvanta-com.s3-us-west-2.amazonaws.com/000000/16/70/original/Cartoons/m_101028m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54746" y="1916832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23690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79512" y="188640"/>
            <a:ext cx="8712968" cy="850106"/>
          </a:xfrm>
          <a:prstGeom prst="rect">
            <a:avLst/>
          </a:prstGeom>
          <a:solidFill>
            <a:srgbClr val="1F497D">
              <a:lumMod val="75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Čo bilancia kompetencií nie je III.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" pitchFamily="34" charset="0"/>
            </a:endParaRPr>
          </a:p>
        </p:txBody>
      </p:sp>
      <p:pic>
        <p:nvPicPr>
          <p:cNvPr id="2050" name="Picture 2" descr="http://cdn2.funnycorner.net/funny-pictures/5478/Motivation-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016" b="8021"/>
          <a:stretch/>
        </p:blipFill>
        <p:spPr bwMode="auto">
          <a:xfrm>
            <a:off x="892113" y="1340768"/>
            <a:ext cx="7287766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744377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smtClean="0"/>
              <a:t>Čo znamená samotné slovo </a:t>
            </a:r>
            <a:r>
              <a:rPr lang="sk-SK" b="1" dirty="0" smtClean="0">
                <a:solidFill>
                  <a:srgbClr val="FF0000"/>
                </a:solidFill>
              </a:rPr>
              <a:t>Bilancia</a:t>
            </a:r>
            <a:r>
              <a:rPr lang="sk-SK" dirty="0" smtClean="0"/>
              <a:t> ????</a:t>
            </a:r>
          </a:p>
          <a:p>
            <a:pPr marL="0" indent="0">
              <a:buNone/>
            </a:pPr>
            <a:r>
              <a:rPr lang="sk-SK" dirty="0" smtClean="0"/>
              <a:t>Jeho význam</a:t>
            </a:r>
          </a:p>
          <a:p>
            <a:pPr>
              <a:buFontTx/>
              <a:buChar char="-"/>
            </a:pPr>
            <a:r>
              <a:rPr lang="sk-SK" dirty="0" smtClean="0">
                <a:solidFill>
                  <a:srgbClr val="FF0000"/>
                </a:solidFill>
              </a:rPr>
              <a:t>Napíšte na lístočky čo Vás  napadá význam slova 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FF0000"/>
                </a:solidFill>
              </a:rPr>
              <a:t> prosím nalepte na </a:t>
            </a:r>
            <a:r>
              <a:rPr lang="sk-SK" dirty="0" err="1" smtClean="0">
                <a:solidFill>
                  <a:srgbClr val="FF0000"/>
                </a:solidFill>
              </a:rPr>
              <a:t>flipčart</a:t>
            </a:r>
            <a:r>
              <a:rPr lang="sk-SK" dirty="0" smtClean="0">
                <a:solidFill>
                  <a:srgbClr val="FF0000"/>
                </a:solidFill>
              </a:rPr>
              <a:t> (alebo budeme písať priamo na </a:t>
            </a:r>
            <a:r>
              <a:rPr lang="sk-SK" dirty="0" err="1" smtClean="0">
                <a:solidFill>
                  <a:srgbClr val="FF0000"/>
                </a:solidFill>
              </a:rPr>
              <a:t>flipčart</a:t>
            </a:r>
            <a:r>
              <a:rPr lang="sk-SK" dirty="0" smtClean="0">
                <a:solidFill>
                  <a:srgbClr val="FF0000"/>
                </a:solidFill>
              </a:rPr>
              <a:t>?)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FF0000"/>
                </a:solidFill>
              </a:rPr>
              <a:t>Pomôcka vyberte z </a:t>
            </a:r>
            <a:r>
              <a:rPr lang="sk-SK" dirty="0" smtClean="0">
                <a:solidFill>
                  <a:srgbClr val="FF0000"/>
                </a:solidFill>
              </a:rPr>
              <a:t>lístočkov </a:t>
            </a:r>
            <a:r>
              <a:rPr lang="sk-SK" dirty="0" smtClean="0">
                <a:solidFill>
                  <a:srgbClr val="FF0000"/>
                </a:solidFill>
              </a:rPr>
              <a:t>čo si myslíte, že je bilancia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Predstavenie „Bilancie kompetencie“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448479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smtClean="0"/>
              <a:t>Čo znamená slovo kompetencia???</a:t>
            </a:r>
            <a:endParaRPr lang="sk-SK" dirty="0"/>
          </a:p>
          <a:p>
            <a:pPr>
              <a:buFontTx/>
              <a:buChar char="-"/>
            </a:pPr>
            <a:r>
              <a:rPr lang="sk-SK" dirty="0">
                <a:solidFill>
                  <a:srgbClr val="FF0000"/>
                </a:solidFill>
              </a:rPr>
              <a:t>Napíšte na lístočky čo Vás  napadá význam slova </a:t>
            </a:r>
          </a:p>
          <a:p>
            <a:pPr marL="0" indent="0">
              <a:buNone/>
            </a:pPr>
            <a:r>
              <a:rPr lang="sk-SK" dirty="0">
                <a:solidFill>
                  <a:srgbClr val="FF0000"/>
                </a:solidFill>
              </a:rPr>
              <a:t> prosím nalepte na </a:t>
            </a:r>
            <a:r>
              <a:rPr lang="sk-SK" dirty="0" err="1">
                <a:solidFill>
                  <a:srgbClr val="FF0000"/>
                </a:solidFill>
              </a:rPr>
              <a:t>flipčart</a:t>
            </a:r>
            <a:r>
              <a:rPr lang="sk-SK" dirty="0">
                <a:solidFill>
                  <a:srgbClr val="FF0000"/>
                </a:solidFill>
              </a:rPr>
              <a:t> </a:t>
            </a:r>
            <a:endParaRPr lang="sk-SK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k-SK" dirty="0" smtClean="0">
                <a:solidFill>
                  <a:srgbClr val="FF0000"/>
                </a:solidFill>
              </a:rPr>
              <a:t>(</a:t>
            </a:r>
            <a:r>
              <a:rPr lang="sk-SK" dirty="0">
                <a:solidFill>
                  <a:srgbClr val="FF0000"/>
                </a:solidFill>
              </a:rPr>
              <a:t>alebo budeme písať priamo na </a:t>
            </a:r>
            <a:r>
              <a:rPr lang="sk-SK" dirty="0" err="1" smtClean="0">
                <a:solidFill>
                  <a:srgbClr val="FF0000"/>
                </a:solidFill>
              </a:rPr>
              <a:t>flipčart</a:t>
            </a:r>
            <a:r>
              <a:rPr lang="sk-SK" dirty="0" smtClean="0">
                <a:solidFill>
                  <a:srgbClr val="FF0000"/>
                </a:solidFill>
              </a:rPr>
              <a:t> ?)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Predstavenie slova KOMPETENCIA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930991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dirty="0" smtClean="0"/>
              <a:t>Čo to je </a:t>
            </a:r>
            <a:r>
              <a:rPr lang="sk-SK" dirty="0" smtClean="0"/>
              <a:t>bilancia kompetencií???</a:t>
            </a:r>
          </a:p>
          <a:p>
            <a:pPr marL="0" indent="0">
              <a:buNone/>
            </a:pPr>
            <a:r>
              <a:rPr lang="sk-SK" i="1" dirty="0" smtClean="0"/>
              <a:t>Ide o poradenský prístup ktorý každému  pomôže urobiť si poriadok vo </a:t>
            </a:r>
            <a:r>
              <a:rPr lang="sk-SK" i="1" dirty="0" err="1" smtClean="0"/>
              <a:t>Vaších</a:t>
            </a:r>
            <a:r>
              <a:rPr lang="sk-SK" i="1" dirty="0" smtClean="0"/>
              <a:t> hodnotách, záujmoch, zručnostiach, silných slabých stránkach...</a:t>
            </a:r>
          </a:p>
          <a:p>
            <a:pPr marL="0" indent="0">
              <a:buNone/>
            </a:pPr>
            <a:r>
              <a:rPr lang="sk-SK" b="1" i="1" dirty="0" smtClean="0"/>
              <a:t>Prečo </a:t>
            </a:r>
            <a:r>
              <a:rPr lang="sk-SK" dirty="0" smtClean="0"/>
              <a:t>by som mal podstúpiť bilanciu kompetencií?  </a:t>
            </a:r>
          </a:p>
          <a:p>
            <a:pPr marL="0" indent="0">
              <a:buNone/>
            </a:pPr>
            <a:r>
              <a:rPr lang="sk-SK" b="1" i="1" dirty="0"/>
              <a:t> </a:t>
            </a:r>
            <a:r>
              <a:rPr lang="sk-SK" i="1" dirty="0" smtClean="0"/>
              <a:t>slúži nám profesijne sa zorientovať  napr</a:t>
            </a:r>
            <a:r>
              <a:rPr lang="sk-SK" dirty="0" smtClean="0"/>
              <a:t>.</a:t>
            </a:r>
            <a:endParaRPr lang="sk-SK" b="1" i="1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Bilancie kompetencií ?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501899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i="1" dirty="0" smtClean="0"/>
              <a:t>Čo by malo podľa Vás spĺňať vaše ideálne zamestnanie?</a:t>
            </a:r>
          </a:p>
          <a:p>
            <a:r>
              <a:rPr lang="sk-SK" i="1" dirty="0" smtClean="0"/>
              <a:t>Viete čo všetko je treba nato, aby bol človek </a:t>
            </a:r>
            <a:r>
              <a:rPr lang="sk-SK" b="1" i="1" u="sng" dirty="0" smtClean="0"/>
              <a:t>kompetentný? </a:t>
            </a:r>
            <a:endParaRPr lang="sk-SK" dirty="0" smtClean="0"/>
          </a:p>
          <a:p>
            <a:r>
              <a:rPr lang="sk-SK" b="1" i="1" u="sng" dirty="0" smtClean="0"/>
              <a:t>Kompetencia :</a:t>
            </a:r>
            <a:r>
              <a:rPr lang="sk-SK" dirty="0" smtClean="0"/>
              <a:t> sa skladá z troch súčastí</a:t>
            </a:r>
          </a:p>
          <a:p>
            <a:r>
              <a:rPr lang="sk-SK" b="1" i="1" u="sng" dirty="0" smtClean="0">
                <a:solidFill>
                  <a:srgbClr val="FF0000"/>
                </a:solidFill>
              </a:rPr>
              <a:t>1.)</a:t>
            </a:r>
            <a:r>
              <a:rPr lang="sk-SK" dirty="0" smtClean="0">
                <a:solidFill>
                  <a:srgbClr val="FF0000"/>
                </a:solidFill>
              </a:rPr>
              <a:t> vedomosti, zručností a osobnosť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FF0000"/>
                </a:solidFill>
              </a:rPr>
              <a:t>Vedeli by ste mi povedať, aké sú vaše najvzácnejšie zručnosti/vlastnosti/silné stránky?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034018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Nie je to ľahké a veľa ľudí s tým má problém a preto sa nevedia predať na TP/nevedia pomenovať v čom sú dobrí, čo vedia robiť...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smtClean="0"/>
              <a:t>Budeme hovoriť o tom čo najlepšie poznáme </a:t>
            </a:r>
          </a:p>
          <a:p>
            <a:pPr marL="0" indent="0" algn="ctr">
              <a:buNone/>
            </a:pPr>
            <a:r>
              <a:rPr lang="sk-SK" dirty="0" smtClean="0"/>
              <a:t>O SEBE </a:t>
            </a:r>
          </a:p>
          <a:p>
            <a:pPr marL="0" indent="0">
              <a:buNone/>
            </a:pPr>
            <a:r>
              <a:rPr lang="sk-SK" dirty="0" smtClean="0"/>
              <a:t>Malo by to byť ľahké a pritom najťažšie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4245253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Ako bilancia kompetencií prebieha?</a:t>
            </a:r>
          </a:p>
          <a:p>
            <a:pPr marL="0" indent="0">
              <a:buNone/>
            </a:pPr>
            <a:r>
              <a:rPr lang="sk-SK" u="sng" dirty="0" smtClean="0"/>
              <a:t>Budeme hovoriť o témach ako sú:</a:t>
            </a:r>
          </a:p>
          <a:p>
            <a:pPr marL="0" indent="0">
              <a:buNone/>
            </a:pPr>
            <a:r>
              <a:rPr lang="sk-SK" i="1" dirty="0" smtClean="0"/>
              <a:t>Čo všetko je potrebné zobrať do úvahy pred hľadaním zamestnania?</a:t>
            </a:r>
          </a:p>
          <a:p>
            <a:pPr marL="0" indent="0">
              <a:buNone/>
            </a:pPr>
            <a:r>
              <a:rPr lang="sk-SK" i="1" dirty="0" smtClean="0"/>
              <a:t>Oblasti, v ktorých je možné uplatniť sa na trhu práce, vlastné skúsenosti a pod....</a:t>
            </a:r>
          </a:p>
          <a:p>
            <a:pPr marL="0" indent="0">
              <a:buNone/>
            </a:pPr>
            <a:r>
              <a:rPr lang="sk-SK" i="1" dirty="0" smtClean="0"/>
              <a:t>Budeme sa venovať  2 základným oblastiam: </a:t>
            </a:r>
          </a:p>
          <a:p>
            <a:pPr>
              <a:buFontTx/>
              <a:buChar char="-"/>
            </a:pPr>
            <a:r>
              <a:rPr lang="sk-SK" b="1" i="1" dirty="0" smtClean="0">
                <a:solidFill>
                  <a:srgbClr val="FF0000"/>
                </a:solidFill>
              </a:rPr>
              <a:t>Najprv tomu čo je v každom z nás </a:t>
            </a:r>
            <a:r>
              <a:rPr lang="sk-SK" i="1" dirty="0" smtClean="0"/>
              <a:t>(zručnosti, silné stránky, záujmy..)</a:t>
            </a:r>
          </a:p>
          <a:p>
            <a:pPr>
              <a:buFontTx/>
              <a:buChar char="-"/>
            </a:pPr>
            <a:r>
              <a:rPr lang="sk-SK" b="1" i="1" dirty="0" smtClean="0">
                <a:solidFill>
                  <a:srgbClr val="FF0000"/>
                </a:solidFill>
              </a:rPr>
              <a:t>Potom tomu čo je možné na trhu </a:t>
            </a:r>
            <a:r>
              <a:rPr lang="sk-SK" b="1" i="1" dirty="0" err="1" smtClean="0">
                <a:solidFill>
                  <a:srgbClr val="FF0000"/>
                </a:solidFill>
              </a:rPr>
              <a:t>práce-ako</a:t>
            </a:r>
            <a:r>
              <a:rPr lang="sk-SK" b="1" i="1" dirty="0" smtClean="0">
                <a:solidFill>
                  <a:srgbClr val="FF0000"/>
                </a:solidFill>
              </a:rPr>
              <a:t> postupovať pri vrátení sa na trh práce</a:t>
            </a:r>
            <a:endParaRPr lang="sk-SK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367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sk-SK" sz="4000" dirty="0">
                <a:solidFill>
                  <a:srgbClr val="FF0000"/>
                </a:solidFill>
              </a:rPr>
              <a:t>Bilancia kompetencií</a:t>
            </a:r>
            <a:br>
              <a:rPr lang="sk-SK" sz="4000" dirty="0">
                <a:solidFill>
                  <a:srgbClr val="FF0000"/>
                </a:solidFill>
              </a:rPr>
            </a:br>
            <a:r>
              <a:rPr lang="sk-SK" sz="4000" dirty="0">
                <a:solidFill>
                  <a:srgbClr val="FF0000"/>
                </a:solidFill>
              </a:rPr>
              <a:t>1.skupinové </a:t>
            </a:r>
            <a:r>
              <a:rPr lang="sk-SK" sz="4000" dirty="0" smtClean="0">
                <a:solidFill>
                  <a:srgbClr val="FF0000"/>
                </a:solidFill>
              </a:rPr>
              <a:t>stretnutie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3039721" y="3244334"/>
            <a:ext cx="3064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/>
              <a:t>Úvodné informačné stretnutie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48680"/>
            <a:ext cx="12096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77742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79512" y="188640"/>
            <a:ext cx="8712968" cy="850106"/>
          </a:xfrm>
          <a:prstGeom prst="rect">
            <a:avLst/>
          </a:prstGeom>
          <a:solidFill>
            <a:srgbClr val="1F497D">
              <a:lumMod val="75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Výstupy</a:t>
            </a:r>
            <a:r>
              <a:rPr kumimoji="0" lang="sk-SK" sz="36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 BK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524" y="1340768"/>
            <a:ext cx="8496944" cy="215443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Portfólio kompetencií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Záverečná správa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k-SK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 </a:t>
            </a:r>
            <a:r>
              <a:rPr lang="sk-SK" sz="20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kariérové</a:t>
            </a:r>
            <a:r>
              <a:rPr lang="sk-SK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ciele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k-SK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Nadobudnuté odborné vedomosti, zručnosti a silné stránky vzhľadom na tieto ciele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k-SK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Analýza trhu práce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k-SK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Akčný plán pre dosiahnutie cieľov</a:t>
            </a:r>
          </a:p>
        </p:txBody>
      </p:sp>
    </p:spTree>
    <p:extLst>
      <p:ext uri="{BB962C8B-B14F-4D97-AF65-F5344CB8AC3E}">
        <p14:creationId xmlns:p14="http://schemas.microsoft.com/office/powerpoint/2010/main" xmlns="" val="18548889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Čo ďalej? Čo so závermi Bilancie kompetencií?</a:t>
            </a:r>
            <a:endParaRPr lang="sk-SK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34584753"/>
              </p:ext>
            </p:extLst>
          </p:nvPr>
        </p:nvGraphicFramePr>
        <p:xfrm>
          <a:off x="611560" y="1916833"/>
          <a:ext cx="8064896" cy="37830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64896"/>
              </a:tblGrid>
              <a:tr h="3384376">
                <a:tc>
                  <a:txBody>
                    <a:bodyPr/>
                    <a:lstStyle/>
                    <a:p>
                      <a:pPr marL="742950" lvl="1" indent="-28575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Courier New"/>
                        <a:buChar char="o"/>
                      </a:pPr>
                      <a:r>
                        <a:rPr lang="sk-SK" sz="2800" dirty="0">
                          <a:effectLst/>
                        </a:rPr>
                        <a:t>Čo mi to dá do reálneho života? („Budete sa vedieť lepšie predať... Budete poznať miestny trh práce / požiadavky zamestnávateľov... Zistíte, či je </a:t>
                      </a:r>
                      <a:r>
                        <a:rPr lang="sk-SK" sz="2400" dirty="0">
                          <a:effectLst/>
                        </a:rPr>
                        <a:t>vhodné pustiť sa do rekvalifikácie... Uistíte sa o správnosti vášho smerovania, prípadne nájdete nové alternatívy... Dostanete záverečnú správu, ktorá bude zhŕňať to najlepšie, čo vo Vás je...“</a:t>
                      </a:r>
                      <a:endParaRPr lang="sk-SK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97694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24744"/>
            <a:ext cx="8507288" cy="500141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k-SK" b="1" dirty="0" smtClean="0">
                <a:solidFill>
                  <a:srgbClr val="000000"/>
                </a:solidFill>
              </a:rPr>
              <a:t>           Názov </a:t>
            </a:r>
            <a:r>
              <a:rPr lang="sk-SK" b="1" dirty="0">
                <a:solidFill>
                  <a:srgbClr val="000000"/>
                </a:solidFill>
              </a:rPr>
              <a:t>aktivity </a:t>
            </a:r>
            <a:r>
              <a:rPr lang="sk-SK" dirty="0">
                <a:solidFill>
                  <a:srgbClr val="000000"/>
                </a:solidFill>
              </a:rPr>
              <a:t>	</a:t>
            </a:r>
            <a:r>
              <a:rPr lang="sk-SK" dirty="0" smtClean="0">
                <a:solidFill>
                  <a:srgbClr val="000000"/>
                </a:solidFill>
              </a:rPr>
              <a:t>                           </a:t>
            </a:r>
            <a:r>
              <a:rPr lang="sk-SK" b="1" dirty="0" smtClean="0">
                <a:solidFill>
                  <a:srgbClr val="000000"/>
                </a:solidFill>
              </a:rPr>
              <a:t>Forma  </a:t>
            </a:r>
            <a:r>
              <a:rPr lang="sk-SK" dirty="0">
                <a:solidFill>
                  <a:srgbClr val="000000"/>
                </a:solidFill>
              </a:rPr>
              <a:t>	</a:t>
            </a:r>
            <a:r>
              <a:rPr lang="sk-SK" dirty="0" smtClean="0">
                <a:solidFill>
                  <a:srgbClr val="000000"/>
                </a:solidFill>
              </a:rPr>
              <a:t>         </a:t>
            </a:r>
            <a:r>
              <a:rPr lang="sk-SK" b="1" dirty="0" smtClean="0">
                <a:solidFill>
                  <a:srgbClr val="000000"/>
                </a:solidFill>
              </a:rPr>
              <a:t>Trvanie </a:t>
            </a:r>
            <a:r>
              <a:rPr lang="sk-SK" dirty="0">
                <a:solidFill>
                  <a:srgbClr val="000000"/>
                </a:solidFill>
              </a:rPr>
              <a:t>	</a:t>
            </a:r>
          </a:p>
          <a:p>
            <a:pPr marL="0" indent="0">
              <a:buNone/>
            </a:pPr>
            <a:r>
              <a:rPr lang="sk-SK" i="1" dirty="0" smtClean="0">
                <a:solidFill>
                  <a:srgbClr val="FF0000"/>
                </a:solidFill>
              </a:rPr>
              <a:t>Úvodné </a:t>
            </a:r>
            <a:r>
              <a:rPr lang="sk-SK" i="1" dirty="0">
                <a:solidFill>
                  <a:srgbClr val="FF0000"/>
                </a:solidFill>
              </a:rPr>
              <a:t>informačné stretnutie </a:t>
            </a:r>
            <a:r>
              <a:rPr lang="sk-SK" dirty="0">
                <a:solidFill>
                  <a:srgbClr val="FF0000"/>
                </a:solidFill>
              </a:rPr>
              <a:t>	</a:t>
            </a:r>
            <a:r>
              <a:rPr lang="sk-SK" dirty="0" smtClean="0">
                <a:solidFill>
                  <a:srgbClr val="FF0000"/>
                </a:solidFill>
              </a:rPr>
              <a:t>         skupinová      </a:t>
            </a:r>
            <a:r>
              <a:rPr lang="sk-SK" dirty="0">
                <a:solidFill>
                  <a:srgbClr val="FF0000"/>
                </a:solidFill>
              </a:rPr>
              <a:t>	4h </a:t>
            </a:r>
            <a:r>
              <a:rPr lang="sk-SK" dirty="0">
                <a:solidFill>
                  <a:srgbClr val="000000"/>
                </a:solidFill>
              </a:rPr>
              <a:t>	</a:t>
            </a:r>
          </a:p>
          <a:p>
            <a:pPr marL="0" indent="0">
              <a:buNone/>
            </a:pPr>
            <a:r>
              <a:rPr lang="sk-SK" i="1" dirty="0">
                <a:solidFill>
                  <a:srgbClr val="0070C0"/>
                </a:solidFill>
              </a:rPr>
              <a:t>Vstupný rozhovor </a:t>
            </a:r>
            <a:r>
              <a:rPr lang="sk-SK" dirty="0">
                <a:solidFill>
                  <a:srgbClr val="0070C0"/>
                </a:solidFill>
              </a:rPr>
              <a:t>	</a:t>
            </a:r>
            <a:r>
              <a:rPr lang="sk-SK" dirty="0" smtClean="0">
                <a:solidFill>
                  <a:srgbClr val="0070C0"/>
                </a:solidFill>
              </a:rPr>
              <a:t>                                 individuálna </a:t>
            </a:r>
            <a:r>
              <a:rPr lang="sk-SK" dirty="0">
                <a:solidFill>
                  <a:srgbClr val="0070C0"/>
                </a:solidFill>
              </a:rPr>
              <a:t>	1h </a:t>
            </a:r>
            <a:r>
              <a:rPr lang="sk-SK" dirty="0">
                <a:solidFill>
                  <a:srgbClr val="000000"/>
                </a:solidFill>
              </a:rPr>
              <a:t>	</a:t>
            </a:r>
          </a:p>
          <a:p>
            <a:pPr marL="0" indent="0">
              <a:buNone/>
            </a:pPr>
            <a:r>
              <a:rPr lang="sk-SK" i="1" dirty="0" smtClean="0">
                <a:solidFill>
                  <a:srgbClr val="00B050"/>
                </a:solidFill>
              </a:rPr>
              <a:t>Záujmy </a:t>
            </a:r>
            <a:r>
              <a:rPr lang="sk-SK" i="1" dirty="0">
                <a:solidFill>
                  <a:srgbClr val="00B050"/>
                </a:solidFill>
              </a:rPr>
              <a:t>a silné stránky </a:t>
            </a:r>
            <a:r>
              <a:rPr lang="sk-SK" dirty="0">
                <a:solidFill>
                  <a:srgbClr val="00B050"/>
                </a:solidFill>
              </a:rPr>
              <a:t>	</a:t>
            </a:r>
            <a:r>
              <a:rPr lang="sk-SK" dirty="0" smtClean="0">
                <a:solidFill>
                  <a:srgbClr val="00B050"/>
                </a:solidFill>
              </a:rPr>
              <a:t>                       skupinová </a:t>
            </a:r>
            <a:r>
              <a:rPr lang="sk-SK" dirty="0">
                <a:solidFill>
                  <a:srgbClr val="00B050"/>
                </a:solidFill>
              </a:rPr>
              <a:t>	6h </a:t>
            </a:r>
            <a:r>
              <a:rPr lang="sk-SK" dirty="0">
                <a:solidFill>
                  <a:srgbClr val="000000"/>
                </a:solidFill>
              </a:rPr>
              <a:t>	</a:t>
            </a:r>
          </a:p>
          <a:p>
            <a:pPr marL="0" indent="0">
              <a:buNone/>
            </a:pPr>
            <a:r>
              <a:rPr lang="sk-SK" i="1" dirty="0">
                <a:solidFill>
                  <a:srgbClr val="0070C0"/>
                </a:solidFill>
              </a:rPr>
              <a:t>Profesijné smerovanie </a:t>
            </a:r>
            <a:r>
              <a:rPr lang="sk-SK" dirty="0">
                <a:solidFill>
                  <a:srgbClr val="0070C0"/>
                </a:solidFill>
              </a:rPr>
              <a:t>	</a:t>
            </a:r>
            <a:r>
              <a:rPr lang="sk-SK" dirty="0" smtClean="0">
                <a:solidFill>
                  <a:srgbClr val="0070C0"/>
                </a:solidFill>
              </a:rPr>
              <a:t>                     individuálna </a:t>
            </a:r>
            <a:r>
              <a:rPr lang="sk-SK" dirty="0">
                <a:solidFill>
                  <a:srgbClr val="0070C0"/>
                </a:solidFill>
              </a:rPr>
              <a:t>	1h </a:t>
            </a:r>
            <a:r>
              <a:rPr lang="sk-SK" dirty="0">
                <a:solidFill>
                  <a:srgbClr val="000000"/>
                </a:solidFill>
              </a:rPr>
              <a:t>	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B050"/>
                </a:solidFill>
              </a:rPr>
              <a:t>Zručnosti a portfólio </a:t>
            </a:r>
            <a:r>
              <a:rPr lang="pt-BR" dirty="0">
                <a:solidFill>
                  <a:srgbClr val="00B050"/>
                </a:solidFill>
              </a:rPr>
              <a:t>	</a:t>
            </a:r>
            <a:r>
              <a:rPr lang="sk-SK" dirty="0" smtClean="0">
                <a:solidFill>
                  <a:srgbClr val="00B050"/>
                </a:solidFill>
              </a:rPr>
              <a:t>                                     </a:t>
            </a:r>
            <a:r>
              <a:rPr lang="pt-BR" dirty="0" smtClean="0">
                <a:solidFill>
                  <a:srgbClr val="00B050"/>
                </a:solidFill>
              </a:rPr>
              <a:t>skupinová </a:t>
            </a:r>
            <a:r>
              <a:rPr lang="pt-BR" dirty="0">
                <a:solidFill>
                  <a:srgbClr val="00B050"/>
                </a:solidFill>
              </a:rPr>
              <a:t>	6h </a:t>
            </a:r>
            <a:r>
              <a:rPr lang="pt-BR" dirty="0">
                <a:solidFill>
                  <a:srgbClr val="000000"/>
                </a:solidFill>
              </a:rPr>
              <a:t>	</a:t>
            </a:r>
          </a:p>
          <a:p>
            <a:pPr marL="0" indent="0">
              <a:buNone/>
            </a:pPr>
            <a:r>
              <a:rPr lang="sk-SK" i="1" dirty="0" smtClean="0">
                <a:solidFill>
                  <a:srgbClr val="00B050"/>
                </a:solidFill>
              </a:rPr>
              <a:t>Príprava </a:t>
            </a:r>
            <a:r>
              <a:rPr lang="sk-SK" i="1" dirty="0">
                <a:solidFill>
                  <a:srgbClr val="00B050"/>
                </a:solidFill>
              </a:rPr>
              <a:t>na pracovný pohovor </a:t>
            </a:r>
            <a:r>
              <a:rPr lang="sk-SK" dirty="0">
                <a:solidFill>
                  <a:srgbClr val="00B050"/>
                </a:solidFill>
              </a:rPr>
              <a:t>	</a:t>
            </a:r>
            <a:r>
              <a:rPr lang="sk-SK" dirty="0" smtClean="0">
                <a:solidFill>
                  <a:srgbClr val="00B050"/>
                </a:solidFill>
              </a:rPr>
              <a:t>           skupinová </a:t>
            </a:r>
            <a:r>
              <a:rPr lang="sk-SK" dirty="0">
                <a:solidFill>
                  <a:srgbClr val="00B050"/>
                </a:solidFill>
              </a:rPr>
              <a:t>	6h </a:t>
            </a:r>
            <a:r>
              <a:rPr lang="sk-SK" dirty="0">
                <a:solidFill>
                  <a:srgbClr val="000000"/>
                </a:solidFill>
              </a:rPr>
              <a:t>	</a:t>
            </a:r>
          </a:p>
          <a:p>
            <a:pPr marL="0" indent="0">
              <a:buNone/>
            </a:pPr>
            <a:r>
              <a:rPr lang="sk-SK" i="1" dirty="0">
                <a:solidFill>
                  <a:srgbClr val="0070C0"/>
                </a:solidFill>
              </a:rPr>
              <a:t>Akčný plán </a:t>
            </a:r>
            <a:r>
              <a:rPr lang="sk-SK" dirty="0">
                <a:solidFill>
                  <a:srgbClr val="0070C0"/>
                </a:solidFill>
              </a:rPr>
              <a:t>	</a:t>
            </a:r>
            <a:r>
              <a:rPr lang="sk-SK" dirty="0" smtClean="0">
                <a:solidFill>
                  <a:srgbClr val="0070C0"/>
                </a:solidFill>
              </a:rPr>
              <a:t>                                               individuálna </a:t>
            </a:r>
            <a:r>
              <a:rPr lang="sk-SK" dirty="0">
                <a:solidFill>
                  <a:srgbClr val="0070C0"/>
                </a:solidFill>
              </a:rPr>
              <a:t>	1h </a:t>
            </a:r>
            <a:r>
              <a:rPr lang="sk-SK" dirty="0">
                <a:solidFill>
                  <a:srgbClr val="000000"/>
                </a:solidFill>
              </a:rPr>
              <a:t>	</a:t>
            </a:r>
          </a:p>
          <a:p>
            <a:pPr marL="0" indent="0">
              <a:buNone/>
            </a:pPr>
            <a:r>
              <a:rPr lang="sk-SK" i="1" dirty="0">
                <a:solidFill>
                  <a:srgbClr val="00B050"/>
                </a:solidFill>
              </a:rPr>
              <a:t>Skupinový </a:t>
            </a:r>
            <a:r>
              <a:rPr lang="sk-SK" i="1" dirty="0" err="1">
                <a:solidFill>
                  <a:srgbClr val="00B050"/>
                </a:solidFill>
              </a:rPr>
              <a:t>koučing</a:t>
            </a:r>
            <a:r>
              <a:rPr lang="sk-SK" i="1" dirty="0">
                <a:solidFill>
                  <a:srgbClr val="00B050"/>
                </a:solidFill>
              </a:rPr>
              <a:t> </a:t>
            </a:r>
            <a:r>
              <a:rPr lang="sk-SK" dirty="0">
                <a:solidFill>
                  <a:srgbClr val="00B050"/>
                </a:solidFill>
              </a:rPr>
              <a:t>	</a:t>
            </a:r>
            <a:r>
              <a:rPr lang="sk-SK" dirty="0" smtClean="0">
                <a:solidFill>
                  <a:srgbClr val="00B050"/>
                </a:solidFill>
              </a:rPr>
              <a:t>                                     skupinová </a:t>
            </a:r>
            <a:r>
              <a:rPr lang="sk-SK" dirty="0">
                <a:solidFill>
                  <a:srgbClr val="00B050"/>
                </a:solidFill>
              </a:rPr>
              <a:t>	6h </a:t>
            </a:r>
            <a:r>
              <a:rPr lang="sk-SK" dirty="0">
                <a:solidFill>
                  <a:srgbClr val="000000"/>
                </a:solidFill>
              </a:rPr>
              <a:t>	</a:t>
            </a:r>
          </a:p>
          <a:p>
            <a:pPr marL="0" indent="0">
              <a:buNone/>
            </a:pPr>
            <a:r>
              <a:rPr lang="sk-SK" i="1" dirty="0">
                <a:solidFill>
                  <a:srgbClr val="0070C0"/>
                </a:solidFill>
              </a:rPr>
              <a:t>Záverečný rozhovor </a:t>
            </a:r>
            <a:r>
              <a:rPr lang="sk-SK" dirty="0">
                <a:solidFill>
                  <a:srgbClr val="0070C0"/>
                </a:solidFill>
              </a:rPr>
              <a:t>	</a:t>
            </a:r>
            <a:r>
              <a:rPr lang="sk-SK" dirty="0" smtClean="0">
                <a:solidFill>
                  <a:srgbClr val="0070C0"/>
                </a:solidFill>
              </a:rPr>
              <a:t>                                  individuálna </a:t>
            </a:r>
            <a:r>
              <a:rPr lang="sk-SK" dirty="0">
                <a:solidFill>
                  <a:srgbClr val="0070C0"/>
                </a:solidFill>
              </a:rPr>
              <a:t>	1h </a:t>
            </a:r>
            <a:r>
              <a:rPr lang="sk-SK" dirty="0">
                <a:solidFill>
                  <a:srgbClr val="000000"/>
                </a:solidFill>
              </a:rPr>
              <a:t>	</a:t>
            </a:r>
          </a:p>
          <a:p>
            <a:pPr marL="0" indent="0">
              <a:buNone/>
            </a:pPr>
            <a:r>
              <a:rPr lang="sk-SK" i="1" dirty="0" smtClean="0">
                <a:solidFill>
                  <a:srgbClr val="00B050"/>
                </a:solidFill>
              </a:rPr>
              <a:t>Monitorovací </a:t>
            </a:r>
            <a:r>
              <a:rPr lang="sk-SK" i="1" dirty="0">
                <a:solidFill>
                  <a:srgbClr val="00B050"/>
                </a:solidFill>
              </a:rPr>
              <a:t>skupinový rozhovor </a:t>
            </a:r>
            <a:r>
              <a:rPr lang="sk-SK" dirty="0">
                <a:solidFill>
                  <a:srgbClr val="00B050"/>
                </a:solidFill>
              </a:rPr>
              <a:t>	</a:t>
            </a:r>
            <a:r>
              <a:rPr lang="sk-SK" dirty="0" smtClean="0">
                <a:solidFill>
                  <a:srgbClr val="00B050"/>
                </a:solidFill>
              </a:rPr>
              <a:t>           skupinová </a:t>
            </a:r>
            <a:r>
              <a:rPr lang="sk-SK" dirty="0">
                <a:solidFill>
                  <a:srgbClr val="00B050"/>
                </a:solidFill>
              </a:rPr>
              <a:t>	6h 	</a:t>
            </a:r>
          </a:p>
          <a:p>
            <a:pPr marL="0" indent="0">
              <a:buNone/>
            </a:pP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Priebeh a nástroje bilancie kompetencií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631656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Dovidenia</a:t>
            </a:r>
            <a:endParaRPr lang="sk-S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562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obsah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smtClean="0"/>
              <a:t>Poskytovateľ poradenského programu:</a:t>
            </a:r>
          </a:p>
          <a:p>
            <a:pPr marL="0" indent="0">
              <a:buNone/>
            </a:pPr>
            <a:r>
              <a:rPr lang="sk-SK" dirty="0" smtClean="0"/>
              <a:t>B.K.S. Úspech, s.r.o., Bratislava v spolupráci s NOVA TRAINING s.r.o., Košice 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smtClean="0"/>
              <a:t>Pod záštitou </a:t>
            </a:r>
            <a:r>
              <a:rPr lang="sk-SK" dirty="0" err="1" smtClean="0"/>
              <a:t>ÚPSVaR</a:t>
            </a:r>
            <a:r>
              <a:rPr lang="sk-SK" dirty="0" smtClean="0"/>
              <a:t> Spišská Nová Ves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Predstavenie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73460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720080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Zoznámenie –predstavenie sa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764705"/>
            <a:ext cx="8892480" cy="576064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</a:t>
            </a:r>
          </a:p>
          <a:p>
            <a:pPr marL="0" indent="0">
              <a:buNone/>
            </a:pPr>
            <a:r>
              <a:rPr lang="sk-SK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                - </a:t>
            </a:r>
            <a:r>
              <a:rPr lang="sk-SK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klient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- chce niečo riešiť, vie že to je on,           </a:t>
            </a:r>
          </a:p>
          <a:p>
            <a:pPr marL="0" indent="0">
              <a:buNone/>
            </a:pPr>
            <a:r>
              <a:rPr lang="sk-SK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                  kto  má urobiť zmenu</a:t>
            </a:r>
          </a:p>
          <a:p>
            <a:pPr marL="0" indent="0">
              <a:buNone/>
            </a:pPr>
            <a:endParaRPr lang="sk-SK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                 - </a:t>
            </a:r>
            <a:r>
              <a:rPr lang="sk-SK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klient = sťažovateľ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, príde, vie že niečo  nie je OK, </a:t>
            </a:r>
          </a:p>
          <a:p>
            <a:pPr marL="0" indent="0">
              <a:buNone/>
            </a:pPr>
            <a:r>
              <a:rPr lang="sk-SK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                   vie čo nechce, zmenu očakáva  od   okolia</a:t>
            </a:r>
          </a:p>
          <a:p>
            <a:pPr marL="0" indent="0">
              <a:buNone/>
            </a:pPr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sk-SK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sk-SK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klient = návštevník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, ani nevie kvôli  čomu je tam,   </a:t>
            </a:r>
          </a:p>
          <a:p>
            <a:pPr marL="0" indent="0">
              <a:buNone/>
            </a:pPr>
            <a:r>
              <a:rPr lang="sk-SK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                  nepotrebuje nič riešiť v tej  chvíli, je zvedavý a má </a:t>
            </a:r>
          </a:p>
          <a:p>
            <a:pPr marL="0" indent="0">
              <a:buNone/>
            </a:pPr>
            <a:r>
              <a:rPr lang="sk-SK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                  aspoň malý pocit  zodpovednosti</a:t>
            </a:r>
            <a:endParaRPr lang="sk-SK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sk-SK" dirty="0" smtClean="0"/>
              <a:t>        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8029" y="1268760"/>
            <a:ext cx="847725" cy="8191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8029" y="2752766"/>
            <a:ext cx="819150" cy="8191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37112"/>
            <a:ext cx="936104" cy="93610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72905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41845151"/>
              </p:ext>
            </p:extLst>
          </p:nvPr>
        </p:nvGraphicFramePr>
        <p:xfrm>
          <a:off x="467545" y="1340768"/>
          <a:ext cx="8064894" cy="45365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88298"/>
                <a:gridCol w="2688298"/>
                <a:gridCol w="2688298"/>
              </a:tblGrid>
              <a:tr h="16265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k-SK" sz="1200" dirty="0">
                          <a:effectLst/>
                        </a:rPr>
                        <a:t>Kolega, ktorý už niekde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k-SK" sz="1200" dirty="0">
                          <a:effectLst/>
                        </a:rPr>
                        <a:t>pracoval viac ako </a:t>
                      </a:r>
                      <a:r>
                        <a:rPr lang="sk-SK" sz="1200" dirty="0" smtClean="0">
                          <a:effectLst/>
                        </a:rPr>
                        <a:t>1 </a:t>
                      </a:r>
                      <a:r>
                        <a:rPr lang="sk-SK" sz="1200" dirty="0">
                          <a:effectLst/>
                        </a:rPr>
                        <a:t>roky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 dirty="0">
                          <a:effectLst/>
                        </a:rPr>
                        <a:t> </a:t>
                      </a:r>
                      <a:endParaRPr lang="sk-SK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k-SK" sz="1200" dirty="0">
                          <a:effectLst/>
                        </a:rPr>
                        <a:t>Kolega, ktorý bol </a:t>
                      </a:r>
                      <a:r>
                        <a:rPr lang="sk-SK" sz="1200" dirty="0" smtClean="0">
                          <a:effectLst/>
                        </a:rPr>
                        <a:t> na dovolenke v </a:t>
                      </a:r>
                      <a:r>
                        <a:rPr lang="sk-SK" sz="1200" dirty="0" err="1" smtClean="0">
                          <a:effectLst/>
                        </a:rPr>
                        <a:t>Tarách</a:t>
                      </a:r>
                      <a:endParaRPr lang="sk-SK" sz="12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 dirty="0">
                          <a:effectLst/>
                        </a:rPr>
                        <a:t> </a:t>
                      </a:r>
                      <a:endParaRPr lang="sk-SK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>
                          <a:effectLst/>
                        </a:rPr>
                        <a:t>Kolega s najmenej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>
                          <a:effectLst/>
                        </a:rPr>
                        <a:t> 2 deťmi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>
                          <a:effectLst/>
                        </a:rPr>
                        <a:t> </a:t>
                      </a:r>
                      <a:endParaRPr lang="sk-S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4549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>
                          <a:effectLst/>
                        </a:rPr>
                        <a:t>Kolega, ktorí pracoval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>
                          <a:effectLst/>
                        </a:rPr>
                        <a:t>aj mimo Slovenska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>
                          <a:effectLst/>
                        </a:rPr>
                        <a:t> </a:t>
                      </a:r>
                      <a:endParaRPr lang="sk-S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 dirty="0">
                          <a:effectLst/>
                        </a:rPr>
                        <a:t>Kolega, </a:t>
                      </a:r>
                      <a:r>
                        <a:rPr lang="sk-SK" sz="1200" dirty="0" smtClean="0">
                          <a:effectLst/>
                        </a:rPr>
                        <a:t>ktorý rád varí </a:t>
                      </a:r>
                      <a:endParaRPr lang="sk-SK" sz="12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 dirty="0">
                          <a:effectLst/>
                        </a:rPr>
                        <a:t> </a:t>
                      </a:r>
                      <a:endParaRPr lang="sk-SK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>
                          <a:effectLst/>
                        </a:rPr>
                        <a:t>Kolega s domácim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>
                          <a:effectLst/>
                        </a:rPr>
                        <a:t>zvieraťom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>
                          <a:effectLst/>
                        </a:rPr>
                        <a:t> </a:t>
                      </a:r>
                      <a:endParaRPr lang="sk-S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4549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>
                          <a:effectLst/>
                        </a:rPr>
                        <a:t>Kolega, ktorí sa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>
                          <a:effectLst/>
                        </a:rPr>
                        <a:t>tešil na tuto aktivitu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>
                          <a:effectLst/>
                        </a:rPr>
                        <a:t> </a:t>
                      </a:r>
                      <a:endParaRPr lang="sk-S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 dirty="0">
                          <a:effectLst/>
                        </a:rPr>
                        <a:t>Kolega, ktorý  </a:t>
                      </a:r>
                      <a:r>
                        <a:rPr lang="sk-SK" sz="1200" dirty="0" smtClean="0">
                          <a:effectLst/>
                        </a:rPr>
                        <a:t>rád nakupuje</a:t>
                      </a:r>
                      <a:endParaRPr lang="sk-SK" sz="12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 dirty="0">
                          <a:effectLst/>
                        </a:rPr>
                        <a:t> </a:t>
                      </a:r>
                      <a:endParaRPr lang="sk-SK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 dirty="0">
                          <a:effectLst/>
                        </a:rPr>
                        <a:t>Kolega, ktorý rád chodí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 dirty="0">
                          <a:effectLst/>
                        </a:rPr>
                        <a:t>na výlety do </a:t>
                      </a:r>
                      <a:r>
                        <a:rPr lang="sk-SK" sz="1200" dirty="0" smtClean="0">
                          <a:effectLst/>
                        </a:rPr>
                        <a:t>hôr na prechádzky </a:t>
                      </a:r>
                      <a:endParaRPr lang="sk-SK" sz="12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191000" algn="l"/>
                        </a:tabLst>
                      </a:pPr>
                      <a:r>
                        <a:rPr lang="sk-SK" sz="1200" dirty="0">
                          <a:effectLst/>
                        </a:rPr>
                        <a:t> </a:t>
                      </a:r>
                      <a:endParaRPr lang="sk-SK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Bingo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646868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smtClean="0"/>
              <a:t>Povedzte niečo o sebe: </a:t>
            </a:r>
          </a:p>
          <a:p>
            <a:pPr marL="0" indent="0">
              <a:buNone/>
            </a:pPr>
            <a:r>
              <a:rPr lang="sk-SK" dirty="0" smtClean="0"/>
              <a:t>Krstné meno:</a:t>
            </a:r>
          </a:p>
          <a:p>
            <a:pPr marL="0" indent="0">
              <a:buNone/>
            </a:pPr>
            <a:r>
              <a:rPr lang="sk-SK" dirty="0" smtClean="0"/>
              <a:t>Odkiaľ som, kde žijem:</a:t>
            </a:r>
          </a:p>
          <a:p>
            <a:pPr marL="0" indent="0">
              <a:buNone/>
            </a:pPr>
            <a:r>
              <a:rPr lang="sk-SK" dirty="0" smtClean="0"/>
              <a:t>Pôvodné povolanie (profesia):</a:t>
            </a:r>
          </a:p>
          <a:p>
            <a:pPr marL="0" indent="0">
              <a:buNone/>
            </a:pPr>
            <a:r>
              <a:rPr lang="sk-SK" dirty="0" smtClean="0"/>
              <a:t>Vzdelanie:</a:t>
            </a:r>
          </a:p>
          <a:p>
            <a:pPr marL="0" indent="0">
              <a:buNone/>
            </a:pPr>
            <a:r>
              <a:rPr lang="sk-SK" dirty="0" smtClean="0"/>
              <a:t>Dĺžka evidencie:</a:t>
            </a:r>
          </a:p>
          <a:p>
            <a:pPr marL="0" indent="0">
              <a:buNone/>
            </a:pPr>
            <a:r>
              <a:rPr lang="sk-SK" dirty="0" smtClean="0"/>
              <a:t>Záujmy (čo ma baví, čo robím vo voľnom čase):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Predstavenie „samého seba“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409177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Napíšte si krstné meno a symbol, ktorý ma vystihuje,  čo mám rád,  čo uznávam 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Napr. </a:t>
            </a:r>
          </a:p>
          <a:p>
            <a:pPr marL="0" indent="0">
              <a:buNone/>
            </a:pPr>
            <a:r>
              <a:rPr lang="sk-SK" sz="4800" b="1" dirty="0">
                <a:solidFill>
                  <a:srgbClr val="FF0000"/>
                </a:solidFill>
              </a:rPr>
              <a:t>           </a:t>
            </a:r>
            <a:r>
              <a:rPr lang="sk-SK" sz="4800" b="1" dirty="0" smtClean="0">
                <a:solidFill>
                  <a:srgbClr val="FF0000"/>
                </a:solidFill>
              </a:rPr>
              <a:t>Karolína</a:t>
            </a:r>
            <a:endParaRPr lang="sk-SK" sz="4800" b="1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Napíšme si menovky</a:t>
            </a:r>
            <a:br>
              <a:rPr lang="sk-SK" dirty="0"/>
            </a:br>
            <a:endParaRPr lang="sk-SK" dirty="0"/>
          </a:p>
        </p:txBody>
      </p:sp>
      <p:pic>
        <p:nvPicPr>
          <p:cNvPr id="5" name="Picture 2" descr="C:\Users\CechovaL\Desktop\slnečnic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212976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57498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sk-SK" dirty="0" smtClean="0"/>
          </a:p>
          <a:p>
            <a:pPr marL="0" indent="0" algn="ctr">
              <a:buNone/>
            </a:pPr>
            <a:r>
              <a:rPr lang="sk-SK" b="1" i="1" dirty="0" smtClean="0">
                <a:solidFill>
                  <a:srgbClr val="FF0000"/>
                </a:solidFill>
              </a:rPr>
              <a:t>Ako budeme pracovať?</a:t>
            </a:r>
          </a:p>
          <a:p>
            <a:pPr marL="0" indent="0" algn="ctr">
              <a:buNone/>
            </a:pPr>
            <a:endParaRPr lang="sk-SK" b="1" i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sk-SK" b="1" i="1" dirty="0" smtClean="0">
                <a:solidFill>
                  <a:srgbClr val="FF0000"/>
                </a:solidFill>
              </a:rPr>
              <a:t>Práca = spolupráca  v skupine</a:t>
            </a:r>
            <a:endParaRPr lang="sk-SK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5354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1179</TotalTime>
  <Words>1294</Words>
  <Application>Microsoft Office PowerPoint</Application>
  <PresentationFormat>Prezentácia na obrazovke (4:3)</PresentationFormat>
  <Paragraphs>231</Paragraphs>
  <Slides>33</Slides>
  <Notes>13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33</vt:i4>
      </vt:variant>
    </vt:vector>
  </HeadingPairs>
  <TitlesOfParts>
    <vt:vector size="35" baseType="lpstr">
      <vt:lpstr>Hala</vt:lpstr>
      <vt:lpstr>Clip</vt:lpstr>
      <vt:lpstr> </vt:lpstr>
      <vt:lpstr>       Dobrý deň,    Vitajte</vt:lpstr>
      <vt:lpstr>Snímka 3</vt:lpstr>
      <vt:lpstr>Predstavenie</vt:lpstr>
      <vt:lpstr>Zoznámenie –predstavenie sa</vt:lpstr>
      <vt:lpstr>Bingo</vt:lpstr>
      <vt:lpstr>Predstavenie „samého seba“ </vt:lpstr>
      <vt:lpstr>Napíšme si menovky </vt:lpstr>
      <vt:lpstr>Snímka 9</vt:lpstr>
      <vt:lpstr>Snímka 10</vt:lpstr>
      <vt:lpstr>Snímka 11</vt:lpstr>
      <vt:lpstr>Snímka 12</vt:lpstr>
      <vt:lpstr>Snímka 13</vt:lpstr>
      <vt:lpstr> VÝSKUM ukázal koľko a čo si ľudia pamätajú </vt:lpstr>
      <vt:lpstr>Snímka 15</vt:lpstr>
      <vt:lpstr>Očakávania a obavy </vt:lpstr>
      <vt:lpstr>Snímka 17</vt:lpstr>
      <vt:lpstr>Pravidlá fungovania skupiny</vt:lpstr>
      <vt:lpstr>Snímka 19</vt:lpstr>
      <vt:lpstr>Snímka 20</vt:lpstr>
      <vt:lpstr>Snímka 21</vt:lpstr>
      <vt:lpstr>Snímka 22</vt:lpstr>
      <vt:lpstr>Snímka 23</vt:lpstr>
      <vt:lpstr>Predstavenie „Bilancie kompetencie“</vt:lpstr>
      <vt:lpstr>Predstavenie slova KOMPETENCIA</vt:lpstr>
      <vt:lpstr>Bilancie kompetencií ?</vt:lpstr>
      <vt:lpstr>Snímka 27</vt:lpstr>
      <vt:lpstr>Snímka 28</vt:lpstr>
      <vt:lpstr>Snímka 29</vt:lpstr>
      <vt:lpstr>Snímka 30</vt:lpstr>
      <vt:lpstr> </vt:lpstr>
      <vt:lpstr>Priebeh a nástroje bilancie kompetencií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Bilancia kompetencií 1.skupinové stretnutie (4 hod)</dc:title>
  <dc:creator>CL</dc:creator>
  <cp:lastModifiedBy>skola</cp:lastModifiedBy>
  <cp:revision>47</cp:revision>
  <cp:lastPrinted>2019-01-16T14:28:28Z</cp:lastPrinted>
  <dcterms:created xsi:type="dcterms:W3CDTF">2018-09-27T06:28:48Z</dcterms:created>
  <dcterms:modified xsi:type="dcterms:W3CDTF">2019-01-16T19:11:23Z</dcterms:modified>
</cp:coreProperties>
</file>