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57" r:id="rId4"/>
    <p:sldId id="258" r:id="rId5"/>
    <p:sldId id="272" r:id="rId6"/>
    <p:sldId id="271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63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25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CE965AB-212E-453E-9EED-3E6D0207EE77}" type="datetimeFigureOut">
              <a:rPr lang="sk-SK" smtClean="0"/>
              <a:t>7. 9. 2016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5059BE1-D168-4D61-966B-14684EDAA0EB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7200" dirty="0" err="1" smtClean="0">
                <a:solidFill>
                  <a:schemeClr val="tx1"/>
                </a:solidFill>
              </a:rPr>
              <a:t>Kariérové</a:t>
            </a:r>
            <a:r>
              <a:rPr lang="sk-SK" sz="7200" dirty="0" smtClean="0">
                <a:solidFill>
                  <a:schemeClr val="tx1"/>
                </a:solidFill>
              </a:rPr>
              <a:t> kotvy</a:t>
            </a:r>
            <a:endParaRPr lang="sk-SK" sz="7200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7232848" cy="2969343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 </a:t>
            </a:r>
            <a:r>
              <a:rPr lang="sk-SK" dirty="0" smtClean="0">
                <a:solidFill>
                  <a:schemeClr val="tx1"/>
                </a:solidFill>
              </a:rPr>
              <a:t>podľa E.H. </a:t>
            </a:r>
            <a:r>
              <a:rPr lang="sk-SK" dirty="0" err="1" smtClean="0">
                <a:solidFill>
                  <a:schemeClr val="tx1"/>
                </a:solidFill>
              </a:rPr>
              <a:t>Scheina</a:t>
            </a:r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endParaRPr lang="sk-SK" dirty="0">
              <a:solidFill>
                <a:schemeClr val="tx1"/>
              </a:solidFill>
            </a:endParaRPr>
          </a:p>
          <a:p>
            <a:endParaRPr lang="sk-SK" dirty="0" smtClean="0">
              <a:solidFill>
                <a:schemeClr val="tx1"/>
              </a:solidFill>
            </a:endParaRPr>
          </a:p>
          <a:p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                                                                                            PhDr. Jana Balogová</a:t>
            </a:r>
          </a:p>
          <a:p>
            <a:r>
              <a:rPr lang="sk-SK" b="1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sk-SK" b="1" dirty="0" err="1" smtClean="0">
                <a:solidFill>
                  <a:schemeClr val="tx1"/>
                </a:solidFill>
              </a:rPr>
              <a:t>UPSVaR</a:t>
            </a:r>
            <a:r>
              <a:rPr lang="sk-SK" b="1" dirty="0" smtClean="0">
                <a:solidFill>
                  <a:schemeClr val="tx1"/>
                </a:solidFill>
              </a:rPr>
              <a:t>  Rožňava</a:t>
            </a:r>
            <a:r>
              <a:rPr lang="sk-SK" dirty="0" smtClean="0">
                <a:solidFill>
                  <a:schemeClr val="tx1"/>
                </a:solidFill>
              </a:rPr>
              <a:t>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869160"/>
            <a:ext cx="1418655" cy="141865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04665"/>
            <a:ext cx="1440159" cy="121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922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0" y="1916832"/>
            <a:ext cx="8496943" cy="4209331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ľudia sú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hlboko zakotvení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 práci, ktorú vykonávajú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obávajú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 intríg a úskokov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pracujú, aby sa stali uznávaný experti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veľké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nasadenie v práci –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vysok</a:t>
            </a:r>
            <a:r>
              <a:rPr lang="sk-SK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á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odbornosť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odmietnu vyššiu funkciu  mimo ich odbornosť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možnosť </a:t>
            </a:r>
            <a:r>
              <a:rPr lang="sk-SK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zdokonalovať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 je pre nich viac ako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peniaze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4,Kariérová kotva 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err="1" smtClean="0">
                <a:solidFill>
                  <a:srgbClr val="FF0000"/>
                </a:solidFill>
              </a:rPr>
              <a:t>technicko</a:t>
            </a:r>
            <a:r>
              <a:rPr lang="sk-SK" dirty="0" smtClean="0">
                <a:solidFill>
                  <a:srgbClr val="FF0000"/>
                </a:solidFill>
              </a:rPr>
              <a:t> –funkčná kompetencia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013176"/>
            <a:ext cx="1881001" cy="1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09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3" cy="4641379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potreba vytvárať niečo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nové, vlastné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hlavnou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motiváciu je samotný výtvor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nie odmena či zisk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presadzujú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svoje nové nápady a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zanedbávajú rutinu</a:t>
            </a:r>
          </a:p>
          <a:p>
            <a:pPr marL="0" indent="0">
              <a:buNone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/ nie sú doma v stojatých vodách 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majú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nedostatok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zodpovednosti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vynikajú v podnikaní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keď presadia svoje „</a:t>
            </a:r>
            <a:r>
              <a:rPr lang="sk-SK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nové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 – stratia záujem a presúvajú sa 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nový projekt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5,Kariérová kotva - kreativita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3176"/>
            <a:ext cx="3404286" cy="170214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0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323528" y="1844824"/>
            <a:ext cx="8568951" cy="4281339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harmónia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pracovných a osobných hodnôt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dosahovať niečo, čo má pre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mňa osobný význa</a:t>
            </a: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práca , ktorá vedie k niečomu hodnotnému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zmeniť svet k lepšiemu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za výkon – spravodlivá odmena  / postavenie, moc , nie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peniaze 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pri práci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potrebujú uznanie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od nadriadených ale aj od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spolupracovníkov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6, Kariérna kotva - oddanosť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5508107"/>
            <a:ext cx="1381601" cy="13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18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611561" y="1916832"/>
            <a:ext cx="8208912" cy="420933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riešiť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náročné problémy,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prekonáva</a:t>
            </a:r>
            <a:r>
              <a:rPr lang="sk-SK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prekážky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dosahovať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víťazstvá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vyhľadávanie nových vecí a rôznorodostí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súťažiť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sebatestovanie</a:t>
            </a:r>
            <a:endParaRPr lang="sk-SK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predpoklad, že si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môžu dobiť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či podrobiť všetko a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všetkých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netolerantnosť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voči ľuďom, ktorí nemajú rovnaké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ambície</a:t>
            </a:r>
            <a:endParaRPr lang="sk-SK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7,Kariérna kotva – výzva , súťaž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375569"/>
            <a:ext cx="2016224" cy="14785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72067" y="1844824"/>
            <a:ext cx="7876397" cy="4281339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mať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dostatok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voľného času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možnosť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 usadiť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mať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rovnováhu</a:t>
            </a:r>
            <a:r>
              <a:rPr lang="sk-SK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medzi prácou a celkovým životným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štýlom /  záujmy, koníčky/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preferujú prácu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pružná pracovnú dobu, čiastočný 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úväzok, podporu rodiny, dlhšia materská dovolenka ...</a:t>
            </a:r>
            <a:endParaRPr lang="sk-SK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8,Kariérna kotva – životný štýl , životná rovnováha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83383"/>
            <a:ext cx="2481064" cy="164370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3965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352928" cy="4896544"/>
          </a:xfrm>
        </p:spPr>
        <p:txBody>
          <a:bodyPr>
            <a:normAutofit fontScale="90000"/>
          </a:bodyPr>
          <a:lstStyle/>
          <a:p>
            <a:r>
              <a:rPr lang="sk-SK" b="1" i="1" dirty="0" smtClean="0">
                <a:solidFill>
                  <a:srgbClr val="FF0000"/>
                </a:solidFill>
              </a:rPr>
              <a:t>Osobná</a:t>
            </a:r>
            <a:r>
              <a:rPr lang="sk-SK" b="1" dirty="0" smtClean="0">
                <a:solidFill>
                  <a:schemeClr val="tx1"/>
                </a:solidFill>
              </a:rPr>
              <a:t> spokojnosť vzniká tým, že </a:t>
            </a:r>
            <a:r>
              <a:rPr lang="sk-SK" b="1" dirty="0" smtClean="0">
                <a:solidFill>
                  <a:srgbClr val="FF0000"/>
                </a:solidFill>
              </a:rPr>
              <a:t>žijem</a:t>
            </a:r>
            <a:r>
              <a:rPr lang="sk-SK" b="1" dirty="0" smtClean="0">
                <a:solidFill>
                  <a:schemeClr val="tx1"/>
                </a:solidFill>
              </a:rPr>
              <a:t> svoje vnútorné hodnoty, že </a:t>
            </a:r>
            <a:r>
              <a:rPr lang="sk-SK" b="1" dirty="0" smtClean="0">
                <a:solidFill>
                  <a:srgbClr val="FF0000"/>
                </a:solidFill>
              </a:rPr>
              <a:t>vytváram</a:t>
            </a:r>
            <a:r>
              <a:rPr lang="sk-SK" b="1" dirty="0" smtClean="0">
                <a:solidFill>
                  <a:schemeClr val="tx1"/>
                </a:solidFill>
              </a:rPr>
              <a:t> a </a:t>
            </a:r>
            <a:r>
              <a:rPr lang="sk-SK" b="1" dirty="0" smtClean="0">
                <a:solidFill>
                  <a:srgbClr val="FF0000"/>
                </a:solidFill>
              </a:rPr>
              <a:t>prinášam</a:t>
            </a:r>
            <a:r>
              <a:rPr lang="sk-SK" b="1" dirty="0" smtClean="0">
                <a:solidFill>
                  <a:schemeClr val="tx1"/>
                </a:solidFill>
              </a:rPr>
              <a:t> do sveta niečo, čomu </a:t>
            </a:r>
            <a:r>
              <a:rPr lang="sk-SK" b="1" dirty="0" smtClean="0">
                <a:solidFill>
                  <a:srgbClr val="FF0000"/>
                </a:solidFill>
              </a:rPr>
              <a:t>verím</a:t>
            </a:r>
            <a:r>
              <a:rPr lang="sk-SK" b="1" dirty="0" smtClean="0">
                <a:solidFill>
                  <a:schemeClr val="tx1"/>
                </a:solidFill>
              </a:rPr>
              <a:t>, čo ma </a:t>
            </a:r>
            <a:r>
              <a:rPr lang="sk-SK" b="1" dirty="0" smtClean="0">
                <a:solidFill>
                  <a:srgbClr val="FF0000"/>
                </a:solidFill>
              </a:rPr>
              <a:t>baví</a:t>
            </a:r>
            <a:r>
              <a:rPr lang="sk-SK" b="1" dirty="0" smtClean="0">
                <a:solidFill>
                  <a:schemeClr val="tx1"/>
                </a:solidFill>
              </a:rPr>
              <a:t> a </a:t>
            </a:r>
            <a:r>
              <a:rPr lang="sk-SK" b="1" dirty="0" smtClean="0">
                <a:solidFill>
                  <a:srgbClr val="FF0000"/>
                </a:solidFill>
              </a:rPr>
              <a:t>napĺňa</a:t>
            </a:r>
            <a:r>
              <a:rPr lang="sk-SK" b="1" dirty="0" smtClean="0">
                <a:solidFill>
                  <a:schemeClr val="tx1"/>
                </a:solidFill>
              </a:rPr>
              <a:t> ..... </a:t>
            </a:r>
            <a:br>
              <a:rPr lang="sk-SK" b="1" dirty="0" smtClean="0">
                <a:solidFill>
                  <a:schemeClr val="tx1"/>
                </a:solidFill>
              </a:rPr>
            </a:br>
            <a:r>
              <a:rPr lang="sk-SK" b="1" dirty="0">
                <a:solidFill>
                  <a:schemeClr val="tx1"/>
                </a:solidFill>
              </a:rPr>
              <a:t/>
            </a:r>
            <a:br>
              <a:rPr lang="sk-SK" b="1" dirty="0">
                <a:solidFill>
                  <a:schemeClr val="tx1"/>
                </a:solidFill>
              </a:rPr>
            </a:br>
            <a:r>
              <a:rPr lang="sk-SK" b="1" dirty="0" smtClean="0">
                <a:solidFill>
                  <a:schemeClr val="tx1"/>
                </a:solidFill>
              </a:rPr>
              <a:t/>
            </a:r>
            <a:br>
              <a:rPr lang="sk-SK" b="1" dirty="0" smtClean="0">
                <a:solidFill>
                  <a:schemeClr val="tx1"/>
                </a:solidFill>
              </a:rPr>
            </a:b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51819" y="4077072"/>
            <a:ext cx="6400800" cy="996374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302433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25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388640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8208912" cy="3472409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chemeClr val="tx1"/>
                </a:solidFill>
              </a:rPr>
              <a:t>ĎAKUJEM   ZA   POZORNOSŤ</a:t>
            </a:r>
            <a:endParaRPr lang="sk-SK" sz="4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90" y="3717032"/>
            <a:ext cx="1988494" cy="151216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5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79208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Cieľ :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752528"/>
          </a:xfrm>
        </p:spPr>
        <p:txBody>
          <a:bodyPr/>
          <a:lstStyle/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odhaliť  </a:t>
            </a:r>
            <a:r>
              <a:rPr lang="sk-SK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osobné priority pri voľbe </a:t>
            </a:r>
            <a:r>
              <a:rPr lang="sk-SK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povolania</a:t>
            </a:r>
          </a:p>
          <a:p>
            <a:pPr lvl="0">
              <a:buClr>
                <a:prstClr val="black"/>
              </a:buClr>
            </a:pPr>
            <a:endParaRPr lang="sk-SK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sk-SK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charakterizovať </a:t>
            </a:r>
            <a:r>
              <a:rPr lang="sk-SK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pracovnú pozíciu , ktorá najviac vyhovuje a zároveň ho </a:t>
            </a:r>
            <a:r>
              <a:rPr lang="sk-SK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motivuje</a:t>
            </a:r>
          </a:p>
          <a:p>
            <a:pPr lvl="0">
              <a:buClr>
                <a:prstClr val="black"/>
              </a:buClr>
            </a:pPr>
            <a:endParaRPr lang="sk-SK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orientácia na pracovnom trhu</a:t>
            </a:r>
          </a:p>
          <a:p>
            <a:pPr lvl="0">
              <a:buClr>
                <a:srgbClr val="31B6FD"/>
              </a:buClr>
            </a:pPr>
            <a:endParaRPr lang="sk-SK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866720"/>
            <a:ext cx="2622533" cy="175576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4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72008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Kariérová</a:t>
            </a:r>
            <a:r>
              <a:rPr lang="sk-SK" dirty="0" smtClean="0">
                <a:solidFill>
                  <a:srgbClr val="FF0000"/>
                </a:solidFill>
              </a:rPr>
              <a:t> kotva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352928" cy="3688433"/>
          </a:xfrm>
        </p:spPr>
        <p:txBody>
          <a:bodyPr/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>
                <a:solidFill>
                  <a:schemeClr val="tx1"/>
                </a:solidFill>
              </a:rPr>
              <a:t>- 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Ovplyvňuje voľbu zamestnania, prípadne zmenu zamestnania – teda voľbu pracovnej kariéry.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sk-SK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.....   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Ø"/>
            </a:pP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Podľa </a:t>
            </a:r>
            <a:r>
              <a:rPr lang="sk-SK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Sheina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má väčšina ľudí len jednu dominantnú </a:t>
            </a:r>
            <a:r>
              <a:rPr lang="sk-SK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kariérovú</a:t>
            </a:r>
            <a:r>
              <a:rPr lang="sk-SK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kotvu</a:t>
            </a:r>
            <a:r>
              <a:rPr lang="sk-SK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05594"/>
            <a:ext cx="1927101" cy="192710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221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">
              <a:schemeClr val="bg2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899592" y="1216322"/>
            <a:ext cx="7876397" cy="4929411"/>
          </a:xfrm>
        </p:spPr>
        <p:txBody>
          <a:bodyPr/>
          <a:lstStyle/>
          <a:p>
            <a:pPr marL="0" indent="0">
              <a:buNone/>
            </a:pPr>
            <a:r>
              <a:rPr lang="sk-SK" dirty="0" smtClean="0">
                <a:solidFill>
                  <a:schemeClr val="tx1"/>
                </a:solidFill>
              </a:rPr>
              <a:t>    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 </a:t>
            </a: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nástupe do zamestnania si pracovník utvára svoj  </a:t>
            </a:r>
            <a:r>
              <a:rPr lang="sk-SK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sebaobraz</a:t>
            </a: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svoje profesionálne poňatie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Tento obraz má tri  komponenty, ktoré spolu vytvárajú </a:t>
            </a:r>
            <a:r>
              <a:rPr lang="sk-SK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kariérnu kotvu </a:t>
            </a:r>
            <a:r>
              <a:rPr lang="sk-SK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sk-SK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1, vlastný obraz talentu a schopností</a:t>
            </a:r>
          </a:p>
          <a:p>
            <a:pPr marL="0" indent="0">
              <a:buNone/>
            </a:pPr>
            <a:r>
              <a:rPr lang="sk-SK" sz="1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/ založený na súčasnom úspechu v rôznych pracovných situáciách /</a:t>
            </a:r>
          </a:p>
          <a:p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2, vlastný obraz motívov a potrieb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/založený na príležitostiach na sebapoznávanie v realite a spätnej väzbe /</a:t>
            </a:r>
          </a:p>
          <a:p>
            <a:r>
              <a:rPr lang="sk-SK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3, vlastný obraz postojov a hodnôt</a:t>
            </a:r>
          </a:p>
          <a:p>
            <a:pPr marL="0" indent="0">
              <a:buNone/>
            </a:pPr>
            <a:r>
              <a:rPr lang="sk-SK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založený na súčasnom vzťahu medzi sebou a hodnotami organizácie /</a:t>
            </a:r>
            <a:endParaRPr lang="sk-SK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sk-SK" dirty="0" err="1" smtClean="0">
                <a:solidFill>
                  <a:srgbClr val="FF0000"/>
                </a:solidFill>
              </a:rPr>
              <a:t>Kariérová</a:t>
            </a:r>
            <a:r>
              <a:rPr lang="sk-SK" dirty="0" smtClean="0">
                <a:solidFill>
                  <a:srgbClr val="FF0000"/>
                </a:solidFill>
              </a:rPr>
              <a:t> kotva - komponenty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564904"/>
            <a:ext cx="1901825" cy="189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28616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65000">
              <a:schemeClr val="bg2">
                <a:lumMod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7920880" cy="4896544"/>
          </a:xfrm>
        </p:spPr>
        <p:txBody>
          <a:bodyPr>
            <a:normAutofit/>
          </a:bodyPr>
          <a:lstStyle/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1, istota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2, autonómia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3, manažérska kompetencia / riadenie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4, </a:t>
            </a:r>
            <a:r>
              <a:rPr lang="sk-SK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technicko</a:t>
            </a:r>
            <a:r>
              <a:rPr lang="sk-SK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–funkčná kompetencia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5, kreativita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6, oddanosť –vzťahy medzi ľuďmi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7, výzva, súťaž</a:t>
            </a:r>
          </a:p>
          <a:p>
            <a:pPr marL="274320" lvl="0" indent="-274320" algn="l">
              <a:buClr>
                <a:srgbClr val="FF0000"/>
              </a:buClr>
              <a:buFont typeface="Symbol" pitchFamily="18" charset="2"/>
              <a:buChar char=""/>
            </a:pPr>
            <a:r>
              <a:rPr lang="sk-SK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8, životný štýl, životná rovnováha</a:t>
            </a:r>
          </a:p>
          <a:p>
            <a:endParaRPr lang="sk-SK" dirty="0"/>
          </a:p>
        </p:txBody>
      </p:sp>
      <p:sp>
        <p:nvSpPr>
          <p:cNvPr id="6" name="Nadpis 2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20079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u="sng" dirty="0" smtClean="0">
                <a:solidFill>
                  <a:srgbClr val="FF0000"/>
                </a:solidFill>
              </a:rPr>
              <a:t>Typy kariérnych kotiev :</a:t>
            </a:r>
            <a:endParaRPr lang="sk-SK" u="sng" dirty="0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04" y="1113805"/>
            <a:ext cx="1517568" cy="131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02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47000">
              <a:schemeClr val="accent1">
                <a:lumMod val="7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28803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892480" cy="5832648"/>
          </a:xfrm>
        </p:spPr>
        <p:txBody>
          <a:bodyPr>
            <a:norm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VYHODNOTENIE</a:t>
            </a:r>
            <a:endParaRPr lang="sk-SK" sz="2800" b="1" dirty="0">
              <a:solidFill>
                <a:srgbClr val="FF0000"/>
              </a:solidFill>
            </a:endParaRPr>
          </a:p>
          <a:p>
            <a:r>
              <a:rPr lang="sk-SK" b="1" dirty="0">
                <a:solidFill>
                  <a:schemeClr val="tx1"/>
                </a:solidFill>
              </a:rPr>
              <a:t>Zapíšte si k číslu otázky vami prisúdené skóre a spočítajte si celkové skóre každej kotvy. Čím vyššie číslo, tým viac preferujete danú </a:t>
            </a:r>
            <a:r>
              <a:rPr lang="sk-SK" b="1" dirty="0" smtClean="0">
                <a:solidFill>
                  <a:schemeClr val="tx1"/>
                </a:solidFill>
              </a:rPr>
              <a:t>kotvu</a:t>
            </a:r>
            <a:r>
              <a:rPr lang="sk-SK" b="1" dirty="0">
                <a:solidFill>
                  <a:schemeClr val="tx1"/>
                </a:solidFill>
              </a:rPr>
              <a:t> </a:t>
            </a:r>
            <a:r>
              <a:rPr lang="sk-SK" b="1" dirty="0" smtClean="0">
                <a:solidFill>
                  <a:schemeClr val="tx1"/>
                </a:solidFill>
              </a:rPr>
              <a:t>.</a:t>
            </a:r>
          </a:p>
          <a:p>
            <a:endParaRPr lang="sk-SK" dirty="0"/>
          </a:p>
          <a:p>
            <a:r>
              <a:rPr lang="sk-SK" b="1" dirty="0" smtClean="0">
                <a:solidFill>
                  <a:srgbClr val="FF0000"/>
                </a:solidFill>
              </a:rPr>
              <a:t>Kotva                                       </a:t>
            </a:r>
            <a:r>
              <a:rPr lang="sk-SK" b="1" dirty="0">
                <a:solidFill>
                  <a:srgbClr val="FF0000"/>
                </a:solidFill>
              </a:rPr>
              <a:t>	</a:t>
            </a:r>
            <a:r>
              <a:rPr lang="sk-SK" b="1" dirty="0" smtClean="0">
                <a:solidFill>
                  <a:srgbClr val="FF0000"/>
                </a:solidFill>
              </a:rPr>
              <a:t>        Počet </a:t>
            </a:r>
            <a:r>
              <a:rPr lang="sk-SK" b="1" dirty="0">
                <a:solidFill>
                  <a:srgbClr val="FF0000"/>
                </a:solidFill>
              </a:rPr>
              <a:t>bodov	</a:t>
            </a:r>
            <a:r>
              <a:rPr lang="sk-SK" b="1" dirty="0" smtClean="0">
                <a:solidFill>
                  <a:srgbClr val="FF0000"/>
                </a:solidFill>
              </a:rPr>
              <a:t>                           Poradie</a:t>
            </a:r>
          </a:p>
          <a:p>
            <a:endParaRPr lang="sk-SK" b="1" dirty="0" smtClean="0">
              <a:solidFill>
                <a:srgbClr val="FF0000"/>
              </a:solidFill>
            </a:endParaRPr>
          </a:p>
          <a:p>
            <a:pPr algn="l"/>
            <a:r>
              <a:rPr lang="sk-SK" sz="2200" b="1" dirty="0" smtClean="0">
                <a:solidFill>
                  <a:schemeClr val="tx1"/>
                </a:solidFill>
              </a:rPr>
              <a:t>1 Technicko-funkčné kompetencie/ odbornosť   č. 1, 9, 17, 26, 35	</a:t>
            </a:r>
            <a:endParaRPr lang="sk-SK" sz="2200" b="1" dirty="0">
              <a:solidFill>
                <a:schemeClr val="tx1"/>
              </a:solidFill>
            </a:endParaRPr>
          </a:p>
          <a:p>
            <a:pPr algn="l"/>
            <a:r>
              <a:rPr lang="sk-SK" sz="2200" b="1" dirty="0" smtClean="0">
                <a:solidFill>
                  <a:schemeClr val="tx1"/>
                </a:solidFill>
              </a:rPr>
              <a:t>2. Manažérske kompetencie  / riadenie                   2,10, 21, 30,36		</a:t>
            </a:r>
          </a:p>
          <a:p>
            <a:pPr algn="l"/>
            <a:r>
              <a:rPr lang="sk-SK" sz="2200" b="1" dirty="0" smtClean="0">
                <a:solidFill>
                  <a:schemeClr val="tx1"/>
                </a:solidFill>
              </a:rPr>
              <a:t>3</a:t>
            </a:r>
            <a:r>
              <a:rPr lang="sk-SK" sz="2200" b="1" dirty="0">
                <a:solidFill>
                  <a:schemeClr val="tx1"/>
                </a:solidFill>
              </a:rPr>
              <a:t>. Autonómia a nezávislosť </a:t>
            </a:r>
            <a:r>
              <a:rPr lang="sk-SK" sz="2200" b="1" dirty="0" smtClean="0">
                <a:solidFill>
                  <a:schemeClr val="tx1"/>
                </a:solidFill>
              </a:rPr>
              <a:t>                                        3,11,18,31</a:t>
            </a:r>
            <a:r>
              <a:rPr lang="sk-SK" sz="2200" b="1" dirty="0">
                <a:solidFill>
                  <a:schemeClr val="tx1"/>
                </a:solidFill>
              </a:rPr>
              <a:t>, 38		</a:t>
            </a:r>
          </a:p>
          <a:p>
            <a:pPr algn="l"/>
            <a:r>
              <a:rPr lang="sk-SK" sz="2200" b="1" dirty="0">
                <a:solidFill>
                  <a:schemeClr val="tx1"/>
                </a:solidFill>
              </a:rPr>
              <a:t>4. Istota a </a:t>
            </a:r>
            <a:r>
              <a:rPr lang="sk-SK" sz="2200" b="1" dirty="0" smtClean="0">
                <a:solidFill>
                  <a:schemeClr val="tx1"/>
                </a:solidFill>
              </a:rPr>
              <a:t>stabilita                                                          5</a:t>
            </a:r>
            <a:r>
              <a:rPr lang="sk-SK" sz="2200" b="1" dirty="0">
                <a:solidFill>
                  <a:schemeClr val="tx1"/>
                </a:solidFill>
              </a:rPr>
              <a:t>, 12,19, 25,37		</a:t>
            </a:r>
          </a:p>
          <a:p>
            <a:pPr algn="l"/>
            <a:r>
              <a:rPr lang="sk-SK" sz="2200" b="1" dirty="0">
                <a:solidFill>
                  <a:schemeClr val="tx1"/>
                </a:solidFill>
              </a:rPr>
              <a:t>5. Podnikavosť a </a:t>
            </a:r>
            <a:r>
              <a:rPr lang="sk-SK" sz="2200" b="1" dirty="0" smtClean="0">
                <a:solidFill>
                  <a:schemeClr val="tx1"/>
                </a:solidFill>
              </a:rPr>
              <a:t>tvorivosť  / kreativita                   4</a:t>
            </a:r>
            <a:r>
              <a:rPr lang="sk-SK" sz="2200" b="1" dirty="0">
                <a:solidFill>
                  <a:schemeClr val="tx1"/>
                </a:solidFill>
              </a:rPr>
              <a:t>, 13,20,29,33		</a:t>
            </a:r>
          </a:p>
          <a:p>
            <a:pPr algn="l"/>
            <a:r>
              <a:rPr lang="sk-SK" sz="2200" b="1" dirty="0">
                <a:solidFill>
                  <a:schemeClr val="tx1"/>
                </a:solidFill>
              </a:rPr>
              <a:t>6. Služba druhým / oddanosť </a:t>
            </a:r>
            <a:r>
              <a:rPr lang="sk-SK" sz="2200" b="1" dirty="0" smtClean="0">
                <a:solidFill>
                  <a:schemeClr val="tx1"/>
                </a:solidFill>
              </a:rPr>
              <a:t>veci                             7</a:t>
            </a:r>
            <a:r>
              <a:rPr lang="sk-SK" sz="2200" b="1" dirty="0">
                <a:solidFill>
                  <a:schemeClr val="tx1"/>
                </a:solidFill>
              </a:rPr>
              <a:t>, 14,22,28,34		</a:t>
            </a:r>
          </a:p>
          <a:p>
            <a:pPr algn="l"/>
            <a:r>
              <a:rPr lang="sk-SK" sz="2200" b="1" dirty="0">
                <a:solidFill>
                  <a:schemeClr val="tx1"/>
                </a:solidFill>
              </a:rPr>
              <a:t>7. Osobné víťazstvo / </a:t>
            </a:r>
            <a:r>
              <a:rPr lang="sk-SK" sz="2200" b="1" dirty="0" smtClean="0">
                <a:solidFill>
                  <a:schemeClr val="tx1"/>
                </a:solidFill>
              </a:rPr>
              <a:t>výzva/ súťaž                            8</a:t>
            </a:r>
            <a:r>
              <a:rPr lang="sk-SK" sz="2200" b="1" dirty="0">
                <a:solidFill>
                  <a:schemeClr val="tx1"/>
                </a:solidFill>
              </a:rPr>
              <a:t>, 15,23,32, 40		</a:t>
            </a:r>
          </a:p>
          <a:p>
            <a:pPr algn="l"/>
            <a:r>
              <a:rPr lang="sk-SK" sz="2200" b="1" dirty="0">
                <a:solidFill>
                  <a:schemeClr val="tx1"/>
                </a:solidFill>
              </a:rPr>
              <a:t>8. Životná rovnováha </a:t>
            </a:r>
            <a:r>
              <a:rPr lang="sk-SK" sz="2200" b="1" dirty="0" smtClean="0">
                <a:solidFill>
                  <a:schemeClr val="tx1"/>
                </a:solidFill>
              </a:rPr>
              <a:t>  / životný štýl                        6</a:t>
            </a:r>
            <a:r>
              <a:rPr lang="sk-SK" sz="2200" b="1" dirty="0">
                <a:solidFill>
                  <a:schemeClr val="tx1"/>
                </a:solidFill>
              </a:rPr>
              <a:t>, 16, 24, 27, 39</a:t>
            </a:r>
            <a:r>
              <a:rPr lang="sk-SK" b="1" dirty="0">
                <a:solidFill>
                  <a:schemeClr val="tx1"/>
                </a:solidFill>
              </a:rPr>
              <a:t>		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8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4"/>
          <p:cNvSpPr>
            <a:spLocks noGrp="1"/>
          </p:cNvSpPr>
          <p:nvPr>
            <p:ph idx="1"/>
          </p:nvPr>
        </p:nvSpPr>
        <p:spPr>
          <a:xfrm>
            <a:off x="395536" y="1268760"/>
            <a:ext cx="8568952" cy="4857403"/>
          </a:xfrm>
        </p:spPr>
        <p:txBody>
          <a:bodyPr>
            <a:noAutofit/>
          </a:bodyPr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ľudia zakotvení v istote sa usilujú robiť všetko,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čo si  </a:t>
            </a:r>
          </a:p>
          <a:p>
            <a:pPr marL="0" indent="0">
              <a:buNone/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praje zamestnávateľ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chcú mať predovšetkým zaručené zamestnanie, dobrý  </a:t>
            </a: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sk-SK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plat a iné výhody= </a:t>
            </a:r>
            <a:r>
              <a:rPr lang="sk-SK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spoľahlivá organizácia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nemajú veľké ambície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dôverujú organizácii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radi sa vzdajú časti zodpovednosti a slobody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myslia v </a:t>
            </a:r>
          </a:p>
          <a:p>
            <a:pPr marL="0" indent="0">
              <a:buNone/>
            </a:pPr>
            <a:r>
              <a:rPr lang="sk-SK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prospech organizácie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fungujú ako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obetaví  vykonávatelia  príkazov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strážcovia predpisov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v"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vyhýbajú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 riziku</a:t>
            </a: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u="sng" dirty="0" smtClean="0">
                <a:solidFill>
                  <a:srgbClr val="FF0000"/>
                </a:solidFill>
              </a:rPr>
              <a:t>1, </a:t>
            </a:r>
            <a:r>
              <a:rPr lang="sk-SK" u="sng" dirty="0" err="1" smtClean="0">
                <a:solidFill>
                  <a:srgbClr val="FF0000"/>
                </a:solidFill>
              </a:rPr>
              <a:t>Kariérová</a:t>
            </a:r>
            <a:r>
              <a:rPr lang="sk-SK" u="sng" dirty="0" smtClean="0">
                <a:solidFill>
                  <a:srgbClr val="FF0000"/>
                </a:solidFill>
              </a:rPr>
              <a:t> kotva  - istota</a:t>
            </a:r>
            <a:endParaRPr lang="sk-SK" u="sng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334496"/>
            <a:ext cx="2608941" cy="152137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9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3" y="1628800"/>
            <a:ext cx="8352928" cy="4497363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neradi akceptujú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pravidlá – maximálna nezávislosť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človek sám si organizuje život / vlastné plány, tempo 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chcú byť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samostatní  a slobodní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láka ich samostatné  podnikanie / svoje pravidlá 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vyhýbajú sa štandardom a dávajú prednosť samostatnej  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práci - „ </a:t>
            </a:r>
            <a:r>
              <a:rPr lang="sk-SK" sz="2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free-lance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endParaRPr lang="sk-SK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2, </a:t>
            </a:r>
            <a:r>
              <a:rPr lang="sk-SK" dirty="0" err="1" smtClean="0">
                <a:solidFill>
                  <a:srgbClr val="C00000"/>
                </a:solidFill>
              </a:rPr>
              <a:t>Kariérová</a:t>
            </a:r>
            <a:r>
              <a:rPr lang="sk-SK" dirty="0" smtClean="0">
                <a:solidFill>
                  <a:srgbClr val="C00000"/>
                </a:solidFill>
              </a:rPr>
              <a:t> kotva - autonómia</a:t>
            </a:r>
            <a:endParaRPr lang="sk-SK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69160"/>
            <a:ext cx="2489230" cy="165349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07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3000">
              <a:schemeClr val="accent1">
                <a:lumMod val="75000"/>
              </a:schemeClr>
            </a:gs>
            <a:gs pos="77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67545" y="1988840"/>
            <a:ext cx="8280920" cy="4137323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sk-SK" sz="2600" dirty="0" smtClean="0"/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dosahovať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pozíciu manažéra :</a:t>
            </a:r>
          </a:p>
          <a:p>
            <a:pPr marL="0" indent="0">
              <a:buNone/>
            </a:pPr>
            <a:r>
              <a:rPr lang="sk-SK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/ viesť, riadiť a  ovplyvňovať ľudí /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sk-SK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dôvera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vo vlastné schopnosti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radi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berú na seba </a:t>
            </a: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zodpovednosť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aby boli úspešní </a:t>
            </a: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potrebujú sociálne a emocionálne </a:t>
            </a:r>
          </a:p>
          <a:p>
            <a:pPr marL="0" indent="0">
              <a:buNone/>
            </a:pPr>
            <a:r>
              <a:rPr lang="sk-SK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spôsobilosti</a:t>
            </a:r>
          </a:p>
          <a:p>
            <a:pPr>
              <a:buClr>
                <a:srgbClr val="FF0000"/>
              </a:buClr>
            </a:pPr>
            <a:r>
              <a:rPr lang="sk-SK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dobre sa cítia v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„ džungli vzťahov </a:t>
            </a:r>
            <a:r>
              <a:rPr lang="sk-SK" sz="2600" dirty="0" smtClean="0">
                <a:latin typeface="Times New Roman" pitchFamily="18" charset="0"/>
                <a:cs typeface="Times New Roman" pitchFamily="18" charset="0"/>
              </a:rPr>
              <a:t>„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3,Kariérová kotva- manažérska kompetencia / riadenie</a:t>
            </a:r>
            <a:endParaRPr lang="sk-SK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01208"/>
            <a:ext cx="2483768" cy="140229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32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var vlnenia">
  <a:themeElements>
    <a:clrScheme name="Tvar vlneni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Tvar vlneni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var vlneni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576</TotalTime>
  <Words>716</Words>
  <Application>Microsoft Office PowerPoint</Application>
  <PresentationFormat>Prezentácia na obrazovke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Tvar vlnenia</vt:lpstr>
      <vt:lpstr>Kariérové kotvy</vt:lpstr>
      <vt:lpstr>Cieľ :</vt:lpstr>
      <vt:lpstr>Kariérová kotva</vt:lpstr>
      <vt:lpstr>Kariérová kotva - komponenty</vt:lpstr>
      <vt:lpstr>Typy kariérnych kotiev :</vt:lpstr>
      <vt:lpstr>Prezentácia programu PowerPoint</vt:lpstr>
      <vt:lpstr>1, Kariérová kotva  - istota</vt:lpstr>
      <vt:lpstr>2, Kariérová kotva - autonómia</vt:lpstr>
      <vt:lpstr>3,Kariérová kotva- manažérska kompetencia / riadenie</vt:lpstr>
      <vt:lpstr>4,Kariérová kotva   technicko –funkčná kompetencia</vt:lpstr>
      <vt:lpstr>5,Kariérová kotva - kreativita</vt:lpstr>
      <vt:lpstr>6, Kariérna kotva - oddanosť</vt:lpstr>
      <vt:lpstr>7,Kariérna kotva – výzva , súťaž</vt:lpstr>
      <vt:lpstr>8,Kariérna kotva – životný štýl , životná rovnováha</vt:lpstr>
      <vt:lpstr>Osobná spokojnosť vzniká tým, že žijem svoje vnútorné hodnoty, že vytváram a prinášam do sveta niečo, čomu verím, čo ma baví a napĺňa .....    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Kariérové kotvy</dc:title>
  <dc:creator>Balogová Janka</dc:creator>
  <cp:lastModifiedBy>Balogová Janka</cp:lastModifiedBy>
  <cp:revision>44</cp:revision>
  <cp:lastPrinted>2016-09-07T12:40:18Z</cp:lastPrinted>
  <dcterms:created xsi:type="dcterms:W3CDTF">2016-03-10T12:42:17Z</dcterms:created>
  <dcterms:modified xsi:type="dcterms:W3CDTF">2016-09-07T12:49:37Z</dcterms:modified>
</cp:coreProperties>
</file>