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286" r:id="rId3"/>
    <p:sldId id="284" r:id="rId4"/>
    <p:sldId id="290" r:id="rId5"/>
    <p:sldId id="321" r:id="rId6"/>
    <p:sldId id="358" r:id="rId7"/>
    <p:sldId id="289" r:id="rId8"/>
    <p:sldId id="355" r:id="rId9"/>
    <p:sldId id="356" r:id="rId10"/>
    <p:sldId id="359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261"/>
    <a:srgbClr val="009F3C"/>
    <a:srgbClr val="F58D01"/>
    <a:srgbClr val="E8402E"/>
    <a:srgbClr val="1B587C"/>
    <a:srgbClr val="464543"/>
    <a:srgbClr val="9900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71707" autoAdjust="0"/>
  </p:normalViewPr>
  <p:slideViewPr>
    <p:cSldViewPr>
      <p:cViewPr varScale="1">
        <p:scale>
          <a:sx n="72" d="100"/>
          <a:sy n="72" d="100"/>
        </p:scale>
        <p:origin x="11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3DE35-165A-4CBD-8486-5DC70C0C1A0C}" type="doc">
      <dgm:prSet loTypeId="urn:microsoft.com/office/officeart/2005/8/layout/pyramid2" loCatId="pyramid" qsTypeId="urn:microsoft.com/office/officeart/2005/8/quickstyle/simple1" qsCatId="simple" csTypeId="urn:microsoft.com/office/officeart/2005/8/colors/accent3_3" csCatId="accent3" phldr="1"/>
      <dgm:spPr/>
    </dgm:pt>
    <dgm:pt modelId="{AAA84FF8-B2DF-4578-A521-8E78907BB1D3}">
      <dgm:prSet phldrT="[Text]"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sk-SK" sz="2000" b="1" i="1" dirty="0">
              <a:solidFill>
                <a:srgbClr val="0B3261"/>
              </a:solidFill>
            </a:rPr>
            <a:t>Nástroj dlhodobého poradenstva</a:t>
          </a:r>
          <a:endParaRPr lang="en-GB" sz="2000" dirty="0">
            <a:solidFill>
              <a:srgbClr val="0B3261"/>
            </a:solidFill>
          </a:endParaRPr>
        </a:p>
      </dgm:t>
    </dgm:pt>
    <dgm:pt modelId="{63A9C65D-C2D1-437D-94B2-62F02E2830BF}" type="parTrans" cxnId="{C57A4DFA-55BC-430F-B24E-964A0580B8B3}">
      <dgm:prSet/>
      <dgm:spPr/>
      <dgm:t>
        <a:bodyPr/>
        <a:lstStyle/>
        <a:p>
          <a:endParaRPr lang="en-GB"/>
        </a:p>
      </dgm:t>
    </dgm:pt>
    <dgm:pt modelId="{5498F6E8-3BAD-476A-927D-B5CBFCC49DE5}" type="sibTrans" cxnId="{C57A4DFA-55BC-430F-B24E-964A0580B8B3}">
      <dgm:prSet/>
      <dgm:spPr/>
      <dgm:t>
        <a:bodyPr/>
        <a:lstStyle/>
        <a:p>
          <a:endParaRPr lang="en-GB"/>
        </a:p>
      </dgm:t>
    </dgm:pt>
    <dgm:pt modelId="{77645054-DE0D-4469-AC3B-29196AFA5AC4}">
      <dgm:prSet custT="1"/>
      <dgm:spPr>
        <a:solidFill>
          <a:srgbClr val="F58D01">
            <a:alpha val="90000"/>
          </a:srgbClr>
        </a:solidFill>
      </dgm:spPr>
      <dgm:t>
        <a:bodyPr/>
        <a:lstStyle/>
        <a:p>
          <a:r>
            <a:rPr lang="sk-SK" sz="2000" b="1" i="1" dirty="0">
              <a:solidFill>
                <a:srgbClr val="C00000"/>
              </a:solidFill>
            </a:rPr>
            <a:t>Kariérna pamäť</a:t>
          </a:r>
        </a:p>
      </dgm:t>
    </dgm:pt>
    <dgm:pt modelId="{959CD60E-3E09-46D2-AA3A-DE172E085156}" type="parTrans" cxnId="{D8FE56D3-A268-4BBA-B232-A89D4AB2A8B5}">
      <dgm:prSet/>
      <dgm:spPr/>
      <dgm:t>
        <a:bodyPr/>
        <a:lstStyle/>
        <a:p>
          <a:endParaRPr lang="en-GB"/>
        </a:p>
      </dgm:t>
    </dgm:pt>
    <dgm:pt modelId="{793727A7-D1CF-4A63-B59F-552552BC364C}" type="sibTrans" cxnId="{D8FE56D3-A268-4BBA-B232-A89D4AB2A8B5}">
      <dgm:prSet/>
      <dgm:spPr/>
      <dgm:t>
        <a:bodyPr/>
        <a:lstStyle/>
        <a:p>
          <a:endParaRPr lang="en-GB"/>
        </a:p>
      </dgm:t>
    </dgm:pt>
    <dgm:pt modelId="{5FCB603D-40BC-4EF8-A3EA-0471B35AC79D}">
      <dgm:prSet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sk-SK" sz="2000" b="1" i="1" dirty="0">
              <a:solidFill>
                <a:srgbClr val="FFFF00"/>
              </a:solidFill>
            </a:rPr>
            <a:t>Valorizácia skúseností</a:t>
          </a:r>
        </a:p>
      </dgm:t>
    </dgm:pt>
    <dgm:pt modelId="{FF63AC13-9E9B-47B5-834C-F7CCEEE145E4}" type="parTrans" cxnId="{8E10B16F-F1ED-48C9-8963-A6996714A830}">
      <dgm:prSet/>
      <dgm:spPr/>
      <dgm:t>
        <a:bodyPr/>
        <a:lstStyle/>
        <a:p>
          <a:endParaRPr lang="en-GB"/>
        </a:p>
      </dgm:t>
    </dgm:pt>
    <dgm:pt modelId="{E03A7A12-295B-4E0B-8D8E-13B72262C1EE}" type="sibTrans" cxnId="{8E10B16F-F1ED-48C9-8963-A6996714A830}">
      <dgm:prSet/>
      <dgm:spPr/>
      <dgm:t>
        <a:bodyPr/>
        <a:lstStyle/>
        <a:p>
          <a:endParaRPr lang="en-GB"/>
        </a:p>
      </dgm:t>
    </dgm:pt>
    <dgm:pt modelId="{54CDE987-3DC0-4F62-B25E-3D0878BE8E28}">
      <dgm:prSet custT="1"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sk-SK" sz="2000" b="1" i="1" dirty="0"/>
            <a:t>Aktívna účasť klienta</a:t>
          </a:r>
        </a:p>
      </dgm:t>
    </dgm:pt>
    <dgm:pt modelId="{FC027DC0-1DFA-4070-BF23-9619E66B21F7}" type="parTrans" cxnId="{CA83E6B6-1A47-49A6-9CC7-7BA925002E70}">
      <dgm:prSet/>
      <dgm:spPr/>
      <dgm:t>
        <a:bodyPr/>
        <a:lstStyle/>
        <a:p>
          <a:endParaRPr lang="en-GB"/>
        </a:p>
      </dgm:t>
    </dgm:pt>
    <dgm:pt modelId="{0AFC1E9A-15B2-44B6-925A-0D56308F80F7}" type="sibTrans" cxnId="{CA83E6B6-1A47-49A6-9CC7-7BA925002E70}">
      <dgm:prSet/>
      <dgm:spPr/>
      <dgm:t>
        <a:bodyPr/>
        <a:lstStyle/>
        <a:p>
          <a:endParaRPr lang="en-GB"/>
        </a:p>
      </dgm:t>
    </dgm:pt>
    <dgm:pt modelId="{9F698AB7-D9A7-4D08-AD3B-561AF69E2A05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sk-SK" sz="2000" b="1" i="1" dirty="0">
              <a:solidFill>
                <a:srgbClr val="0B3261"/>
              </a:solidFill>
            </a:rPr>
            <a:t>Nástroj komunikácie a predávania sa na TP</a:t>
          </a:r>
          <a:endParaRPr lang="en-GB" sz="2000" dirty="0">
            <a:solidFill>
              <a:srgbClr val="0B3261"/>
            </a:solidFill>
          </a:endParaRPr>
        </a:p>
      </dgm:t>
    </dgm:pt>
    <dgm:pt modelId="{26BD3257-0D44-4CA2-A95E-D4DF01A39C62}" type="parTrans" cxnId="{E5494636-0072-47A1-9DFD-034970ADB62A}">
      <dgm:prSet/>
      <dgm:spPr/>
      <dgm:t>
        <a:bodyPr/>
        <a:lstStyle/>
        <a:p>
          <a:endParaRPr lang="en-GB"/>
        </a:p>
      </dgm:t>
    </dgm:pt>
    <dgm:pt modelId="{1D08AE5D-5859-458F-B2EA-2A240299A600}" type="sibTrans" cxnId="{E5494636-0072-47A1-9DFD-034970ADB62A}">
      <dgm:prSet/>
      <dgm:spPr/>
      <dgm:t>
        <a:bodyPr/>
        <a:lstStyle/>
        <a:p>
          <a:endParaRPr lang="en-GB"/>
        </a:p>
      </dgm:t>
    </dgm:pt>
    <dgm:pt modelId="{2A42B657-B5C2-4D8E-99A7-85862FFB925D}" type="pres">
      <dgm:prSet presAssocID="{2543DE35-165A-4CBD-8486-5DC70C0C1A0C}" presName="compositeShape" presStyleCnt="0">
        <dgm:presLayoutVars>
          <dgm:dir/>
          <dgm:resizeHandles/>
        </dgm:presLayoutVars>
      </dgm:prSet>
      <dgm:spPr/>
    </dgm:pt>
    <dgm:pt modelId="{E627F21C-9782-4CA5-ADFE-7604D98C7A4F}" type="pres">
      <dgm:prSet presAssocID="{2543DE35-165A-4CBD-8486-5DC70C0C1A0C}" presName="pyramid" presStyleLbl="node1" presStyleIdx="0" presStyleCnt="1"/>
      <dgm:spPr>
        <a:solidFill>
          <a:srgbClr val="009F3C"/>
        </a:solidFill>
      </dgm:spPr>
    </dgm:pt>
    <dgm:pt modelId="{CFC716A5-1086-4ED4-9FF9-19DAA90E13DA}" type="pres">
      <dgm:prSet presAssocID="{2543DE35-165A-4CBD-8486-5DC70C0C1A0C}" presName="theList" presStyleCnt="0"/>
      <dgm:spPr/>
    </dgm:pt>
    <dgm:pt modelId="{888B1D17-52B0-413C-85EC-44E378131DC0}" type="pres">
      <dgm:prSet presAssocID="{AAA84FF8-B2DF-4578-A521-8E78907BB1D3}" presName="aNode" presStyleLbl="fgAcc1" presStyleIdx="0" presStyleCnt="5" custLinFactNeighborX="-905" custLinFactNeighborY="-66741">
        <dgm:presLayoutVars>
          <dgm:bulletEnabled val="1"/>
        </dgm:presLayoutVars>
      </dgm:prSet>
      <dgm:spPr/>
    </dgm:pt>
    <dgm:pt modelId="{AD4B191B-DB5D-43CA-9752-832A1FA78EFD}" type="pres">
      <dgm:prSet presAssocID="{AAA84FF8-B2DF-4578-A521-8E78907BB1D3}" presName="aSpace" presStyleCnt="0"/>
      <dgm:spPr/>
    </dgm:pt>
    <dgm:pt modelId="{C522CE5D-2135-41D2-8FCC-EF7143F069EF}" type="pres">
      <dgm:prSet presAssocID="{77645054-DE0D-4469-AC3B-29196AFA5AC4}" presName="aNode" presStyleLbl="fgAcc1" presStyleIdx="1" presStyleCnt="5">
        <dgm:presLayoutVars>
          <dgm:bulletEnabled val="1"/>
        </dgm:presLayoutVars>
      </dgm:prSet>
      <dgm:spPr/>
    </dgm:pt>
    <dgm:pt modelId="{844F6699-10D8-41A2-A3EE-C8B767F34768}" type="pres">
      <dgm:prSet presAssocID="{77645054-DE0D-4469-AC3B-29196AFA5AC4}" presName="aSpace" presStyleCnt="0"/>
      <dgm:spPr/>
    </dgm:pt>
    <dgm:pt modelId="{71C59A24-C232-4CE6-8B12-7C783201E3AB}" type="pres">
      <dgm:prSet presAssocID="{5FCB603D-40BC-4EF8-A3EA-0471B35AC79D}" presName="aNode" presStyleLbl="fgAcc1" presStyleIdx="2" presStyleCnt="5">
        <dgm:presLayoutVars>
          <dgm:bulletEnabled val="1"/>
        </dgm:presLayoutVars>
      </dgm:prSet>
      <dgm:spPr/>
    </dgm:pt>
    <dgm:pt modelId="{7270C4F4-3C8E-4FB0-A0C0-ACA0C6DAE153}" type="pres">
      <dgm:prSet presAssocID="{5FCB603D-40BC-4EF8-A3EA-0471B35AC79D}" presName="aSpace" presStyleCnt="0"/>
      <dgm:spPr/>
    </dgm:pt>
    <dgm:pt modelId="{A295EB06-AD8F-47B9-A8DD-5EC089661CA5}" type="pres">
      <dgm:prSet presAssocID="{54CDE987-3DC0-4F62-B25E-3D0878BE8E28}" presName="aNode" presStyleLbl="fgAcc1" presStyleIdx="3" presStyleCnt="5">
        <dgm:presLayoutVars>
          <dgm:bulletEnabled val="1"/>
        </dgm:presLayoutVars>
      </dgm:prSet>
      <dgm:spPr/>
    </dgm:pt>
    <dgm:pt modelId="{B1E21EE2-210F-4301-945C-86F7CFD8F41E}" type="pres">
      <dgm:prSet presAssocID="{54CDE987-3DC0-4F62-B25E-3D0878BE8E28}" presName="aSpace" presStyleCnt="0"/>
      <dgm:spPr/>
    </dgm:pt>
    <dgm:pt modelId="{48239EE9-D04E-4089-840C-6B92389D65F3}" type="pres">
      <dgm:prSet presAssocID="{9F698AB7-D9A7-4D08-AD3B-561AF69E2A05}" presName="aNode" presStyleLbl="fgAcc1" presStyleIdx="4" presStyleCnt="5">
        <dgm:presLayoutVars>
          <dgm:bulletEnabled val="1"/>
        </dgm:presLayoutVars>
      </dgm:prSet>
      <dgm:spPr/>
    </dgm:pt>
    <dgm:pt modelId="{0A9591F1-037B-433D-96E4-D5E3696B0B84}" type="pres">
      <dgm:prSet presAssocID="{9F698AB7-D9A7-4D08-AD3B-561AF69E2A05}" presName="aSpace" presStyleCnt="0"/>
      <dgm:spPr/>
    </dgm:pt>
  </dgm:ptLst>
  <dgm:cxnLst>
    <dgm:cxn modelId="{FDEA4E33-3B37-4D8B-8DBC-8D2728169BFC}" type="presOf" srcId="{5FCB603D-40BC-4EF8-A3EA-0471B35AC79D}" destId="{71C59A24-C232-4CE6-8B12-7C783201E3AB}" srcOrd="0" destOrd="0" presId="urn:microsoft.com/office/officeart/2005/8/layout/pyramid2"/>
    <dgm:cxn modelId="{E5494636-0072-47A1-9DFD-034970ADB62A}" srcId="{2543DE35-165A-4CBD-8486-5DC70C0C1A0C}" destId="{9F698AB7-D9A7-4D08-AD3B-561AF69E2A05}" srcOrd="4" destOrd="0" parTransId="{26BD3257-0D44-4CA2-A95E-D4DF01A39C62}" sibTransId="{1D08AE5D-5859-458F-B2EA-2A240299A600}"/>
    <dgm:cxn modelId="{8E10B16F-F1ED-48C9-8963-A6996714A830}" srcId="{2543DE35-165A-4CBD-8486-5DC70C0C1A0C}" destId="{5FCB603D-40BC-4EF8-A3EA-0471B35AC79D}" srcOrd="2" destOrd="0" parTransId="{FF63AC13-9E9B-47B5-834C-F7CCEEE145E4}" sibTransId="{E03A7A12-295B-4E0B-8D8E-13B72262C1EE}"/>
    <dgm:cxn modelId="{77D34D53-006B-4418-A2A6-EAB580B8D5B7}" type="presOf" srcId="{54CDE987-3DC0-4F62-B25E-3D0878BE8E28}" destId="{A295EB06-AD8F-47B9-A8DD-5EC089661CA5}" srcOrd="0" destOrd="0" presId="urn:microsoft.com/office/officeart/2005/8/layout/pyramid2"/>
    <dgm:cxn modelId="{F7EB9955-0F95-4E2E-99F7-42E2C250DF7C}" type="presOf" srcId="{77645054-DE0D-4469-AC3B-29196AFA5AC4}" destId="{C522CE5D-2135-41D2-8FCC-EF7143F069EF}" srcOrd="0" destOrd="0" presId="urn:microsoft.com/office/officeart/2005/8/layout/pyramid2"/>
    <dgm:cxn modelId="{E7C57FA2-9DA3-4A9B-B5ED-1D2D5C4EE014}" type="presOf" srcId="{2543DE35-165A-4CBD-8486-5DC70C0C1A0C}" destId="{2A42B657-B5C2-4D8E-99A7-85862FFB925D}" srcOrd="0" destOrd="0" presId="urn:microsoft.com/office/officeart/2005/8/layout/pyramid2"/>
    <dgm:cxn modelId="{CA83E6B6-1A47-49A6-9CC7-7BA925002E70}" srcId="{2543DE35-165A-4CBD-8486-5DC70C0C1A0C}" destId="{54CDE987-3DC0-4F62-B25E-3D0878BE8E28}" srcOrd="3" destOrd="0" parTransId="{FC027DC0-1DFA-4070-BF23-9619E66B21F7}" sibTransId="{0AFC1E9A-15B2-44B6-925A-0D56308F80F7}"/>
    <dgm:cxn modelId="{D8FE56D3-A268-4BBA-B232-A89D4AB2A8B5}" srcId="{2543DE35-165A-4CBD-8486-5DC70C0C1A0C}" destId="{77645054-DE0D-4469-AC3B-29196AFA5AC4}" srcOrd="1" destOrd="0" parTransId="{959CD60E-3E09-46D2-AA3A-DE172E085156}" sibTransId="{793727A7-D1CF-4A63-B59F-552552BC364C}"/>
    <dgm:cxn modelId="{6F6AA8DE-8FD9-4F66-B407-F5BB9229B9A8}" type="presOf" srcId="{9F698AB7-D9A7-4D08-AD3B-561AF69E2A05}" destId="{48239EE9-D04E-4089-840C-6B92389D65F3}" srcOrd="0" destOrd="0" presId="urn:microsoft.com/office/officeart/2005/8/layout/pyramid2"/>
    <dgm:cxn modelId="{24F97EE4-9419-428A-B383-566EFBDF52A1}" type="presOf" srcId="{AAA84FF8-B2DF-4578-A521-8E78907BB1D3}" destId="{888B1D17-52B0-413C-85EC-44E378131DC0}" srcOrd="0" destOrd="0" presId="urn:microsoft.com/office/officeart/2005/8/layout/pyramid2"/>
    <dgm:cxn modelId="{C57A4DFA-55BC-430F-B24E-964A0580B8B3}" srcId="{2543DE35-165A-4CBD-8486-5DC70C0C1A0C}" destId="{AAA84FF8-B2DF-4578-A521-8E78907BB1D3}" srcOrd="0" destOrd="0" parTransId="{63A9C65D-C2D1-437D-94B2-62F02E2830BF}" sibTransId="{5498F6E8-3BAD-476A-927D-B5CBFCC49DE5}"/>
    <dgm:cxn modelId="{4807BB2B-15DC-4E9A-B9EC-F72D53A85763}" type="presParOf" srcId="{2A42B657-B5C2-4D8E-99A7-85862FFB925D}" destId="{E627F21C-9782-4CA5-ADFE-7604D98C7A4F}" srcOrd="0" destOrd="0" presId="urn:microsoft.com/office/officeart/2005/8/layout/pyramid2"/>
    <dgm:cxn modelId="{8C70AD0C-C069-4826-9A83-9DA6A60D5515}" type="presParOf" srcId="{2A42B657-B5C2-4D8E-99A7-85862FFB925D}" destId="{CFC716A5-1086-4ED4-9FF9-19DAA90E13DA}" srcOrd="1" destOrd="0" presId="urn:microsoft.com/office/officeart/2005/8/layout/pyramid2"/>
    <dgm:cxn modelId="{A7911482-98DF-4959-A0B3-D490AFE661C3}" type="presParOf" srcId="{CFC716A5-1086-4ED4-9FF9-19DAA90E13DA}" destId="{888B1D17-52B0-413C-85EC-44E378131DC0}" srcOrd="0" destOrd="0" presId="urn:microsoft.com/office/officeart/2005/8/layout/pyramid2"/>
    <dgm:cxn modelId="{300D1CCE-753E-4BA8-A205-E72B6A105BE2}" type="presParOf" srcId="{CFC716A5-1086-4ED4-9FF9-19DAA90E13DA}" destId="{AD4B191B-DB5D-43CA-9752-832A1FA78EFD}" srcOrd="1" destOrd="0" presId="urn:microsoft.com/office/officeart/2005/8/layout/pyramid2"/>
    <dgm:cxn modelId="{E3E2C6E4-1A1D-4067-A69E-87810771C3D2}" type="presParOf" srcId="{CFC716A5-1086-4ED4-9FF9-19DAA90E13DA}" destId="{C522CE5D-2135-41D2-8FCC-EF7143F069EF}" srcOrd="2" destOrd="0" presId="urn:microsoft.com/office/officeart/2005/8/layout/pyramid2"/>
    <dgm:cxn modelId="{9322BB74-5201-4CD3-9D51-3EB413C5B70A}" type="presParOf" srcId="{CFC716A5-1086-4ED4-9FF9-19DAA90E13DA}" destId="{844F6699-10D8-41A2-A3EE-C8B767F34768}" srcOrd="3" destOrd="0" presId="urn:microsoft.com/office/officeart/2005/8/layout/pyramid2"/>
    <dgm:cxn modelId="{824FD96C-00E9-497B-864C-E292CDE25BB5}" type="presParOf" srcId="{CFC716A5-1086-4ED4-9FF9-19DAA90E13DA}" destId="{71C59A24-C232-4CE6-8B12-7C783201E3AB}" srcOrd="4" destOrd="0" presId="urn:microsoft.com/office/officeart/2005/8/layout/pyramid2"/>
    <dgm:cxn modelId="{3C5DCC57-3C08-408C-A6A9-CBD937B77685}" type="presParOf" srcId="{CFC716A5-1086-4ED4-9FF9-19DAA90E13DA}" destId="{7270C4F4-3C8E-4FB0-A0C0-ACA0C6DAE153}" srcOrd="5" destOrd="0" presId="urn:microsoft.com/office/officeart/2005/8/layout/pyramid2"/>
    <dgm:cxn modelId="{6EAE110A-E2B3-4389-A267-D5304B354763}" type="presParOf" srcId="{CFC716A5-1086-4ED4-9FF9-19DAA90E13DA}" destId="{A295EB06-AD8F-47B9-A8DD-5EC089661CA5}" srcOrd="6" destOrd="0" presId="urn:microsoft.com/office/officeart/2005/8/layout/pyramid2"/>
    <dgm:cxn modelId="{D01A4F3A-4933-4A5B-A363-651EE5AD8467}" type="presParOf" srcId="{CFC716A5-1086-4ED4-9FF9-19DAA90E13DA}" destId="{B1E21EE2-210F-4301-945C-86F7CFD8F41E}" srcOrd="7" destOrd="0" presId="urn:microsoft.com/office/officeart/2005/8/layout/pyramid2"/>
    <dgm:cxn modelId="{0B72537C-847A-4696-AFC6-BE278354CD57}" type="presParOf" srcId="{CFC716A5-1086-4ED4-9FF9-19DAA90E13DA}" destId="{48239EE9-D04E-4089-840C-6B92389D65F3}" srcOrd="8" destOrd="0" presId="urn:microsoft.com/office/officeart/2005/8/layout/pyramid2"/>
    <dgm:cxn modelId="{8B340287-327E-4D81-9397-8F0DC62DE21E}" type="presParOf" srcId="{CFC716A5-1086-4ED4-9FF9-19DAA90E13DA}" destId="{0A9591F1-037B-433D-96E4-D5E3696B0B84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7F21C-9782-4CA5-ADFE-7604D98C7A4F}">
      <dsp:nvSpPr>
        <dsp:cNvPr id="0" name=""/>
        <dsp:cNvSpPr/>
      </dsp:nvSpPr>
      <dsp:spPr>
        <a:xfrm>
          <a:off x="1108923" y="0"/>
          <a:ext cx="4896544" cy="4896544"/>
        </a:xfrm>
        <a:prstGeom prst="triangle">
          <a:avLst/>
        </a:prstGeom>
        <a:solidFill>
          <a:srgbClr val="009F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B1D17-52B0-413C-85EC-44E378131DC0}">
      <dsp:nvSpPr>
        <dsp:cNvPr id="0" name=""/>
        <dsp:cNvSpPr/>
      </dsp:nvSpPr>
      <dsp:spPr>
        <a:xfrm>
          <a:off x="3528391" y="432048"/>
          <a:ext cx="3182753" cy="696227"/>
        </a:xfrm>
        <a:prstGeom prst="roundRect">
          <a:avLst/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i="1" kern="1200" dirty="0">
              <a:solidFill>
                <a:srgbClr val="0B3261"/>
              </a:solidFill>
            </a:rPr>
            <a:t>Nástroj dlhodobého poradenstva</a:t>
          </a:r>
          <a:endParaRPr lang="en-GB" sz="2000" kern="1200" dirty="0">
            <a:solidFill>
              <a:srgbClr val="0B3261"/>
            </a:solidFill>
          </a:endParaRPr>
        </a:p>
      </dsp:txBody>
      <dsp:txXfrm>
        <a:off x="3562378" y="466035"/>
        <a:ext cx="3114779" cy="628253"/>
      </dsp:txXfrm>
    </dsp:sp>
    <dsp:sp modelId="{C522CE5D-2135-41D2-8FCC-EF7143F069EF}">
      <dsp:nvSpPr>
        <dsp:cNvPr id="0" name=""/>
        <dsp:cNvSpPr/>
      </dsp:nvSpPr>
      <dsp:spPr>
        <a:xfrm>
          <a:off x="3557195" y="1273388"/>
          <a:ext cx="3182753" cy="696227"/>
        </a:xfrm>
        <a:prstGeom prst="roundRect">
          <a:avLst/>
        </a:prstGeom>
        <a:solidFill>
          <a:srgbClr val="F58D01">
            <a:alpha val="90000"/>
          </a:srgbClr>
        </a:solidFill>
        <a:ln w="25400" cap="flat" cmpd="sng" algn="ctr">
          <a:solidFill>
            <a:schemeClr val="accent3">
              <a:shade val="80000"/>
              <a:hueOff val="54727"/>
              <a:satOff val="-358"/>
              <a:lumOff val="61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i="1" kern="1200" dirty="0">
              <a:solidFill>
                <a:srgbClr val="C00000"/>
              </a:solidFill>
            </a:rPr>
            <a:t>Kariérna pamäť</a:t>
          </a:r>
        </a:p>
      </dsp:txBody>
      <dsp:txXfrm>
        <a:off x="3591182" y="1307375"/>
        <a:ext cx="3114779" cy="628253"/>
      </dsp:txXfrm>
    </dsp:sp>
    <dsp:sp modelId="{71C59A24-C232-4CE6-8B12-7C783201E3AB}">
      <dsp:nvSpPr>
        <dsp:cNvPr id="0" name=""/>
        <dsp:cNvSpPr/>
      </dsp:nvSpPr>
      <dsp:spPr>
        <a:xfrm>
          <a:off x="3557195" y="2056644"/>
          <a:ext cx="3182753" cy="696227"/>
        </a:xfrm>
        <a:prstGeom prst="roundRect">
          <a:avLst/>
        </a:prstGeom>
        <a:solidFill>
          <a:srgbClr val="C00000">
            <a:alpha val="90000"/>
          </a:srgbClr>
        </a:solidFill>
        <a:ln w="25400" cap="flat" cmpd="sng" algn="ctr">
          <a:solidFill>
            <a:schemeClr val="accent3">
              <a:shade val="80000"/>
              <a:hueOff val="109454"/>
              <a:satOff val="-716"/>
              <a:lumOff val="12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i="1" kern="1200" dirty="0">
              <a:solidFill>
                <a:srgbClr val="FFFF00"/>
              </a:solidFill>
            </a:rPr>
            <a:t>Valorizácia skúseností</a:t>
          </a:r>
        </a:p>
      </dsp:txBody>
      <dsp:txXfrm>
        <a:off x="3591182" y="2090631"/>
        <a:ext cx="3114779" cy="628253"/>
      </dsp:txXfrm>
    </dsp:sp>
    <dsp:sp modelId="{A295EB06-AD8F-47B9-A8DD-5EC089661CA5}">
      <dsp:nvSpPr>
        <dsp:cNvPr id="0" name=""/>
        <dsp:cNvSpPr/>
      </dsp:nvSpPr>
      <dsp:spPr>
        <a:xfrm>
          <a:off x="3557195" y="2839899"/>
          <a:ext cx="3182753" cy="696227"/>
        </a:xfrm>
        <a:prstGeom prst="round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chemeClr val="accent3">
              <a:shade val="80000"/>
              <a:hueOff val="164180"/>
              <a:satOff val="-1073"/>
              <a:lumOff val="18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i="1" kern="1200" dirty="0"/>
            <a:t>Aktívna účasť klienta</a:t>
          </a:r>
        </a:p>
      </dsp:txBody>
      <dsp:txXfrm>
        <a:off x="3591182" y="2873886"/>
        <a:ext cx="3114779" cy="628253"/>
      </dsp:txXfrm>
    </dsp:sp>
    <dsp:sp modelId="{48239EE9-D04E-4089-840C-6B92389D65F3}">
      <dsp:nvSpPr>
        <dsp:cNvPr id="0" name=""/>
        <dsp:cNvSpPr/>
      </dsp:nvSpPr>
      <dsp:spPr>
        <a:xfrm>
          <a:off x="3557195" y="3623155"/>
          <a:ext cx="3182753" cy="696227"/>
        </a:xfrm>
        <a:prstGeom prst="round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3">
              <a:shade val="80000"/>
              <a:hueOff val="218907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i="1" kern="1200" dirty="0">
              <a:solidFill>
                <a:srgbClr val="0B3261"/>
              </a:solidFill>
            </a:rPr>
            <a:t>Nástroj komunikácie a predávania sa na TP</a:t>
          </a:r>
          <a:endParaRPr lang="en-GB" sz="2000" kern="1200" dirty="0">
            <a:solidFill>
              <a:srgbClr val="0B3261"/>
            </a:solidFill>
          </a:endParaRPr>
        </a:p>
      </dsp:txBody>
      <dsp:txXfrm>
        <a:off x="3591182" y="3657142"/>
        <a:ext cx="3114779" cy="62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23/04/2017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7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aseline="0" dirty="0"/>
              <a:t>Prakticky môžeme ľuďom pomôcť pri hľadaní vlastných kompetencií formou tzv. </a:t>
            </a:r>
            <a:r>
              <a:rPr lang="sk-SK" baseline="0" dirty="0" err="1"/>
              <a:t>behaviorálneho</a:t>
            </a:r>
            <a:r>
              <a:rPr lang="sk-SK" baseline="0" dirty="0"/>
              <a:t> rozhovoru (vysvetliť </a:t>
            </a:r>
            <a:r>
              <a:rPr lang="sk-SK" baseline="0" dirty="0" err="1"/>
              <a:t>slajd</a:t>
            </a:r>
            <a:r>
              <a:rPr lang="sk-SK" baseline="0" dirty="0"/>
              <a:t> podľa metodiky):</a:t>
            </a: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Scenár - Stručne opíšte Vašu pracovnú pozíciu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Aké činnosti ste vykonávali? Aké problémy ste riešili? Čo boli hlavné prekážky? Aké výnimočné situácie ste zažili?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=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Ownership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Vlastníctvo - Popíšte akú zodpovednosť ste mali Vy konkrétne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Aká bola Vaša úloha? Čo konkrétne sa od Vás očakávalo? Za čo ste boli zodpovední vy osobne?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Činnosť - Opíšte ako ste konali / ako ste sa rozhodli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Popíšte stručne Váš pracovný deň. S akými problémami ste sa stretávali? Aké kroky ste podnikli, aby ste problém vyriešili? Čo ste urobili potom? Ako ste sa rozhodli? Z akých dôvodov?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Výsledky - Aký bol výsledok Vašich činov a rozhodnutí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dopadlo? Ako reagovali kolegovia/nadriadení...? Dá sa výsledok vyjadriť v číslach (napr. časová alebo finančná úspora)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</a:p>
          <a:p>
            <a:endParaRPr lang="sk-SK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Prakticky je možné začať na portfóliu robiť na skupinovej aktivite, alebo individuálne. Dobré je spolu s klientom rozpracovať jednu skúsenosť a potom nechať robiť na doma (ak je to možné)</a:t>
            </a: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4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sk-SK" baseline="0" dirty="0"/>
          </a:p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Triedenia: roztriedim</a:t>
            </a:r>
            <a:r>
              <a:rPr lang="sk-SK" baseline="0" dirty="0"/>
              <a:t> si, aké mám skúsenosti – vzdelávacie, pracovné a mimopracovné (ukázať prvé listy skúseností). Toto je minimálna úroveň, ktorú musí zvládnuť každý </a:t>
            </a:r>
            <a:r>
              <a:rPr lang="sk-SK" baseline="0" dirty="0" err="1"/>
              <a:t>UoZ</a:t>
            </a:r>
            <a:r>
              <a:rPr lang="sk-SK" baseline="0" dirty="0"/>
              <a:t>.</a:t>
            </a:r>
            <a:endParaRPr lang="sk-SK" dirty="0"/>
          </a:p>
          <a:p>
            <a:r>
              <a:rPr lang="sk-SK" dirty="0"/>
              <a:t>Popis – popíšem si, čo všetko</a:t>
            </a:r>
            <a:r>
              <a:rPr lang="sk-SK" baseline="0" dirty="0"/>
              <a:t> som sa v tej skúsenosti naučil (na to slúžia listy pracovných skúseností, je potrebné ich mať očíslované pre každú skúsenosť</a:t>
            </a:r>
            <a:endParaRPr lang="sk-SK" dirty="0"/>
          </a:p>
          <a:p>
            <a:r>
              <a:rPr lang="sk-SK" baseline="0" dirty="0"/>
              <a:t>Syntéza –skúsenosť je preložená do kompetencií, napr. formou </a:t>
            </a:r>
            <a:r>
              <a:rPr lang="sk-SK" baseline="0" dirty="0" err="1"/>
              <a:t>Europass</a:t>
            </a:r>
            <a:r>
              <a:rPr lang="sk-SK" baseline="0" dirty="0"/>
              <a:t> (ukázať v portfóliu) </a:t>
            </a:r>
          </a:p>
          <a:p>
            <a:r>
              <a:rPr lang="sk-SK" baseline="0" dirty="0"/>
              <a:t>Hodnotenie – klient sa stáva aktívnym hráčom, je potrebné, aby si svoje kompetencie dokázal sám zhodnotiť, pýtal si spätnú väzbu od zamestnávateľa, zbieral dôkazy, zapisoval – k tomuto ho chceme priviesť, rozvíjať jeho pohľad na seba, ako „odborníka“, profesionála (Čo viem robiť?)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13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V každej BK by musí byť priestor pre založenie portfólia, ideálne skupinovou formou. Po prezentácii si ukážeme, ako by mohol vyzerať taký </a:t>
            </a:r>
            <a:r>
              <a:rPr lang="sk-SK" baseline="0" dirty="0" err="1"/>
              <a:t>workshop</a:t>
            </a:r>
            <a:r>
              <a:rPr lang="sk-SK" baseline="0" dirty="0"/>
              <a:t> pre založenie portfólia.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V každej BK by musí byť priestor pre založenie portfólia, ideálne skupinovou formou. Po prezentácii si ukážeme, ako by mohol vyzerať taký </a:t>
            </a:r>
            <a:r>
              <a:rPr lang="sk-SK" baseline="0" dirty="0" err="1"/>
              <a:t>workshop</a:t>
            </a:r>
            <a:r>
              <a:rPr lang="sk-SK" baseline="0" dirty="0"/>
              <a:t> pre založenie portfólia.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4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aseline="0" dirty="0"/>
              <a:t>Keď sa spýtate človeka, čo v práci robí, spontánne vám odpovie „murujem“. Musíme mu pomôcť konkretizovať.</a:t>
            </a:r>
          </a:p>
          <a:p>
            <a:pPr marL="0" indent="0">
              <a:buNone/>
            </a:pPr>
            <a:endParaRPr lang="sk-SK" baseline="0" dirty="0"/>
          </a:p>
          <a:p>
            <a:pPr marL="0" indent="0">
              <a:buNone/>
            </a:pPr>
            <a:r>
              <a:rPr lang="sk-SK" baseline="0" dirty="0"/>
              <a:t>Príklad: povedať, že odborný poradca robí poradenstvo nestačí, je treba konkretizovať. Každá kompetencia musí byť definovaná prísudkom (sloveso), predmetom (čo?) a príslovkami (kde, v akom povolaní, v akej firme, kedy).</a:t>
            </a:r>
          </a:p>
          <a:p>
            <a:pPr marL="0" indent="0"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0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aseline="0" dirty="0"/>
              <a:t>Prakticky môžeme ľuďom pomôcť pri hľadaní vlastných kompetencií formou tzv. </a:t>
            </a:r>
            <a:r>
              <a:rPr lang="sk-SK" baseline="0" dirty="0" err="1"/>
              <a:t>behaviorálneho</a:t>
            </a:r>
            <a:r>
              <a:rPr lang="sk-SK" baseline="0" dirty="0"/>
              <a:t> rozhovoru (vysvetliť </a:t>
            </a:r>
            <a:r>
              <a:rPr lang="sk-SK" baseline="0" dirty="0" err="1"/>
              <a:t>slajd</a:t>
            </a:r>
            <a:r>
              <a:rPr lang="sk-SK" baseline="0" dirty="0"/>
              <a:t> podľa metodiky):</a:t>
            </a: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Scenár - Stručne opíšte Vašu pracovnú pozíciu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Aké činnosti ste vykonávali? Aké problémy ste riešili? Čo boli hlavné prekážky? Aké výnimočné situácie ste zažili?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=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Ownership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Vlastníctvo - Popíšte akú zodpovednosť ste mali Vy konkrétne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Aká bola Vaša úloha? Čo konkrétne sa od Vás očakávalo? Za čo ste boli zodpovední vy osobne?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Činnosť - Opíšte ako ste konali / ako ste sa rozhodli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Popíšte stručne Váš pracovný deň. S akými problémami ste sa stretávali? Aké kroky ste podnikli, aby ste problém vyriešili? Čo ste urobili potom? Ako ste sa rozhodli? Z akých dôvodov?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Výsledky - Aký bol výsledok Vašich činov a rozhodnutí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dopadlo? Ako reagovali kolegovia/nadriadení...? Dá sa výsledok vyjadriť v číslach (napr. časová alebo finančná úspora)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</a:p>
          <a:p>
            <a:endParaRPr lang="sk-SK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Prakticky je možné začať na portfóliu robiť na skupinovej aktivite, alebo individuálne. Dobré je spolu s klientom rozpracovať jednu skúsenosť a potom nechať robiť na doma (ak je to možné)</a:t>
            </a: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0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Potom povedať o kartách povolaní ISTP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/>
              <a:t>Rozdať portfólio a ide sa na aktivity...</a:t>
            </a:r>
          </a:p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83568" y="1196752"/>
            <a:ext cx="7848872" cy="3048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sk-SK" sz="4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PORTFÓLIO KOMPETENCIÍ</a:t>
            </a:r>
          </a:p>
        </p:txBody>
      </p:sp>
      <p:pic>
        <p:nvPicPr>
          <p:cNvPr id="9218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1799348" cy="18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sk-SK" sz="2400" b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Jadro – jednotlivé aktivity súvisiace s portfóliom:</a:t>
            </a:r>
          </a:p>
          <a:p>
            <a:pPr algn="ctr"/>
            <a:endParaRPr lang="sk-SK" b="1" i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sk-SK" b="1" i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individuálny rozhovor, skupinová práca, práca na doma)</a:t>
            </a:r>
          </a:p>
          <a:p>
            <a:pPr algn="ctr"/>
            <a:endParaRPr lang="sk-SK" b="1" i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sk-SK" b="1" dirty="0">
              <a:solidFill>
                <a:prstClr val="black">
                  <a:lumMod val="65000"/>
                  <a:lumOff val="3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Krivka života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F58D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Zoznam vzdelávacích skúsenosti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F58D0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Zoznam pracovných/ mimopracovných skúsenosti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Zoznam slovies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ISTP „Otestujte sa“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Pozitívne príbehy a úspechy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Kľúčové kompetencie – zhrnutie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Čo som sa naučil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k-SK" sz="2000" b="1" dirty="0">
              <a:solidFill>
                <a:srgbClr val="0B3261"/>
              </a:solidFill>
            </a:endParaRPr>
          </a:p>
          <a:p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4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4650978" y="692696"/>
            <a:ext cx="11542" cy="5184576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03648" y="3065313"/>
            <a:ext cx="6624736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4158055" y="1808424"/>
            <a:ext cx="7088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350" dirty="0">
                <a:solidFill>
                  <a:prstClr val="black"/>
                </a:solidFill>
              </a:rPr>
              <a:t>záujem</a:t>
            </a:r>
            <a:endParaRPr lang="en-GB" sz="135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8190" y="3065313"/>
            <a:ext cx="9439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350" dirty="0">
                <a:solidFill>
                  <a:prstClr val="black"/>
                </a:solidFill>
              </a:rPr>
              <a:t>odbornosť</a:t>
            </a:r>
            <a:endParaRPr lang="en-GB" sz="135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67002" y="1124744"/>
            <a:ext cx="2369294" cy="156617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50" dirty="0" err="1">
                <a:solidFill>
                  <a:prstClr val="white"/>
                </a:solidFill>
              </a:rPr>
              <a:t>Kariérové</a:t>
            </a:r>
            <a:r>
              <a:rPr lang="sk-SK" sz="1350" dirty="0">
                <a:solidFill>
                  <a:prstClr val="white"/>
                </a:solidFill>
              </a:rPr>
              <a:t> poklady</a:t>
            </a:r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67002" y="3342312"/>
            <a:ext cx="2369294" cy="1526847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50" dirty="0">
                <a:solidFill>
                  <a:prstClr val="white"/>
                </a:solidFill>
              </a:rPr>
              <a:t>Vyhorenie</a:t>
            </a:r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79712" y="1124744"/>
            <a:ext cx="2394266" cy="156617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50" dirty="0" err="1">
                <a:solidFill>
                  <a:prstClr val="white"/>
                </a:solidFill>
              </a:rPr>
              <a:t>Kariérový</a:t>
            </a:r>
            <a:r>
              <a:rPr lang="sk-SK" sz="1350" dirty="0">
                <a:solidFill>
                  <a:prstClr val="white"/>
                </a:solidFill>
              </a:rPr>
              <a:t> potenciál</a:t>
            </a:r>
            <a:endParaRPr lang="en-GB" sz="135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79712" y="3365395"/>
            <a:ext cx="2394266" cy="1554621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50" dirty="0">
                <a:solidFill>
                  <a:prstClr val="white"/>
                </a:solidFill>
              </a:rPr>
              <a:t>Prašivé psy</a:t>
            </a:r>
            <a:endParaRPr lang="en-GB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56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352"/>
            <a:ext cx="8712968" cy="86409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sk-SK" sz="3600" b="1" dirty="0">
                <a:solidFill>
                  <a:srgbClr val="0B3261"/>
                </a:solidFill>
              </a:rPr>
              <a:t>P</a:t>
            </a:r>
          </a:p>
          <a:p>
            <a:pPr algn="ctr"/>
            <a:r>
              <a:rPr lang="sk-SK" sz="5800" b="1" i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Definovanie portfólia kompetencií</a:t>
            </a:r>
          </a:p>
          <a:p>
            <a:pPr algn="ctr"/>
            <a:r>
              <a:rPr lang="sk-SK" sz="3600" b="1" dirty="0">
                <a:solidFill>
                  <a:srgbClr val="0B3261"/>
                </a:solidFill>
              </a:rPr>
              <a:t>ortfólio kompetencií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6004" y="980728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0B3261"/>
                </a:solidFill>
              </a:rPr>
              <a:t>jedna z ťažikových metód bilancie kompetencií; </a:t>
            </a:r>
          </a:p>
          <a:p>
            <a:pPr algn="ctr"/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B3261"/>
                </a:solidFill>
              </a:rPr>
              <a:t>pôvodne severoamerická kanadská metóda ako súbor dôkazov (diplomy, certifikáty, pracovné úspechy...) adaptovaná v mnohých krajinách tak, aby sa stala nástrojom osobného riadenia kariéry klienta;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FF0000"/>
                </a:solidFill>
              </a:rPr>
              <a:t>základný cieľ: </a:t>
            </a:r>
            <a:r>
              <a:rPr lang="sk-SK" sz="2400" b="1" dirty="0">
                <a:solidFill>
                  <a:srgbClr val="FF0000"/>
                </a:solidFill>
              </a:rPr>
              <a:t>Poznaj sám seba, aby si dosiahol uznanie druhých!</a:t>
            </a:r>
          </a:p>
          <a:p>
            <a:pPr algn="ctr"/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09F3C"/>
                </a:solidFill>
              </a:rPr>
              <a:t>fyzicky je to osobná zložka s popisom kompetencií získaných počas vzdelávania, pracovných alebo mimopracovných skúseností</a:t>
            </a:r>
          </a:p>
          <a:p>
            <a:pPr algn="ctr"/>
            <a:r>
              <a:rPr lang="sk-SK" sz="2000" b="1" dirty="0">
                <a:solidFill>
                  <a:srgbClr val="009F3C"/>
                </a:solidFill>
              </a:rPr>
              <a:t>( teda nie len prosté uvedenie faktov, ale predovšetkým ich analýza a hodnotenie, potvrdené inventárom dôkazov);</a:t>
            </a:r>
          </a:p>
          <a:p>
            <a:pPr algn="ctr"/>
            <a:endParaRPr lang="sk-SK" sz="2000" b="1" dirty="0">
              <a:solidFill>
                <a:srgbClr val="009F3C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F58D01"/>
                </a:solidFill>
              </a:rPr>
              <a:t>živý“ zdrojový materiál sebapoznania, pri príprave životopisu, na výberové konanie...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0B3261"/>
                </a:solidFill>
              </a:rPr>
              <a:t>priamy výsledok je kompletnejšie poznanie seba samého, </a:t>
            </a:r>
            <a:r>
              <a:rPr lang="sk-SK" sz="2000" b="1" dirty="0">
                <a:solidFill>
                  <a:srgbClr val="0B3261"/>
                </a:solidFill>
              </a:rPr>
              <a:t>nepriamy výsledok pozitívnejší sebaobraz.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</a:endParaRPr>
          </a:p>
          <a:p>
            <a:pPr algn="ctr"/>
            <a:endParaRPr lang="sk-SK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Pôvodom </a:t>
            </a:r>
            <a:r>
              <a:rPr lang="sk-SK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kanadský prístup, rozšírený do mnohých krajín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sk-SK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Mnoho variantov portfólia: CH-Q, </a:t>
            </a:r>
            <a:r>
              <a:rPr lang="sk-SK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ProfilPass</a:t>
            </a:r>
            <a:r>
              <a:rPr lang="sk-SK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...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576064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Funkcie kompetenčného portfólia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38960853"/>
              </p:ext>
            </p:extLst>
          </p:nvPr>
        </p:nvGraphicFramePr>
        <p:xfrm>
          <a:off x="611560" y="1196752"/>
          <a:ext cx="784887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3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05710" y="2413816"/>
            <a:ext cx="0" cy="4099594"/>
          </a:xfrm>
          <a:prstGeom prst="straightConnector1">
            <a:avLst/>
          </a:prstGeom>
          <a:ln w="25400">
            <a:solidFill>
              <a:srgbClr val="0B32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710" y="6496520"/>
            <a:ext cx="6408712" cy="0"/>
          </a:xfrm>
          <a:prstGeom prst="straightConnector1">
            <a:avLst/>
          </a:prstGeom>
          <a:ln w="25400">
            <a:solidFill>
              <a:srgbClr val="0B32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274164" y="1529105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Náročnosť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7831" y="648866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Sociálna užitočnosť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46029" y="2779489"/>
            <a:ext cx="2335931" cy="3700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009F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Triedenie</a:t>
            </a:r>
          </a:p>
          <a:p>
            <a:pPr algn="ctr"/>
            <a:endParaRPr lang="sk-SK" sz="2800" b="1" dirty="0">
              <a:solidFill>
                <a:srgbClr val="009F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k-SK" dirty="0">
                <a:solidFill>
                  <a:srgbClr val="009F3C"/>
                </a:solidFill>
              </a:rPr>
              <a:t>roztriedim si, aké mám skúsenosti – vzdelávacie, pracovné a mimopracovné (</a:t>
            </a:r>
            <a:r>
              <a:rPr lang="sk-SK" b="1" dirty="0">
                <a:solidFill>
                  <a:srgbClr val="009F3C"/>
                </a:solidFill>
              </a:rPr>
              <a:t>prvé listy skúseností</a:t>
            </a:r>
            <a:r>
              <a:rPr lang="sk-SK" dirty="0">
                <a:solidFill>
                  <a:srgbClr val="009F3C"/>
                </a:solidFill>
              </a:rPr>
              <a:t>). </a:t>
            </a:r>
          </a:p>
          <a:p>
            <a:pPr algn="ctr"/>
            <a:r>
              <a:rPr lang="sk-SK" i="1" dirty="0">
                <a:solidFill>
                  <a:srgbClr val="009F3C"/>
                </a:solidFill>
              </a:rPr>
              <a:t>Toto je min. úroveň, ktorú musí zvládnuť každý UoZ</a:t>
            </a:r>
            <a:r>
              <a:rPr lang="sk-SK" dirty="0">
                <a:solidFill>
                  <a:srgbClr val="009F3C"/>
                </a:solidFill>
              </a:rPr>
              <a:t>.</a:t>
            </a:r>
            <a:endParaRPr lang="en-GB" b="1" dirty="0">
              <a:solidFill>
                <a:srgbClr val="009F3C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88136" y="2289102"/>
            <a:ext cx="2276334" cy="375161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0B3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Popis</a:t>
            </a:r>
          </a:p>
          <a:p>
            <a:pPr algn="ctr"/>
            <a:endParaRPr lang="sk-SK" sz="2800" b="1" dirty="0">
              <a:solidFill>
                <a:srgbClr val="0B32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sk-SK" b="1" dirty="0"/>
          </a:p>
          <a:p>
            <a:pPr algn="ctr"/>
            <a:r>
              <a:rPr lang="sk-SK" dirty="0">
                <a:solidFill>
                  <a:srgbClr val="0B3261"/>
                </a:solidFill>
              </a:rPr>
              <a:t>popíšem si, čo všetko som sa v tej skúsenosti naučil </a:t>
            </a:r>
            <a:r>
              <a:rPr lang="sk-SK" b="1" dirty="0">
                <a:solidFill>
                  <a:srgbClr val="0B3261"/>
                </a:solidFill>
              </a:rPr>
              <a:t>(listy pracovných skúseností, je potrebné ich mať očíslované pre každú skúsenosť)</a:t>
            </a:r>
            <a:endParaRPr lang="en-GB" b="1" dirty="0">
              <a:solidFill>
                <a:srgbClr val="0B326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59931" y="1850185"/>
            <a:ext cx="2273383" cy="3849601"/>
          </a:xfrm>
          <a:prstGeom prst="roundRect">
            <a:avLst/>
          </a:prstGeom>
          <a:solidFill>
            <a:srgbClr val="009F3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Syntéza</a:t>
            </a:r>
          </a:p>
          <a:p>
            <a:pPr algn="ctr"/>
            <a:endParaRPr lang="sk-SK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sk-SK" b="1" dirty="0"/>
          </a:p>
          <a:p>
            <a:pPr algn="ctr"/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skúsenosť je preložená do kompetencií, napr. formou Europass </a:t>
            </a:r>
            <a:r>
              <a:rPr lang="sk-SK" b="1" dirty="0">
                <a:solidFill>
                  <a:srgbClr val="FFFF00"/>
                </a:solidFill>
              </a:rPr>
              <a:t>(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zhrnutie : moje hlavné kompetencie</a:t>
            </a:r>
            <a:r>
              <a:rPr lang="sk-SK" dirty="0">
                <a:solidFill>
                  <a:srgbClr val="F58D01"/>
                </a:solidFill>
              </a:rPr>
              <a:t>)</a:t>
            </a:r>
            <a:r>
              <a:rPr lang="sk-SK" dirty="0"/>
              <a:t> </a:t>
            </a:r>
            <a:endParaRPr lang="en-GB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667459" y="908720"/>
            <a:ext cx="2476541" cy="4568636"/>
          </a:xfrm>
          <a:prstGeom prst="roundRect">
            <a:avLst/>
          </a:prstGeom>
          <a:solidFill>
            <a:srgbClr val="E8402E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Hodnotenie</a:t>
            </a:r>
          </a:p>
          <a:p>
            <a:pPr algn="ctr"/>
            <a:endParaRPr lang="sk-SK" b="1" dirty="0"/>
          </a:p>
          <a:p>
            <a:pPr algn="ctr"/>
            <a:r>
              <a:rPr lang="sk-SK" b="1" dirty="0"/>
              <a:t>klient je aktívny, svoje kompetencie dokáže sám zhodnotiť, pýtal si spätnú väzbu od zamestnávateľa, zbieral dôkazy, zapisoval...</a:t>
            </a:r>
          </a:p>
          <a:p>
            <a:pPr algn="ctr"/>
            <a:endParaRPr lang="sk-SK" dirty="0"/>
          </a:p>
          <a:p>
            <a:pPr algn="ctr"/>
            <a:r>
              <a:rPr lang="sk-SK" sz="1600" i="1" dirty="0"/>
              <a:t>K tomuto chceme UoZ priviesť: rozvíjať jeho pohľad na seba, dokumentovať vlastné kariérové skúsenosti, aby sa stal „odborníkom“ na seba</a:t>
            </a:r>
            <a:endParaRPr lang="en-GB" sz="1600" b="1" i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9512" y="43186"/>
            <a:ext cx="8712968" cy="604867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Úrovne práce na kompetenčnom portfóliu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429000"/>
            <a:ext cx="7957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2400" dirty="0"/>
          </a:p>
          <a:p>
            <a:pPr algn="ctr"/>
            <a:r>
              <a:rPr lang="sk-SK" sz="2400" b="1" dirty="0">
                <a:solidFill>
                  <a:srgbClr val="C00000"/>
                </a:solidFill>
              </a:rPr>
              <a:t>PORTFÓLIO KOMPETENCIÍ NIE JE URČENÉ LEN NA POUŽITIE V BILANCII KOMPETENCIÍ !</a:t>
            </a:r>
          </a:p>
          <a:p>
            <a:pPr algn="ctr"/>
            <a:endParaRPr lang="sk-SK" sz="2400" dirty="0"/>
          </a:p>
          <a:p>
            <a:pPr algn="ctr"/>
            <a:r>
              <a:rPr lang="sk-SK" sz="2400" b="1" dirty="0"/>
              <a:t>Klient používa a aktualizuje portfólio kompetencií najmä po skončení bilancie kompetencií ( životopis, výberové konanie, výber rekvalifikácie ... fascikel, euroobal... aktualizovanie nových dokladov a dôkazov)</a:t>
            </a:r>
          </a:p>
          <a:p>
            <a:endParaRPr lang="sk-SK" sz="2400" dirty="0"/>
          </a:p>
          <a:p>
            <a:endParaRPr lang="sk-SK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260648"/>
            <a:ext cx="82089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k-SK" b="1" dirty="0">
              <a:solidFill>
                <a:srgbClr val="FF0000"/>
              </a:solidFill>
            </a:endParaRPr>
          </a:p>
          <a:p>
            <a:pPr algn="ctr"/>
            <a:r>
              <a:rPr lang="sk-SK" sz="2800" b="1" dirty="0">
                <a:solidFill>
                  <a:srgbClr val="F58D01"/>
                </a:solidFill>
              </a:rPr>
              <a:t>Kompetenčné portfólio </a:t>
            </a:r>
            <a:r>
              <a:rPr lang="en-GB" sz="2800" b="1" i="1" dirty="0">
                <a:solidFill>
                  <a:srgbClr val="F58D01"/>
                </a:solidFill>
              </a:rPr>
              <a:t>≠</a:t>
            </a:r>
            <a:r>
              <a:rPr lang="sk-SK" sz="2800" b="1" dirty="0">
                <a:solidFill>
                  <a:srgbClr val="F58D01"/>
                </a:solidFill>
              </a:rPr>
              <a:t> dokument na stiahnutie a individuálne vyplnenie;</a:t>
            </a:r>
          </a:p>
          <a:p>
            <a:pPr algn="ctr"/>
            <a:endParaRPr lang="sk-SK" sz="2800" b="1" dirty="0">
              <a:solidFill>
                <a:srgbClr val="F58D01"/>
              </a:solidFill>
            </a:endParaRPr>
          </a:p>
          <a:p>
            <a:pPr algn="ctr"/>
            <a:r>
              <a:rPr lang="sk-SK" sz="2800" dirty="0">
                <a:solidFill>
                  <a:srgbClr val="009F3C"/>
                </a:solidFill>
              </a:rPr>
              <a:t>Kompetenčné portfólio = </a:t>
            </a:r>
            <a:r>
              <a:rPr lang="sk-SK" sz="2800" u="sng" dirty="0">
                <a:solidFill>
                  <a:srgbClr val="009F3C"/>
                </a:solidFill>
              </a:rPr>
              <a:t>interaktívny pedagogický proces.</a:t>
            </a:r>
          </a:p>
          <a:p>
            <a:pPr algn="ctr"/>
            <a:endParaRPr lang="sk-SK" sz="2800" u="sng" dirty="0">
              <a:solidFill>
                <a:srgbClr val="009F3C"/>
              </a:solidFill>
            </a:endParaRPr>
          </a:p>
          <a:p>
            <a:pPr algn="ctr"/>
            <a:r>
              <a:rPr lang="sk-SK" sz="4400" dirty="0">
                <a:solidFill>
                  <a:srgbClr val="C00000"/>
                </a:solidFill>
              </a:rPr>
              <a:t>*</a:t>
            </a:r>
          </a:p>
          <a:p>
            <a:pPr algn="ctr"/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9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87829"/>
            <a:ext cx="903649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ZALOŽENIE </a:t>
            </a:r>
          </a:p>
          <a:p>
            <a:pPr algn="ctr"/>
            <a:r>
              <a:rPr lang="sk-SK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PORTFÓLIA  KOMPETENCIÍ</a:t>
            </a:r>
          </a:p>
          <a:p>
            <a:pPr algn="ctr"/>
            <a:endParaRPr lang="sk-SK" sz="3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sk-SK" sz="24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Predstavenie portfólia klientovi (skupinová práca): </a:t>
            </a:r>
          </a:p>
          <a:p>
            <a:pPr algn="ctr"/>
            <a:r>
              <a:rPr lang="sk-SK" sz="24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ČO je to? </a:t>
            </a:r>
          </a:p>
          <a:p>
            <a:pPr algn="ctr"/>
            <a:endParaRPr lang="sk-SK" sz="2400" b="1" i="1" dirty="0">
              <a:solidFill>
                <a:srgbClr val="009F3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sk-SK" sz="24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PREČO by som ho mal mať ?</a:t>
            </a:r>
          </a:p>
          <a:p>
            <a:pPr algn="ctr"/>
            <a:endParaRPr lang="sk-SK" sz="2400" b="1" i="1" dirty="0">
              <a:solidFill>
                <a:srgbClr val="009F3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sk-SK" sz="24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 ho budeme spolu vypĺňať ?</a:t>
            </a:r>
          </a:p>
          <a:p>
            <a:pPr algn="ctr"/>
            <a:endParaRPr lang="sk-SK" sz="2400" b="1" i="1" dirty="0">
              <a:solidFill>
                <a:srgbClr val="009F3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sk-SK" sz="24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ČO MI TO DÁ do reálneho života? </a:t>
            </a:r>
          </a:p>
          <a:p>
            <a:endParaRPr lang="sk-SK" sz="24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k-SK" sz="2000" b="1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Dosiahnuť, aby klient pochopil dôležitosť dokumentácie a hodnotenia nadobudnutých kariérnych vedomostí a zručností.</a:t>
            </a:r>
          </a:p>
          <a:p>
            <a:endParaRPr lang="sk-SK" sz="2400" dirty="0"/>
          </a:p>
        </p:txBody>
      </p:sp>
      <p:sp>
        <p:nvSpPr>
          <p:cNvPr id="3" name="Rectangle 2"/>
          <p:cNvSpPr/>
          <p:nvPr/>
        </p:nvSpPr>
        <p:spPr>
          <a:xfrm>
            <a:off x="539552" y="26064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k-SK" b="1" dirty="0">
              <a:solidFill>
                <a:srgbClr val="FF0000"/>
              </a:solidFill>
            </a:endParaRPr>
          </a:p>
          <a:p>
            <a:pPr algn="ctr"/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632"/>
            <a:ext cx="1368152" cy="137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40" y="82707"/>
            <a:ext cx="1320759" cy="13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sk-SK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ZALOŽENIE </a:t>
            </a:r>
          </a:p>
          <a:p>
            <a:pPr algn="ctr"/>
            <a:r>
              <a:rPr lang="sk-SK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PORTFÓLIA  KOMPETENCIÍ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196752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sk-SK" sz="2400" b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Pomoc klientovi definovať, konkretizovať </a:t>
            </a:r>
          </a:p>
          <a:p>
            <a:r>
              <a:rPr lang="sk-SK" sz="2400" b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a vysloviť kompetencie:</a:t>
            </a:r>
          </a:p>
          <a:p>
            <a:endParaRPr lang="sk-SK" sz="24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sk-SK" sz="40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</a:t>
            </a:r>
            <a:r>
              <a:rPr lang="sk-SK" sz="3200" b="1" dirty="0">
                <a:solidFill>
                  <a:srgbClr val="009F3C"/>
                </a:solidFill>
              </a:rPr>
              <a:t> Každá kompetencia musí byť definovaná </a:t>
            </a:r>
            <a:endParaRPr lang="sk-SK" sz="3200" b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k-SK" dirty="0">
              <a:solidFill>
                <a:srgbClr val="0B3261"/>
              </a:solidFill>
            </a:endParaRPr>
          </a:p>
          <a:p>
            <a:pPr algn="ctr"/>
            <a:r>
              <a:rPr lang="sk-SK" sz="2400" dirty="0">
                <a:solidFill>
                  <a:srgbClr val="0B3261"/>
                </a:solidFill>
              </a:rPr>
              <a:t>Napr. odborný poradca      -        robí poradenstvo</a:t>
            </a:r>
          </a:p>
          <a:p>
            <a:endParaRPr lang="sk-SK" dirty="0">
              <a:solidFill>
                <a:srgbClr val="0B3261"/>
              </a:solidFill>
            </a:endParaRPr>
          </a:p>
          <a:p>
            <a:r>
              <a:rPr lang="sk-SK" b="1" dirty="0">
                <a:solidFill>
                  <a:srgbClr val="009F3C"/>
                </a:solidFill>
              </a:rPr>
              <a:t>vyberať znevýhodnených UoZ do poradenských projektov (odborný poradca UP, 91-16</a:t>
            </a:r>
            <a:r>
              <a:rPr lang="sk-SK" dirty="0">
                <a:solidFill>
                  <a:srgbClr val="0B3261"/>
                </a:solidFill>
              </a:rPr>
              <a:t>)</a:t>
            </a:r>
          </a:p>
          <a:p>
            <a:endParaRPr lang="sk-SK" dirty="0">
              <a:solidFill>
                <a:srgbClr val="0B3261"/>
              </a:solidFill>
            </a:endParaRPr>
          </a:p>
          <a:p>
            <a:endParaRPr lang="sk-SK" dirty="0">
              <a:solidFill>
                <a:srgbClr val="0B3261"/>
              </a:solidFill>
            </a:endParaRPr>
          </a:p>
          <a:p>
            <a:endParaRPr lang="sk-SK" dirty="0">
              <a:solidFill>
                <a:srgbClr val="0B3261"/>
              </a:solidFill>
            </a:endParaRPr>
          </a:p>
          <a:p>
            <a:endParaRPr lang="sk-SK" dirty="0">
              <a:solidFill>
                <a:srgbClr val="0B3261"/>
              </a:solidFill>
              <a:cs typeface="Segoe UI" pitchFamily="34" charset="0"/>
            </a:endParaRPr>
          </a:p>
          <a:p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Pravá zložená zátvorka 5"/>
          <p:cNvSpPr/>
          <p:nvPr/>
        </p:nvSpPr>
        <p:spPr>
          <a:xfrm rot="5400000">
            <a:off x="474936" y="4277568"/>
            <a:ext cx="216024" cy="777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347864" y="2325960"/>
            <a:ext cx="216024" cy="4680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5400000">
            <a:off x="6666098" y="3843994"/>
            <a:ext cx="204292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5400000">
            <a:off x="8020992" y="4289300"/>
            <a:ext cx="216024" cy="777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160388" y="4941168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C00000"/>
                </a:solidFill>
              </a:rPr>
              <a:t>prísudok</a:t>
            </a:r>
          </a:p>
          <a:p>
            <a:r>
              <a:rPr lang="sk-SK" sz="2400" b="1" dirty="0">
                <a:solidFill>
                  <a:srgbClr val="C00000"/>
                </a:solidFill>
              </a:rPr>
              <a:t>(sloveso)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948365" y="4941168"/>
            <a:ext cx="1281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F58D01"/>
                </a:solidFill>
              </a:rPr>
              <a:t>predmet</a:t>
            </a:r>
          </a:p>
          <a:p>
            <a:r>
              <a:rPr lang="sk-SK" sz="2400" b="1" dirty="0">
                <a:solidFill>
                  <a:srgbClr val="F58D01"/>
                </a:solidFill>
              </a:rPr>
              <a:t>  (čo?)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260733" y="4941168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B3261"/>
                </a:solidFill>
              </a:rPr>
              <a:t>pozícia /</a:t>
            </a:r>
          </a:p>
          <a:p>
            <a:r>
              <a:rPr lang="sk-SK" sz="2400" b="1" dirty="0" err="1">
                <a:solidFill>
                  <a:srgbClr val="0B3261"/>
                </a:solidFill>
              </a:rPr>
              <a:t>zamest</a:t>
            </a:r>
            <a:r>
              <a:rPr lang="sk-SK" sz="2400" b="1" dirty="0">
                <a:solidFill>
                  <a:srgbClr val="0B3261"/>
                </a:solidFill>
              </a:rPr>
              <a:t>.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7452321" y="4941168"/>
            <a:ext cx="169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009F3C"/>
                </a:solidFill>
              </a:rPr>
              <a:t>príslovka</a:t>
            </a:r>
          </a:p>
          <a:p>
            <a:r>
              <a:rPr lang="sk-SK" sz="2400" b="1" dirty="0">
                <a:solidFill>
                  <a:srgbClr val="009F3C"/>
                </a:solidFill>
              </a:rPr>
              <a:t>(kde, kedy?)</a:t>
            </a:r>
          </a:p>
        </p:txBody>
      </p:sp>
      <p:cxnSp>
        <p:nvCxnSpPr>
          <p:cNvPr id="16" name="Rovná spojnica 15"/>
          <p:cNvCxnSpPr/>
          <p:nvPr/>
        </p:nvCxnSpPr>
        <p:spPr>
          <a:xfrm flipV="1">
            <a:off x="5574543" y="3454608"/>
            <a:ext cx="2268252" cy="3972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5538403" y="3463292"/>
            <a:ext cx="2268252" cy="3972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632"/>
            <a:ext cx="128707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55" y="189399"/>
            <a:ext cx="1214814" cy="122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1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k-SK" sz="40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 </a:t>
            </a:r>
            <a:r>
              <a:rPr lang="sk-SK" sz="24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Technika behaviorálnych otázok:</a:t>
            </a:r>
          </a:p>
          <a:p>
            <a:endParaRPr lang="en-GB" b="1" dirty="0">
              <a:solidFill>
                <a:srgbClr val="0B3261"/>
              </a:solidFill>
            </a:endParaRPr>
          </a:p>
          <a:p>
            <a:r>
              <a:rPr lang="sk-SK" sz="2000" dirty="0">
                <a:solidFill>
                  <a:srgbClr val="0B3261"/>
                </a:solidFill>
              </a:rPr>
              <a:t>S =</a:t>
            </a:r>
            <a:r>
              <a:rPr lang="sk-SK" sz="2000" b="1" dirty="0">
                <a:solidFill>
                  <a:srgbClr val="0B3261"/>
                </a:solidFill>
              </a:rPr>
              <a:t> Scenár - </a:t>
            </a:r>
            <a:r>
              <a:rPr lang="sk-SK" sz="2400" b="1" u="sng" dirty="0">
                <a:solidFill>
                  <a:srgbClr val="0B3261"/>
                </a:solidFill>
              </a:rPr>
              <a:t>Stručne opíšte Vašu pracovnú pozíciu</a:t>
            </a:r>
          </a:p>
          <a:p>
            <a:r>
              <a:rPr lang="sk-SK" sz="2000" b="1" dirty="0"/>
              <a:t>                    (</a:t>
            </a:r>
            <a:r>
              <a:rPr lang="sk-SK" sz="2000" b="1" i="1" dirty="0"/>
              <a:t>Aké činnosti ste vykonávali? Aké problémy ste riešili? Čo boli hlavné</a:t>
            </a:r>
          </a:p>
          <a:p>
            <a:r>
              <a:rPr lang="sk-SK" sz="2000" b="1" i="1" dirty="0"/>
              <a:t>                     prekážky? Aké výnimočné situácie ste zažili?</a:t>
            </a:r>
            <a:r>
              <a:rPr lang="sk-SK" sz="2000" b="1" dirty="0"/>
              <a:t>)</a:t>
            </a:r>
            <a:endParaRPr lang="sk-SK" sz="2000" b="1" dirty="0">
              <a:solidFill>
                <a:srgbClr val="0B3261"/>
              </a:solidFill>
            </a:endParaRPr>
          </a:p>
          <a:p>
            <a:endParaRPr lang="sk-SK" sz="2000" dirty="0">
              <a:solidFill>
                <a:srgbClr val="0B3261"/>
              </a:solidFill>
            </a:endParaRPr>
          </a:p>
          <a:p>
            <a:r>
              <a:rPr lang="sk-SK" sz="2000" dirty="0">
                <a:solidFill>
                  <a:srgbClr val="F58D01"/>
                </a:solidFill>
              </a:rPr>
              <a:t>O=Ownership/</a:t>
            </a:r>
            <a:r>
              <a:rPr lang="sk-SK" sz="2000" b="1" dirty="0">
                <a:solidFill>
                  <a:srgbClr val="F58D01"/>
                </a:solidFill>
              </a:rPr>
              <a:t>Vlastníctvo</a:t>
            </a:r>
            <a:r>
              <a:rPr lang="sk-SK" sz="2000" dirty="0">
                <a:solidFill>
                  <a:srgbClr val="F58D01"/>
                </a:solidFill>
              </a:rPr>
              <a:t> </a:t>
            </a:r>
            <a:r>
              <a:rPr lang="sk-SK" sz="2000" b="1" dirty="0">
                <a:solidFill>
                  <a:srgbClr val="F58D01"/>
                </a:solidFill>
              </a:rPr>
              <a:t>–  </a:t>
            </a:r>
            <a:r>
              <a:rPr lang="sk-SK" sz="2400" b="1" u="sng" dirty="0">
                <a:solidFill>
                  <a:srgbClr val="F58D01"/>
                </a:solidFill>
              </a:rPr>
              <a:t>Popíšte, akú zodpovednosť ste mali Vy </a:t>
            </a:r>
          </a:p>
          <a:p>
            <a:r>
              <a:rPr lang="sk-SK" sz="2400" b="1" dirty="0">
                <a:solidFill>
                  <a:srgbClr val="F58D01"/>
                </a:solidFill>
              </a:rPr>
              <a:t>                                                         </a:t>
            </a:r>
            <a:r>
              <a:rPr lang="sk-SK" sz="2400" b="1" u="sng" dirty="0">
                <a:solidFill>
                  <a:srgbClr val="F58D01"/>
                </a:solidFill>
              </a:rPr>
              <a:t>konkrétne</a:t>
            </a:r>
          </a:p>
          <a:p>
            <a:r>
              <a:rPr lang="sk-SK" sz="2000" b="1" dirty="0">
                <a:solidFill>
                  <a:srgbClr val="F58D01"/>
                </a:solidFill>
              </a:rPr>
              <a:t>                                           (</a:t>
            </a:r>
            <a:r>
              <a:rPr lang="sk-SK" sz="2000" b="1" i="1" dirty="0">
                <a:solidFill>
                  <a:srgbClr val="F58D01"/>
                </a:solidFill>
              </a:rPr>
              <a:t>Aká bola Vaša úloha? Čo konkrétne sa od Vás</a:t>
            </a:r>
          </a:p>
          <a:p>
            <a:r>
              <a:rPr lang="sk-SK" sz="2000" b="1" i="1" dirty="0">
                <a:solidFill>
                  <a:srgbClr val="F58D01"/>
                </a:solidFill>
              </a:rPr>
              <a:t>                                            očakávalo? Za čo ste boli zodpovední vy osobne?</a:t>
            </a:r>
            <a:r>
              <a:rPr lang="sk-SK" sz="2000" b="1" dirty="0">
                <a:solidFill>
                  <a:srgbClr val="F58D01"/>
                </a:solidFill>
              </a:rPr>
              <a:t>)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</a:t>
            </a:r>
          </a:p>
          <a:p>
            <a:r>
              <a:rPr lang="sk-SK" sz="2000" dirty="0">
                <a:solidFill>
                  <a:srgbClr val="009F3C"/>
                </a:solidFill>
              </a:rPr>
              <a:t>A = Action/ </a:t>
            </a:r>
            <a:r>
              <a:rPr lang="sk-SK" sz="2000" b="1" dirty="0">
                <a:solidFill>
                  <a:srgbClr val="009F3C"/>
                </a:solidFill>
              </a:rPr>
              <a:t>Činnosť</a:t>
            </a:r>
            <a:r>
              <a:rPr lang="sk-SK" sz="2000" dirty="0">
                <a:solidFill>
                  <a:srgbClr val="009F3C"/>
                </a:solidFill>
              </a:rPr>
              <a:t> </a:t>
            </a:r>
            <a:r>
              <a:rPr lang="sk-SK" sz="2000" b="1" dirty="0">
                <a:solidFill>
                  <a:srgbClr val="009F3C"/>
                </a:solidFill>
              </a:rPr>
              <a:t>– </a:t>
            </a:r>
            <a:r>
              <a:rPr lang="sk-SK" sz="2400" b="1" u="sng" dirty="0">
                <a:solidFill>
                  <a:srgbClr val="009F3C"/>
                </a:solidFill>
              </a:rPr>
              <a:t>Opíšte, ako ste konali / ako ste sa rozhodli</a:t>
            </a:r>
          </a:p>
          <a:p>
            <a:r>
              <a:rPr lang="sk-SK" sz="2000" b="1" dirty="0">
                <a:solidFill>
                  <a:srgbClr val="009F3C"/>
                </a:solidFill>
              </a:rPr>
              <a:t>                                  (</a:t>
            </a:r>
            <a:r>
              <a:rPr lang="sk-SK" sz="2000" b="1" i="1" dirty="0">
                <a:solidFill>
                  <a:srgbClr val="009F3C"/>
                </a:solidFill>
              </a:rPr>
              <a:t>Popíšte stručne Váš pracovný deň. S akými problémami ste</a:t>
            </a:r>
          </a:p>
          <a:p>
            <a:r>
              <a:rPr lang="sk-SK" sz="2000" b="1" i="1" dirty="0">
                <a:solidFill>
                  <a:srgbClr val="009F3C"/>
                </a:solidFill>
              </a:rPr>
              <a:t>                                   sa stretávali? Aké kroky ste podnikli, aby ste problém riešili? Čo</a:t>
            </a:r>
          </a:p>
          <a:p>
            <a:r>
              <a:rPr lang="sk-SK" sz="2000" b="1" i="1" dirty="0">
                <a:solidFill>
                  <a:srgbClr val="009F3C"/>
                </a:solidFill>
              </a:rPr>
              <a:t>                                   ste urobili potom? Ako ste sa rozhodli? Z akých dôvodov?</a:t>
            </a:r>
            <a:r>
              <a:rPr lang="sk-SK" sz="2000" b="1" dirty="0">
                <a:solidFill>
                  <a:srgbClr val="009F3C"/>
                </a:solidFill>
              </a:rPr>
              <a:t>) </a:t>
            </a:r>
          </a:p>
          <a:p>
            <a:endParaRPr lang="sk-SK" sz="2000" dirty="0">
              <a:solidFill>
                <a:srgbClr val="0B3261"/>
              </a:solidFill>
            </a:endParaRPr>
          </a:p>
          <a:p>
            <a:r>
              <a:rPr lang="sk-SK" sz="2000" dirty="0">
                <a:solidFill>
                  <a:srgbClr val="C00000"/>
                </a:solidFill>
              </a:rPr>
              <a:t>R = Results/ </a:t>
            </a:r>
            <a:r>
              <a:rPr lang="sk-SK" sz="2000" b="1" dirty="0">
                <a:solidFill>
                  <a:srgbClr val="C00000"/>
                </a:solidFill>
              </a:rPr>
              <a:t>Výsledky</a:t>
            </a:r>
            <a:r>
              <a:rPr lang="sk-SK" sz="2000" dirty="0">
                <a:solidFill>
                  <a:srgbClr val="C00000"/>
                </a:solidFill>
              </a:rPr>
              <a:t> - </a:t>
            </a:r>
            <a:r>
              <a:rPr lang="sk-SK" sz="2400" b="1" u="sng" dirty="0">
                <a:solidFill>
                  <a:srgbClr val="C00000"/>
                </a:solidFill>
              </a:rPr>
              <a:t>Aký bol výsledok Vašich činov a rozhodnutí</a:t>
            </a:r>
          </a:p>
          <a:p>
            <a:r>
              <a:rPr lang="sk-SK" sz="2000" b="1" dirty="0">
                <a:solidFill>
                  <a:srgbClr val="C00000"/>
                </a:solidFill>
              </a:rPr>
              <a:t>                                   (</a:t>
            </a:r>
            <a:r>
              <a:rPr lang="sk-SK" sz="2000" b="1" i="1" dirty="0">
                <a:solidFill>
                  <a:srgbClr val="C00000"/>
                </a:solidFill>
              </a:rPr>
              <a:t>Ako to dopadlo? Ako reagovali kolegovia/nadriadení...? Dá</a:t>
            </a:r>
          </a:p>
          <a:p>
            <a:r>
              <a:rPr lang="sk-SK" sz="2000" b="1" i="1" dirty="0">
                <a:solidFill>
                  <a:srgbClr val="C00000"/>
                </a:solidFill>
              </a:rPr>
              <a:t>                                    sa výsledok vyjadriť v číslach (napr. finančná úspora)</a:t>
            </a:r>
            <a:r>
              <a:rPr lang="sk-SK" sz="2000" b="1" dirty="0">
                <a:solidFill>
                  <a:srgbClr val="C00000"/>
                </a:solidFill>
              </a:rPr>
              <a:t>?</a:t>
            </a:r>
          </a:p>
          <a:p>
            <a:endParaRPr lang="sk-SK" sz="2000" b="1" dirty="0">
              <a:solidFill>
                <a:srgbClr val="0B3261"/>
              </a:solidFill>
            </a:endParaRPr>
          </a:p>
          <a:p>
            <a:endParaRPr lang="en-GB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9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260648"/>
            <a:ext cx="8712968" cy="8501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pl-PL" sz="40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</a:t>
            </a:r>
            <a:r>
              <a:rPr lang="pl-PL" sz="2400" b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Karta povolania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8" y="1484784"/>
            <a:ext cx="7615035" cy="45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04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11308</TotalTime>
  <Words>1121</Words>
  <Application>Microsoft Office PowerPoint</Application>
  <PresentationFormat>On-screen Show (4:3)</PresentationFormat>
  <Paragraphs>178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SAINT-GOBAIN 1.7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Pocitac</cp:lastModifiedBy>
  <cp:revision>205</cp:revision>
  <dcterms:created xsi:type="dcterms:W3CDTF">2013-06-03T12:57:42Z</dcterms:created>
  <dcterms:modified xsi:type="dcterms:W3CDTF">2017-04-23T20:21:56Z</dcterms:modified>
</cp:coreProperties>
</file>