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0"/>
  </p:notesMasterIdLst>
  <p:sldIdLst>
    <p:sldId id="256" r:id="rId3"/>
    <p:sldId id="286" r:id="rId4"/>
    <p:sldId id="299" r:id="rId5"/>
    <p:sldId id="289" r:id="rId6"/>
    <p:sldId id="290" r:id="rId7"/>
    <p:sldId id="300" r:id="rId8"/>
    <p:sldId id="304" r:id="rId9"/>
    <p:sldId id="303" r:id="rId10"/>
    <p:sldId id="302" r:id="rId11"/>
    <p:sldId id="305" r:id="rId12"/>
    <p:sldId id="311" r:id="rId13"/>
    <p:sldId id="312" r:id="rId14"/>
    <p:sldId id="307" r:id="rId15"/>
    <p:sldId id="308" r:id="rId16"/>
    <p:sldId id="309" r:id="rId17"/>
    <p:sldId id="310" r:id="rId18"/>
    <p:sldId id="28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000"/>
    <a:srgbClr val="0B3261"/>
    <a:srgbClr val="E8402E"/>
    <a:srgbClr val="009F3C"/>
    <a:srgbClr val="F58D01"/>
    <a:srgbClr val="464543"/>
    <a:srgbClr val="00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3" autoAdjust="0"/>
    <p:restoredTop sz="81259" autoAdjust="0"/>
  </p:normalViewPr>
  <p:slideViewPr>
    <p:cSldViewPr>
      <p:cViewPr>
        <p:scale>
          <a:sx n="102" d="100"/>
          <a:sy n="102" d="100"/>
        </p:scale>
        <p:origin x="-29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47D20-23B7-4959-A0F9-13872E846E7A}" type="doc">
      <dgm:prSet loTypeId="urn:microsoft.com/office/officeart/2005/8/layout/radial6" loCatId="cycle" qsTypeId="urn:microsoft.com/office/officeart/2005/8/quickstyle/simple1" qsCatId="simple" csTypeId="urn:microsoft.com/office/officeart/2005/8/colors/colorful1#1" csCatId="colorful" phldr="1"/>
      <dgm:spPr/>
      <dgm:t>
        <a:bodyPr/>
        <a:lstStyle/>
        <a:p>
          <a:endParaRPr lang="en-US"/>
        </a:p>
      </dgm:t>
    </dgm:pt>
    <dgm:pt modelId="{D4C38F19-0E2A-4C49-9F58-C0D4C8037FF9}">
      <dgm:prSet phldrT="[Text]" custT="1"/>
      <dgm:spPr/>
      <dgm:t>
        <a:bodyPr/>
        <a:lstStyle/>
        <a:p>
          <a:r>
            <a:rPr lang="sk-SK" sz="2400" dirty="0" smtClean="0"/>
            <a:t>Zručnosti pre riadenie kariéry</a:t>
          </a:r>
          <a:endParaRPr lang="en-US" sz="2400" dirty="0"/>
        </a:p>
      </dgm:t>
    </dgm:pt>
    <dgm:pt modelId="{46CC514A-1B68-4E07-B81D-ABB0957C7C57}" type="parTrans" cxnId="{C0B2A9E5-A1F2-42C5-8F5B-D24BAED346F5}">
      <dgm:prSet/>
      <dgm:spPr/>
      <dgm:t>
        <a:bodyPr/>
        <a:lstStyle/>
        <a:p>
          <a:endParaRPr lang="en-US" sz="2000"/>
        </a:p>
      </dgm:t>
    </dgm:pt>
    <dgm:pt modelId="{6EB9D55B-BF28-430D-AFED-EACCADE8B616}" type="sibTrans" cxnId="{C0B2A9E5-A1F2-42C5-8F5B-D24BAED346F5}">
      <dgm:prSet/>
      <dgm:spPr/>
      <dgm:t>
        <a:bodyPr/>
        <a:lstStyle/>
        <a:p>
          <a:endParaRPr lang="en-US" sz="2000"/>
        </a:p>
      </dgm:t>
    </dgm:pt>
    <dgm:pt modelId="{DD1E219B-F2B8-4A2D-961F-817E787D85C5}">
      <dgm:prSet phldrT="[Text]" custT="1"/>
      <dgm:spPr/>
      <dgm:t>
        <a:bodyPr/>
        <a:lstStyle/>
        <a:p>
          <a:r>
            <a:rPr lang="sk-SK" sz="1200" dirty="0" smtClean="0"/>
            <a:t>Konfrontovať osobné charakteristiky s charakteristikami povolania</a:t>
          </a:r>
          <a:endParaRPr lang="en-US" sz="1200" dirty="0"/>
        </a:p>
      </dgm:t>
    </dgm:pt>
    <dgm:pt modelId="{8D54DE18-0D24-4F39-9C17-C1FF1E756249}" type="parTrans" cxnId="{BFA64900-2E8B-4BF9-9CC5-8474C1D53D3A}">
      <dgm:prSet/>
      <dgm:spPr/>
      <dgm:t>
        <a:bodyPr/>
        <a:lstStyle/>
        <a:p>
          <a:endParaRPr lang="en-US" sz="2000"/>
        </a:p>
      </dgm:t>
    </dgm:pt>
    <dgm:pt modelId="{8A308252-764F-43DC-BEF8-A594EB225786}" type="sibTrans" cxnId="{BFA64900-2E8B-4BF9-9CC5-8474C1D53D3A}">
      <dgm:prSet/>
      <dgm:spPr/>
      <dgm:t>
        <a:bodyPr/>
        <a:lstStyle/>
        <a:p>
          <a:endParaRPr lang="en-US" sz="2000"/>
        </a:p>
      </dgm:t>
    </dgm:pt>
    <dgm:pt modelId="{F38A4A06-A2C4-4B05-9466-B18F395AD3A5}">
      <dgm:prSet phldrT="[Text]" custT="1"/>
      <dgm:spPr/>
      <dgm:t>
        <a:bodyPr/>
        <a:lstStyle/>
        <a:p>
          <a:r>
            <a:rPr lang="sk-SK" sz="1200" dirty="0" smtClean="0"/>
            <a:t>Vyhľadávať informácie o trhu práce a o vzdelávaní</a:t>
          </a:r>
          <a:endParaRPr lang="en-US" sz="1200" dirty="0"/>
        </a:p>
      </dgm:t>
    </dgm:pt>
    <dgm:pt modelId="{C5BA6129-1903-4FB1-840E-7B1D97A83414}" type="parTrans" cxnId="{58903D28-B096-4C1C-AB92-B3628F01898D}">
      <dgm:prSet/>
      <dgm:spPr/>
      <dgm:t>
        <a:bodyPr/>
        <a:lstStyle/>
        <a:p>
          <a:endParaRPr lang="en-US" sz="2000"/>
        </a:p>
      </dgm:t>
    </dgm:pt>
    <dgm:pt modelId="{1900DA8E-A3B8-4ED3-AAFE-638515355A0F}" type="sibTrans" cxnId="{58903D28-B096-4C1C-AB92-B3628F01898D}">
      <dgm:prSet/>
      <dgm:spPr/>
      <dgm:t>
        <a:bodyPr/>
        <a:lstStyle/>
        <a:p>
          <a:endParaRPr lang="en-US" sz="2000"/>
        </a:p>
      </dgm:t>
    </dgm:pt>
    <dgm:pt modelId="{9F6DA2F2-CA0D-4258-9D99-5E506E123C47}">
      <dgm:prSet phldrT="[Text]" custT="1"/>
      <dgm:spPr/>
      <dgm:t>
        <a:bodyPr/>
        <a:lstStyle/>
        <a:p>
          <a:r>
            <a:rPr lang="sk-SK" sz="1200" dirty="0" smtClean="0"/>
            <a:t>Pomenovať vlastné skúsenosti a zdôvodniť profesijné rozhodnutia</a:t>
          </a:r>
          <a:endParaRPr lang="en-US" sz="1200" dirty="0"/>
        </a:p>
      </dgm:t>
    </dgm:pt>
    <dgm:pt modelId="{35A81D26-DE88-463D-828A-DF80A46955B0}" type="parTrans" cxnId="{0E5D58EA-A903-4119-BA1A-BE5E1016F536}">
      <dgm:prSet/>
      <dgm:spPr/>
      <dgm:t>
        <a:bodyPr/>
        <a:lstStyle/>
        <a:p>
          <a:endParaRPr lang="en-US" sz="2000"/>
        </a:p>
      </dgm:t>
    </dgm:pt>
    <dgm:pt modelId="{E3CCBC0A-F3CB-4291-9A23-4246B192BA97}" type="sibTrans" cxnId="{0E5D58EA-A903-4119-BA1A-BE5E1016F536}">
      <dgm:prSet/>
      <dgm:spPr/>
      <dgm:t>
        <a:bodyPr/>
        <a:lstStyle/>
        <a:p>
          <a:endParaRPr lang="en-US" sz="2000"/>
        </a:p>
      </dgm:t>
    </dgm:pt>
    <dgm:pt modelId="{8212A4F5-E4DB-4878-8BB9-D7BD2A49A33B}">
      <dgm:prSet phldrT="[Text]" custT="1"/>
      <dgm:spPr/>
      <dgm:t>
        <a:bodyPr/>
        <a:lstStyle/>
        <a:p>
          <a:r>
            <a:rPr lang="sk-SK" sz="1200" dirty="0" smtClean="0"/>
            <a:t>Vypracovať a adaptovať akčný plán</a:t>
          </a:r>
          <a:endParaRPr lang="en-US" sz="1200" dirty="0"/>
        </a:p>
      </dgm:t>
    </dgm:pt>
    <dgm:pt modelId="{72D065B2-2835-4127-A667-9FBBDE39CE64}" type="parTrans" cxnId="{6FD7B297-E71C-41D4-92BF-9C9B505F9187}">
      <dgm:prSet/>
      <dgm:spPr/>
      <dgm:t>
        <a:bodyPr/>
        <a:lstStyle/>
        <a:p>
          <a:endParaRPr lang="en-US" sz="2000"/>
        </a:p>
      </dgm:t>
    </dgm:pt>
    <dgm:pt modelId="{A49D8FBC-6467-49E2-AF3A-179C7C2BAC2A}" type="sibTrans" cxnId="{6FD7B297-E71C-41D4-92BF-9C9B505F9187}">
      <dgm:prSet/>
      <dgm:spPr/>
      <dgm:t>
        <a:bodyPr/>
        <a:lstStyle/>
        <a:p>
          <a:endParaRPr lang="en-US" sz="2000"/>
        </a:p>
      </dgm:t>
    </dgm:pt>
    <dgm:pt modelId="{A573C6FB-C090-49CB-8C36-231CFF78C95B}">
      <dgm:prSet phldrT="[Text]" custT="1"/>
      <dgm:spPr/>
      <dgm:t>
        <a:bodyPr/>
        <a:lstStyle/>
        <a:p>
          <a:r>
            <a:rPr lang="sk-SK" sz="1200" dirty="0" smtClean="0"/>
            <a:t>Nájsť vo svojom prostredí potrebnú podporu</a:t>
          </a:r>
          <a:endParaRPr lang="en-US" sz="1200" dirty="0"/>
        </a:p>
      </dgm:t>
    </dgm:pt>
    <dgm:pt modelId="{C641BEA4-929F-4D52-9A4B-8B65D1DED1F7}" type="parTrans" cxnId="{7A660E73-E11F-4D75-B0E2-7C6A7A8A7C15}">
      <dgm:prSet/>
      <dgm:spPr/>
      <dgm:t>
        <a:bodyPr/>
        <a:lstStyle/>
        <a:p>
          <a:endParaRPr lang="en-US" sz="2000"/>
        </a:p>
      </dgm:t>
    </dgm:pt>
    <dgm:pt modelId="{3D581F6A-9576-44CD-BEBD-FEACDAACF1F1}" type="sibTrans" cxnId="{7A660E73-E11F-4D75-B0E2-7C6A7A8A7C15}">
      <dgm:prSet/>
      <dgm:spPr/>
      <dgm:t>
        <a:bodyPr/>
        <a:lstStyle/>
        <a:p>
          <a:endParaRPr lang="en-US" sz="2000"/>
        </a:p>
      </dgm:t>
    </dgm:pt>
    <dgm:pt modelId="{8EE90ABC-4C6F-4B50-8D75-D3F15287C7E7}">
      <dgm:prSet phldrT="[Text]" custT="1"/>
      <dgm:spPr/>
      <dgm:t>
        <a:bodyPr/>
        <a:lstStyle/>
        <a:p>
          <a:r>
            <a:rPr lang="sk-SK" sz="1200" dirty="0" smtClean="0"/>
            <a:t>Využívať a rozširovať sieť kontaktov pre profesijné účely</a:t>
          </a:r>
          <a:endParaRPr lang="en-US" sz="1200" dirty="0"/>
        </a:p>
      </dgm:t>
    </dgm:pt>
    <dgm:pt modelId="{90EA0E83-F32F-40D2-8C7C-793E338EB623}" type="parTrans" cxnId="{DB1A842A-EB55-4DC9-B343-3E43FDC5C4A9}">
      <dgm:prSet/>
      <dgm:spPr/>
      <dgm:t>
        <a:bodyPr/>
        <a:lstStyle/>
        <a:p>
          <a:endParaRPr lang="en-US" sz="2000"/>
        </a:p>
      </dgm:t>
    </dgm:pt>
    <dgm:pt modelId="{713E1D69-CE03-4EDB-B03E-9BD4EA84B69C}" type="sibTrans" cxnId="{DB1A842A-EB55-4DC9-B343-3E43FDC5C4A9}">
      <dgm:prSet/>
      <dgm:spPr/>
      <dgm:t>
        <a:bodyPr/>
        <a:lstStyle/>
        <a:p>
          <a:endParaRPr lang="en-US" sz="2000"/>
        </a:p>
      </dgm:t>
    </dgm:pt>
    <dgm:pt modelId="{39300CE4-1A7A-40E0-B8AC-F5828A80AD24}">
      <dgm:prSet phldrT="[Text]" custT="1"/>
      <dgm:spPr/>
      <dgm:t>
        <a:bodyPr/>
        <a:lstStyle/>
        <a:p>
          <a:r>
            <a:rPr lang="sk-SK" sz="1200" dirty="0" smtClean="0"/>
            <a:t>Určiť priority medzi viacerými alternatívami</a:t>
          </a:r>
          <a:endParaRPr lang="en-US" sz="1200" dirty="0"/>
        </a:p>
      </dgm:t>
    </dgm:pt>
    <dgm:pt modelId="{DACB4B8B-7CFD-437C-A9E7-66504ACEF9C5}" type="parTrans" cxnId="{A58F1157-9CA7-46FF-A4BD-EF5CCAACDB32}">
      <dgm:prSet/>
      <dgm:spPr/>
      <dgm:t>
        <a:bodyPr/>
        <a:lstStyle/>
        <a:p>
          <a:endParaRPr lang="en-US" sz="2000"/>
        </a:p>
      </dgm:t>
    </dgm:pt>
    <dgm:pt modelId="{8927E8F3-B15C-4EA7-8414-79902E83AE57}" type="sibTrans" cxnId="{A58F1157-9CA7-46FF-A4BD-EF5CCAACDB32}">
      <dgm:prSet/>
      <dgm:spPr/>
      <dgm:t>
        <a:bodyPr/>
        <a:lstStyle/>
        <a:p>
          <a:endParaRPr lang="en-US" sz="2000"/>
        </a:p>
      </dgm:t>
    </dgm:pt>
    <dgm:pt modelId="{379C85E5-1F2B-4CBF-A327-48D96DDC458B}">
      <dgm:prSet phldrT="[Text]" custT="1"/>
      <dgm:spPr/>
      <dgm:t>
        <a:bodyPr/>
        <a:lstStyle/>
        <a:p>
          <a:r>
            <a:rPr lang="sk-SK" sz="1200" dirty="0" smtClean="0"/>
            <a:t>Vypracovať rôznorodé alternatívy zamestnania</a:t>
          </a:r>
          <a:endParaRPr lang="en-US" sz="1200" dirty="0"/>
        </a:p>
      </dgm:t>
    </dgm:pt>
    <dgm:pt modelId="{ADD2097D-C259-4866-BF31-1C0AE20D3E63}" type="parTrans" cxnId="{FE0E68F8-F738-4D08-99F2-684EAE92338B}">
      <dgm:prSet/>
      <dgm:spPr/>
      <dgm:t>
        <a:bodyPr/>
        <a:lstStyle/>
        <a:p>
          <a:endParaRPr lang="en-US" sz="2000"/>
        </a:p>
      </dgm:t>
    </dgm:pt>
    <dgm:pt modelId="{379B77C9-F552-4FCD-8F2B-3FD06433C1EE}" type="sibTrans" cxnId="{FE0E68F8-F738-4D08-99F2-684EAE92338B}">
      <dgm:prSet/>
      <dgm:spPr/>
      <dgm:t>
        <a:bodyPr/>
        <a:lstStyle/>
        <a:p>
          <a:endParaRPr lang="en-US" sz="2000"/>
        </a:p>
      </dgm:t>
    </dgm:pt>
    <dgm:pt modelId="{2719300B-E5BF-48E1-9F05-F8CA2CA3794C}" type="pres">
      <dgm:prSet presAssocID="{DE347D20-23B7-4959-A0F9-13872E846E7A}" presName="Name0" presStyleCnt="0">
        <dgm:presLayoutVars>
          <dgm:chMax val="1"/>
          <dgm:dir/>
          <dgm:animLvl val="ctr"/>
          <dgm:resizeHandles val="exact"/>
        </dgm:presLayoutVars>
      </dgm:prSet>
      <dgm:spPr/>
      <dgm:t>
        <a:bodyPr/>
        <a:lstStyle/>
        <a:p>
          <a:endParaRPr lang="en-US"/>
        </a:p>
      </dgm:t>
    </dgm:pt>
    <dgm:pt modelId="{2E7AABA0-ECF5-4787-A6BF-B739689B307B}" type="pres">
      <dgm:prSet presAssocID="{D4C38F19-0E2A-4C49-9F58-C0D4C8037FF9}" presName="centerShape" presStyleLbl="node0" presStyleIdx="0" presStyleCnt="1" custScaleX="132903" custScaleY="132903"/>
      <dgm:spPr/>
      <dgm:t>
        <a:bodyPr/>
        <a:lstStyle/>
        <a:p>
          <a:endParaRPr lang="en-US"/>
        </a:p>
      </dgm:t>
    </dgm:pt>
    <dgm:pt modelId="{32B5FFD9-FA01-4BF9-A259-1DFCB3E732D2}" type="pres">
      <dgm:prSet presAssocID="{DD1E219B-F2B8-4A2D-961F-817E787D85C5}" presName="node" presStyleLbl="node1" presStyleIdx="0" presStyleCnt="8" custScaleX="164207" custScaleY="164207">
        <dgm:presLayoutVars>
          <dgm:bulletEnabled val="1"/>
        </dgm:presLayoutVars>
      </dgm:prSet>
      <dgm:spPr/>
      <dgm:t>
        <a:bodyPr/>
        <a:lstStyle/>
        <a:p>
          <a:endParaRPr lang="en-US"/>
        </a:p>
      </dgm:t>
    </dgm:pt>
    <dgm:pt modelId="{469C53AF-532F-4774-B802-704970E3C81B}" type="pres">
      <dgm:prSet presAssocID="{DD1E219B-F2B8-4A2D-961F-817E787D85C5}" presName="dummy" presStyleCnt="0"/>
      <dgm:spPr/>
    </dgm:pt>
    <dgm:pt modelId="{69D85057-A4BE-4F12-A75A-DADC475B9D95}" type="pres">
      <dgm:prSet presAssocID="{8A308252-764F-43DC-BEF8-A594EB225786}" presName="sibTrans" presStyleLbl="sibTrans2D1" presStyleIdx="0" presStyleCnt="8"/>
      <dgm:spPr/>
      <dgm:t>
        <a:bodyPr/>
        <a:lstStyle/>
        <a:p>
          <a:endParaRPr lang="en-US"/>
        </a:p>
      </dgm:t>
    </dgm:pt>
    <dgm:pt modelId="{13E0891D-D182-4B8E-B08D-B2540DAC6BCE}" type="pres">
      <dgm:prSet presAssocID="{F38A4A06-A2C4-4B05-9466-B18F395AD3A5}" presName="node" presStyleLbl="node1" presStyleIdx="1" presStyleCnt="8" custScaleX="164207" custScaleY="164207">
        <dgm:presLayoutVars>
          <dgm:bulletEnabled val="1"/>
        </dgm:presLayoutVars>
      </dgm:prSet>
      <dgm:spPr/>
      <dgm:t>
        <a:bodyPr/>
        <a:lstStyle/>
        <a:p>
          <a:endParaRPr lang="en-US"/>
        </a:p>
      </dgm:t>
    </dgm:pt>
    <dgm:pt modelId="{AC401BEC-9005-45E1-A9C4-2D6BBA895BB8}" type="pres">
      <dgm:prSet presAssocID="{F38A4A06-A2C4-4B05-9466-B18F395AD3A5}" presName="dummy" presStyleCnt="0"/>
      <dgm:spPr/>
    </dgm:pt>
    <dgm:pt modelId="{EFEBC5D8-36E6-46F7-8765-13BD05B48BAC}" type="pres">
      <dgm:prSet presAssocID="{1900DA8E-A3B8-4ED3-AAFE-638515355A0F}" presName="sibTrans" presStyleLbl="sibTrans2D1" presStyleIdx="1" presStyleCnt="8"/>
      <dgm:spPr/>
      <dgm:t>
        <a:bodyPr/>
        <a:lstStyle/>
        <a:p>
          <a:endParaRPr lang="en-US"/>
        </a:p>
      </dgm:t>
    </dgm:pt>
    <dgm:pt modelId="{04678C91-B476-4DDF-97D3-0BF86E7B7C8D}" type="pres">
      <dgm:prSet presAssocID="{9F6DA2F2-CA0D-4258-9D99-5E506E123C47}" presName="node" presStyleLbl="node1" presStyleIdx="2" presStyleCnt="8" custScaleX="164207" custScaleY="164207">
        <dgm:presLayoutVars>
          <dgm:bulletEnabled val="1"/>
        </dgm:presLayoutVars>
      </dgm:prSet>
      <dgm:spPr/>
      <dgm:t>
        <a:bodyPr/>
        <a:lstStyle/>
        <a:p>
          <a:endParaRPr lang="en-US"/>
        </a:p>
      </dgm:t>
    </dgm:pt>
    <dgm:pt modelId="{DE76E8FF-421E-40FA-A8E3-65D3823D62D3}" type="pres">
      <dgm:prSet presAssocID="{9F6DA2F2-CA0D-4258-9D99-5E506E123C47}" presName="dummy" presStyleCnt="0"/>
      <dgm:spPr/>
    </dgm:pt>
    <dgm:pt modelId="{ECB8FBE3-7975-4B2D-9438-5CD0AE0FDB57}" type="pres">
      <dgm:prSet presAssocID="{E3CCBC0A-F3CB-4291-9A23-4246B192BA97}" presName="sibTrans" presStyleLbl="sibTrans2D1" presStyleIdx="2" presStyleCnt="8"/>
      <dgm:spPr/>
      <dgm:t>
        <a:bodyPr/>
        <a:lstStyle/>
        <a:p>
          <a:endParaRPr lang="en-US"/>
        </a:p>
      </dgm:t>
    </dgm:pt>
    <dgm:pt modelId="{EA2272CD-D957-40D3-AAFB-F16B86F20FAA}" type="pres">
      <dgm:prSet presAssocID="{8212A4F5-E4DB-4878-8BB9-D7BD2A49A33B}" presName="node" presStyleLbl="node1" presStyleIdx="3" presStyleCnt="8" custScaleX="164207" custScaleY="164207">
        <dgm:presLayoutVars>
          <dgm:bulletEnabled val="1"/>
        </dgm:presLayoutVars>
      </dgm:prSet>
      <dgm:spPr/>
      <dgm:t>
        <a:bodyPr/>
        <a:lstStyle/>
        <a:p>
          <a:endParaRPr lang="en-US"/>
        </a:p>
      </dgm:t>
    </dgm:pt>
    <dgm:pt modelId="{81C07479-09B3-42AD-AAA7-37C84FF7C4CB}" type="pres">
      <dgm:prSet presAssocID="{8212A4F5-E4DB-4878-8BB9-D7BD2A49A33B}" presName="dummy" presStyleCnt="0"/>
      <dgm:spPr/>
    </dgm:pt>
    <dgm:pt modelId="{8DBA1E36-31EA-4DEE-AA32-8963D8FE2C47}" type="pres">
      <dgm:prSet presAssocID="{A49D8FBC-6467-49E2-AF3A-179C7C2BAC2A}" presName="sibTrans" presStyleLbl="sibTrans2D1" presStyleIdx="3" presStyleCnt="8"/>
      <dgm:spPr/>
      <dgm:t>
        <a:bodyPr/>
        <a:lstStyle/>
        <a:p>
          <a:endParaRPr lang="en-US"/>
        </a:p>
      </dgm:t>
    </dgm:pt>
    <dgm:pt modelId="{81DD3AB8-285A-40DD-82D6-53522E77804D}" type="pres">
      <dgm:prSet presAssocID="{A573C6FB-C090-49CB-8C36-231CFF78C95B}" presName="node" presStyleLbl="node1" presStyleIdx="4" presStyleCnt="8" custScaleX="164207" custScaleY="164207">
        <dgm:presLayoutVars>
          <dgm:bulletEnabled val="1"/>
        </dgm:presLayoutVars>
      </dgm:prSet>
      <dgm:spPr/>
      <dgm:t>
        <a:bodyPr/>
        <a:lstStyle/>
        <a:p>
          <a:endParaRPr lang="en-US"/>
        </a:p>
      </dgm:t>
    </dgm:pt>
    <dgm:pt modelId="{064AE636-5A97-418D-8B88-9E4807F7BE8B}" type="pres">
      <dgm:prSet presAssocID="{A573C6FB-C090-49CB-8C36-231CFF78C95B}" presName="dummy" presStyleCnt="0"/>
      <dgm:spPr/>
    </dgm:pt>
    <dgm:pt modelId="{8CDE7292-177E-4669-B8FC-18F1A620C1D2}" type="pres">
      <dgm:prSet presAssocID="{3D581F6A-9576-44CD-BEBD-FEACDAACF1F1}" presName="sibTrans" presStyleLbl="sibTrans2D1" presStyleIdx="4" presStyleCnt="8"/>
      <dgm:spPr/>
      <dgm:t>
        <a:bodyPr/>
        <a:lstStyle/>
        <a:p>
          <a:endParaRPr lang="en-US"/>
        </a:p>
      </dgm:t>
    </dgm:pt>
    <dgm:pt modelId="{09E4914F-EE0C-426E-820D-E26445C60AA6}" type="pres">
      <dgm:prSet presAssocID="{8EE90ABC-4C6F-4B50-8D75-D3F15287C7E7}" presName="node" presStyleLbl="node1" presStyleIdx="5" presStyleCnt="8" custScaleX="164207" custScaleY="164207">
        <dgm:presLayoutVars>
          <dgm:bulletEnabled val="1"/>
        </dgm:presLayoutVars>
      </dgm:prSet>
      <dgm:spPr/>
      <dgm:t>
        <a:bodyPr/>
        <a:lstStyle/>
        <a:p>
          <a:endParaRPr lang="en-US"/>
        </a:p>
      </dgm:t>
    </dgm:pt>
    <dgm:pt modelId="{4CB36954-ACDF-4D63-8470-DA5AF31E26AC}" type="pres">
      <dgm:prSet presAssocID="{8EE90ABC-4C6F-4B50-8D75-D3F15287C7E7}" presName="dummy" presStyleCnt="0"/>
      <dgm:spPr/>
    </dgm:pt>
    <dgm:pt modelId="{32BB2652-F00E-4B45-9FB4-0DF787D14D0A}" type="pres">
      <dgm:prSet presAssocID="{713E1D69-CE03-4EDB-B03E-9BD4EA84B69C}" presName="sibTrans" presStyleLbl="sibTrans2D1" presStyleIdx="5" presStyleCnt="8"/>
      <dgm:spPr/>
      <dgm:t>
        <a:bodyPr/>
        <a:lstStyle/>
        <a:p>
          <a:endParaRPr lang="en-US"/>
        </a:p>
      </dgm:t>
    </dgm:pt>
    <dgm:pt modelId="{5791A4B7-C22B-4923-8C32-E38C6EDDDFEB}" type="pres">
      <dgm:prSet presAssocID="{379C85E5-1F2B-4CBF-A327-48D96DDC458B}" presName="node" presStyleLbl="node1" presStyleIdx="6" presStyleCnt="8" custScaleX="164207" custScaleY="164207">
        <dgm:presLayoutVars>
          <dgm:bulletEnabled val="1"/>
        </dgm:presLayoutVars>
      </dgm:prSet>
      <dgm:spPr/>
      <dgm:t>
        <a:bodyPr/>
        <a:lstStyle/>
        <a:p>
          <a:endParaRPr lang="en-US"/>
        </a:p>
      </dgm:t>
    </dgm:pt>
    <dgm:pt modelId="{D7A316DA-03B8-4033-9819-AA98D27D0B3F}" type="pres">
      <dgm:prSet presAssocID="{379C85E5-1F2B-4CBF-A327-48D96DDC458B}" presName="dummy" presStyleCnt="0"/>
      <dgm:spPr/>
    </dgm:pt>
    <dgm:pt modelId="{77DE1CCF-7747-4FE4-9C39-69723AB12FB4}" type="pres">
      <dgm:prSet presAssocID="{379B77C9-F552-4FCD-8F2B-3FD06433C1EE}" presName="sibTrans" presStyleLbl="sibTrans2D1" presStyleIdx="6" presStyleCnt="8"/>
      <dgm:spPr/>
      <dgm:t>
        <a:bodyPr/>
        <a:lstStyle/>
        <a:p>
          <a:endParaRPr lang="en-US"/>
        </a:p>
      </dgm:t>
    </dgm:pt>
    <dgm:pt modelId="{35211038-1011-4A6C-AB7F-3EB2A70BDDAB}" type="pres">
      <dgm:prSet presAssocID="{39300CE4-1A7A-40E0-B8AC-F5828A80AD24}" presName="node" presStyleLbl="node1" presStyleIdx="7" presStyleCnt="8" custScaleX="164207" custScaleY="164207">
        <dgm:presLayoutVars>
          <dgm:bulletEnabled val="1"/>
        </dgm:presLayoutVars>
      </dgm:prSet>
      <dgm:spPr/>
      <dgm:t>
        <a:bodyPr/>
        <a:lstStyle/>
        <a:p>
          <a:endParaRPr lang="en-US"/>
        </a:p>
      </dgm:t>
    </dgm:pt>
    <dgm:pt modelId="{8B67810B-D906-4496-A858-9E1E5597AF18}" type="pres">
      <dgm:prSet presAssocID="{39300CE4-1A7A-40E0-B8AC-F5828A80AD24}" presName="dummy" presStyleCnt="0"/>
      <dgm:spPr/>
    </dgm:pt>
    <dgm:pt modelId="{A8ED9119-9856-404E-B4FF-125E2C9755A6}" type="pres">
      <dgm:prSet presAssocID="{8927E8F3-B15C-4EA7-8414-79902E83AE57}" presName="sibTrans" presStyleLbl="sibTrans2D1" presStyleIdx="7" presStyleCnt="8"/>
      <dgm:spPr/>
      <dgm:t>
        <a:bodyPr/>
        <a:lstStyle/>
        <a:p>
          <a:endParaRPr lang="en-US"/>
        </a:p>
      </dgm:t>
    </dgm:pt>
  </dgm:ptLst>
  <dgm:cxnLst>
    <dgm:cxn modelId="{0A6AA9BA-4C4E-4E61-9C9B-1CBAC4059324}" type="presOf" srcId="{8EE90ABC-4C6F-4B50-8D75-D3F15287C7E7}" destId="{09E4914F-EE0C-426E-820D-E26445C60AA6}" srcOrd="0" destOrd="0" presId="urn:microsoft.com/office/officeart/2005/8/layout/radial6"/>
    <dgm:cxn modelId="{FE0E68F8-F738-4D08-99F2-684EAE92338B}" srcId="{D4C38F19-0E2A-4C49-9F58-C0D4C8037FF9}" destId="{379C85E5-1F2B-4CBF-A327-48D96DDC458B}" srcOrd="6" destOrd="0" parTransId="{ADD2097D-C259-4866-BF31-1C0AE20D3E63}" sibTransId="{379B77C9-F552-4FCD-8F2B-3FD06433C1EE}"/>
    <dgm:cxn modelId="{D9382630-2A16-4F21-8554-FE4DE36CF0E3}" type="presOf" srcId="{1900DA8E-A3B8-4ED3-AAFE-638515355A0F}" destId="{EFEBC5D8-36E6-46F7-8765-13BD05B48BAC}" srcOrd="0" destOrd="0" presId="urn:microsoft.com/office/officeart/2005/8/layout/radial6"/>
    <dgm:cxn modelId="{C6E35534-30BC-4325-AE07-13B1D2688DA2}" type="presOf" srcId="{39300CE4-1A7A-40E0-B8AC-F5828A80AD24}" destId="{35211038-1011-4A6C-AB7F-3EB2A70BDDAB}" srcOrd="0" destOrd="0" presId="urn:microsoft.com/office/officeart/2005/8/layout/radial6"/>
    <dgm:cxn modelId="{EAFC89CD-9ECB-437D-89D7-864AA6EC71AF}" type="presOf" srcId="{D4C38F19-0E2A-4C49-9F58-C0D4C8037FF9}" destId="{2E7AABA0-ECF5-4787-A6BF-B739689B307B}" srcOrd="0" destOrd="0" presId="urn:microsoft.com/office/officeart/2005/8/layout/radial6"/>
    <dgm:cxn modelId="{D498CA1E-D1CD-4CD0-9ADF-4258D56DDF3E}" type="presOf" srcId="{8927E8F3-B15C-4EA7-8414-79902E83AE57}" destId="{A8ED9119-9856-404E-B4FF-125E2C9755A6}" srcOrd="0" destOrd="0" presId="urn:microsoft.com/office/officeart/2005/8/layout/radial6"/>
    <dgm:cxn modelId="{F2977900-9D82-49FF-A255-5B7277220353}" type="presOf" srcId="{8A308252-764F-43DC-BEF8-A594EB225786}" destId="{69D85057-A4BE-4F12-A75A-DADC475B9D95}" srcOrd="0" destOrd="0" presId="urn:microsoft.com/office/officeart/2005/8/layout/radial6"/>
    <dgm:cxn modelId="{627E7972-5B1D-43EB-B265-BC09F74D0B34}" type="presOf" srcId="{A49D8FBC-6467-49E2-AF3A-179C7C2BAC2A}" destId="{8DBA1E36-31EA-4DEE-AA32-8963D8FE2C47}" srcOrd="0" destOrd="0" presId="urn:microsoft.com/office/officeart/2005/8/layout/radial6"/>
    <dgm:cxn modelId="{B0FE8692-410A-4950-B80A-FEDA79F38240}" type="presOf" srcId="{DD1E219B-F2B8-4A2D-961F-817E787D85C5}" destId="{32B5FFD9-FA01-4BF9-A259-1DFCB3E732D2}" srcOrd="0" destOrd="0" presId="urn:microsoft.com/office/officeart/2005/8/layout/radial6"/>
    <dgm:cxn modelId="{6FD7B297-E71C-41D4-92BF-9C9B505F9187}" srcId="{D4C38F19-0E2A-4C49-9F58-C0D4C8037FF9}" destId="{8212A4F5-E4DB-4878-8BB9-D7BD2A49A33B}" srcOrd="3" destOrd="0" parTransId="{72D065B2-2835-4127-A667-9FBBDE39CE64}" sibTransId="{A49D8FBC-6467-49E2-AF3A-179C7C2BAC2A}"/>
    <dgm:cxn modelId="{713F0C80-C358-4977-8252-1D73B63CAEC5}" type="presOf" srcId="{A573C6FB-C090-49CB-8C36-231CFF78C95B}" destId="{81DD3AB8-285A-40DD-82D6-53522E77804D}" srcOrd="0" destOrd="0" presId="urn:microsoft.com/office/officeart/2005/8/layout/radial6"/>
    <dgm:cxn modelId="{E571E1F8-3DC0-4875-BD8E-3DA059D17438}" type="presOf" srcId="{DE347D20-23B7-4959-A0F9-13872E846E7A}" destId="{2719300B-E5BF-48E1-9F05-F8CA2CA3794C}" srcOrd="0" destOrd="0" presId="urn:microsoft.com/office/officeart/2005/8/layout/radial6"/>
    <dgm:cxn modelId="{BFA64900-2E8B-4BF9-9CC5-8474C1D53D3A}" srcId="{D4C38F19-0E2A-4C49-9F58-C0D4C8037FF9}" destId="{DD1E219B-F2B8-4A2D-961F-817E787D85C5}" srcOrd="0" destOrd="0" parTransId="{8D54DE18-0D24-4F39-9C17-C1FF1E756249}" sibTransId="{8A308252-764F-43DC-BEF8-A594EB225786}"/>
    <dgm:cxn modelId="{433889D7-0BCB-4944-8897-FDBA3B2C7519}" type="presOf" srcId="{E3CCBC0A-F3CB-4291-9A23-4246B192BA97}" destId="{ECB8FBE3-7975-4B2D-9438-5CD0AE0FDB57}" srcOrd="0" destOrd="0" presId="urn:microsoft.com/office/officeart/2005/8/layout/radial6"/>
    <dgm:cxn modelId="{E04D8346-437A-4DB0-AD9B-2D35226DAC9C}" type="presOf" srcId="{3D581F6A-9576-44CD-BEBD-FEACDAACF1F1}" destId="{8CDE7292-177E-4669-B8FC-18F1A620C1D2}" srcOrd="0" destOrd="0" presId="urn:microsoft.com/office/officeart/2005/8/layout/radial6"/>
    <dgm:cxn modelId="{2C7D70F0-CB22-49E8-8CB9-ACD70033A776}" type="presOf" srcId="{379B77C9-F552-4FCD-8F2B-3FD06433C1EE}" destId="{77DE1CCF-7747-4FE4-9C39-69723AB12FB4}" srcOrd="0" destOrd="0" presId="urn:microsoft.com/office/officeart/2005/8/layout/radial6"/>
    <dgm:cxn modelId="{7A660E73-E11F-4D75-B0E2-7C6A7A8A7C15}" srcId="{D4C38F19-0E2A-4C49-9F58-C0D4C8037FF9}" destId="{A573C6FB-C090-49CB-8C36-231CFF78C95B}" srcOrd="4" destOrd="0" parTransId="{C641BEA4-929F-4D52-9A4B-8B65D1DED1F7}" sibTransId="{3D581F6A-9576-44CD-BEBD-FEACDAACF1F1}"/>
    <dgm:cxn modelId="{A58F1157-9CA7-46FF-A4BD-EF5CCAACDB32}" srcId="{D4C38F19-0E2A-4C49-9F58-C0D4C8037FF9}" destId="{39300CE4-1A7A-40E0-B8AC-F5828A80AD24}" srcOrd="7" destOrd="0" parTransId="{DACB4B8B-7CFD-437C-A9E7-66504ACEF9C5}" sibTransId="{8927E8F3-B15C-4EA7-8414-79902E83AE57}"/>
    <dgm:cxn modelId="{933F3E10-213F-44E8-8003-98993ECC1A30}" type="presOf" srcId="{713E1D69-CE03-4EDB-B03E-9BD4EA84B69C}" destId="{32BB2652-F00E-4B45-9FB4-0DF787D14D0A}" srcOrd="0" destOrd="0" presId="urn:microsoft.com/office/officeart/2005/8/layout/radial6"/>
    <dgm:cxn modelId="{0E5D58EA-A903-4119-BA1A-BE5E1016F536}" srcId="{D4C38F19-0E2A-4C49-9F58-C0D4C8037FF9}" destId="{9F6DA2F2-CA0D-4258-9D99-5E506E123C47}" srcOrd="2" destOrd="0" parTransId="{35A81D26-DE88-463D-828A-DF80A46955B0}" sibTransId="{E3CCBC0A-F3CB-4291-9A23-4246B192BA97}"/>
    <dgm:cxn modelId="{DB1A842A-EB55-4DC9-B343-3E43FDC5C4A9}" srcId="{D4C38F19-0E2A-4C49-9F58-C0D4C8037FF9}" destId="{8EE90ABC-4C6F-4B50-8D75-D3F15287C7E7}" srcOrd="5" destOrd="0" parTransId="{90EA0E83-F32F-40D2-8C7C-793E338EB623}" sibTransId="{713E1D69-CE03-4EDB-B03E-9BD4EA84B69C}"/>
    <dgm:cxn modelId="{7F0C7217-D47E-481E-9A65-7BE6C51EAF64}" type="presOf" srcId="{F38A4A06-A2C4-4B05-9466-B18F395AD3A5}" destId="{13E0891D-D182-4B8E-B08D-B2540DAC6BCE}" srcOrd="0" destOrd="0" presId="urn:microsoft.com/office/officeart/2005/8/layout/radial6"/>
    <dgm:cxn modelId="{D8929426-7E8F-4D86-8551-1BAAFB4B55BD}" type="presOf" srcId="{9F6DA2F2-CA0D-4258-9D99-5E506E123C47}" destId="{04678C91-B476-4DDF-97D3-0BF86E7B7C8D}" srcOrd="0" destOrd="0" presId="urn:microsoft.com/office/officeart/2005/8/layout/radial6"/>
    <dgm:cxn modelId="{58903D28-B096-4C1C-AB92-B3628F01898D}" srcId="{D4C38F19-0E2A-4C49-9F58-C0D4C8037FF9}" destId="{F38A4A06-A2C4-4B05-9466-B18F395AD3A5}" srcOrd="1" destOrd="0" parTransId="{C5BA6129-1903-4FB1-840E-7B1D97A83414}" sibTransId="{1900DA8E-A3B8-4ED3-AAFE-638515355A0F}"/>
    <dgm:cxn modelId="{C0B2A9E5-A1F2-42C5-8F5B-D24BAED346F5}" srcId="{DE347D20-23B7-4959-A0F9-13872E846E7A}" destId="{D4C38F19-0E2A-4C49-9F58-C0D4C8037FF9}" srcOrd="0" destOrd="0" parTransId="{46CC514A-1B68-4E07-B81D-ABB0957C7C57}" sibTransId="{6EB9D55B-BF28-430D-AFED-EACCADE8B616}"/>
    <dgm:cxn modelId="{BEFCDADF-0C91-48D8-804E-8D6FA43AEB1F}" type="presOf" srcId="{8212A4F5-E4DB-4878-8BB9-D7BD2A49A33B}" destId="{EA2272CD-D957-40D3-AAFB-F16B86F20FAA}" srcOrd="0" destOrd="0" presId="urn:microsoft.com/office/officeart/2005/8/layout/radial6"/>
    <dgm:cxn modelId="{819D2466-4CD8-4B89-B30D-0D1B056D634A}" type="presOf" srcId="{379C85E5-1F2B-4CBF-A327-48D96DDC458B}" destId="{5791A4B7-C22B-4923-8C32-E38C6EDDDFEB}" srcOrd="0" destOrd="0" presId="urn:microsoft.com/office/officeart/2005/8/layout/radial6"/>
    <dgm:cxn modelId="{F56AB83A-C36E-43C7-90A6-C2519E9F62E8}" type="presParOf" srcId="{2719300B-E5BF-48E1-9F05-F8CA2CA3794C}" destId="{2E7AABA0-ECF5-4787-A6BF-B739689B307B}" srcOrd="0" destOrd="0" presId="urn:microsoft.com/office/officeart/2005/8/layout/radial6"/>
    <dgm:cxn modelId="{57E4C78A-C399-46CD-99FF-785846B78C63}" type="presParOf" srcId="{2719300B-E5BF-48E1-9F05-F8CA2CA3794C}" destId="{32B5FFD9-FA01-4BF9-A259-1DFCB3E732D2}" srcOrd="1" destOrd="0" presId="urn:microsoft.com/office/officeart/2005/8/layout/radial6"/>
    <dgm:cxn modelId="{76DE7D55-E446-4276-B79B-10B638D66418}" type="presParOf" srcId="{2719300B-E5BF-48E1-9F05-F8CA2CA3794C}" destId="{469C53AF-532F-4774-B802-704970E3C81B}" srcOrd="2" destOrd="0" presId="urn:microsoft.com/office/officeart/2005/8/layout/radial6"/>
    <dgm:cxn modelId="{60BE4137-2616-48E1-AD54-81BA9724ECA0}" type="presParOf" srcId="{2719300B-E5BF-48E1-9F05-F8CA2CA3794C}" destId="{69D85057-A4BE-4F12-A75A-DADC475B9D95}" srcOrd="3" destOrd="0" presId="urn:microsoft.com/office/officeart/2005/8/layout/radial6"/>
    <dgm:cxn modelId="{36591518-18BE-4FF8-83BE-D17F1EF99113}" type="presParOf" srcId="{2719300B-E5BF-48E1-9F05-F8CA2CA3794C}" destId="{13E0891D-D182-4B8E-B08D-B2540DAC6BCE}" srcOrd="4" destOrd="0" presId="urn:microsoft.com/office/officeart/2005/8/layout/radial6"/>
    <dgm:cxn modelId="{09F04DB6-5004-4BB4-B5FF-A11E541F18C7}" type="presParOf" srcId="{2719300B-E5BF-48E1-9F05-F8CA2CA3794C}" destId="{AC401BEC-9005-45E1-A9C4-2D6BBA895BB8}" srcOrd="5" destOrd="0" presId="urn:microsoft.com/office/officeart/2005/8/layout/radial6"/>
    <dgm:cxn modelId="{4D52A0C4-163E-42D4-BD21-F245758832AE}" type="presParOf" srcId="{2719300B-E5BF-48E1-9F05-F8CA2CA3794C}" destId="{EFEBC5D8-36E6-46F7-8765-13BD05B48BAC}" srcOrd="6" destOrd="0" presId="urn:microsoft.com/office/officeart/2005/8/layout/radial6"/>
    <dgm:cxn modelId="{B54E1D49-9EC4-4995-A263-A55295A8E1C5}" type="presParOf" srcId="{2719300B-E5BF-48E1-9F05-F8CA2CA3794C}" destId="{04678C91-B476-4DDF-97D3-0BF86E7B7C8D}" srcOrd="7" destOrd="0" presId="urn:microsoft.com/office/officeart/2005/8/layout/radial6"/>
    <dgm:cxn modelId="{E056992F-A305-4F56-B73F-105777EA60C5}" type="presParOf" srcId="{2719300B-E5BF-48E1-9F05-F8CA2CA3794C}" destId="{DE76E8FF-421E-40FA-A8E3-65D3823D62D3}" srcOrd="8" destOrd="0" presId="urn:microsoft.com/office/officeart/2005/8/layout/radial6"/>
    <dgm:cxn modelId="{489A028C-58D0-487B-A0D6-A3833CC7B2F4}" type="presParOf" srcId="{2719300B-E5BF-48E1-9F05-F8CA2CA3794C}" destId="{ECB8FBE3-7975-4B2D-9438-5CD0AE0FDB57}" srcOrd="9" destOrd="0" presId="urn:microsoft.com/office/officeart/2005/8/layout/radial6"/>
    <dgm:cxn modelId="{29AF0C92-B954-4A46-9239-EDD9E2CE41CA}" type="presParOf" srcId="{2719300B-E5BF-48E1-9F05-F8CA2CA3794C}" destId="{EA2272CD-D957-40D3-AAFB-F16B86F20FAA}" srcOrd="10" destOrd="0" presId="urn:microsoft.com/office/officeart/2005/8/layout/radial6"/>
    <dgm:cxn modelId="{1053F8B5-CB67-47A0-B301-4E5486EC4256}" type="presParOf" srcId="{2719300B-E5BF-48E1-9F05-F8CA2CA3794C}" destId="{81C07479-09B3-42AD-AAA7-37C84FF7C4CB}" srcOrd="11" destOrd="0" presId="urn:microsoft.com/office/officeart/2005/8/layout/radial6"/>
    <dgm:cxn modelId="{52B9D80B-7321-44D7-980C-4B835B956CEB}" type="presParOf" srcId="{2719300B-E5BF-48E1-9F05-F8CA2CA3794C}" destId="{8DBA1E36-31EA-4DEE-AA32-8963D8FE2C47}" srcOrd="12" destOrd="0" presId="urn:microsoft.com/office/officeart/2005/8/layout/radial6"/>
    <dgm:cxn modelId="{28C24ADD-52A4-45B0-BE3B-80C548A2990A}" type="presParOf" srcId="{2719300B-E5BF-48E1-9F05-F8CA2CA3794C}" destId="{81DD3AB8-285A-40DD-82D6-53522E77804D}" srcOrd="13" destOrd="0" presId="urn:microsoft.com/office/officeart/2005/8/layout/radial6"/>
    <dgm:cxn modelId="{A4883FEA-E3B6-47DE-A572-9EED23ECB48D}" type="presParOf" srcId="{2719300B-E5BF-48E1-9F05-F8CA2CA3794C}" destId="{064AE636-5A97-418D-8B88-9E4807F7BE8B}" srcOrd="14" destOrd="0" presId="urn:microsoft.com/office/officeart/2005/8/layout/radial6"/>
    <dgm:cxn modelId="{1F9DD679-7AA9-4A19-A994-EB066F773B74}" type="presParOf" srcId="{2719300B-E5BF-48E1-9F05-F8CA2CA3794C}" destId="{8CDE7292-177E-4669-B8FC-18F1A620C1D2}" srcOrd="15" destOrd="0" presId="urn:microsoft.com/office/officeart/2005/8/layout/radial6"/>
    <dgm:cxn modelId="{65C5A8ED-982F-4E69-8D6F-0FAE4B36A5FE}" type="presParOf" srcId="{2719300B-E5BF-48E1-9F05-F8CA2CA3794C}" destId="{09E4914F-EE0C-426E-820D-E26445C60AA6}" srcOrd="16" destOrd="0" presId="urn:microsoft.com/office/officeart/2005/8/layout/radial6"/>
    <dgm:cxn modelId="{FE6263BF-275E-4222-A9CC-4F2457DDB1CE}" type="presParOf" srcId="{2719300B-E5BF-48E1-9F05-F8CA2CA3794C}" destId="{4CB36954-ACDF-4D63-8470-DA5AF31E26AC}" srcOrd="17" destOrd="0" presId="urn:microsoft.com/office/officeart/2005/8/layout/radial6"/>
    <dgm:cxn modelId="{616079B3-D01A-4738-BE8A-476FE0692500}" type="presParOf" srcId="{2719300B-E5BF-48E1-9F05-F8CA2CA3794C}" destId="{32BB2652-F00E-4B45-9FB4-0DF787D14D0A}" srcOrd="18" destOrd="0" presId="urn:microsoft.com/office/officeart/2005/8/layout/radial6"/>
    <dgm:cxn modelId="{BAFA823C-7738-4759-90A4-377474266567}" type="presParOf" srcId="{2719300B-E5BF-48E1-9F05-F8CA2CA3794C}" destId="{5791A4B7-C22B-4923-8C32-E38C6EDDDFEB}" srcOrd="19" destOrd="0" presId="urn:microsoft.com/office/officeart/2005/8/layout/radial6"/>
    <dgm:cxn modelId="{A1D13400-8B60-47EC-A2F6-638844F9FB48}" type="presParOf" srcId="{2719300B-E5BF-48E1-9F05-F8CA2CA3794C}" destId="{D7A316DA-03B8-4033-9819-AA98D27D0B3F}" srcOrd="20" destOrd="0" presId="urn:microsoft.com/office/officeart/2005/8/layout/radial6"/>
    <dgm:cxn modelId="{4A7D09E5-E498-43EE-81C7-AED9663B246A}" type="presParOf" srcId="{2719300B-E5BF-48E1-9F05-F8CA2CA3794C}" destId="{77DE1CCF-7747-4FE4-9C39-69723AB12FB4}" srcOrd="21" destOrd="0" presId="urn:microsoft.com/office/officeart/2005/8/layout/radial6"/>
    <dgm:cxn modelId="{DCBFA723-8D00-4FDF-9F0D-1295DFEE3C63}" type="presParOf" srcId="{2719300B-E5BF-48E1-9F05-F8CA2CA3794C}" destId="{35211038-1011-4A6C-AB7F-3EB2A70BDDAB}" srcOrd="22" destOrd="0" presId="urn:microsoft.com/office/officeart/2005/8/layout/radial6"/>
    <dgm:cxn modelId="{74D9ADE1-AD67-4A71-BEDF-C4D738E94458}" type="presParOf" srcId="{2719300B-E5BF-48E1-9F05-F8CA2CA3794C}" destId="{8B67810B-D906-4496-A858-9E1E5597AF18}" srcOrd="23" destOrd="0" presId="urn:microsoft.com/office/officeart/2005/8/layout/radial6"/>
    <dgm:cxn modelId="{AA96C220-55CA-4ABE-BE4B-DF4B88E2C81E}" type="presParOf" srcId="{2719300B-E5BF-48E1-9F05-F8CA2CA3794C}" destId="{A8ED9119-9856-404E-B4FF-125E2C9755A6}" srcOrd="24" destOrd="0" presId="urn:microsoft.com/office/officeart/2005/8/layout/radial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dátum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0E78E-BD01-4212-9D60-153C93257F4E}" type="datetimeFigureOut">
              <a:rPr lang="en-GB" smtClean="0"/>
              <a:pPr/>
              <a:t>31/01/2017</a:t>
            </a:fld>
            <a:endParaRPr lang="en-GB"/>
          </a:p>
        </p:txBody>
      </p:sp>
      <p:sp>
        <p:nvSpPr>
          <p:cNvPr id="4" name="Zástupný symbol obrazu snímky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oznámo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GB"/>
          </a:p>
        </p:txBody>
      </p:sp>
      <p:sp>
        <p:nvSpPr>
          <p:cNvPr id="6" name="Zástupný symbol pät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čísla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D62ED-1D63-4F05-8641-8B20E6BDA6B0}" type="slidenum">
              <a:rPr lang="en-GB" smtClean="0"/>
              <a:pPr/>
              <a:t>‹#›</a:t>
            </a:fld>
            <a:endParaRPr lang="en-GB"/>
          </a:p>
        </p:txBody>
      </p:sp>
    </p:spTree>
    <p:extLst>
      <p:ext uri="{BB962C8B-B14F-4D97-AF65-F5344CB8AC3E}">
        <p14:creationId xmlns:p14="http://schemas.microsoft.com/office/powerpoint/2010/main" xmlns="" val="262887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V tejto úvodnej prezentácii si povieme niečo o tom,</a:t>
            </a:r>
            <a:r>
              <a:rPr lang="sk-SK" baseline="0" dirty="0" smtClean="0"/>
              <a:t> čo je </a:t>
            </a:r>
            <a:r>
              <a:rPr lang="sk-SK" baseline="0" dirty="0" err="1" smtClean="0"/>
              <a:t>kariérové</a:t>
            </a:r>
            <a:r>
              <a:rPr lang="sk-SK" baseline="0" dirty="0" smtClean="0"/>
              <a:t> poradenstvo. Kto to vie? Ako by ste to definovali?</a:t>
            </a:r>
            <a:endParaRPr lang="en-GB"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a:t>
            </a:fld>
            <a:endParaRPr lang="en-GB"/>
          </a:p>
        </p:txBody>
      </p:sp>
    </p:spTree>
    <p:extLst>
      <p:ext uri="{BB962C8B-B14F-4D97-AF65-F5344CB8AC3E}">
        <p14:creationId xmlns:p14="http://schemas.microsoft.com/office/powerpoint/2010/main" xmlns="" val="2836672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Výsledok skupina 1</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11</a:t>
            </a:fld>
            <a:endParaRPr lang="en-GB"/>
          </a:p>
        </p:txBody>
      </p:sp>
    </p:spTree>
    <p:extLst>
      <p:ext uri="{BB962C8B-B14F-4D97-AF65-F5344CB8AC3E}">
        <p14:creationId xmlns:p14="http://schemas.microsoft.com/office/powerpoint/2010/main" xmlns="" val="3294982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Výsledok skupiny 2</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12</a:t>
            </a:fld>
            <a:endParaRPr lang="en-GB"/>
          </a:p>
        </p:txBody>
      </p:sp>
    </p:spTree>
    <p:extLst>
      <p:ext uri="{BB962C8B-B14F-4D97-AF65-F5344CB8AC3E}">
        <p14:creationId xmlns:p14="http://schemas.microsoft.com/office/powerpoint/2010/main" xmlns="" val="1177176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Ak</a:t>
            </a:r>
            <a:r>
              <a:rPr lang="sk-SK" baseline="0" dirty="0" smtClean="0"/>
              <a:t> sa rozhodnete byť radcom a nie sprievodcom, veľmi rýchlo sa dostanete do pasce „záchrancu“ – preberáte zodpovednosť za klienta. Stávate sa jeho záchrancom, z neho robíte pasívnu obeť a on sa potom stáva </a:t>
            </a:r>
            <a:r>
              <a:rPr lang="sk-SK" baseline="0" smtClean="0"/>
              <a:t>vašim prenasledovateľom</a:t>
            </a:r>
            <a:endParaRPr lang="sk-SK" baseline="0" dirty="0" smtClean="0"/>
          </a:p>
          <a:p>
            <a:endParaRPr lang="sk-SK" baseline="0" dirty="0" smtClean="0"/>
          </a:p>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16</a:t>
            </a:fld>
            <a:endParaRPr lang="en-GB"/>
          </a:p>
        </p:txBody>
      </p:sp>
    </p:spTree>
    <p:extLst>
      <p:ext uri="{BB962C8B-B14F-4D97-AF65-F5344CB8AC3E}">
        <p14:creationId xmlns:p14="http://schemas.microsoft.com/office/powerpoint/2010/main" xmlns="" val="120350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Definícia OECD je takáto.</a:t>
            </a:r>
          </a:p>
          <a:p>
            <a:pPr marL="0" indent="0">
              <a:buFontTx/>
              <a:buNone/>
            </a:pPr>
            <a:endParaRPr lang="sk-SK" baseline="0" dirty="0" smtClean="0"/>
          </a:p>
          <a:p>
            <a:pPr marL="0" indent="0">
              <a:buFontTx/>
              <a:buNone/>
            </a:pPr>
            <a:r>
              <a:rPr lang="sk-SK" baseline="0" dirty="0" smtClean="0"/>
              <a:t>Prečo vlastne </a:t>
            </a:r>
            <a:r>
              <a:rPr lang="sk-SK" baseline="0" dirty="0" err="1" smtClean="0"/>
              <a:t>kariérové</a:t>
            </a:r>
            <a:r>
              <a:rPr lang="sk-SK" baseline="0" dirty="0" smtClean="0"/>
              <a:t> poradenstvo? Diskusia</a:t>
            </a:r>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2</a:t>
            </a:fld>
            <a:endParaRPr lang="fr-FR">
              <a:solidFill>
                <a:prstClr val="black"/>
              </a:solidFill>
            </a:endParaRPr>
          </a:p>
        </p:txBody>
      </p:sp>
    </p:spTree>
    <p:extLst>
      <p:ext uri="{BB962C8B-B14F-4D97-AF65-F5344CB8AC3E}">
        <p14:creationId xmlns:p14="http://schemas.microsoft.com/office/powerpoint/2010/main" xmlns="" val="100240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Bilancia kompetencií patrí do tretej oblasti</a:t>
            </a:r>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3</a:t>
            </a:fld>
            <a:endParaRPr lang="fr-FR">
              <a:solidFill>
                <a:prstClr val="black"/>
              </a:solidFill>
            </a:endParaRPr>
          </a:p>
        </p:txBody>
      </p:sp>
    </p:spTree>
    <p:extLst>
      <p:ext uri="{BB962C8B-B14F-4D97-AF65-F5344CB8AC3E}">
        <p14:creationId xmlns:p14="http://schemas.microsoft.com/office/powerpoint/2010/main" xmlns="" val="126787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Najskôr predstaviť tri kroky a nechať účastníkov, kto z nich sa nachytá.</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4</a:t>
            </a:fld>
            <a:endParaRPr lang="en-GB"/>
          </a:p>
        </p:txBody>
      </p:sp>
    </p:spTree>
    <p:extLst>
      <p:ext uri="{BB962C8B-B14F-4D97-AF65-F5344CB8AC3E}">
        <p14:creationId xmlns:p14="http://schemas.microsoft.com/office/powerpoint/2010/main" xmlns="" val="190338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6</a:t>
            </a:fld>
            <a:endParaRPr lang="en-GB"/>
          </a:p>
        </p:txBody>
      </p:sp>
    </p:spTree>
    <p:extLst>
      <p:ext uri="{BB962C8B-B14F-4D97-AF65-F5344CB8AC3E}">
        <p14:creationId xmlns:p14="http://schemas.microsoft.com/office/powerpoint/2010/main" xmlns="" val="317161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Keď hovoríme o cieľoch kariérového poradenstva,</a:t>
            </a:r>
            <a:r>
              <a:rPr lang="sk-SK" baseline="0" dirty="0" smtClean="0"/>
              <a:t> na individuálnej úrovni hovoríme o troch:</a:t>
            </a:r>
            <a:endParaRPr lang="sk-SK" dirty="0" smtClean="0"/>
          </a:p>
          <a:p>
            <a:r>
              <a:rPr lang="sk-SK" dirty="0" smtClean="0"/>
              <a:t>1. Praktické ciele: čo konkrétne</a:t>
            </a:r>
            <a:r>
              <a:rPr lang="sk-SK" baseline="0" dirty="0" smtClean="0"/>
              <a:t> dostane človek do rúk na konci poradenského procesu, niečo, čo mu pomôže vyriešiť konkrétnu situáciu.</a:t>
            </a:r>
          </a:p>
          <a:p>
            <a:r>
              <a:rPr lang="sk-SK" dirty="0" smtClean="0"/>
              <a:t>2. Psychologické ciele: ako sa zmení nastavenie, postoje človeka vďaka</a:t>
            </a:r>
            <a:r>
              <a:rPr lang="sk-SK" baseline="0" dirty="0" smtClean="0"/>
              <a:t> poradenstvu</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7</a:t>
            </a:fld>
            <a:endParaRPr lang="en-GB"/>
          </a:p>
        </p:txBody>
      </p:sp>
    </p:spTree>
    <p:extLst>
      <p:ext uri="{BB962C8B-B14F-4D97-AF65-F5344CB8AC3E}">
        <p14:creationId xmlns:p14="http://schemas.microsoft.com/office/powerpoint/2010/main" xmlns="" val="112130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Poučenie:</a:t>
            </a:r>
            <a:r>
              <a:rPr lang="sk-SK" baseline="0" dirty="0" smtClean="0"/>
              <a:t> darmo, že človek bude mať výborný plán, záverečnú správu a plno sebavedomia. Príležitostí na TP je málo a musíme ľudí naučiť, aby ich vedeli využívať čo najlepšie. </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8</a:t>
            </a:fld>
            <a:endParaRPr lang="en-GB"/>
          </a:p>
        </p:txBody>
      </p:sp>
    </p:spTree>
    <p:extLst>
      <p:ext uri="{BB962C8B-B14F-4D97-AF65-F5344CB8AC3E}">
        <p14:creationId xmlns:p14="http://schemas.microsoft.com/office/powerpoint/2010/main" xmlns="" val="54163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Cieľom poradenstva je vždy to, aby človek vyšiel</a:t>
            </a:r>
            <a:r>
              <a:rPr lang="sk-SK" baseline="0" dirty="0" smtClean="0"/>
              <a:t> z našej kancelárie menej </a:t>
            </a:r>
            <a:r>
              <a:rPr lang="sk-SK" baseline="0" dirty="0" err="1" smtClean="0"/>
              <a:t>blbý</a:t>
            </a:r>
            <a:r>
              <a:rPr lang="sk-SK" baseline="0" dirty="0" smtClean="0"/>
              <a:t>, než bol predtým. To neznamená odovzdať mu pasívne nejaké informácie, ale pomáhať mu nadobúdať zručnosti, ktoré pri hľadaní práce bude potrebovať. Toto sú dlhodobé dopady kariérového poradenstva, pretože čo sa raz naučíme a čo si nacvičíme, to už nezabúdame.</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9</a:t>
            </a:fld>
            <a:endParaRPr lang="en-GB"/>
          </a:p>
        </p:txBody>
      </p:sp>
    </p:spTree>
    <p:extLst>
      <p:ext uri="{BB962C8B-B14F-4D97-AF65-F5344CB8AC3E}">
        <p14:creationId xmlns:p14="http://schemas.microsoft.com/office/powerpoint/2010/main" xmlns="" val="291493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mtClean="0"/>
              <a:t>Syndikát (10 </a:t>
            </a:r>
            <a:r>
              <a:rPr lang="sk-SK" dirty="0" smtClean="0"/>
              <a:t>minút)</a:t>
            </a:r>
          </a:p>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10</a:t>
            </a:fld>
            <a:endParaRPr lang="en-GB"/>
          </a:p>
        </p:txBody>
      </p:sp>
    </p:spTree>
    <p:extLst>
      <p:ext uri="{BB962C8B-B14F-4D97-AF65-F5344CB8AC3E}">
        <p14:creationId xmlns:p14="http://schemas.microsoft.com/office/powerpoint/2010/main" xmlns="" val="182327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7668344" y="116632"/>
            <a:ext cx="1368152"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smtClean="0"/>
              <a:t>Your Logo</a:t>
            </a:r>
            <a:endParaRPr lang="en-GB" sz="1800"/>
          </a:p>
        </p:txBody>
      </p:sp>
    </p:spTree>
    <p:extLst>
      <p:ext uri="{BB962C8B-B14F-4D97-AF65-F5344CB8AC3E}">
        <p14:creationId xmlns:p14="http://schemas.microsoft.com/office/powerpoint/2010/main" xmlns="" val="77482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8" name="Espace réservé du pied de page 7"/>
          <p:cNvSpPr>
            <a:spLocks noGrp="1"/>
          </p:cNvSpPr>
          <p:nvPr>
            <p:ph type="ftr" sz="quarter" idx="11"/>
          </p:nvPr>
        </p:nvSpPr>
        <p:spPr/>
        <p:txBody>
          <a:bodyPr/>
          <a:lstStyle/>
          <a:p>
            <a:endParaRPr lang="fr-FR">
              <a:solidFill>
                <a:srgbClr val="E3DED1">
                  <a:shade val="50000"/>
                </a:srgbClr>
              </a:solidFill>
            </a:endParaRPr>
          </a:p>
        </p:txBody>
      </p:sp>
      <p:sp>
        <p:nvSpPr>
          <p:cNvPr id="9" name="Espace réservé du numéro de diapositive 8"/>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397436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4" name="Espace réservé du pied de page 3"/>
          <p:cNvSpPr>
            <a:spLocks noGrp="1"/>
          </p:cNvSpPr>
          <p:nvPr>
            <p:ph type="ftr" sz="quarter" idx="11"/>
          </p:nvPr>
        </p:nvSpPr>
        <p:spPr/>
        <p:txBody>
          <a:bodyPr/>
          <a:lstStyle/>
          <a:p>
            <a:endParaRPr lang="fr-FR">
              <a:solidFill>
                <a:srgbClr val="E3DED1">
                  <a:shade val="50000"/>
                </a:srgbClr>
              </a:solidFill>
            </a:endParaRPr>
          </a:p>
        </p:txBody>
      </p:sp>
      <p:sp>
        <p:nvSpPr>
          <p:cNvPr id="5" name="Espace réservé du numéro de diapositive 4"/>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225038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Espace réservé de la date 1"/>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3" name="Espace réservé du pied de page 2"/>
          <p:cNvSpPr>
            <a:spLocks noGrp="1"/>
          </p:cNvSpPr>
          <p:nvPr>
            <p:ph type="ftr" sz="quarter" idx="11"/>
          </p:nvPr>
        </p:nvSpPr>
        <p:spPr/>
        <p:txBody>
          <a:bodyPr/>
          <a:lstStyle/>
          <a:p>
            <a:endParaRPr lang="fr-FR">
              <a:solidFill>
                <a:srgbClr val="E3DED1">
                  <a:shade val="50000"/>
                </a:srgbClr>
              </a:solidFill>
            </a:endParaRPr>
          </a:p>
        </p:txBody>
      </p:sp>
      <p:sp>
        <p:nvSpPr>
          <p:cNvPr id="4" name="Espace réservé du numéro de diapositive 3"/>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80139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2313049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extLst>
      <p:ext uri="{BB962C8B-B14F-4D97-AF65-F5344CB8AC3E}">
        <p14:creationId xmlns:p14="http://schemas.microsoft.com/office/powerpoint/2010/main" xmlns="" val="1377500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3387081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199162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smtClean="0"/>
              <a:t>Your Logo</a:t>
            </a:r>
            <a:endParaRPr lang="en-GB" sz="1800"/>
          </a:p>
        </p:txBody>
      </p:sp>
    </p:spTree>
    <p:extLst>
      <p:ext uri="{BB962C8B-B14F-4D97-AF65-F5344CB8AC3E}">
        <p14:creationId xmlns:p14="http://schemas.microsoft.com/office/powerpoint/2010/main" xmlns=""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smtClean="0"/>
              <a:t>Your Logo</a:t>
            </a:r>
            <a:endParaRPr lang="en-GB" sz="1800"/>
          </a:p>
        </p:txBody>
      </p:sp>
    </p:spTree>
    <p:extLst>
      <p:ext uri="{BB962C8B-B14F-4D97-AF65-F5344CB8AC3E}">
        <p14:creationId xmlns:p14="http://schemas.microsoft.com/office/powerpoint/2010/main" xmlns=""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xmlns=""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xmlns="" val="14756453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Titr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Cliquez pour modifier le style du titre</a:t>
            </a:r>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19" name="Espace réservé de la date 18"/>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8" name="Espace réservé du pied de page 7"/>
          <p:cNvSpPr>
            <a:spLocks noGrp="1"/>
          </p:cNvSpPr>
          <p:nvPr>
            <p:ph type="ftr" sz="quarter" idx="11"/>
          </p:nvPr>
        </p:nvSpPr>
        <p:spPr/>
        <p:txBody>
          <a:bodyPr/>
          <a:lstStyle/>
          <a:p>
            <a:endParaRPr lang="fr-FR">
              <a:solidFill>
                <a:srgbClr val="E3DED1">
                  <a:shade val="50000"/>
                </a:srgbClr>
              </a:solidFill>
            </a:endParaRPr>
          </a:p>
        </p:txBody>
      </p:sp>
      <p:sp>
        <p:nvSpPr>
          <p:cNvPr id="11" name="Espace réservé du numéro de diapositive 10"/>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394644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502920" y="530352"/>
            <a:ext cx="8183880" cy="41879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95220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à coins arrondi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r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312325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436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smtClean="0"/>
              <a:t>Your company name</a:t>
            </a:r>
            <a:endParaRPr lang="en-GB" sz="1800"/>
          </a:p>
        </p:txBody>
      </p:sp>
    </p:spTree>
    <p:extLst>
      <p:ext uri="{BB962C8B-B14F-4D97-AF65-F5344CB8AC3E}">
        <p14:creationId xmlns:p14="http://schemas.microsoft.com/office/powerpoint/2010/main" xmlns="" val="3345936536"/>
      </p:ext>
    </p:extLst>
  </p:cSld>
  <p:clrMap bg1="dk1" tx1="lt1" bg2="dk2" tx2="lt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p>
            <a:r>
              <a:rPr kumimoji="0" lang="fr-FR" smtClean="0"/>
              <a:t>Cliquez pour modifier le style du titre</a:t>
            </a:r>
            <a:endParaRPr kumimoji="0" lang="en-US"/>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FCA5856-1995-404D-9EEE-046BEA33D394}" type="datetimeFigureOut">
              <a:rPr lang="fr-FR" smtClean="0">
                <a:solidFill>
                  <a:srgbClr val="E3DED1">
                    <a:shade val="50000"/>
                  </a:srgbClr>
                </a:solidFill>
              </a:rPr>
              <a:pPr/>
              <a:t>31/01/2017</a:t>
            </a:fld>
            <a:endParaRPr lang="fr-FR">
              <a:solidFill>
                <a:srgbClr val="E3DED1">
                  <a:shade val="50000"/>
                </a:srgbClr>
              </a:solidFill>
            </a:endParaRPr>
          </a:p>
        </p:txBody>
      </p:sp>
      <p:sp>
        <p:nvSpPr>
          <p:cNvPr id="18" name="Espace réservé du pied de page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FR">
              <a:solidFill>
                <a:srgbClr val="E3DED1">
                  <a:shade val="50000"/>
                </a:srgbClr>
              </a:solidFill>
            </a:endParaRPr>
          </a:p>
        </p:txBody>
      </p:sp>
      <p:sp>
        <p:nvSpPr>
          <p:cNvPr id="5" name="Espace réservé du numéro de diapositiv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xmlns="" val="170617957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340477"/>
            <a:ext cx="7772400" cy="872499"/>
          </a:xfrm>
          <a:solidFill>
            <a:schemeClr val="tx1">
              <a:lumMod val="75000"/>
            </a:schemeClr>
          </a:solidFill>
        </p:spPr>
        <p:txBody>
          <a:bodyPr>
            <a:noAutofit/>
          </a:bodyPr>
          <a:lstStyle/>
          <a:p>
            <a:r>
              <a:rPr lang="sk-SK" sz="2800" dirty="0" smtClean="0">
                <a:solidFill>
                  <a:schemeClr val="bg1"/>
                </a:solidFill>
              </a:rPr>
              <a:t>Úvod do </a:t>
            </a:r>
            <a:r>
              <a:rPr lang="sk-SK" sz="2800" dirty="0" err="1" smtClean="0">
                <a:solidFill>
                  <a:schemeClr val="bg1"/>
                </a:solidFill>
              </a:rPr>
              <a:t>kariérového</a:t>
            </a:r>
            <a:r>
              <a:rPr lang="sk-SK" sz="2800" dirty="0" smtClean="0">
                <a:solidFill>
                  <a:schemeClr val="bg1"/>
                </a:solidFill>
              </a:rPr>
              <a:t> poradenstva</a:t>
            </a:r>
            <a:endParaRPr lang="en-GB" sz="2800" dirty="0">
              <a:solidFill>
                <a:schemeClr val="bg1"/>
              </a:solidFill>
            </a:endParaRPr>
          </a:p>
        </p:txBody>
      </p:sp>
      <p:sp>
        <p:nvSpPr>
          <p:cNvPr id="3" name="Subtitle 2"/>
          <p:cNvSpPr>
            <a:spLocks noGrp="1"/>
          </p:cNvSpPr>
          <p:nvPr>
            <p:ph type="subTitle" idx="1"/>
          </p:nvPr>
        </p:nvSpPr>
        <p:spPr>
          <a:xfrm>
            <a:off x="683568" y="3212976"/>
            <a:ext cx="7772400" cy="1752600"/>
          </a:xfrm>
          <a:ln>
            <a:solidFill>
              <a:schemeClr val="tx1">
                <a:lumMod val="20000"/>
                <a:lumOff val="80000"/>
              </a:schemeClr>
            </a:solidFill>
          </a:ln>
        </p:spPr>
        <p:txBody>
          <a:bodyPr/>
          <a:lstStyle/>
          <a:p>
            <a:endParaRPr lang="en-GB" dirty="0">
              <a:solidFill>
                <a:schemeClr val="bg1"/>
              </a:solidFill>
            </a:endParaRPr>
          </a:p>
        </p:txBody>
      </p:sp>
      <p:pic>
        <p:nvPicPr>
          <p:cNvPr id="2054" name="Picture 6" descr="http://www.peoplenet.it/img/logo_fecbop.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4329" y="5795394"/>
            <a:ext cx="1512168" cy="106260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ubtitle 2"/>
          <p:cNvSpPr txBox="1">
            <a:spLocks/>
          </p:cNvSpPr>
          <p:nvPr/>
        </p:nvSpPr>
        <p:spPr>
          <a:xfrm>
            <a:off x="683568" y="3365376"/>
            <a:ext cx="7848872"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k-SK" sz="2400" dirty="0" smtClean="0"/>
              <a:t>Vzdelávanie poradcov ÚPSVaR</a:t>
            </a:r>
            <a:endParaRPr lang="en-GB" sz="2400" dirty="0"/>
          </a:p>
        </p:txBody>
      </p:sp>
      <p:cxnSp>
        <p:nvCxnSpPr>
          <p:cNvPr id="10" name="Straight Connector 9"/>
          <p:cNvCxnSpPr/>
          <p:nvPr/>
        </p:nvCxnSpPr>
        <p:spPr>
          <a:xfrm>
            <a:off x="179513" y="5795394"/>
            <a:ext cx="87120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52020" y="6142721"/>
            <a:ext cx="2724150" cy="5048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19124" y="601980"/>
            <a:ext cx="5394971" cy="1472187"/>
          </a:xfrm>
          <a:prstGeom prst="rect">
            <a:avLst/>
          </a:prstGeom>
        </p:spPr>
      </p:pic>
    </p:spTree>
    <p:extLst>
      <p:ext uri="{BB962C8B-B14F-4D97-AF65-F5344CB8AC3E}">
        <p14:creationId xmlns:p14="http://schemas.microsoft.com/office/powerpoint/2010/main" xmlns="" val="263179124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Cvičenie</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Rectangle 3"/>
          <p:cNvSpPr txBox="1">
            <a:spLocks noGrp="1" noChangeArrowheads="1"/>
          </p:cNvSpPr>
          <p:nvPr>
            <p:ph type="body" idx="1"/>
          </p:nvPr>
        </p:nvSpPr>
        <p:spPr>
          <a:xfrm>
            <a:off x="444500" y="1700213"/>
            <a:ext cx="8183563" cy="4537075"/>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endParaRPr lang="sk-SK" altLang="en-US" sz="2400" u="sng" dirty="0" smtClean="0"/>
          </a:p>
          <a:p>
            <a:pPr marL="0" indent="0">
              <a:buFont typeface="Wingdings 2"/>
              <a:buNone/>
            </a:pPr>
            <a:r>
              <a:rPr lang="sk-SK" altLang="en-US" sz="2400" u="sng" dirty="0" smtClean="0"/>
              <a:t>Skupina 1</a:t>
            </a:r>
            <a:r>
              <a:rPr lang="sk-SK" altLang="en-US" sz="2400" dirty="0" smtClean="0"/>
              <a:t>:</a:t>
            </a:r>
          </a:p>
          <a:p>
            <a:pPr marL="0" indent="0">
              <a:buFont typeface="Wingdings 2"/>
              <a:buNone/>
            </a:pPr>
            <a:r>
              <a:rPr lang="sk-SK" altLang="en-US" sz="2400" i="1" dirty="0" smtClean="0"/>
              <a:t>Popíšte pracovnú náplň </a:t>
            </a:r>
            <a:r>
              <a:rPr lang="sk-SK" altLang="en-US" sz="2400" i="1" dirty="0" err="1" smtClean="0"/>
              <a:t>kariérového</a:t>
            </a:r>
            <a:r>
              <a:rPr lang="sk-SK" altLang="en-US" sz="2400" i="1" dirty="0" smtClean="0"/>
              <a:t> poradcu.</a:t>
            </a:r>
          </a:p>
          <a:p>
            <a:pPr marL="0" indent="0">
              <a:buFont typeface="Wingdings 2"/>
              <a:buNone/>
            </a:pPr>
            <a:endParaRPr lang="sk-SK" altLang="en-US" sz="2400" dirty="0" smtClean="0"/>
          </a:p>
          <a:p>
            <a:pPr marL="0" indent="0">
              <a:buFont typeface="Wingdings 2"/>
              <a:buNone/>
            </a:pPr>
            <a:endParaRPr lang="sk-SK" altLang="en-US" sz="2400" dirty="0"/>
          </a:p>
          <a:p>
            <a:pPr marL="0" indent="0">
              <a:buFont typeface="Wingdings 2"/>
              <a:buNone/>
            </a:pPr>
            <a:endParaRPr lang="sk-SK" altLang="en-US" sz="2400" dirty="0"/>
          </a:p>
          <a:p>
            <a:pPr marL="0" indent="0">
              <a:buFont typeface="Wingdings 2"/>
              <a:buNone/>
            </a:pPr>
            <a:r>
              <a:rPr lang="sk-SK" altLang="en-US" sz="2400" u="sng" dirty="0" smtClean="0"/>
              <a:t>Skupina 2</a:t>
            </a:r>
            <a:r>
              <a:rPr lang="sk-SK" altLang="en-US" sz="2400" dirty="0" smtClean="0"/>
              <a:t>:</a:t>
            </a:r>
          </a:p>
          <a:p>
            <a:pPr marL="0" indent="0">
              <a:buFont typeface="Wingdings 2"/>
              <a:buNone/>
            </a:pPr>
            <a:r>
              <a:rPr lang="sk-SK" altLang="en-US" sz="2400" i="1" dirty="0" smtClean="0"/>
              <a:t>Čo chceme, aby sa klient </a:t>
            </a:r>
            <a:r>
              <a:rPr lang="sk-SK" altLang="en-US" sz="2400" i="1" dirty="0" err="1" smtClean="0"/>
              <a:t>kariérového</a:t>
            </a:r>
            <a:r>
              <a:rPr lang="sk-SK" altLang="en-US" sz="2400" i="1" dirty="0" smtClean="0"/>
              <a:t> poradenstva naučil?</a:t>
            </a:r>
          </a:p>
        </p:txBody>
      </p:sp>
    </p:spTree>
    <p:extLst>
      <p:ext uri="{BB962C8B-B14F-4D97-AF65-F5344CB8AC3E}">
        <p14:creationId xmlns:p14="http://schemas.microsoft.com/office/powerpoint/2010/main" xmlns="" val="146391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Pracovná náplň poradcu</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Rectangle 3"/>
          <p:cNvSpPr txBox="1">
            <a:spLocks noGrp="1" noChangeArrowheads="1"/>
          </p:cNvSpPr>
          <p:nvPr>
            <p:ph type="body" idx="1"/>
          </p:nvPr>
        </p:nvSpPr>
        <p:spPr>
          <a:xfrm>
            <a:off x="444500" y="1700213"/>
            <a:ext cx="8183563" cy="4537075"/>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endParaRPr lang="sk-SK" altLang="en-US" sz="2400" u="sng" dirty="0" smtClean="0"/>
          </a:p>
          <a:p>
            <a:pPr marL="0" indent="0">
              <a:buNone/>
            </a:pPr>
            <a:r>
              <a:rPr lang="sk-SK" sz="2400" i="1" dirty="0"/>
              <a:t>rozvíja schopnosť sebareflexie, </a:t>
            </a:r>
            <a:r>
              <a:rPr lang="sk-SK" sz="2400" i="1" dirty="0" err="1"/>
              <a:t>facilituje</a:t>
            </a:r>
            <a:r>
              <a:rPr lang="sk-SK" sz="2400" i="1" dirty="0"/>
              <a:t>, povzbudzuje sebadôveru, prevádza klienta procesom, vyhodnocuje, kladie otázky, dáva informácie do kontextu reálneho sveta, koučuje, pomáha nachádzať alternatívne cesty, počúva, hodnotí, dáva štruktúru, povzbudzuje, dáva spätnú väzbu, dokumentuje kompetencie, dáva nádej, podporuje rozhodovanie, </a:t>
            </a:r>
            <a:r>
              <a:rPr lang="sk-SK" sz="2400" i="1" dirty="0" smtClean="0"/>
              <a:t>podporuje </a:t>
            </a:r>
            <a:r>
              <a:rPr lang="sk-SK" sz="2400" i="1" dirty="0"/>
              <a:t>učenie</a:t>
            </a:r>
            <a:r>
              <a:rPr lang="sk-SK" sz="2400" i="1" dirty="0" smtClean="0"/>
              <a:t>...</a:t>
            </a:r>
            <a:endParaRPr lang="sk-SK" altLang="en-US" sz="2400" i="1" dirty="0" smtClean="0"/>
          </a:p>
        </p:txBody>
      </p:sp>
    </p:spTree>
    <p:extLst>
      <p:ext uri="{BB962C8B-B14F-4D97-AF65-F5344CB8AC3E}">
        <p14:creationId xmlns:p14="http://schemas.microsoft.com/office/powerpoint/2010/main" xmlns="" val="22754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1728192" cy="1512168"/>
          </a:xfrm>
          <a:prstGeom prst="rect">
            <a:avLst/>
          </a:prstGeom>
          <a:solidFill>
            <a:srgbClr val="1F497D">
              <a:lumMod val="75000"/>
            </a:srgbClr>
          </a:solidFill>
        </p:spPr>
        <p:txBody>
          <a:bodyPr vert="horz" lIns="91440" tIns="45720" rIns="91440" bIns="45720" rtlCol="0" anchor="ctr">
            <a:normAutofit fontScale="62500" lnSpcReduction="20000"/>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Vzdelávacie výstupy </a:t>
            </a:r>
            <a:r>
              <a:rPr lang="sk-SK" sz="3600" dirty="0" err="1" smtClean="0">
                <a:solidFill>
                  <a:srgbClr val="FFFFFF"/>
                </a:solidFill>
                <a:latin typeface="Segoe UI Light"/>
              </a:rPr>
              <a:t>kariérového</a:t>
            </a:r>
            <a:r>
              <a:rPr lang="sk-SK" sz="3600" dirty="0" smtClean="0">
                <a:solidFill>
                  <a:srgbClr val="FFFFFF"/>
                </a:solidFill>
                <a:latin typeface="Segoe UI Light"/>
              </a:rPr>
              <a:t> poradenstva</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6" name="Content Placeholder 3"/>
          <p:cNvGraphicFramePr>
            <a:graphicFrameLocks noGrp="1"/>
          </p:cNvGraphicFramePr>
          <p:nvPr>
            <p:ph idx="1"/>
            <p:extLst/>
          </p:nvPr>
        </p:nvGraphicFramePr>
        <p:xfrm>
          <a:off x="467544" y="476672"/>
          <a:ext cx="8329642"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6677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2E7AABA0-ECF5-4787-A6BF-B739689B307B}"/>
                                            </p:graphicEl>
                                          </p:spTgt>
                                        </p:tgtEl>
                                        <p:attrNameLst>
                                          <p:attrName>style.visibility</p:attrName>
                                        </p:attrNameLst>
                                      </p:cBhvr>
                                      <p:to>
                                        <p:strVal val="visible"/>
                                      </p:to>
                                    </p:set>
                                    <p:animEffect transition="in" filter="fade">
                                      <p:cBhvr>
                                        <p:cTn id="7" dur="500"/>
                                        <p:tgtEl>
                                          <p:spTgt spid="6">
                                            <p:graphicEl>
                                              <a:dgm id="{2E7AABA0-ECF5-4787-A6BF-B739689B30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32B5FFD9-FA01-4BF9-A259-1DFCB3E732D2}"/>
                                            </p:graphicEl>
                                          </p:spTgt>
                                        </p:tgtEl>
                                        <p:attrNameLst>
                                          <p:attrName>style.visibility</p:attrName>
                                        </p:attrNameLst>
                                      </p:cBhvr>
                                      <p:to>
                                        <p:strVal val="visible"/>
                                      </p:to>
                                    </p:set>
                                    <p:animEffect transition="in" filter="fade">
                                      <p:cBhvr>
                                        <p:cTn id="12" dur="500"/>
                                        <p:tgtEl>
                                          <p:spTgt spid="6">
                                            <p:graphicEl>
                                              <a:dgm id="{32B5FFD9-FA01-4BF9-A259-1DFCB3E732D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69D85057-A4BE-4F12-A75A-DADC475B9D95}"/>
                                            </p:graphicEl>
                                          </p:spTgt>
                                        </p:tgtEl>
                                        <p:attrNameLst>
                                          <p:attrName>style.visibility</p:attrName>
                                        </p:attrNameLst>
                                      </p:cBhvr>
                                      <p:to>
                                        <p:strVal val="visible"/>
                                      </p:to>
                                    </p:set>
                                    <p:animEffect transition="in" filter="fade">
                                      <p:cBhvr>
                                        <p:cTn id="17" dur="500"/>
                                        <p:tgtEl>
                                          <p:spTgt spid="6">
                                            <p:graphicEl>
                                              <a:dgm id="{69D85057-A4BE-4F12-A75A-DADC475B9D95}"/>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13E0891D-D182-4B8E-B08D-B2540DAC6BCE}"/>
                                            </p:graphicEl>
                                          </p:spTgt>
                                        </p:tgtEl>
                                        <p:attrNameLst>
                                          <p:attrName>style.visibility</p:attrName>
                                        </p:attrNameLst>
                                      </p:cBhvr>
                                      <p:to>
                                        <p:strVal val="visible"/>
                                      </p:to>
                                    </p:set>
                                    <p:animEffect transition="in" filter="fade">
                                      <p:cBhvr>
                                        <p:cTn id="20" dur="500"/>
                                        <p:tgtEl>
                                          <p:spTgt spid="6">
                                            <p:graphicEl>
                                              <a:dgm id="{13E0891D-D182-4B8E-B08D-B2540DAC6BC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EFEBC5D8-36E6-46F7-8765-13BD05B48BAC}"/>
                                            </p:graphicEl>
                                          </p:spTgt>
                                        </p:tgtEl>
                                        <p:attrNameLst>
                                          <p:attrName>style.visibility</p:attrName>
                                        </p:attrNameLst>
                                      </p:cBhvr>
                                      <p:to>
                                        <p:strVal val="visible"/>
                                      </p:to>
                                    </p:set>
                                    <p:animEffect transition="in" filter="fade">
                                      <p:cBhvr>
                                        <p:cTn id="25" dur="500"/>
                                        <p:tgtEl>
                                          <p:spTgt spid="6">
                                            <p:graphicEl>
                                              <a:dgm id="{EFEBC5D8-36E6-46F7-8765-13BD05B48BAC}"/>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graphicEl>
                                              <a:dgm id="{04678C91-B476-4DDF-97D3-0BF86E7B7C8D}"/>
                                            </p:graphicEl>
                                          </p:spTgt>
                                        </p:tgtEl>
                                        <p:attrNameLst>
                                          <p:attrName>style.visibility</p:attrName>
                                        </p:attrNameLst>
                                      </p:cBhvr>
                                      <p:to>
                                        <p:strVal val="visible"/>
                                      </p:to>
                                    </p:set>
                                    <p:animEffect transition="in" filter="fade">
                                      <p:cBhvr>
                                        <p:cTn id="28" dur="500"/>
                                        <p:tgtEl>
                                          <p:spTgt spid="6">
                                            <p:graphicEl>
                                              <a:dgm id="{04678C91-B476-4DDF-97D3-0BF86E7B7C8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graphicEl>
                                              <a:dgm id="{ECB8FBE3-7975-4B2D-9438-5CD0AE0FDB57}"/>
                                            </p:graphicEl>
                                          </p:spTgt>
                                        </p:tgtEl>
                                        <p:attrNameLst>
                                          <p:attrName>style.visibility</p:attrName>
                                        </p:attrNameLst>
                                      </p:cBhvr>
                                      <p:to>
                                        <p:strVal val="visible"/>
                                      </p:to>
                                    </p:set>
                                    <p:animEffect transition="in" filter="fade">
                                      <p:cBhvr>
                                        <p:cTn id="33" dur="500"/>
                                        <p:tgtEl>
                                          <p:spTgt spid="6">
                                            <p:graphicEl>
                                              <a:dgm id="{ECB8FBE3-7975-4B2D-9438-5CD0AE0FDB57}"/>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graphicEl>
                                              <a:dgm id="{EA2272CD-D957-40D3-AAFB-F16B86F20FAA}"/>
                                            </p:graphicEl>
                                          </p:spTgt>
                                        </p:tgtEl>
                                        <p:attrNameLst>
                                          <p:attrName>style.visibility</p:attrName>
                                        </p:attrNameLst>
                                      </p:cBhvr>
                                      <p:to>
                                        <p:strVal val="visible"/>
                                      </p:to>
                                    </p:set>
                                    <p:animEffect transition="in" filter="fade">
                                      <p:cBhvr>
                                        <p:cTn id="36" dur="500"/>
                                        <p:tgtEl>
                                          <p:spTgt spid="6">
                                            <p:graphicEl>
                                              <a:dgm id="{EA2272CD-D957-40D3-AAFB-F16B86F20FAA}"/>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graphicEl>
                                              <a:dgm id="{8DBA1E36-31EA-4DEE-AA32-8963D8FE2C47}"/>
                                            </p:graphicEl>
                                          </p:spTgt>
                                        </p:tgtEl>
                                        <p:attrNameLst>
                                          <p:attrName>style.visibility</p:attrName>
                                        </p:attrNameLst>
                                      </p:cBhvr>
                                      <p:to>
                                        <p:strVal val="visible"/>
                                      </p:to>
                                    </p:set>
                                    <p:animEffect transition="in" filter="fade">
                                      <p:cBhvr>
                                        <p:cTn id="41" dur="500"/>
                                        <p:tgtEl>
                                          <p:spTgt spid="6">
                                            <p:graphicEl>
                                              <a:dgm id="{8DBA1E36-31EA-4DEE-AA32-8963D8FE2C47}"/>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graphicEl>
                                              <a:dgm id="{81DD3AB8-285A-40DD-82D6-53522E77804D}"/>
                                            </p:graphicEl>
                                          </p:spTgt>
                                        </p:tgtEl>
                                        <p:attrNameLst>
                                          <p:attrName>style.visibility</p:attrName>
                                        </p:attrNameLst>
                                      </p:cBhvr>
                                      <p:to>
                                        <p:strVal val="visible"/>
                                      </p:to>
                                    </p:set>
                                    <p:animEffect transition="in" filter="fade">
                                      <p:cBhvr>
                                        <p:cTn id="44" dur="500"/>
                                        <p:tgtEl>
                                          <p:spTgt spid="6">
                                            <p:graphicEl>
                                              <a:dgm id="{81DD3AB8-285A-40DD-82D6-53522E77804D}"/>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graphicEl>
                                              <a:dgm id="{8CDE7292-177E-4669-B8FC-18F1A620C1D2}"/>
                                            </p:graphicEl>
                                          </p:spTgt>
                                        </p:tgtEl>
                                        <p:attrNameLst>
                                          <p:attrName>style.visibility</p:attrName>
                                        </p:attrNameLst>
                                      </p:cBhvr>
                                      <p:to>
                                        <p:strVal val="visible"/>
                                      </p:to>
                                    </p:set>
                                    <p:animEffect transition="in" filter="fade">
                                      <p:cBhvr>
                                        <p:cTn id="49" dur="500"/>
                                        <p:tgtEl>
                                          <p:spTgt spid="6">
                                            <p:graphicEl>
                                              <a:dgm id="{8CDE7292-177E-4669-B8FC-18F1A620C1D2}"/>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graphicEl>
                                              <a:dgm id="{09E4914F-EE0C-426E-820D-E26445C60AA6}"/>
                                            </p:graphicEl>
                                          </p:spTgt>
                                        </p:tgtEl>
                                        <p:attrNameLst>
                                          <p:attrName>style.visibility</p:attrName>
                                        </p:attrNameLst>
                                      </p:cBhvr>
                                      <p:to>
                                        <p:strVal val="visible"/>
                                      </p:to>
                                    </p:set>
                                    <p:animEffect transition="in" filter="fade">
                                      <p:cBhvr>
                                        <p:cTn id="52" dur="500"/>
                                        <p:tgtEl>
                                          <p:spTgt spid="6">
                                            <p:graphicEl>
                                              <a:dgm id="{09E4914F-EE0C-426E-820D-E26445C60AA6}"/>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graphicEl>
                                              <a:dgm id="{32BB2652-F00E-4B45-9FB4-0DF787D14D0A}"/>
                                            </p:graphicEl>
                                          </p:spTgt>
                                        </p:tgtEl>
                                        <p:attrNameLst>
                                          <p:attrName>style.visibility</p:attrName>
                                        </p:attrNameLst>
                                      </p:cBhvr>
                                      <p:to>
                                        <p:strVal val="visible"/>
                                      </p:to>
                                    </p:set>
                                    <p:animEffect transition="in" filter="fade">
                                      <p:cBhvr>
                                        <p:cTn id="57" dur="500"/>
                                        <p:tgtEl>
                                          <p:spTgt spid="6">
                                            <p:graphicEl>
                                              <a:dgm id="{32BB2652-F00E-4B45-9FB4-0DF787D14D0A}"/>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graphicEl>
                                              <a:dgm id="{5791A4B7-C22B-4923-8C32-E38C6EDDDFEB}"/>
                                            </p:graphicEl>
                                          </p:spTgt>
                                        </p:tgtEl>
                                        <p:attrNameLst>
                                          <p:attrName>style.visibility</p:attrName>
                                        </p:attrNameLst>
                                      </p:cBhvr>
                                      <p:to>
                                        <p:strVal val="visible"/>
                                      </p:to>
                                    </p:set>
                                    <p:animEffect transition="in" filter="fade">
                                      <p:cBhvr>
                                        <p:cTn id="60" dur="500"/>
                                        <p:tgtEl>
                                          <p:spTgt spid="6">
                                            <p:graphicEl>
                                              <a:dgm id="{5791A4B7-C22B-4923-8C32-E38C6EDDDFEB}"/>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graphicEl>
                                              <a:dgm id="{77DE1CCF-7747-4FE4-9C39-69723AB12FB4}"/>
                                            </p:graphicEl>
                                          </p:spTgt>
                                        </p:tgtEl>
                                        <p:attrNameLst>
                                          <p:attrName>style.visibility</p:attrName>
                                        </p:attrNameLst>
                                      </p:cBhvr>
                                      <p:to>
                                        <p:strVal val="visible"/>
                                      </p:to>
                                    </p:set>
                                    <p:animEffect transition="in" filter="fade">
                                      <p:cBhvr>
                                        <p:cTn id="65" dur="500"/>
                                        <p:tgtEl>
                                          <p:spTgt spid="6">
                                            <p:graphicEl>
                                              <a:dgm id="{77DE1CCF-7747-4FE4-9C39-69723AB12FB4}"/>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
                                            <p:graphicEl>
                                              <a:dgm id="{35211038-1011-4A6C-AB7F-3EB2A70BDDAB}"/>
                                            </p:graphicEl>
                                          </p:spTgt>
                                        </p:tgtEl>
                                        <p:attrNameLst>
                                          <p:attrName>style.visibility</p:attrName>
                                        </p:attrNameLst>
                                      </p:cBhvr>
                                      <p:to>
                                        <p:strVal val="visible"/>
                                      </p:to>
                                    </p:set>
                                    <p:animEffect transition="in" filter="fade">
                                      <p:cBhvr>
                                        <p:cTn id="68" dur="500"/>
                                        <p:tgtEl>
                                          <p:spTgt spid="6">
                                            <p:graphicEl>
                                              <a:dgm id="{35211038-1011-4A6C-AB7F-3EB2A70BDDAB}"/>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graphicEl>
                                              <a:dgm id="{A8ED9119-9856-404E-B4FF-125E2C9755A6}"/>
                                            </p:graphicEl>
                                          </p:spTgt>
                                        </p:tgtEl>
                                        <p:attrNameLst>
                                          <p:attrName>style.visibility</p:attrName>
                                        </p:attrNameLst>
                                      </p:cBhvr>
                                      <p:to>
                                        <p:strVal val="visible"/>
                                      </p:to>
                                    </p:set>
                                    <p:animEffect transition="in" filter="fade">
                                      <p:cBhvr>
                                        <p:cTn id="71" dur="500"/>
                                        <p:tgtEl>
                                          <p:spTgt spid="6">
                                            <p:graphicEl>
                                              <a:dgm id="{A8ED9119-9856-404E-B4FF-125E2C9755A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Radiť alebo sprevádzať?</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610956415"/>
              </p:ext>
            </p:extLst>
          </p:nvPr>
        </p:nvGraphicFramePr>
        <p:xfrm>
          <a:off x="179512" y="1397000"/>
          <a:ext cx="8568952" cy="4511928"/>
        </p:xfrm>
        <a:graphic>
          <a:graphicData uri="http://schemas.openxmlformats.org/drawingml/2006/table">
            <a:tbl>
              <a:tblPr firstRow="1" bandRow="1">
                <a:tableStyleId>{073A0DAA-6AF3-43AB-8588-CEC1D06C72B9}</a:tableStyleId>
              </a:tblPr>
              <a:tblGrid>
                <a:gridCol w="4284476">
                  <a:extLst>
                    <a:ext uri="{9D8B030D-6E8A-4147-A177-3AD203B41FA5}">
                      <a16:colId xmlns:a16="http://schemas.microsoft.com/office/drawing/2014/main" xmlns="" val="20000"/>
                    </a:ext>
                  </a:extLst>
                </a:gridCol>
                <a:gridCol w="4284476">
                  <a:extLst>
                    <a:ext uri="{9D8B030D-6E8A-4147-A177-3AD203B41FA5}">
                      <a16:colId xmlns:a16="http://schemas.microsoft.com/office/drawing/2014/main" xmlns="" val="20001"/>
                    </a:ext>
                  </a:extLst>
                </a:gridCol>
              </a:tblGrid>
              <a:tr h="375816">
                <a:tc>
                  <a:txBody>
                    <a:bodyPr/>
                    <a:lstStyle/>
                    <a:p>
                      <a:r>
                        <a:rPr lang="sk-SK" dirty="0" smtClean="0"/>
                        <a:t>Radiť</a:t>
                      </a:r>
                      <a:endParaRPr lang="en-US" dirty="0"/>
                    </a:p>
                  </a:txBody>
                  <a:tcPr/>
                </a:tc>
                <a:tc>
                  <a:txBody>
                    <a:bodyPr/>
                    <a:lstStyle/>
                    <a:p>
                      <a:r>
                        <a:rPr lang="sk-SK" dirty="0" smtClean="0"/>
                        <a:t>Sprevádzať</a:t>
                      </a:r>
                      <a:endParaRPr lang="en-US" dirty="0"/>
                    </a:p>
                  </a:txBody>
                  <a:tcPr/>
                </a:tc>
                <a:extLst>
                  <a:ext uri="{0D108BD9-81ED-4DB2-BD59-A6C34878D82A}">
                    <a16:rowId xmlns:a16="http://schemas.microsoft.com/office/drawing/2014/main" xmlns="" val="10000"/>
                  </a:ext>
                </a:extLst>
              </a:tr>
              <a:tr h="982464">
                <a:tc>
                  <a:txBody>
                    <a:bodyPr/>
                    <a:lstStyle/>
                    <a:p>
                      <a:r>
                        <a:rPr lang="sk-SK" dirty="0" smtClean="0"/>
                        <a:t>Činnosť</a:t>
                      </a:r>
                      <a:r>
                        <a:rPr lang="sk-SK" baseline="0" dirty="0" smtClean="0"/>
                        <a:t> postavená na </a:t>
                      </a:r>
                      <a:r>
                        <a:rPr lang="sk-SK" b="1" baseline="0" dirty="0" smtClean="0"/>
                        <a:t>odbornosti</a:t>
                      </a:r>
                      <a:r>
                        <a:rPr lang="sk-SK" baseline="0" dirty="0" smtClean="0"/>
                        <a:t>: „dávanie rád“</a:t>
                      </a:r>
                      <a:endParaRPr lang="en-US" dirty="0"/>
                    </a:p>
                  </a:txBody>
                  <a:tcPr/>
                </a:tc>
                <a:tc>
                  <a:txBody>
                    <a:bodyPr/>
                    <a:lstStyle/>
                    <a:p>
                      <a:r>
                        <a:rPr lang="sk-SK" dirty="0" smtClean="0"/>
                        <a:t>Činnosť zameraná na </a:t>
                      </a:r>
                      <a:r>
                        <a:rPr lang="sk-SK" b="1" dirty="0" smtClean="0"/>
                        <a:t>človeka</a:t>
                      </a:r>
                      <a:r>
                        <a:rPr lang="sk-SK" dirty="0" smtClean="0"/>
                        <a:t>: „sprevádzanie procesom“</a:t>
                      </a:r>
                      <a:endParaRPr lang="en-US" dirty="0"/>
                    </a:p>
                  </a:txBody>
                  <a:tcPr/>
                </a:tc>
                <a:extLst>
                  <a:ext uri="{0D108BD9-81ED-4DB2-BD59-A6C34878D82A}">
                    <a16:rowId xmlns:a16="http://schemas.microsoft.com/office/drawing/2014/main" xmlns="" val="10001"/>
                  </a:ext>
                </a:extLst>
              </a:tr>
              <a:tr h="982464">
                <a:tc>
                  <a:txBody>
                    <a:bodyPr/>
                    <a:lstStyle/>
                    <a:p>
                      <a:r>
                        <a:rPr lang="sk-SK" dirty="0" smtClean="0"/>
                        <a:t>Analýza</a:t>
                      </a:r>
                      <a:r>
                        <a:rPr lang="sk-SK" baseline="0" dirty="0" smtClean="0"/>
                        <a:t> situácie: </a:t>
                      </a:r>
                      <a:r>
                        <a:rPr lang="sk-SK" b="1" baseline="0" dirty="0" smtClean="0"/>
                        <a:t>diagnostika</a:t>
                      </a:r>
                      <a:r>
                        <a:rPr lang="sk-SK" baseline="0" dirty="0" smtClean="0"/>
                        <a:t> odborníkom</a:t>
                      </a:r>
                      <a:endParaRPr lang="en-US" dirty="0"/>
                    </a:p>
                  </a:txBody>
                  <a:tcPr/>
                </a:tc>
                <a:tc>
                  <a:txBody>
                    <a:bodyPr/>
                    <a:lstStyle/>
                    <a:p>
                      <a:r>
                        <a:rPr lang="sk-SK" dirty="0" smtClean="0"/>
                        <a:t>Analýza</a:t>
                      </a:r>
                      <a:r>
                        <a:rPr lang="sk-SK" baseline="0" dirty="0" smtClean="0"/>
                        <a:t> situácie: pomôcť klientovi, aby </a:t>
                      </a:r>
                      <a:r>
                        <a:rPr lang="sk-SK" b="1" baseline="0" dirty="0" smtClean="0"/>
                        <a:t>sám dospel k jasnejšiemu pochopeniu </a:t>
                      </a:r>
                      <a:r>
                        <a:rPr lang="sk-SK" baseline="0" dirty="0" smtClean="0"/>
                        <a:t>svojej situácie a možností riešenia</a:t>
                      </a:r>
                      <a:endParaRPr lang="en-US" dirty="0"/>
                    </a:p>
                  </a:txBody>
                  <a:tcPr/>
                </a:tc>
                <a:extLst>
                  <a:ext uri="{0D108BD9-81ED-4DB2-BD59-A6C34878D82A}">
                    <a16:rowId xmlns:a16="http://schemas.microsoft.com/office/drawing/2014/main" xmlns="" val="10002"/>
                  </a:ext>
                </a:extLst>
              </a:tr>
              <a:tr h="982464">
                <a:tc>
                  <a:txBody>
                    <a:bodyPr/>
                    <a:lstStyle/>
                    <a:p>
                      <a:r>
                        <a:rPr lang="sk-SK" b="1" dirty="0" smtClean="0"/>
                        <a:t>Analýza</a:t>
                      </a:r>
                      <a:endParaRPr lang="en-US" b="1" dirty="0"/>
                    </a:p>
                  </a:txBody>
                  <a:tcPr/>
                </a:tc>
                <a:tc>
                  <a:txBody>
                    <a:bodyPr/>
                    <a:lstStyle/>
                    <a:p>
                      <a:r>
                        <a:rPr lang="sk-SK" b="1" dirty="0" smtClean="0"/>
                        <a:t>Kladenie otázok</a:t>
                      </a:r>
                      <a:endParaRPr lang="en-US" b="1" dirty="0"/>
                    </a:p>
                  </a:txBody>
                  <a:tcPr/>
                </a:tc>
                <a:extLst>
                  <a:ext uri="{0D108BD9-81ED-4DB2-BD59-A6C34878D82A}">
                    <a16:rowId xmlns:a16="http://schemas.microsoft.com/office/drawing/2014/main" xmlns="" val="10003"/>
                  </a:ext>
                </a:extLst>
              </a:tr>
              <a:tr h="982464">
                <a:tc>
                  <a:txBody>
                    <a:bodyPr/>
                    <a:lstStyle/>
                    <a:p>
                      <a:r>
                        <a:rPr lang="sk-SK" dirty="0" smtClean="0"/>
                        <a:t>Poradca ako odborník</a:t>
                      </a:r>
                      <a:r>
                        <a:rPr lang="sk-SK" baseline="0" dirty="0" smtClean="0"/>
                        <a:t> na </a:t>
                      </a:r>
                      <a:r>
                        <a:rPr lang="sk-SK" b="1" baseline="0" dirty="0" smtClean="0"/>
                        <a:t>riešenia</a:t>
                      </a:r>
                      <a:endParaRPr lang="en-US" b="1" dirty="0"/>
                    </a:p>
                  </a:txBody>
                  <a:tcPr/>
                </a:tc>
                <a:tc>
                  <a:txBody>
                    <a:bodyPr/>
                    <a:lstStyle/>
                    <a:p>
                      <a:r>
                        <a:rPr lang="sk-SK" dirty="0" smtClean="0"/>
                        <a:t>Poradca ako odborník na </a:t>
                      </a:r>
                      <a:r>
                        <a:rPr lang="sk-SK" b="1" dirty="0" smtClean="0"/>
                        <a:t>kladenie otázok</a:t>
                      </a:r>
                      <a:endParaRPr lang="en-US" b="1"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137068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Radiť alebo sprevádzať?</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949644438"/>
              </p:ext>
            </p:extLst>
          </p:nvPr>
        </p:nvGraphicFramePr>
        <p:xfrm>
          <a:off x="179512" y="1397000"/>
          <a:ext cx="8568952" cy="5222520"/>
        </p:xfrm>
        <a:graphic>
          <a:graphicData uri="http://schemas.openxmlformats.org/drawingml/2006/table">
            <a:tbl>
              <a:tblPr firstRow="1" bandRow="1">
                <a:tableStyleId>{073A0DAA-6AF3-43AB-8588-CEC1D06C72B9}</a:tableStyleId>
              </a:tblPr>
              <a:tblGrid>
                <a:gridCol w="4284476">
                  <a:extLst>
                    <a:ext uri="{9D8B030D-6E8A-4147-A177-3AD203B41FA5}">
                      <a16:colId xmlns:a16="http://schemas.microsoft.com/office/drawing/2014/main" xmlns="" val="20000"/>
                    </a:ext>
                  </a:extLst>
                </a:gridCol>
                <a:gridCol w="4284476">
                  <a:extLst>
                    <a:ext uri="{9D8B030D-6E8A-4147-A177-3AD203B41FA5}">
                      <a16:colId xmlns:a16="http://schemas.microsoft.com/office/drawing/2014/main" xmlns="" val="20001"/>
                    </a:ext>
                  </a:extLst>
                </a:gridCol>
              </a:tblGrid>
              <a:tr h="350778">
                <a:tc>
                  <a:txBody>
                    <a:bodyPr/>
                    <a:lstStyle/>
                    <a:p>
                      <a:r>
                        <a:rPr lang="sk-SK" dirty="0" smtClean="0"/>
                        <a:t>Radiť</a:t>
                      </a:r>
                      <a:endParaRPr lang="en-US" dirty="0"/>
                    </a:p>
                  </a:txBody>
                  <a:tcPr/>
                </a:tc>
                <a:tc>
                  <a:txBody>
                    <a:bodyPr/>
                    <a:lstStyle/>
                    <a:p>
                      <a:r>
                        <a:rPr lang="sk-SK" dirty="0" smtClean="0"/>
                        <a:t>Sprevádzať</a:t>
                      </a:r>
                      <a:endParaRPr lang="en-US" dirty="0"/>
                    </a:p>
                  </a:txBody>
                  <a:tcPr/>
                </a:tc>
                <a:extLst>
                  <a:ext uri="{0D108BD9-81ED-4DB2-BD59-A6C34878D82A}">
                    <a16:rowId xmlns:a16="http://schemas.microsoft.com/office/drawing/2014/main" xmlns="" val="10000"/>
                  </a:ext>
                </a:extLst>
              </a:tr>
              <a:tr h="917010">
                <a:tc>
                  <a:txBody>
                    <a:bodyPr/>
                    <a:lstStyle/>
                    <a:p>
                      <a:r>
                        <a:rPr lang="sk-SK" b="1" dirty="0" smtClean="0"/>
                        <a:t>Najlepšie</a:t>
                      </a:r>
                      <a:r>
                        <a:rPr lang="sk-SK" baseline="0" dirty="0" smtClean="0"/>
                        <a:t> </a:t>
                      </a:r>
                      <a:r>
                        <a:rPr lang="sk-SK" b="1" baseline="0" dirty="0" smtClean="0"/>
                        <a:t>riešenie</a:t>
                      </a:r>
                      <a:endParaRPr lang="en-US" b="1" dirty="0"/>
                    </a:p>
                  </a:txBody>
                  <a:tcPr/>
                </a:tc>
                <a:tc>
                  <a:txBody>
                    <a:bodyPr/>
                    <a:lstStyle/>
                    <a:p>
                      <a:r>
                        <a:rPr lang="sk-SK" b="1" dirty="0" smtClean="0"/>
                        <a:t>Riešenie osoby</a:t>
                      </a:r>
                      <a:endParaRPr lang="en-US" b="1" dirty="0"/>
                    </a:p>
                  </a:txBody>
                  <a:tcPr/>
                </a:tc>
                <a:extLst>
                  <a:ext uri="{0D108BD9-81ED-4DB2-BD59-A6C34878D82A}">
                    <a16:rowId xmlns:a16="http://schemas.microsoft.com/office/drawing/2014/main" xmlns="" val="10001"/>
                  </a:ext>
                </a:extLst>
              </a:tr>
              <a:tr h="917010">
                <a:tc>
                  <a:txBody>
                    <a:bodyPr/>
                    <a:lstStyle/>
                    <a:p>
                      <a:r>
                        <a:rPr lang="sk-SK" dirty="0" smtClean="0"/>
                        <a:t>Pracuje sa na tom, </a:t>
                      </a:r>
                      <a:r>
                        <a:rPr lang="sk-SK" b="1" dirty="0" smtClean="0"/>
                        <a:t>čo odborník považuje za dôležité</a:t>
                      </a:r>
                      <a:endParaRPr lang="en-US" b="1" dirty="0"/>
                    </a:p>
                  </a:txBody>
                  <a:tcPr/>
                </a:tc>
                <a:tc>
                  <a:txBody>
                    <a:bodyPr/>
                    <a:lstStyle/>
                    <a:p>
                      <a:r>
                        <a:rPr lang="sk-SK" dirty="0" smtClean="0"/>
                        <a:t>Pracuje sa na to, </a:t>
                      </a:r>
                      <a:r>
                        <a:rPr lang="sk-SK" b="1" dirty="0" smtClean="0"/>
                        <a:t>čo prináša osoba </a:t>
                      </a:r>
                      <a:r>
                        <a:rPr lang="sk-SK" dirty="0" smtClean="0"/>
                        <a:t>– jej vnímanie vlastného</a:t>
                      </a:r>
                      <a:r>
                        <a:rPr lang="sk-SK" baseline="0" dirty="0" smtClean="0"/>
                        <a:t> okolia a jeho možností</a:t>
                      </a:r>
                      <a:endParaRPr lang="en-US" dirty="0"/>
                    </a:p>
                  </a:txBody>
                  <a:tcPr/>
                </a:tc>
                <a:extLst>
                  <a:ext uri="{0D108BD9-81ED-4DB2-BD59-A6C34878D82A}">
                    <a16:rowId xmlns:a16="http://schemas.microsoft.com/office/drawing/2014/main" xmlns="" val="10002"/>
                  </a:ext>
                </a:extLst>
              </a:tr>
              <a:tr h="917010">
                <a:tc>
                  <a:txBody>
                    <a:bodyPr/>
                    <a:lstStyle/>
                    <a:p>
                      <a:r>
                        <a:rPr lang="sk-SK" b="1" dirty="0" smtClean="0"/>
                        <a:t>Riešenie</a:t>
                      </a:r>
                      <a:r>
                        <a:rPr lang="sk-SK" dirty="0" smtClean="0"/>
                        <a:t> súčasnej situácie</a:t>
                      </a:r>
                      <a:endParaRPr lang="en-US" dirty="0"/>
                    </a:p>
                  </a:txBody>
                  <a:tcPr/>
                </a:tc>
                <a:tc>
                  <a:txBody>
                    <a:bodyPr/>
                    <a:lstStyle/>
                    <a:p>
                      <a:r>
                        <a:rPr lang="sk-SK" b="1" dirty="0" smtClean="0"/>
                        <a:t>Rozvoj schopnosti </a:t>
                      </a:r>
                      <a:r>
                        <a:rPr lang="sk-SK" dirty="0" smtClean="0"/>
                        <a:t>nachádzať riešenie</a:t>
                      </a:r>
                      <a:endParaRPr lang="en-US" dirty="0"/>
                    </a:p>
                  </a:txBody>
                  <a:tcPr/>
                </a:tc>
                <a:extLst>
                  <a:ext uri="{0D108BD9-81ED-4DB2-BD59-A6C34878D82A}">
                    <a16:rowId xmlns:a16="http://schemas.microsoft.com/office/drawing/2014/main" xmlns="" val="10003"/>
                  </a:ext>
                </a:extLst>
              </a:tr>
              <a:tr h="1109525">
                <a:tc>
                  <a:txBody>
                    <a:bodyPr/>
                    <a:lstStyle/>
                    <a:p>
                      <a:r>
                        <a:rPr lang="sk-SK" dirty="0" smtClean="0"/>
                        <a:t>Ovplyvňovanie: </a:t>
                      </a:r>
                      <a:r>
                        <a:rPr lang="sk-SK" b="1" dirty="0" smtClean="0"/>
                        <a:t>priviesť klienta</a:t>
                      </a:r>
                      <a:r>
                        <a:rPr lang="sk-SK" b="1" baseline="0" dirty="0" smtClean="0"/>
                        <a:t> k pochopeniu a prijatiu </a:t>
                      </a:r>
                      <a:r>
                        <a:rPr lang="sk-SK" baseline="0" dirty="0" smtClean="0"/>
                        <a:t>navrhovaných riešení</a:t>
                      </a:r>
                      <a:endParaRPr lang="en-US" dirty="0"/>
                    </a:p>
                  </a:txBody>
                  <a:tcPr/>
                </a:tc>
                <a:tc>
                  <a:txBody>
                    <a:bodyPr/>
                    <a:lstStyle/>
                    <a:p>
                      <a:r>
                        <a:rPr lang="sk-SK" dirty="0" smtClean="0"/>
                        <a:t>Ovplyvňovanie:</a:t>
                      </a:r>
                      <a:r>
                        <a:rPr lang="sk-SK" baseline="0" dirty="0" smtClean="0"/>
                        <a:t> </a:t>
                      </a:r>
                      <a:r>
                        <a:rPr lang="sk-SK" b="1" baseline="0" dirty="0" smtClean="0"/>
                        <a:t>priviesť klienta k zváženiu všetkých dôležitých faktorov</a:t>
                      </a:r>
                      <a:r>
                        <a:rPr lang="sk-SK" baseline="0" dirty="0" smtClean="0"/>
                        <a:t>, ale nesnažiť sa priviesť ho určitým smerom</a:t>
                      </a:r>
                      <a:endParaRPr lang="en-US" dirty="0"/>
                    </a:p>
                  </a:txBody>
                  <a:tcPr/>
                </a:tc>
                <a:extLst>
                  <a:ext uri="{0D108BD9-81ED-4DB2-BD59-A6C34878D82A}">
                    <a16:rowId xmlns:a16="http://schemas.microsoft.com/office/drawing/2014/main" xmlns="" val="10004"/>
                  </a:ext>
                </a:extLst>
              </a:tr>
              <a:tr h="917010">
                <a:tc>
                  <a:txBody>
                    <a:bodyPr/>
                    <a:lstStyle/>
                    <a:p>
                      <a:r>
                        <a:rPr lang="sk-SK" dirty="0" smtClean="0"/>
                        <a:t>Odborník má poznanie</a:t>
                      </a:r>
                      <a:endParaRPr lang="en-US" dirty="0"/>
                    </a:p>
                  </a:txBody>
                  <a:tcPr/>
                </a:tc>
                <a:tc>
                  <a:txBody>
                    <a:bodyPr/>
                    <a:lstStyle/>
                    <a:p>
                      <a:r>
                        <a:rPr lang="sk-SK" dirty="0" smtClean="0"/>
                        <a:t>Klient má poznanie, je odborník sám na seba. Poradca poskytuje „</a:t>
                      </a:r>
                      <a:r>
                        <a:rPr lang="sk-SK" dirty="0" err="1" smtClean="0"/>
                        <a:t>štruktúrujúce</a:t>
                      </a:r>
                      <a:r>
                        <a:rPr lang="sk-SK" dirty="0" smtClean="0"/>
                        <a:t> zrkadlo“</a:t>
                      </a:r>
                      <a:endParaRPr lang="en-US"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46280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Radiť alebo sprevádzať?</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282373125"/>
              </p:ext>
            </p:extLst>
          </p:nvPr>
        </p:nvGraphicFramePr>
        <p:xfrm>
          <a:off x="179512" y="1397000"/>
          <a:ext cx="8568952" cy="5143325"/>
        </p:xfrm>
        <a:graphic>
          <a:graphicData uri="http://schemas.openxmlformats.org/drawingml/2006/table">
            <a:tbl>
              <a:tblPr firstRow="1" bandRow="1">
                <a:tableStyleId>{073A0DAA-6AF3-43AB-8588-CEC1D06C72B9}</a:tableStyleId>
              </a:tblPr>
              <a:tblGrid>
                <a:gridCol w="4284476">
                  <a:extLst>
                    <a:ext uri="{9D8B030D-6E8A-4147-A177-3AD203B41FA5}">
                      <a16:colId xmlns:a16="http://schemas.microsoft.com/office/drawing/2014/main" xmlns="" val="20000"/>
                    </a:ext>
                  </a:extLst>
                </a:gridCol>
                <a:gridCol w="4284476">
                  <a:extLst>
                    <a:ext uri="{9D8B030D-6E8A-4147-A177-3AD203B41FA5}">
                      <a16:colId xmlns:a16="http://schemas.microsoft.com/office/drawing/2014/main" xmlns="" val="20001"/>
                    </a:ext>
                  </a:extLst>
                </a:gridCol>
              </a:tblGrid>
              <a:tr h="350778">
                <a:tc>
                  <a:txBody>
                    <a:bodyPr/>
                    <a:lstStyle/>
                    <a:p>
                      <a:r>
                        <a:rPr lang="sk-SK" dirty="0" smtClean="0"/>
                        <a:t>Radiť</a:t>
                      </a:r>
                      <a:endParaRPr lang="en-US" dirty="0"/>
                    </a:p>
                  </a:txBody>
                  <a:tcPr/>
                </a:tc>
                <a:tc>
                  <a:txBody>
                    <a:bodyPr/>
                    <a:lstStyle/>
                    <a:p>
                      <a:r>
                        <a:rPr lang="sk-SK" dirty="0" smtClean="0"/>
                        <a:t>Sprevádzať</a:t>
                      </a:r>
                      <a:endParaRPr lang="en-US" dirty="0"/>
                    </a:p>
                  </a:txBody>
                  <a:tcPr/>
                </a:tc>
                <a:extLst>
                  <a:ext uri="{0D108BD9-81ED-4DB2-BD59-A6C34878D82A}">
                    <a16:rowId xmlns:a16="http://schemas.microsoft.com/office/drawing/2014/main" xmlns="" val="10000"/>
                  </a:ext>
                </a:extLst>
              </a:tr>
              <a:tr h="917010">
                <a:tc>
                  <a:txBody>
                    <a:bodyPr/>
                    <a:lstStyle/>
                    <a:p>
                      <a:pPr marL="0" marR="0" algn="just">
                        <a:lnSpc>
                          <a:spcPct val="107000"/>
                        </a:lnSpc>
                        <a:spcBef>
                          <a:spcPts val="0"/>
                        </a:spcBef>
                        <a:spcAft>
                          <a:spcPts val="0"/>
                        </a:spcAft>
                      </a:pPr>
                      <a:r>
                        <a:rPr lang="sk-SK" sz="2000" b="0" dirty="0">
                          <a:solidFill>
                            <a:schemeClr val="tx1"/>
                          </a:solidFill>
                          <a:effectLst/>
                          <a:latin typeface="+mj-lt"/>
                          <a:ea typeface="Calibri" panose="020F0502020204030204" pitchFamily="34" charset="0"/>
                          <a:cs typeface="Times New Roman" panose="02020603050405020304" pitchFamily="18" charset="0"/>
                        </a:rPr>
                        <a:t>Vedie k vytvoreniu vhodného </a:t>
                      </a:r>
                      <a:r>
                        <a:rPr lang="sk-SK" sz="2000" b="0" dirty="0" err="1">
                          <a:solidFill>
                            <a:schemeClr val="tx1"/>
                          </a:solidFill>
                          <a:effectLst/>
                          <a:latin typeface="+mj-lt"/>
                          <a:ea typeface="Calibri" panose="020F0502020204030204" pitchFamily="34" charset="0"/>
                          <a:cs typeface="Times New Roman" panose="02020603050405020304" pitchFamily="18" charset="0"/>
                        </a:rPr>
                        <a:t>kariérového</a:t>
                      </a:r>
                      <a:r>
                        <a:rPr lang="sk-SK" sz="2000" b="0" dirty="0">
                          <a:solidFill>
                            <a:schemeClr val="tx1"/>
                          </a:solidFill>
                          <a:effectLst/>
                          <a:latin typeface="+mj-lt"/>
                          <a:ea typeface="Calibri" panose="020F0502020204030204" pitchFamily="34" charset="0"/>
                          <a:cs typeface="Times New Roman" panose="02020603050405020304" pitchFamily="18" charset="0"/>
                        </a:rPr>
                        <a:t> cieľa pre klienta</a:t>
                      </a:r>
                      <a:endParaRPr lang="en-US" sz="2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k-SK" sz="2000" b="0" dirty="0">
                          <a:solidFill>
                            <a:schemeClr val="tx1"/>
                          </a:solidFill>
                          <a:effectLst/>
                          <a:latin typeface="+mj-lt"/>
                          <a:ea typeface="Calibri" panose="020F0502020204030204" pitchFamily="34" charset="0"/>
                          <a:cs typeface="Times New Roman" panose="02020603050405020304" pitchFamily="18" charset="0"/>
                        </a:rPr>
                        <a:t>Vedie k </a:t>
                      </a:r>
                      <a:r>
                        <a:rPr lang="sk-SK" sz="2000" b="1" dirty="0">
                          <a:solidFill>
                            <a:schemeClr val="tx1"/>
                          </a:solidFill>
                          <a:effectLst/>
                          <a:latin typeface="+mj-lt"/>
                          <a:ea typeface="Calibri" panose="020F0502020204030204" pitchFamily="34" charset="0"/>
                          <a:cs typeface="Times New Roman" panose="02020603050405020304" pitchFamily="18" charset="0"/>
                        </a:rPr>
                        <a:t>samostatnej aktivite </a:t>
                      </a:r>
                      <a:r>
                        <a:rPr lang="sk-SK" sz="2000" b="0" dirty="0">
                          <a:solidFill>
                            <a:schemeClr val="tx1"/>
                          </a:solidFill>
                          <a:effectLst/>
                          <a:latin typeface="+mj-lt"/>
                          <a:ea typeface="Calibri" panose="020F0502020204030204" pitchFamily="34" charset="0"/>
                          <a:cs typeface="Times New Roman" panose="02020603050405020304" pitchFamily="18" charset="0"/>
                        </a:rPr>
                        <a:t>klienta</a:t>
                      </a:r>
                      <a:endParaRPr lang="en-US" sz="2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917010">
                <a:tc>
                  <a:txBody>
                    <a:bodyPr/>
                    <a:lstStyle/>
                    <a:p>
                      <a:pPr marL="0" marR="0" algn="just" rtl="0" eaLnBrk="1" latinLnBrk="0" hangingPunct="1">
                        <a:lnSpc>
                          <a:spcPct val="107000"/>
                        </a:lnSpc>
                        <a:spcBef>
                          <a:spcPts val="0"/>
                        </a:spcBef>
                        <a:spcAft>
                          <a:spcPts val="0"/>
                        </a:spcAft>
                      </a:pPr>
                      <a:r>
                        <a:rPr kumimoji="0" lang="sk-SK" sz="2000" b="0" kern="1200" dirty="0" smtClean="0">
                          <a:solidFill>
                            <a:schemeClr val="tx1"/>
                          </a:solidFill>
                          <a:effectLst/>
                          <a:latin typeface="+mj-lt"/>
                          <a:ea typeface="Calibri" panose="020F0502020204030204" pitchFamily="34" charset="0"/>
                          <a:cs typeface="Times New Roman" panose="02020603050405020304" pitchFamily="18" charset="0"/>
                        </a:rPr>
                        <a:t>Cieľom je </a:t>
                      </a:r>
                      <a:r>
                        <a:rPr kumimoji="0" lang="sk-SK" sz="2000" b="1" kern="1200" dirty="0" smtClean="0">
                          <a:solidFill>
                            <a:schemeClr val="tx1"/>
                          </a:solidFill>
                          <a:effectLst/>
                          <a:latin typeface="+mj-lt"/>
                          <a:ea typeface="Calibri" panose="020F0502020204030204" pitchFamily="34" charset="0"/>
                          <a:cs typeface="Times New Roman" panose="02020603050405020304" pitchFamily="18" charset="0"/>
                        </a:rPr>
                        <a:t>umiestniť na TP</a:t>
                      </a:r>
                      <a:endParaRPr kumimoji="0" lang="en-US" sz="2000" b="1" kern="1200" dirty="0">
                        <a:solidFill>
                          <a:schemeClr val="tx1"/>
                        </a:solidFill>
                        <a:effectLst/>
                        <a:latin typeface="+mj-lt"/>
                        <a:ea typeface="Calibri" panose="020F0502020204030204" pitchFamily="34" charset="0"/>
                        <a:cs typeface="Times New Roman" panose="02020603050405020304" pitchFamily="18" charset="0"/>
                      </a:endParaRPr>
                    </a:p>
                  </a:txBody>
                  <a:tcPr/>
                </a:tc>
                <a:tc>
                  <a:txBody>
                    <a:bodyPr/>
                    <a:lstStyle/>
                    <a:p>
                      <a:pPr marL="0" marR="0" algn="just" rtl="0" eaLnBrk="1" latinLnBrk="0" hangingPunct="1">
                        <a:lnSpc>
                          <a:spcPct val="107000"/>
                        </a:lnSpc>
                        <a:spcBef>
                          <a:spcPts val="0"/>
                        </a:spcBef>
                        <a:spcAft>
                          <a:spcPts val="0"/>
                        </a:spcAft>
                      </a:pPr>
                      <a:r>
                        <a:rPr kumimoji="0" lang="sk-SK" sz="2000" b="0" kern="1200" dirty="0" smtClean="0">
                          <a:solidFill>
                            <a:schemeClr val="tx1"/>
                          </a:solidFill>
                          <a:effectLst/>
                          <a:latin typeface="+mj-lt"/>
                          <a:ea typeface="Calibri" panose="020F0502020204030204" pitchFamily="34" charset="0"/>
                          <a:cs typeface="Times New Roman" panose="02020603050405020304" pitchFamily="18" charset="0"/>
                        </a:rPr>
                        <a:t>Cieľom je </a:t>
                      </a:r>
                      <a:r>
                        <a:rPr kumimoji="0" lang="sk-SK" sz="2000" b="1" kern="1200" dirty="0" smtClean="0">
                          <a:solidFill>
                            <a:schemeClr val="tx1"/>
                          </a:solidFill>
                          <a:effectLst/>
                          <a:latin typeface="+mj-lt"/>
                          <a:ea typeface="Calibri" panose="020F0502020204030204" pitchFamily="34" charset="0"/>
                          <a:cs typeface="Times New Roman" panose="02020603050405020304" pitchFamily="18" charset="0"/>
                        </a:rPr>
                        <a:t>emancipácia a </a:t>
                      </a:r>
                      <a:r>
                        <a:rPr kumimoji="0" lang="sk-SK" sz="2000" b="1" kern="1200" dirty="0" err="1" smtClean="0">
                          <a:solidFill>
                            <a:schemeClr val="tx1"/>
                          </a:solidFill>
                          <a:effectLst/>
                          <a:latin typeface="+mj-lt"/>
                          <a:ea typeface="Calibri" panose="020F0502020204030204" pitchFamily="34" charset="0"/>
                          <a:cs typeface="Times New Roman" panose="02020603050405020304" pitchFamily="18" charset="0"/>
                        </a:rPr>
                        <a:t>empowerment</a:t>
                      </a:r>
                      <a:endParaRPr kumimoji="0" lang="en-US" sz="2000" b="1" kern="1200" dirty="0">
                        <a:solidFill>
                          <a:schemeClr val="tx1"/>
                        </a:solidFill>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10002"/>
                  </a:ext>
                </a:extLst>
              </a:tr>
              <a:tr h="917010">
                <a:tc>
                  <a:txBody>
                    <a:bodyPr/>
                    <a:lstStyle/>
                    <a:p>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xmlns="" val="10003"/>
                  </a:ext>
                </a:extLst>
              </a:tr>
              <a:tr h="1109525">
                <a:tc>
                  <a:txBody>
                    <a:bodyPr/>
                    <a:lstStyle/>
                    <a:p>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xmlns="" val="10004"/>
                  </a:ext>
                </a:extLst>
              </a:tr>
              <a:tr h="917010">
                <a:tc>
                  <a:txBody>
                    <a:bodyPr/>
                    <a:lstStyle/>
                    <a:p>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887993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Dramatický trojuholník</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7" name="AutoShape 3"/>
          <p:cNvSpPr>
            <a:spLocks noChangeArrowheads="1"/>
          </p:cNvSpPr>
          <p:nvPr/>
        </p:nvSpPr>
        <p:spPr bwMode="auto">
          <a:xfrm rot="10800000">
            <a:off x="2989770" y="2394184"/>
            <a:ext cx="3092450" cy="2241973"/>
          </a:xfrm>
          <a:prstGeom prst="triangle">
            <a:avLst>
              <a:gd name="adj" fmla="val 50000"/>
            </a:avLst>
          </a:prstGeom>
          <a:solidFill>
            <a:srgbClr val="99FFCC"/>
          </a:solidFill>
          <a:ln w="38100">
            <a:solidFill>
              <a:srgbClr val="00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endParaRPr lang="en-US"/>
          </a:p>
        </p:txBody>
      </p:sp>
      <p:sp>
        <p:nvSpPr>
          <p:cNvPr id="8" name="Text Box 4"/>
          <p:cNvSpPr txBox="1">
            <a:spLocks noChangeArrowheads="1"/>
          </p:cNvSpPr>
          <p:nvPr/>
        </p:nvSpPr>
        <p:spPr bwMode="auto">
          <a:xfrm>
            <a:off x="194544" y="1346140"/>
            <a:ext cx="30368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r>
              <a:rPr lang="cs-CZ" altLang="en-US" sz="2000" b="1" dirty="0" smtClean="0"/>
              <a:t>PRENASLEDOVATEĽ</a:t>
            </a:r>
            <a:endParaRPr lang="cs-CZ" altLang="en-US" sz="2000" b="1" dirty="0"/>
          </a:p>
        </p:txBody>
      </p:sp>
      <p:sp>
        <p:nvSpPr>
          <p:cNvPr id="9" name="Text Box 5"/>
          <p:cNvSpPr txBox="1">
            <a:spLocks noChangeArrowheads="1"/>
          </p:cNvSpPr>
          <p:nvPr/>
        </p:nvSpPr>
        <p:spPr bwMode="auto">
          <a:xfrm>
            <a:off x="6195737" y="1346140"/>
            <a:ext cx="22887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r>
              <a:rPr lang="cs-CZ" altLang="en-US" sz="2000" b="1" dirty="0" smtClean="0"/>
              <a:t>ZÁCHRANCA</a:t>
            </a:r>
            <a:endParaRPr lang="cs-CZ" altLang="en-US" sz="2000" b="1" dirty="0"/>
          </a:p>
        </p:txBody>
      </p:sp>
      <p:sp>
        <p:nvSpPr>
          <p:cNvPr id="10" name="Text Box 6"/>
          <p:cNvSpPr txBox="1">
            <a:spLocks noChangeArrowheads="1"/>
          </p:cNvSpPr>
          <p:nvPr/>
        </p:nvSpPr>
        <p:spPr bwMode="auto">
          <a:xfrm>
            <a:off x="3869518" y="4830181"/>
            <a:ext cx="133295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lgn="ctr"/>
            <a:r>
              <a:rPr lang="cs-CZ" altLang="en-US" sz="2000" b="1" dirty="0" smtClean="0"/>
              <a:t>OBEŤ</a:t>
            </a:r>
            <a:endParaRPr lang="cs-CZ" altLang="en-US" sz="2000" b="1" dirty="0"/>
          </a:p>
        </p:txBody>
      </p:sp>
      <p:sp>
        <p:nvSpPr>
          <p:cNvPr id="11" name="Text Box 7"/>
          <p:cNvSpPr txBox="1">
            <a:spLocks noChangeArrowheads="1"/>
          </p:cNvSpPr>
          <p:nvPr/>
        </p:nvSpPr>
        <p:spPr bwMode="auto">
          <a:xfrm>
            <a:off x="160462" y="1892260"/>
            <a:ext cx="315277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vo svojom vlastnom záujme jedná na úkor druhých</a:t>
            </a:r>
            <a:endParaRPr lang="sk-SK" altLang="en-US" sz="1400" dirty="0"/>
          </a:p>
        </p:txBody>
      </p:sp>
      <p:sp>
        <p:nvSpPr>
          <p:cNvPr id="12" name="Text Box 9"/>
          <p:cNvSpPr txBox="1">
            <a:spLocks noChangeArrowheads="1"/>
          </p:cNvSpPr>
          <p:nvPr/>
        </p:nvSpPr>
        <p:spPr bwMode="auto">
          <a:xfrm>
            <a:off x="179512" y="2612985"/>
            <a:ext cx="2625725"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dirty="0" smtClean="0">
                <a:latin typeface="Arial" panose="020B0604020202020204" pitchFamily="34" charset="0"/>
              </a:rPr>
              <a:t> </a:t>
            </a:r>
            <a:r>
              <a:rPr lang="sk-SK" altLang="en-US" sz="1400" dirty="0" smtClean="0"/>
              <a:t>o „obeť“ mu vôbec nejde</a:t>
            </a:r>
          </a:p>
          <a:p>
            <a:pPr>
              <a:buClr>
                <a:schemeClr val="accent2"/>
              </a:buClr>
              <a:buFont typeface="Wingdings" panose="05000000000000000000" pitchFamily="2" charset="2"/>
              <a:buNone/>
            </a:pPr>
            <a:r>
              <a:rPr lang="sk-SK" altLang="en-US" sz="1400" dirty="0" smtClean="0"/>
              <a:t>(je prostriedkom k uspokojeniu jeho potrieb</a:t>
            </a:r>
            <a:r>
              <a:rPr lang="sk-SK" altLang="en-US" sz="1400" b="1" dirty="0" smtClean="0">
                <a:latin typeface="Arial" panose="020B0604020202020204" pitchFamily="34" charset="0"/>
              </a:rPr>
              <a:t>)</a:t>
            </a:r>
            <a:endParaRPr lang="sk-SK" altLang="en-US" sz="1400" b="1" dirty="0">
              <a:latin typeface="Arial" panose="020B0604020202020204" pitchFamily="34" charset="0"/>
            </a:endParaRPr>
          </a:p>
        </p:txBody>
      </p:sp>
      <p:sp>
        <p:nvSpPr>
          <p:cNvPr id="13" name="Text Box 10"/>
          <p:cNvSpPr txBox="1">
            <a:spLocks noChangeArrowheads="1"/>
          </p:cNvSpPr>
          <p:nvPr/>
        </p:nvSpPr>
        <p:spPr bwMode="auto">
          <a:xfrm>
            <a:off x="6014465" y="1858601"/>
            <a:ext cx="3508375"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pri práci s klientom robí:</a:t>
            </a:r>
          </a:p>
          <a:p>
            <a:r>
              <a:rPr lang="sk-SK" altLang="en-US" sz="1400" dirty="0" smtClean="0"/>
              <a:t>    - viac, než je žiadané</a:t>
            </a:r>
          </a:p>
          <a:p>
            <a:r>
              <a:rPr lang="sk-SK" altLang="en-US" sz="1400" dirty="0" smtClean="0"/>
              <a:t>    - viac, než je žiadúce</a:t>
            </a:r>
          </a:p>
          <a:p>
            <a:r>
              <a:rPr lang="sk-SK" altLang="en-US" sz="1400" dirty="0" smtClean="0"/>
              <a:t>    - veci, ktoré nechce robiť</a:t>
            </a:r>
            <a:endParaRPr lang="sk-SK" altLang="en-US" sz="1400" dirty="0"/>
          </a:p>
        </p:txBody>
      </p:sp>
      <p:sp>
        <p:nvSpPr>
          <p:cNvPr id="14" name="Text Box 11"/>
          <p:cNvSpPr txBox="1">
            <a:spLocks noChangeArrowheads="1"/>
          </p:cNvSpPr>
          <p:nvPr/>
        </p:nvSpPr>
        <p:spPr bwMode="auto">
          <a:xfrm>
            <a:off x="6004940" y="2795226"/>
            <a:ext cx="389413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podceňuje klienta, </a:t>
            </a:r>
          </a:p>
          <a:p>
            <a:r>
              <a:rPr lang="sk-SK" altLang="en-US" sz="1400" dirty="0" smtClean="0"/>
              <a:t>že sám zvládne menej, než je</a:t>
            </a:r>
          </a:p>
          <a:p>
            <a:r>
              <a:rPr lang="sk-SK" altLang="en-US" sz="1400" dirty="0"/>
              <a:t>v</a:t>
            </a:r>
            <a:r>
              <a:rPr lang="sk-SK" altLang="en-US" sz="1400" dirty="0" smtClean="0"/>
              <a:t> skutočnosti schopný dokázať</a:t>
            </a:r>
          </a:p>
          <a:p>
            <a:r>
              <a:rPr lang="sk-SK" altLang="en-US" sz="1400" b="1" dirty="0" smtClean="0">
                <a:latin typeface="Arial" panose="020B0604020202020204" pitchFamily="34" charset="0"/>
              </a:rPr>
              <a:t>    </a:t>
            </a:r>
            <a:endParaRPr lang="sk-SK" altLang="en-US" sz="1400" b="1" dirty="0">
              <a:latin typeface="Arial" panose="020B0604020202020204" pitchFamily="34" charset="0"/>
            </a:endParaRPr>
          </a:p>
        </p:txBody>
      </p:sp>
      <p:sp>
        <p:nvSpPr>
          <p:cNvPr id="15" name="Text Box 12"/>
          <p:cNvSpPr txBox="1">
            <a:spLocks noChangeArrowheads="1"/>
          </p:cNvSpPr>
          <p:nvPr/>
        </p:nvSpPr>
        <p:spPr bwMode="auto">
          <a:xfrm>
            <a:off x="1525588" y="5202238"/>
            <a:ext cx="521017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jedná ako keby nemala zdroje k riešeniu problému</a:t>
            </a:r>
            <a:endParaRPr lang="sk-SK" altLang="en-US" sz="1400" dirty="0"/>
          </a:p>
        </p:txBody>
      </p:sp>
      <p:sp>
        <p:nvSpPr>
          <p:cNvPr id="16" name="Text Box 13"/>
          <p:cNvSpPr txBox="1">
            <a:spLocks noChangeArrowheads="1"/>
          </p:cNvSpPr>
          <p:nvPr/>
        </p:nvSpPr>
        <p:spPr bwMode="auto">
          <a:xfrm>
            <a:off x="1525588" y="5491163"/>
            <a:ext cx="671882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vyhovára sa (hovorí „ja nemôžem“, prípadne „teraz nemôžem“)</a:t>
            </a:r>
            <a:endParaRPr lang="sk-SK" altLang="en-US" sz="1400" dirty="0"/>
          </a:p>
        </p:txBody>
      </p:sp>
      <p:sp>
        <p:nvSpPr>
          <p:cNvPr id="17" name="Text Box 14"/>
          <p:cNvSpPr txBox="1">
            <a:spLocks noChangeArrowheads="1"/>
          </p:cNvSpPr>
          <p:nvPr/>
        </p:nvSpPr>
        <p:spPr bwMode="auto">
          <a:xfrm>
            <a:off x="1525588" y="5778500"/>
            <a:ext cx="62706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vydiera („</a:t>
            </a:r>
            <a:r>
              <a:rPr lang="sk-SK" altLang="en-US" sz="1600" dirty="0" smtClean="0">
                <a:solidFill>
                  <a:srgbClr val="FF3300"/>
                </a:solidFill>
              </a:rPr>
              <a:t>VY</a:t>
            </a:r>
            <a:r>
              <a:rPr lang="sk-SK" altLang="en-US" sz="1400" dirty="0" smtClean="0"/>
              <a:t> musíte urobiť niečo, aby sa </a:t>
            </a:r>
            <a:r>
              <a:rPr lang="sk-SK" altLang="en-US" sz="1600" dirty="0" smtClean="0">
                <a:solidFill>
                  <a:srgbClr val="FF3300"/>
                </a:solidFill>
              </a:rPr>
              <a:t>MNE</a:t>
            </a:r>
            <a:r>
              <a:rPr lang="sk-SK" altLang="en-US" sz="1400" dirty="0" smtClean="0"/>
              <a:t> urobilo dobre“)</a:t>
            </a:r>
            <a:endParaRPr lang="sk-SK" altLang="en-US" sz="1400" dirty="0"/>
          </a:p>
        </p:txBody>
      </p:sp>
    </p:spTree>
    <p:extLst>
      <p:ext uri="{BB962C8B-B14F-4D97-AF65-F5344CB8AC3E}">
        <p14:creationId xmlns:p14="http://schemas.microsoft.com/office/powerpoint/2010/main" xmlns="" val="77573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2276872"/>
            <a:ext cx="8229600" cy="850106"/>
          </a:xfrm>
          <a:solidFill>
            <a:schemeClr val="tx1">
              <a:lumMod val="75000"/>
            </a:schemeClr>
          </a:solidFill>
        </p:spPr>
        <p:txBody>
          <a:bodyPr/>
          <a:lstStyle/>
          <a:p>
            <a:r>
              <a:rPr lang="sk-SK" b="1" dirty="0" smtClean="0">
                <a:solidFill>
                  <a:schemeClr val="bg1"/>
                </a:solidFill>
              </a:rPr>
              <a:t>Ďakujeme za pozornosť!</a:t>
            </a:r>
            <a:endParaRPr lang="en-GB" b="1" dirty="0">
              <a:solidFill>
                <a:schemeClr val="bg1"/>
              </a:solidFill>
            </a:endParaRPr>
          </a:p>
        </p:txBody>
      </p:sp>
      <p:sp>
        <p:nvSpPr>
          <p:cNvPr id="4" name="TextBox 3"/>
          <p:cNvSpPr txBox="1"/>
          <p:nvPr/>
        </p:nvSpPr>
        <p:spPr>
          <a:xfrm>
            <a:off x="539552" y="3861048"/>
            <a:ext cx="8208912" cy="1323439"/>
          </a:xfrm>
          <a:prstGeom prst="rect">
            <a:avLst/>
          </a:prstGeom>
          <a:noFill/>
        </p:spPr>
        <p:txBody>
          <a:bodyPr wrap="square" rtlCol="0">
            <a:spAutoFit/>
          </a:bodyPr>
          <a:lstStyle/>
          <a:p>
            <a:r>
              <a:rPr lang="sk-SK" sz="2000" dirty="0" smtClean="0"/>
              <a:t>Kontakt:</a:t>
            </a:r>
          </a:p>
          <a:p>
            <a:endParaRPr lang="sk-SK" sz="2000" dirty="0" smtClean="0"/>
          </a:p>
          <a:p>
            <a:r>
              <a:rPr lang="sk-SK" sz="2000" dirty="0" err="1" smtClean="0"/>
              <a:t>www.bilanciakompetencii.sk</a:t>
            </a:r>
            <a:endParaRPr lang="sk-SK" sz="2000" dirty="0" smtClean="0"/>
          </a:p>
          <a:p>
            <a:r>
              <a:rPr lang="sk-SK" sz="2000" dirty="0" smtClean="0"/>
              <a:t>info@bilanciakompetencii.sk</a:t>
            </a:r>
            <a:endParaRPr lang="en-GB" sz="2000"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3568" y="725084"/>
            <a:ext cx="4215095" cy="1152128"/>
          </a:xfrm>
          <a:prstGeom prst="rect">
            <a:avLst/>
          </a:prstGeom>
        </p:spPr>
      </p:pic>
      <p:pic>
        <p:nvPicPr>
          <p:cNvPr id="24" name="Picture 6" descr="http://www.peoplenet.it/img/logo_fecbop.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4329" y="5795394"/>
            <a:ext cx="1512168" cy="1062605"/>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72000" y="4480417"/>
            <a:ext cx="3631746" cy="673016"/>
          </a:xfrm>
          <a:prstGeom prst="rect">
            <a:avLst/>
          </a:prstGeom>
        </p:spPr>
      </p:pic>
    </p:spTree>
    <p:extLst>
      <p:ext uri="{BB962C8B-B14F-4D97-AF65-F5344CB8AC3E}">
        <p14:creationId xmlns:p14="http://schemas.microsoft.com/office/powerpoint/2010/main" xmlns="" val="2493888503"/>
      </p:ext>
    </p:extLst>
  </p:cSld>
  <p:clrMapOvr>
    <a:masterClrMapping/>
  </p:clrMapOvr>
  <mc:AlternateContent xmlns:mc="http://schemas.openxmlformats.org/markup-compatibility/2006">
    <mc:Choice xmlns:p14="http://schemas.microsoft.com/office/powerpoint/2010/main" xmlns="" Requires="p14">
      <p:transition spd="slow">
        <p14:conveyor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Čo je to </a:t>
            </a:r>
            <a:r>
              <a:rPr kumimoji="0" lang="sk-SK" sz="3600" b="0" i="0" u="none" strike="noStrike" kern="1200" cap="none" spc="0" normalizeH="0" baseline="0" noProof="0" dirty="0" err="1" smtClean="0">
                <a:ln>
                  <a:noFill/>
                </a:ln>
                <a:solidFill>
                  <a:srgbClr val="FFFFFF"/>
                </a:solidFill>
                <a:effectLst/>
                <a:uLnTx/>
                <a:uFillTx/>
                <a:latin typeface="Segoe UI Light"/>
                <a:cs typeface="Segoe UI" pitchFamily="34" charset="0"/>
              </a:rPr>
              <a:t>kariérové</a:t>
            </a: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 poradenstvo?</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2" name="Rectangle 1"/>
          <p:cNvSpPr/>
          <p:nvPr/>
        </p:nvSpPr>
        <p:spPr>
          <a:xfrm>
            <a:off x="182935" y="1968929"/>
            <a:ext cx="8712968" cy="1015663"/>
          </a:xfrm>
          <a:prstGeom prst="rect">
            <a:avLst/>
          </a:prstGeom>
        </p:spPr>
        <p:txBody>
          <a:bodyPr wrap="square">
            <a:spAutoFit/>
          </a:bodyPr>
          <a:lstStyle/>
          <a:p>
            <a:pPr algn="just"/>
            <a:r>
              <a:rPr lang="sk-SK" sz="2000" i="1" dirty="0" smtClean="0">
                <a:latin typeface="Open Sans" panose="020B0606030504020204" pitchFamily="34" charset="0"/>
              </a:rPr>
              <a:t>Všetky služby</a:t>
            </a:r>
            <a:r>
              <a:rPr lang="en-US" sz="2000" i="1" dirty="0" smtClean="0">
                <a:latin typeface="Open Sans" panose="020B0606030504020204" pitchFamily="34" charset="0"/>
              </a:rPr>
              <a:t>, </a:t>
            </a:r>
            <a:r>
              <a:rPr lang="en-US" sz="2000" i="1" dirty="0" err="1">
                <a:latin typeface="Open Sans" panose="020B0606030504020204" pitchFamily="34" charset="0"/>
              </a:rPr>
              <a:t>ktorých</a:t>
            </a:r>
            <a:r>
              <a:rPr lang="en-US" sz="2000" i="1" dirty="0">
                <a:latin typeface="Open Sans" panose="020B0606030504020204" pitchFamily="34" charset="0"/>
              </a:rPr>
              <a:t> </a:t>
            </a:r>
            <a:r>
              <a:rPr lang="en-US" sz="2000" i="1" dirty="0" err="1">
                <a:latin typeface="Open Sans" panose="020B0606030504020204" pitchFamily="34" charset="0"/>
              </a:rPr>
              <a:t>cieľom</a:t>
            </a:r>
            <a:r>
              <a:rPr lang="en-US" sz="2000" i="1" dirty="0">
                <a:latin typeface="Open Sans" panose="020B0606030504020204" pitchFamily="34" charset="0"/>
              </a:rPr>
              <a:t> je </a:t>
            </a:r>
            <a:r>
              <a:rPr lang="en-US" sz="2000" b="1" i="1" dirty="0" err="1">
                <a:latin typeface="Open Sans" panose="020B0606030504020204" pitchFamily="34" charset="0"/>
              </a:rPr>
              <a:t>pomáhať</a:t>
            </a:r>
            <a:r>
              <a:rPr lang="en-US" sz="2000" b="1" i="1" dirty="0">
                <a:latin typeface="Open Sans" panose="020B0606030504020204" pitchFamily="34" charset="0"/>
              </a:rPr>
              <a:t> </a:t>
            </a:r>
            <a:r>
              <a:rPr lang="en-US" sz="2000" i="1" dirty="0" err="1">
                <a:latin typeface="Open Sans" panose="020B0606030504020204" pitchFamily="34" charset="0"/>
              </a:rPr>
              <a:t>jednotlivcom</a:t>
            </a:r>
            <a:r>
              <a:rPr lang="en-US" sz="2000" i="1" dirty="0">
                <a:latin typeface="Open Sans" panose="020B0606030504020204" pitchFamily="34" charset="0"/>
              </a:rPr>
              <a:t> </a:t>
            </a:r>
            <a:r>
              <a:rPr lang="en-US" sz="2000" b="1" i="1" dirty="0" err="1">
                <a:latin typeface="Open Sans" panose="020B0606030504020204" pitchFamily="34" charset="0"/>
              </a:rPr>
              <a:t>akéhokoľvek</a:t>
            </a:r>
            <a:r>
              <a:rPr lang="en-US" sz="2000" b="1" i="1" dirty="0">
                <a:latin typeface="Open Sans" panose="020B0606030504020204" pitchFamily="34" charset="0"/>
              </a:rPr>
              <a:t> </a:t>
            </a:r>
            <a:r>
              <a:rPr lang="en-US" sz="2000" b="1" i="1" dirty="0" err="1">
                <a:latin typeface="Open Sans" panose="020B0606030504020204" pitchFamily="34" charset="0"/>
              </a:rPr>
              <a:t>veku</a:t>
            </a:r>
            <a:r>
              <a:rPr lang="en-US" sz="2000" b="1" i="1" dirty="0">
                <a:latin typeface="Open Sans" panose="020B0606030504020204" pitchFamily="34" charset="0"/>
              </a:rPr>
              <a:t> </a:t>
            </a:r>
            <a:r>
              <a:rPr lang="en-US" sz="2000" b="1" i="1" dirty="0" err="1">
                <a:latin typeface="Open Sans" panose="020B0606030504020204" pitchFamily="34" charset="0"/>
              </a:rPr>
              <a:t>pri</a:t>
            </a:r>
            <a:r>
              <a:rPr lang="en-US" sz="2000" b="1" i="1" dirty="0">
                <a:latin typeface="Open Sans" panose="020B0606030504020204" pitchFamily="34" charset="0"/>
              </a:rPr>
              <a:t> </a:t>
            </a:r>
            <a:r>
              <a:rPr lang="en-US" sz="2000" b="1" i="1" dirty="0" err="1">
                <a:latin typeface="Open Sans" panose="020B0606030504020204" pitchFamily="34" charset="0"/>
              </a:rPr>
              <a:t>rozhodovaní</a:t>
            </a:r>
            <a:r>
              <a:rPr lang="en-US" sz="2000" i="1" dirty="0">
                <a:latin typeface="Open Sans" panose="020B0606030504020204" pitchFamily="34" charset="0"/>
              </a:rPr>
              <a:t> o </a:t>
            </a:r>
            <a:r>
              <a:rPr lang="en-US" sz="2000" i="1" dirty="0" err="1">
                <a:latin typeface="Open Sans" panose="020B0606030504020204" pitchFamily="34" charset="0"/>
              </a:rPr>
              <a:t>otázkach</a:t>
            </a:r>
            <a:r>
              <a:rPr lang="en-US" sz="2000" i="1" dirty="0">
                <a:latin typeface="Open Sans" panose="020B0606030504020204" pitchFamily="34" charset="0"/>
              </a:rPr>
              <a:t> </a:t>
            </a:r>
            <a:r>
              <a:rPr lang="en-US" sz="2000" i="1" dirty="0" err="1">
                <a:latin typeface="Open Sans" panose="020B0606030504020204" pitchFamily="34" charset="0"/>
              </a:rPr>
              <a:t>vzdelávania</a:t>
            </a:r>
            <a:r>
              <a:rPr lang="en-US" sz="2000" i="1" dirty="0">
                <a:latin typeface="Open Sans" panose="020B0606030504020204" pitchFamily="34" charset="0"/>
              </a:rPr>
              <a:t>, </a:t>
            </a:r>
            <a:r>
              <a:rPr lang="en-US" sz="2000" i="1" dirty="0" err="1">
                <a:latin typeface="Open Sans" panose="020B0606030504020204" pitchFamily="34" charset="0"/>
              </a:rPr>
              <a:t>odbornej</a:t>
            </a:r>
            <a:r>
              <a:rPr lang="en-US" sz="2000" i="1" dirty="0">
                <a:latin typeface="Open Sans" panose="020B0606030504020204" pitchFamily="34" charset="0"/>
              </a:rPr>
              <a:t> </a:t>
            </a:r>
            <a:r>
              <a:rPr lang="en-US" sz="2000" i="1" dirty="0" err="1">
                <a:latin typeface="Open Sans" panose="020B0606030504020204" pitchFamily="34" charset="0"/>
              </a:rPr>
              <a:t>prípravy</a:t>
            </a:r>
            <a:r>
              <a:rPr lang="en-US" sz="2000" i="1" dirty="0">
                <a:latin typeface="Open Sans" panose="020B0606030504020204" pitchFamily="34" charset="0"/>
              </a:rPr>
              <a:t>, </a:t>
            </a:r>
            <a:r>
              <a:rPr lang="en-US" sz="2000" i="1" dirty="0" err="1">
                <a:latin typeface="Open Sans" panose="020B0606030504020204" pitchFamily="34" charset="0"/>
              </a:rPr>
              <a:t>voľby</a:t>
            </a:r>
            <a:r>
              <a:rPr lang="en-US" sz="2000" i="1" dirty="0">
                <a:latin typeface="Open Sans" panose="020B0606030504020204" pitchFamily="34" charset="0"/>
              </a:rPr>
              <a:t> </a:t>
            </a:r>
            <a:r>
              <a:rPr lang="en-US" sz="2000" i="1" dirty="0" err="1">
                <a:latin typeface="Open Sans" panose="020B0606030504020204" pitchFamily="34" charset="0"/>
              </a:rPr>
              <a:t>zamestnania</a:t>
            </a:r>
            <a:r>
              <a:rPr lang="en-US" sz="2000" i="1" dirty="0">
                <a:latin typeface="Open Sans" panose="020B0606030504020204" pitchFamily="34" charset="0"/>
              </a:rPr>
              <a:t> a </a:t>
            </a:r>
            <a:r>
              <a:rPr lang="en-US" sz="2000" i="1" dirty="0" err="1">
                <a:latin typeface="Open Sans" panose="020B0606030504020204" pitchFamily="34" charset="0"/>
              </a:rPr>
              <a:t>rozvoji</a:t>
            </a:r>
            <a:r>
              <a:rPr lang="en-US" sz="2000" i="1" dirty="0">
                <a:latin typeface="Open Sans" panose="020B0606030504020204" pitchFamily="34" charset="0"/>
              </a:rPr>
              <a:t> </a:t>
            </a:r>
            <a:r>
              <a:rPr lang="en-US" sz="2000" i="1" dirty="0" err="1">
                <a:latin typeface="Open Sans" panose="020B0606030504020204" pitchFamily="34" charset="0"/>
              </a:rPr>
              <a:t>kariéry</a:t>
            </a:r>
            <a:r>
              <a:rPr lang="en-US" sz="2000" i="1" dirty="0">
                <a:latin typeface="Open Sans" panose="020B0606030504020204" pitchFamily="34" charset="0"/>
              </a:rPr>
              <a:t> v </a:t>
            </a:r>
            <a:r>
              <a:rPr lang="en-US" sz="2000" b="1" i="1" dirty="0" err="1">
                <a:latin typeface="Open Sans" panose="020B0606030504020204" pitchFamily="34" charset="0"/>
              </a:rPr>
              <a:t>ktorejkoľvek</a:t>
            </a:r>
            <a:r>
              <a:rPr lang="en-US" sz="2000" b="1" i="1" dirty="0">
                <a:latin typeface="Open Sans" panose="020B0606030504020204" pitchFamily="34" charset="0"/>
              </a:rPr>
              <a:t> </a:t>
            </a:r>
            <a:r>
              <a:rPr lang="en-US" sz="2000" b="1" i="1" dirty="0" err="1">
                <a:latin typeface="Open Sans" panose="020B0606030504020204" pitchFamily="34" charset="0"/>
              </a:rPr>
              <a:t>fáze</a:t>
            </a:r>
            <a:r>
              <a:rPr lang="en-US" sz="2000" b="1" i="1" dirty="0">
                <a:latin typeface="Open Sans" panose="020B0606030504020204" pitchFamily="34" charset="0"/>
              </a:rPr>
              <a:t> </a:t>
            </a:r>
            <a:r>
              <a:rPr lang="en-US" sz="2000" i="1" dirty="0" err="1">
                <a:latin typeface="Open Sans" panose="020B0606030504020204" pitchFamily="34" charset="0"/>
              </a:rPr>
              <a:t>ich</a:t>
            </a:r>
            <a:r>
              <a:rPr lang="en-US" sz="2000" i="1" dirty="0">
                <a:latin typeface="Open Sans" panose="020B0606030504020204" pitchFamily="34" charset="0"/>
              </a:rPr>
              <a:t> </a:t>
            </a:r>
            <a:r>
              <a:rPr lang="en-US" sz="2000" i="1" dirty="0" err="1">
                <a:latin typeface="Open Sans" panose="020B0606030504020204" pitchFamily="34" charset="0"/>
              </a:rPr>
              <a:t>života</a:t>
            </a:r>
            <a:r>
              <a:rPr lang="en-US" sz="2000" i="1" dirty="0">
                <a:latin typeface="Open Sans" panose="020B0606030504020204" pitchFamily="34" charset="0"/>
              </a:rPr>
              <a:t>.</a:t>
            </a:r>
            <a:endParaRPr lang="en-US" sz="2000" dirty="0"/>
          </a:p>
        </p:txBody>
      </p:sp>
      <p:pic>
        <p:nvPicPr>
          <p:cNvPr id="1026" name="Picture 2" descr="http://3.bp.blogspot.com/-inRSr4HyILA/UGq9n4_YdZI/AAAAAAAAABU/IDzYat9-bdo/s1600/career-advic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3914775"/>
            <a:ext cx="3695700" cy="2943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44187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Služby </a:t>
            </a:r>
            <a:r>
              <a:rPr lang="sk-SK" sz="3600" dirty="0" err="1" smtClean="0">
                <a:solidFill>
                  <a:srgbClr val="FFFFFF"/>
                </a:solidFill>
                <a:latin typeface="Segoe UI Light"/>
              </a:rPr>
              <a:t>kariérového</a:t>
            </a:r>
            <a:r>
              <a:rPr lang="sk-SK" sz="3600" dirty="0" smtClean="0">
                <a:solidFill>
                  <a:srgbClr val="FFFFFF"/>
                </a:solidFill>
                <a:latin typeface="Segoe UI Light"/>
              </a:rPr>
              <a:t> poradenstva</a:t>
            </a: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3" name="Rectangle 2"/>
          <p:cNvSpPr/>
          <p:nvPr/>
        </p:nvSpPr>
        <p:spPr>
          <a:xfrm>
            <a:off x="287524" y="1412776"/>
            <a:ext cx="8496944" cy="4801314"/>
          </a:xfrm>
          <a:prstGeom prst="rect">
            <a:avLst/>
          </a:prstGeom>
        </p:spPr>
        <p:txBody>
          <a:bodyPr wrap="square">
            <a:spAutoFit/>
          </a:bodyPr>
          <a:lstStyle/>
          <a:p>
            <a:pPr marL="285750" indent="-285750">
              <a:buFont typeface="Arial" panose="020B0604020202020204" pitchFamily="34" charset="0"/>
              <a:buChar char="•"/>
            </a:pPr>
            <a:r>
              <a:rPr lang="en-US" b="1" dirty="0" err="1">
                <a:latin typeface="Open Sans" panose="020B0606030504020204" pitchFamily="34" charset="0"/>
              </a:rPr>
              <a:t>poskytovanie</a:t>
            </a:r>
            <a:r>
              <a:rPr lang="en-US" b="1" dirty="0">
                <a:latin typeface="Open Sans" panose="020B0606030504020204" pitchFamily="34" charset="0"/>
              </a:rPr>
              <a:t> </a:t>
            </a:r>
            <a:r>
              <a:rPr lang="en-US" b="1" dirty="0" err="1">
                <a:latin typeface="Open Sans" panose="020B0606030504020204" pitchFamily="34" charset="0"/>
              </a:rPr>
              <a:t>kariérových</a:t>
            </a:r>
            <a:r>
              <a:rPr lang="en-US" b="1" dirty="0">
                <a:latin typeface="Open Sans" panose="020B0606030504020204" pitchFamily="34" charset="0"/>
              </a:rPr>
              <a:t> </a:t>
            </a:r>
            <a:r>
              <a:rPr lang="en-US" b="1" dirty="0" err="1">
                <a:latin typeface="Open Sans" panose="020B0606030504020204" pitchFamily="34" charset="0"/>
              </a:rPr>
              <a:t>informácií</a:t>
            </a:r>
            <a:r>
              <a:rPr lang="en-US" dirty="0">
                <a:latin typeface="Open Sans" panose="020B0606030504020204" pitchFamily="34" charset="0"/>
              </a:rPr>
              <a:t> – </a:t>
            </a:r>
            <a:r>
              <a:rPr lang="en-US" dirty="0" err="1">
                <a:latin typeface="Open Sans" panose="020B0606030504020204" pitchFamily="34" charset="0"/>
              </a:rPr>
              <a:t>poskytovanie</a:t>
            </a:r>
            <a:r>
              <a:rPr lang="en-US" dirty="0">
                <a:latin typeface="Open Sans" panose="020B0606030504020204" pitchFamily="34" charset="0"/>
              </a:rPr>
              <a:t> </a:t>
            </a:r>
            <a:r>
              <a:rPr lang="en-US" dirty="0" err="1">
                <a:latin typeface="Open Sans" panose="020B0606030504020204" pitchFamily="34" charset="0"/>
              </a:rPr>
              <a:t>informácií</a:t>
            </a:r>
            <a:r>
              <a:rPr lang="en-US" dirty="0">
                <a:latin typeface="Open Sans" panose="020B0606030504020204" pitchFamily="34" charset="0"/>
              </a:rPr>
              <a:t> o </a:t>
            </a:r>
            <a:r>
              <a:rPr lang="en-US" dirty="0" err="1">
                <a:latin typeface="Open Sans" panose="020B0606030504020204" pitchFamily="34" charset="0"/>
              </a:rPr>
              <a:t>vzdelávacích</a:t>
            </a:r>
            <a:r>
              <a:rPr lang="en-US" dirty="0">
                <a:latin typeface="Open Sans" panose="020B0606030504020204" pitchFamily="34" charset="0"/>
              </a:rPr>
              <a:t> a </a:t>
            </a:r>
            <a:r>
              <a:rPr lang="en-US" dirty="0" err="1">
                <a:latin typeface="Open Sans" panose="020B0606030504020204" pitchFamily="34" charset="0"/>
              </a:rPr>
              <a:t>pracovných</a:t>
            </a:r>
            <a:r>
              <a:rPr lang="en-US" dirty="0">
                <a:latin typeface="Open Sans" panose="020B0606030504020204" pitchFamily="34" charset="0"/>
              </a:rPr>
              <a:t> </a:t>
            </a:r>
            <a:r>
              <a:rPr lang="en-US" dirty="0" err="1">
                <a:latin typeface="Open Sans" panose="020B0606030504020204" pitchFamily="34" charset="0"/>
              </a:rPr>
              <a:t>príležitostiach</a:t>
            </a:r>
            <a:r>
              <a:rPr lang="en-US" dirty="0">
                <a:latin typeface="Open Sans" panose="020B0606030504020204" pitchFamily="34" charset="0"/>
              </a:rPr>
              <a:t> („</a:t>
            </a:r>
            <a:r>
              <a:rPr lang="en-US" i="1" dirty="0">
                <a:latin typeface="Open Sans" panose="020B0606030504020204" pitchFamily="34" charset="0"/>
              </a:rPr>
              <a:t>career information</a:t>
            </a:r>
            <a:r>
              <a:rPr lang="en-US" dirty="0" smtClean="0">
                <a:latin typeface="Open Sans" panose="020B0606030504020204" pitchFamily="34" charset="0"/>
              </a:rPr>
              <a:t>“)</a:t>
            </a:r>
            <a:endParaRPr lang="sk-SK" dirty="0" smtClean="0">
              <a:latin typeface="Open Sans" panose="020B0606030504020204" pitchFamily="34" charset="0"/>
            </a:endParaRPr>
          </a:p>
          <a:p>
            <a:pPr marL="285750" indent="-285750">
              <a:buFont typeface="Arial" panose="020B0604020202020204" pitchFamily="34" charset="0"/>
              <a:buChar char="•"/>
            </a:pPr>
            <a:endParaRPr lang="en-US" dirty="0">
              <a:latin typeface="Open Sans" panose="020B0606030504020204" pitchFamily="34" charset="0"/>
            </a:endParaRPr>
          </a:p>
          <a:p>
            <a:pPr marL="285750" indent="-285750">
              <a:buFont typeface="Arial" panose="020B0604020202020204" pitchFamily="34" charset="0"/>
              <a:buChar char="•"/>
            </a:pPr>
            <a:r>
              <a:rPr lang="en-US" b="1" dirty="0" err="1">
                <a:latin typeface="Open Sans" panose="020B0606030504020204" pitchFamily="34" charset="0"/>
              </a:rPr>
              <a:t>profesionálna</a:t>
            </a:r>
            <a:r>
              <a:rPr lang="en-US" b="1" dirty="0">
                <a:latin typeface="Open Sans" panose="020B0606030504020204" pitchFamily="34" charset="0"/>
              </a:rPr>
              <a:t> </a:t>
            </a:r>
            <a:r>
              <a:rPr lang="en-US" b="1" dirty="0" err="1">
                <a:latin typeface="Open Sans" panose="020B0606030504020204" pitchFamily="34" charset="0"/>
              </a:rPr>
              <a:t>orientácia</a:t>
            </a:r>
            <a:r>
              <a:rPr lang="en-US" dirty="0">
                <a:latin typeface="Open Sans" panose="020B0606030504020204" pitchFamily="34" charset="0"/>
              </a:rPr>
              <a:t> – </a:t>
            </a:r>
            <a:r>
              <a:rPr lang="en-US" dirty="0" err="1">
                <a:latin typeface="Open Sans" panose="020B0606030504020204" pitchFamily="34" charset="0"/>
              </a:rPr>
              <a:t>služby</a:t>
            </a:r>
            <a:r>
              <a:rPr lang="en-US" dirty="0">
                <a:latin typeface="Open Sans" panose="020B0606030504020204" pitchFamily="34" charset="0"/>
              </a:rPr>
              <a:t> </a:t>
            </a:r>
            <a:r>
              <a:rPr lang="en-US" dirty="0" err="1">
                <a:latin typeface="Open Sans" panose="020B0606030504020204" pitchFamily="34" charset="0"/>
              </a:rPr>
              <a:t>súvisiace</a:t>
            </a:r>
            <a:r>
              <a:rPr lang="en-US" dirty="0">
                <a:latin typeface="Open Sans" panose="020B0606030504020204" pitchFamily="34" charset="0"/>
              </a:rPr>
              <a:t> s </a:t>
            </a:r>
            <a:r>
              <a:rPr lang="en-US" dirty="0" err="1">
                <a:latin typeface="Open Sans" panose="020B0606030504020204" pitchFamily="34" charset="0"/>
              </a:rPr>
              <a:t>výberom</a:t>
            </a:r>
            <a:r>
              <a:rPr lang="en-US" dirty="0">
                <a:latin typeface="Open Sans" panose="020B0606030504020204" pitchFamily="34" charset="0"/>
              </a:rPr>
              <a:t> </a:t>
            </a:r>
            <a:r>
              <a:rPr lang="en-US" dirty="0" err="1">
                <a:latin typeface="Open Sans" panose="020B0606030504020204" pitchFamily="34" charset="0"/>
              </a:rPr>
              <a:t>povolania</a:t>
            </a:r>
            <a:r>
              <a:rPr lang="en-US" dirty="0">
                <a:latin typeface="Open Sans" panose="020B0606030504020204" pitchFamily="34" charset="0"/>
              </a:rPr>
              <a:t> </a:t>
            </a:r>
            <a:r>
              <a:rPr lang="en-US" dirty="0" err="1">
                <a:latin typeface="Open Sans" panose="020B0606030504020204" pitchFamily="34" charset="0"/>
              </a:rPr>
              <a:t>alebo</a:t>
            </a:r>
            <a:r>
              <a:rPr lang="en-US" dirty="0">
                <a:latin typeface="Open Sans" panose="020B0606030504020204" pitchFamily="34" charset="0"/>
              </a:rPr>
              <a:t> </a:t>
            </a:r>
            <a:r>
              <a:rPr lang="en-US" dirty="0" err="1">
                <a:latin typeface="Open Sans" panose="020B0606030504020204" pitchFamily="34" charset="0"/>
              </a:rPr>
              <a:t>vzdelávania</a:t>
            </a:r>
            <a:r>
              <a:rPr lang="en-US" dirty="0">
                <a:latin typeface="Open Sans" panose="020B0606030504020204" pitchFamily="34" charset="0"/>
              </a:rPr>
              <a:t> („</a:t>
            </a:r>
            <a:r>
              <a:rPr lang="en-US" i="1" dirty="0">
                <a:latin typeface="Open Sans" panose="020B0606030504020204" pitchFamily="34" charset="0"/>
              </a:rPr>
              <a:t>career guidance</a:t>
            </a:r>
            <a:r>
              <a:rPr lang="en-US" dirty="0" smtClean="0">
                <a:latin typeface="Open Sans" panose="020B0606030504020204" pitchFamily="34" charset="0"/>
              </a:rPr>
              <a:t>“)</a:t>
            </a:r>
            <a:endParaRPr lang="sk-SK" dirty="0" smtClean="0">
              <a:latin typeface="Open Sans" panose="020B0606030504020204" pitchFamily="34" charset="0"/>
            </a:endParaRPr>
          </a:p>
          <a:p>
            <a:pPr marL="285750" indent="-285750">
              <a:buFont typeface="Arial" panose="020B0604020202020204" pitchFamily="34" charset="0"/>
              <a:buChar char="•"/>
            </a:pPr>
            <a:endParaRPr lang="en-US" dirty="0">
              <a:latin typeface="Open Sans" panose="020B0606030504020204" pitchFamily="34" charset="0"/>
            </a:endParaRPr>
          </a:p>
          <a:p>
            <a:pPr marL="285750" indent="-285750">
              <a:buFont typeface="Arial" panose="020B0604020202020204" pitchFamily="34" charset="0"/>
              <a:buChar char="•"/>
            </a:pPr>
            <a:r>
              <a:rPr lang="en-US" b="1" dirty="0" err="1">
                <a:latin typeface="Open Sans" panose="020B0606030504020204" pitchFamily="34" charset="0"/>
              </a:rPr>
              <a:t>kariérové</a:t>
            </a:r>
            <a:r>
              <a:rPr lang="en-US" b="1" dirty="0">
                <a:latin typeface="Open Sans" panose="020B0606030504020204" pitchFamily="34" charset="0"/>
              </a:rPr>
              <a:t> </a:t>
            </a:r>
            <a:r>
              <a:rPr lang="en-US" b="1" dirty="0" err="1">
                <a:latin typeface="Open Sans" panose="020B0606030504020204" pitchFamily="34" charset="0"/>
              </a:rPr>
              <a:t>poradenstvo</a:t>
            </a:r>
            <a:r>
              <a:rPr lang="en-US" dirty="0">
                <a:latin typeface="Open Sans" panose="020B0606030504020204" pitchFamily="34" charset="0"/>
              </a:rPr>
              <a:t> – </a:t>
            </a:r>
            <a:r>
              <a:rPr lang="en-US" dirty="0" err="1">
                <a:latin typeface="Open Sans" panose="020B0606030504020204" pitchFamily="34" charset="0"/>
              </a:rPr>
              <a:t>klasický</a:t>
            </a:r>
            <a:r>
              <a:rPr lang="en-US" dirty="0">
                <a:latin typeface="Open Sans" panose="020B0606030504020204" pitchFamily="34" charset="0"/>
              </a:rPr>
              <a:t> </a:t>
            </a:r>
            <a:r>
              <a:rPr lang="en-US" dirty="0" err="1">
                <a:latin typeface="Open Sans" panose="020B0606030504020204" pitchFamily="34" charset="0"/>
              </a:rPr>
              <a:t>dyadický</a:t>
            </a:r>
            <a:r>
              <a:rPr lang="en-US" dirty="0">
                <a:latin typeface="Open Sans" panose="020B0606030504020204" pitchFamily="34" charset="0"/>
              </a:rPr>
              <a:t> </a:t>
            </a:r>
            <a:r>
              <a:rPr lang="en-US" dirty="0" err="1">
                <a:latin typeface="Open Sans" panose="020B0606030504020204" pitchFamily="34" charset="0"/>
              </a:rPr>
              <a:t>poradenský</a:t>
            </a:r>
            <a:r>
              <a:rPr lang="en-US" dirty="0">
                <a:latin typeface="Open Sans" panose="020B0606030504020204" pitchFamily="34" charset="0"/>
              </a:rPr>
              <a:t> </a:t>
            </a:r>
            <a:r>
              <a:rPr lang="en-US" dirty="0" err="1">
                <a:latin typeface="Open Sans" panose="020B0606030504020204" pitchFamily="34" charset="0"/>
              </a:rPr>
              <a:t>vzťah</a:t>
            </a:r>
            <a:r>
              <a:rPr lang="en-US" dirty="0">
                <a:latin typeface="Open Sans" panose="020B0606030504020204" pitchFamily="34" charset="0"/>
              </a:rPr>
              <a:t> </a:t>
            </a:r>
            <a:r>
              <a:rPr lang="en-US" dirty="0" err="1">
                <a:latin typeface="Open Sans" panose="020B0606030504020204" pitchFamily="34" charset="0"/>
              </a:rPr>
              <a:t>medzi</a:t>
            </a:r>
            <a:r>
              <a:rPr lang="en-US" dirty="0">
                <a:latin typeface="Open Sans" panose="020B0606030504020204" pitchFamily="34" charset="0"/>
              </a:rPr>
              <a:t> </a:t>
            </a:r>
            <a:r>
              <a:rPr lang="en-US" dirty="0" err="1">
                <a:latin typeface="Open Sans" panose="020B0606030504020204" pitchFamily="34" charset="0"/>
              </a:rPr>
              <a:t>poradcom</a:t>
            </a:r>
            <a:r>
              <a:rPr lang="en-US" dirty="0">
                <a:latin typeface="Open Sans" panose="020B0606030504020204" pitchFamily="34" charset="0"/>
              </a:rPr>
              <a:t> a </a:t>
            </a:r>
            <a:r>
              <a:rPr lang="en-US" dirty="0" err="1">
                <a:latin typeface="Open Sans" panose="020B0606030504020204" pitchFamily="34" charset="0"/>
              </a:rPr>
              <a:t>klientom</a:t>
            </a:r>
            <a:r>
              <a:rPr lang="en-US" dirty="0">
                <a:latin typeface="Open Sans" panose="020B0606030504020204" pitchFamily="34" charset="0"/>
              </a:rPr>
              <a:t> („</a:t>
            </a:r>
            <a:r>
              <a:rPr lang="en-US" i="1" dirty="0">
                <a:latin typeface="Open Sans" panose="020B0606030504020204" pitchFamily="34" charset="0"/>
              </a:rPr>
              <a:t>career counselling</a:t>
            </a:r>
            <a:r>
              <a:rPr lang="en-US" dirty="0" smtClean="0">
                <a:latin typeface="Open Sans" panose="020B0606030504020204" pitchFamily="34" charset="0"/>
              </a:rPr>
              <a:t>“)</a:t>
            </a:r>
            <a:endParaRPr lang="sk-SK" dirty="0" smtClean="0">
              <a:latin typeface="Open Sans" panose="020B0606030504020204" pitchFamily="34" charset="0"/>
            </a:endParaRPr>
          </a:p>
          <a:p>
            <a:pPr marL="285750" indent="-285750">
              <a:buFont typeface="Arial" panose="020B0604020202020204" pitchFamily="34" charset="0"/>
              <a:buChar char="•"/>
            </a:pPr>
            <a:endParaRPr lang="sk-SK" b="0" i="0" dirty="0">
              <a:effectLst/>
              <a:latin typeface="Open Sans" panose="020B0606030504020204" pitchFamily="34" charset="0"/>
            </a:endParaRPr>
          </a:p>
          <a:p>
            <a:pPr marL="285750" indent="-285750">
              <a:buFont typeface="Arial" panose="020B0604020202020204" pitchFamily="34" charset="0"/>
              <a:buChar char="•"/>
            </a:pPr>
            <a:endParaRPr lang="sk-SK" dirty="0" smtClean="0">
              <a:latin typeface="Open Sans" panose="020B0606030504020204" pitchFamily="34" charset="0"/>
            </a:endParaRPr>
          </a:p>
          <a:p>
            <a:r>
              <a:rPr lang="sk-SK" i="1" dirty="0" smtClean="0"/>
              <a:t>Príklady: </a:t>
            </a:r>
          </a:p>
          <a:p>
            <a:pPr marL="285750" indent="-285750">
              <a:buFontTx/>
              <a:buChar char="-"/>
            </a:pPr>
            <a:r>
              <a:rPr lang="sk-SK" i="1" dirty="0" smtClean="0"/>
              <a:t>aktivity </a:t>
            </a:r>
            <a:r>
              <a:rPr lang="en-US" i="1" dirty="0" smtClean="0"/>
              <a:t>v </a:t>
            </a:r>
            <a:r>
              <a:rPr lang="en-US" i="1" dirty="0" err="1" smtClean="0"/>
              <a:t>školách</a:t>
            </a:r>
            <a:endParaRPr lang="sk-SK" i="1" dirty="0" smtClean="0"/>
          </a:p>
          <a:p>
            <a:pPr marL="285750" indent="-285750">
              <a:buFontTx/>
              <a:buChar char="-"/>
            </a:pPr>
            <a:r>
              <a:rPr lang="en-US" i="1" dirty="0" err="1" smtClean="0"/>
              <a:t>individuálne</a:t>
            </a:r>
            <a:r>
              <a:rPr lang="en-US" i="1" dirty="0" smtClean="0"/>
              <a:t> </a:t>
            </a:r>
            <a:r>
              <a:rPr lang="en-US" i="1" dirty="0" err="1"/>
              <a:t>alebo</a:t>
            </a:r>
            <a:r>
              <a:rPr lang="en-US" i="1" dirty="0"/>
              <a:t> </a:t>
            </a:r>
            <a:r>
              <a:rPr lang="en-US" i="1" dirty="0" err="1"/>
              <a:t>skupinové</a:t>
            </a:r>
            <a:r>
              <a:rPr lang="en-US" i="1" dirty="0"/>
              <a:t> </a:t>
            </a:r>
            <a:r>
              <a:rPr lang="en-US" i="1" dirty="0" err="1"/>
              <a:t>poradenstvo</a:t>
            </a:r>
            <a:r>
              <a:rPr lang="en-US" i="1" dirty="0"/>
              <a:t> </a:t>
            </a:r>
            <a:r>
              <a:rPr lang="en-US" i="1" dirty="0" err="1"/>
              <a:t>zamerané</a:t>
            </a:r>
            <a:r>
              <a:rPr lang="en-US" i="1" dirty="0"/>
              <a:t> </a:t>
            </a:r>
            <a:r>
              <a:rPr lang="en-US" i="1" dirty="0" err="1"/>
              <a:t>na</a:t>
            </a:r>
            <a:r>
              <a:rPr lang="en-US" i="1" dirty="0"/>
              <a:t> </a:t>
            </a:r>
            <a:r>
              <a:rPr lang="en-US" i="1" dirty="0" err="1"/>
              <a:t>voľbu</a:t>
            </a:r>
            <a:r>
              <a:rPr lang="en-US" i="1" dirty="0"/>
              <a:t> </a:t>
            </a:r>
            <a:r>
              <a:rPr lang="sk-SK" i="1" dirty="0" smtClean="0"/>
              <a:t>vzdelania</a:t>
            </a:r>
            <a:r>
              <a:rPr lang="en-US" i="1" dirty="0" smtClean="0"/>
              <a:t>, </a:t>
            </a:r>
            <a:r>
              <a:rPr lang="en-US" i="1" dirty="0" err="1" smtClean="0"/>
              <a:t>zmenu</a:t>
            </a:r>
            <a:r>
              <a:rPr lang="en-US" i="1" dirty="0" smtClean="0"/>
              <a:t> </a:t>
            </a:r>
            <a:r>
              <a:rPr lang="en-US" i="1" dirty="0" err="1"/>
              <a:t>zamestnania</a:t>
            </a:r>
            <a:r>
              <a:rPr lang="en-US" i="1" dirty="0"/>
              <a:t>, </a:t>
            </a:r>
            <a:r>
              <a:rPr lang="en-US" i="1" dirty="0" err="1"/>
              <a:t>na</a:t>
            </a:r>
            <a:r>
              <a:rPr lang="en-US" i="1" dirty="0"/>
              <a:t> </a:t>
            </a:r>
            <a:r>
              <a:rPr lang="en-US" i="1" dirty="0" err="1"/>
              <a:t>návrat</a:t>
            </a:r>
            <a:r>
              <a:rPr lang="en-US" i="1" dirty="0"/>
              <a:t> do </a:t>
            </a:r>
            <a:r>
              <a:rPr lang="en-US" i="1" dirty="0" err="1" smtClean="0"/>
              <a:t>zamestnania</a:t>
            </a:r>
            <a:endParaRPr lang="sk-SK" i="1" dirty="0" smtClean="0"/>
          </a:p>
          <a:p>
            <a:pPr marL="285750" indent="-285750">
              <a:buFontTx/>
              <a:buChar char="-"/>
            </a:pPr>
            <a:r>
              <a:rPr lang="en-US" i="1" dirty="0" err="1" smtClean="0"/>
              <a:t>služby</a:t>
            </a:r>
            <a:r>
              <a:rPr lang="en-US" i="1" dirty="0" smtClean="0"/>
              <a:t> v </a:t>
            </a:r>
            <a:r>
              <a:rPr lang="en-US" i="1" dirty="0" err="1" smtClean="0"/>
              <a:t>počítačovej</a:t>
            </a:r>
            <a:r>
              <a:rPr lang="en-US" i="1" dirty="0" smtClean="0"/>
              <a:t> </a:t>
            </a:r>
            <a:r>
              <a:rPr lang="en-US" i="1" dirty="0" err="1" smtClean="0"/>
              <a:t>podobe</a:t>
            </a:r>
            <a:r>
              <a:rPr lang="en-US" i="1" dirty="0" smtClean="0"/>
              <a:t> </a:t>
            </a:r>
            <a:r>
              <a:rPr lang="sk-SK" i="1" dirty="0" smtClean="0"/>
              <a:t>- </a:t>
            </a:r>
            <a:r>
              <a:rPr lang="en-US" i="1" dirty="0" smtClean="0"/>
              <a:t>info </a:t>
            </a:r>
            <a:r>
              <a:rPr lang="en-US" i="1" dirty="0"/>
              <a:t>o </a:t>
            </a:r>
            <a:r>
              <a:rPr lang="en-US" i="1" dirty="0" err="1"/>
              <a:t>povolaniach</a:t>
            </a:r>
            <a:r>
              <a:rPr lang="en-US" i="1" dirty="0"/>
              <a:t> a </a:t>
            </a:r>
            <a:r>
              <a:rPr lang="en-US" i="1" dirty="0" err="1"/>
              <a:t>možnostiach</a:t>
            </a:r>
            <a:r>
              <a:rPr lang="en-US" i="1" dirty="0"/>
              <a:t> </a:t>
            </a:r>
            <a:r>
              <a:rPr lang="en-US" i="1" dirty="0" err="1" smtClean="0"/>
              <a:t>zamestnania</a:t>
            </a:r>
            <a:endParaRPr lang="sk-SK" i="1" dirty="0" smtClean="0"/>
          </a:p>
          <a:p>
            <a:pPr marL="285750" indent="-285750">
              <a:buFontTx/>
              <a:buChar char="-"/>
            </a:pPr>
            <a:r>
              <a:rPr lang="en-US" i="1" dirty="0" err="1" smtClean="0"/>
              <a:t>služby</a:t>
            </a:r>
            <a:r>
              <a:rPr lang="en-US" i="1" dirty="0" smtClean="0"/>
              <a:t> </a:t>
            </a:r>
            <a:r>
              <a:rPr lang="en-US" i="1" dirty="0" err="1"/>
              <a:t>podporujúce</a:t>
            </a:r>
            <a:r>
              <a:rPr lang="en-US" i="1" dirty="0"/>
              <a:t> </a:t>
            </a:r>
            <a:r>
              <a:rPr lang="en-US" i="1" dirty="0" err="1"/>
              <a:t>proces</a:t>
            </a:r>
            <a:r>
              <a:rPr lang="en-US" i="1" dirty="0"/>
              <a:t> </a:t>
            </a:r>
            <a:r>
              <a:rPr lang="en-US" i="1" dirty="0" err="1"/>
              <a:t>rozhodovania</a:t>
            </a:r>
            <a:r>
              <a:rPr lang="en-US" i="1" dirty="0"/>
              <a:t> o </a:t>
            </a:r>
            <a:r>
              <a:rPr lang="en-US" i="1" dirty="0" err="1"/>
              <a:t>ďalšom</a:t>
            </a:r>
            <a:r>
              <a:rPr lang="en-US" i="1" dirty="0"/>
              <a:t> </a:t>
            </a:r>
            <a:r>
              <a:rPr lang="en-US" i="1" dirty="0" err="1" smtClean="0"/>
              <a:t>smerovaní</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xmlns="" val="3310915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44056" y="1340768"/>
            <a:ext cx="8183880" cy="4320480"/>
          </a:xfrm>
        </p:spPr>
        <p:txBody>
          <a:bodyPr>
            <a:normAutofit/>
          </a:bodyPr>
          <a:lstStyle/>
          <a:p>
            <a:r>
              <a:rPr lang="sk-SK" altLang="en-US" dirty="0" smtClean="0">
                <a:latin typeface="Open Sans" panose="020B0606030504020204" pitchFamily="34" charset="0"/>
              </a:rPr>
              <a:t>Krok </a:t>
            </a:r>
            <a:r>
              <a:rPr lang="en-US" altLang="en-US" dirty="0">
                <a:latin typeface="Open Sans" panose="020B0606030504020204" pitchFamily="34" charset="0"/>
              </a:rPr>
              <a:t>1: </a:t>
            </a:r>
            <a:r>
              <a:rPr lang="sk-SK" altLang="en-US" dirty="0">
                <a:latin typeface="Open Sans" panose="020B0606030504020204" pitchFamily="34" charset="0"/>
              </a:rPr>
              <a:t>K</a:t>
            </a:r>
            <a:r>
              <a:rPr lang="en-US" altLang="en-US" dirty="0" err="1">
                <a:latin typeface="Open Sans" panose="020B0606030504020204" pitchFamily="34" charset="0"/>
              </a:rPr>
              <a:t>lient</a:t>
            </a:r>
            <a:r>
              <a:rPr lang="en-US" altLang="en-US" dirty="0">
                <a:latin typeface="Open Sans" panose="020B0606030504020204" pitchFamily="34" charset="0"/>
              </a:rPr>
              <a:t> </a:t>
            </a:r>
            <a:r>
              <a:rPr lang="sk-SK" altLang="en-US" dirty="0">
                <a:latin typeface="Open Sans" panose="020B0606030504020204" pitchFamily="34" charset="0"/>
              </a:rPr>
              <a:t>sa dostaví na poradenstvo</a:t>
            </a:r>
            <a:r>
              <a:rPr lang="en-US" altLang="en-US" dirty="0" smtClean="0">
                <a:latin typeface="Open Sans" panose="020B0606030504020204" pitchFamily="34" charset="0"/>
              </a:rPr>
              <a:t>.</a:t>
            </a:r>
            <a:endParaRPr lang="sk-SK" altLang="en-US" dirty="0" smtClean="0">
              <a:latin typeface="Open Sans" panose="020B0606030504020204" pitchFamily="34" charset="0"/>
            </a:endParaRPr>
          </a:p>
          <a:p>
            <a:endParaRPr lang="en-US" altLang="en-US" dirty="0">
              <a:latin typeface="Open Sans" panose="020B0606030504020204" pitchFamily="34" charset="0"/>
            </a:endParaRPr>
          </a:p>
          <a:p>
            <a:r>
              <a:rPr lang="sk-SK" altLang="en-US" dirty="0">
                <a:latin typeface="Open Sans" panose="020B0606030504020204" pitchFamily="34" charset="0"/>
              </a:rPr>
              <a:t>Krok </a:t>
            </a:r>
            <a:r>
              <a:rPr lang="en-US" altLang="en-US" dirty="0">
                <a:latin typeface="Open Sans" panose="020B0606030504020204" pitchFamily="34" charset="0"/>
              </a:rPr>
              <a:t>2:</a:t>
            </a:r>
            <a:r>
              <a:rPr lang="sk-SK" altLang="en-US" dirty="0">
                <a:latin typeface="Open Sans" panose="020B0606030504020204" pitchFamily="34" charset="0"/>
              </a:rPr>
              <a:t> Poradca zistí informácie o klientovi a </a:t>
            </a:r>
            <a:r>
              <a:rPr lang="sk-SK" altLang="en-US" dirty="0" smtClean="0">
                <a:latin typeface="Open Sans" panose="020B0606030504020204" pitchFamily="34" charset="0"/>
              </a:rPr>
              <a:t>administruje odborné metódy šetrenia.</a:t>
            </a:r>
          </a:p>
          <a:p>
            <a:endParaRPr lang="en-US" altLang="en-US" dirty="0">
              <a:latin typeface="Open Sans" panose="020B0606030504020204" pitchFamily="34" charset="0"/>
            </a:endParaRPr>
          </a:p>
          <a:p>
            <a:r>
              <a:rPr lang="sk-SK" altLang="en-US" dirty="0">
                <a:latin typeface="Open Sans" panose="020B0606030504020204" pitchFamily="34" charset="0"/>
              </a:rPr>
              <a:t>Krok </a:t>
            </a:r>
            <a:r>
              <a:rPr lang="en-US" altLang="en-US" dirty="0">
                <a:latin typeface="Open Sans" panose="020B0606030504020204" pitchFamily="34" charset="0"/>
              </a:rPr>
              <a:t>3: </a:t>
            </a:r>
            <a:r>
              <a:rPr lang="sk-SK" altLang="en-US" dirty="0">
                <a:latin typeface="Open Sans" panose="020B0606030504020204" pitchFamily="34" charset="0"/>
              </a:rPr>
              <a:t>Poradca vyhodnotí testy a </a:t>
            </a:r>
            <a:r>
              <a:rPr lang="sk-SK" altLang="en-US" dirty="0" smtClean="0">
                <a:latin typeface="Open Sans" panose="020B0606030504020204" pitchFamily="34" charset="0"/>
              </a:rPr>
              <a:t>na základe získaných informácií a poznaní možností trhu práce odporúča </a:t>
            </a:r>
            <a:r>
              <a:rPr lang="sk-SK" altLang="en-US" dirty="0">
                <a:latin typeface="Open Sans" panose="020B0606030504020204" pitchFamily="34" charset="0"/>
              </a:rPr>
              <a:t>klientovi vhodné </a:t>
            </a:r>
            <a:r>
              <a:rPr lang="sk-SK" altLang="en-US" dirty="0" smtClean="0">
                <a:latin typeface="Open Sans" panose="020B0606030504020204" pitchFamily="34" charset="0"/>
              </a:rPr>
              <a:t>smerovanie.</a:t>
            </a:r>
            <a:endParaRPr lang="en-US" altLang="en-US" dirty="0">
              <a:latin typeface="Open Sans" panose="020B0606030504020204" pitchFamily="34" charset="0"/>
            </a:endParaRPr>
          </a:p>
        </p:txBody>
      </p:sp>
      <p:sp>
        <p:nvSpPr>
          <p:cNvPr id="4"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Ako funguje </a:t>
            </a:r>
            <a:r>
              <a:rPr lang="sk-SK" sz="3600" dirty="0" err="1" smtClean="0">
                <a:solidFill>
                  <a:srgbClr val="FFFFFF"/>
                </a:solidFill>
                <a:latin typeface="Segoe UI Light"/>
              </a:rPr>
              <a:t>kariérové</a:t>
            </a:r>
            <a:r>
              <a:rPr lang="sk-SK" sz="3600" dirty="0" smtClean="0">
                <a:solidFill>
                  <a:srgbClr val="FFFFFF"/>
                </a:solidFill>
                <a:latin typeface="Segoe UI Light"/>
              </a:rPr>
              <a:t> poradenstvo</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3" name="TextBox 2"/>
          <p:cNvSpPr txBox="1"/>
          <p:nvPr/>
        </p:nvSpPr>
        <p:spPr>
          <a:xfrm>
            <a:off x="3247038" y="5641776"/>
            <a:ext cx="1871025" cy="707886"/>
          </a:xfrm>
          <a:prstGeom prst="rect">
            <a:avLst/>
          </a:prstGeom>
          <a:noFill/>
        </p:spPr>
        <p:txBody>
          <a:bodyPr wrap="none" rtlCol="0">
            <a:spAutoFit/>
          </a:bodyPr>
          <a:lstStyle/>
          <a:p>
            <a:r>
              <a:rPr lang="sk-SK" sz="4000" b="1" dirty="0" smtClean="0"/>
              <a:t>NIE!!!</a:t>
            </a:r>
            <a:endParaRPr lang="en-US" sz="4000" b="1" dirty="0"/>
          </a:p>
        </p:txBody>
      </p:sp>
      <p:pic>
        <p:nvPicPr>
          <p:cNvPr id="13314" name="Picture 2" descr="http://www.clker.com/cliparts/6/S/W/2/g/t/transparent-red-no-circle-m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23728" y="1282756"/>
            <a:ext cx="4117647" cy="40764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6415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animEffect transition="in" filter="fade">
                                      <p:cBhvr>
                                        <p:cTn id="17" dur="500"/>
                                        <p:tgtEl>
                                          <p:spTgt spid="81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p:cTn id="22" dur="500" fill="hold"/>
                                        <p:tgtEl>
                                          <p:spTgt spid="13314"/>
                                        </p:tgtEl>
                                        <p:attrNameLst>
                                          <p:attrName>ppt_w</p:attrName>
                                        </p:attrNameLst>
                                      </p:cBhvr>
                                      <p:tavLst>
                                        <p:tav tm="0">
                                          <p:val>
                                            <p:fltVal val="0"/>
                                          </p:val>
                                        </p:tav>
                                        <p:tav tm="100000">
                                          <p:val>
                                            <p:strVal val="#ppt_w"/>
                                          </p:val>
                                        </p:tav>
                                      </p:tavLst>
                                    </p:anim>
                                    <p:anim calcmode="lin" valueType="num">
                                      <p:cBhvr>
                                        <p:cTn id="23" dur="500" fill="hold"/>
                                        <p:tgtEl>
                                          <p:spTgt spid="13314"/>
                                        </p:tgtEl>
                                        <p:attrNameLst>
                                          <p:attrName>ppt_h</p:attrName>
                                        </p:attrNameLst>
                                      </p:cBhvr>
                                      <p:tavLst>
                                        <p:tav tm="0">
                                          <p:val>
                                            <p:fltVal val="0"/>
                                          </p:val>
                                        </p:tav>
                                        <p:tav tm="100000">
                                          <p:val>
                                            <p:strVal val="#ppt_h"/>
                                          </p:val>
                                        </p:tav>
                                      </p:tavLst>
                                    </p:anim>
                                    <p:anim calcmode="lin" valueType="num">
                                      <p:cBhvr>
                                        <p:cTn id="24" dur="500" fill="hold"/>
                                        <p:tgtEl>
                                          <p:spTgt spid="13314"/>
                                        </p:tgtEl>
                                        <p:attrNameLst>
                                          <p:attrName>style.rotation</p:attrName>
                                        </p:attrNameLst>
                                      </p:cBhvr>
                                      <p:tavLst>
                                        <p:tav tm="0">
                                          <p:val>
                                            <p:fltVal val="90"/>
                                          </p:val>
                                        </p:tav>
                                        <p:tav tm="100000">
                                          <p:val>
                                            <p:fltVal val="0"/>
                                          </p:val>
                                        </p:tav>
                                      </p:tavLst>
                                    </p:anim>
                                    <p:animEffect transition="in" filter="fade">
                                      <p:cBhvr>
                                        <p:cTn id="25" dur="500"/>
                                        <p:tgtEl>
                                          <p:spTgt spid="13314"/>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 calcmode="lin" valueType="num">
                                      <p:cBhvr>
                                        <p:cTn id="30" dur="500" fill="hold"/>
                                        <p:tgtEl>
                                          <p:spTgt spid="3"/>
                                        </p:tgtEl>
                                        <p:attrNameLst>
                                          <p:attrName>style.rotation</p:attrName>
                                        </p:attrNameLst>
                                      </p:cBhvr>
                                      <p:tavLst>
                                        <p:tav tm="0">
                                          <p:val>
                                            <p:fltVal val="90"/>
                                          </p:val>
                                        </p:tav>
                                        <p:tav tm="100000">
                                          <p:val>
                                            <p:fltVal val="0"/>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chemeClr val="accent2"/>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V čom je problém?</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pic>
        <p:nvPicPr>
          <p:cNvPr id="12290" name="Picture 2" descr="http://images.clipartpanda.com/question-Question-Mark-Clip-Art-16.jpeg"/>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3107246" y="2348880"/>
            <a:ext cx="2857500"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488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44056" y="1700808"/>
            <a:ext cx="8183880" cy="4536504"/>
          </a:xfrm>
        </p:spPr>
        <p:txBody>
          <a:bodyPr>
            <a:normAutofit/>
          </a:bodyPr>
          <a:lstStyle/>
          <a:p>
            <a:r>
              <a:rPr lang="sk-SK" altLang="en-US" dirty="0" smtClean="0"/>
              <a:t>Poradca kontroluje proces</a:t>
            </a:r>
            <a:r>
              <a:rPr lang="en-US" altLang="en-US" dirty="0" smtClean="0"/>
              <a:t>.</a:t>
            </a:r>
            <a:endParaRPr lang="en-US" altLang="en-US" dirty="0"/>
          </a:p>
          <a:p>
            <a:r>
              <a:rPr lang="sk-SK" altLang="en-US" dirty="0" smtClean="0"/>
              <a:t>Poradca je direktívny a má autoritu</a:t>
            </a:r>
            <a:r>
              <a:rPr lang="en-US" altLang="en-US" dirty="0" smtClean="0"/>
              <a:t>.</a:t>
            </a:r>
            <a:endParaRPr lang="en-US" altLang="en-US" dirty="0"/>
          </a:p>
          <a:p>
            <a:r>
              <a:rPr lang="sk-SK" altLang="en-US" dirty="0" smtClean="0"/>
              <a:t>Klient je pasívny príjemca informácií o sebe.</a:t>
            </a:r>
          </a:p>
          <a:p>
            <a:r>
              <a:rPr lang="sk-SK" altLang="en-US" dirty="0" smtClean="0"/>
              <a:t>Klient je obeťou poradenstva, očakáva riešenia od poradcu.</a:t>
            </a:r>
          </a:p>
          <a:p>
            <a:r>
              <a:rPr lang="sk-SK" altLang="en-US" dirty="0" smtClean="0"/>
              <a:t>Klient odíde z poradenstva ešte blbší, než naň prišiel.</a:t>
            </a:r>
          </a:p>
        </p:txBody>
      </p:sp>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Daj človeku rybu...</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Tree>
    <p:extLst>
      <p:ext uri="{BB962C8B-B14F-4D97-AF65-F5344CB8AC3E}">
        <p14:creationId xmlns:p14="http://schemas.microsoft.com/office/powerpoint/2010/main" xmlns="" val="18330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fade">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fade">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fade">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44056" y="1700808"/>
            <a:ext cx="4127944" cy="4536504"/>
          </a:xfrm>
        </p:spPr>
        <p:txBody>
          <a:bodyPr>
            <a:normAutofit/>
          </a:bodyPr>
          <a:lstStyle/>
          <a:p>
            <a:pPr marL="0" indent="0">
              <a:buNone/>
            </a:pPr>
            <a:r>
              <a:rPr lang="sk-SK" altLang="en-US" sz="2000" b="1" dirty="0" smtClean="0"/>
              <a:t>1. Praktické ciele:</a:t>
            </a:r>
          </a:p>
          <a:p>
            <a:endParaRPr lang="sk-SK" altLang="en-US" sz="2000" dirty="0"/>
          </a:p>
          <a:p>
            <a:r>
              <a:rPr lang="sk-SK" altLang="en-US" sz="2000" dirty="0" smtClean="0"/>
              <a:t>Určenie </a:t>
            </a:r>
            <a:r>
              <a:rPr lang="sk-SK" altLang="en-US" sz="2000" dirty="0" err="1" smtClean="0"/>
              <a:t>kariérového</a:t>
            </a:r>
            <a:r>
              <a:rPr lang="sk-SK" altLang="en-US" sz="2000" dirty="0" smtClean="0"/>
              <a:t> cieľa</a:t>
            </a:r>
          </a:p>
          <a:p>
            <a:r>
              <a:rPr lang="sk-SK" altLang="en-US" sz="2000" dirty="0" smtClean="0"/>
              <a:t>Vypracovanie akčného plánu</a:t>
            </a:r>
          </a:p>
        </p:txBody>
      </p:sp>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fontScale="92500"/>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Čo je teda výstupom </a:t>
            </a:r>
            <a:r>
              <a:rPr lang="sk-SK" sz="3600" noProof="0" dirty="0" err="1" smtClean="0">
                <a:solidFill>
                  <a:srgbClr val="FFFFFF"/>
                </a:solidFill>
                <a:latin typeface="Segoe UI Light"/>
              </a:rPr>
              <a:t>kariérového</a:t>
            </a:r>
            <a:r>
              <a:rPr lang="sk-SK" sz="3600" noProof="0" dirty="0" smtClean="0">
                <a:solidFill>
                  <a:srgbClr val="FFFFFF"/>
                </a:solidFill>
                <a:latin typeface="Segoe UI Light"/>
              </a:rPr>
              <a:t> poradenstva?</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Rectangle 3"/>
          <p:cNvSpPr txBox="1">
            <a:spLocks noChangeArrowheads="1"/>
          </p:cNvSpPr>
          <p:nvPr/>
        </p:nvSpPr>
        <p:spPr>
          <a:xfrm>
            <a:off x="4572000" y="1700808"/>
            <a:ext cx="4320480" cy="4536504"/>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r>
              <a:rPr lang="sk-SK" altLang="en-US" sz="2000" b="1" dirty="0" smtClean="0"/>
              <a:t>2.Psychologické ciele:</a:t>
            </a:r>
          </a:p>
          <a:p>
            <a:endParaRPr lang="sk-SK" altLang="en-US" sz="2000" dirty="0" smtClean="0"/>
          </a:p>
          <a:p>
            <a:r>
              <a:rPr lang="sk-SK" altLang="en-US" sz="2000" dirty="0" smtClean="0"/>
              <a:t>Lepšie sebapoznanie</a:t>
            </a:r>
          </a:p>
          <a:p>
            <a:r>
              <a:rPr lang="sk-SK" altLang="en-US" sz="2000" dirty="0" smtClean="0"/>
              <a:t>Zvýšenie sebavedomia</a:t>
            </a:r>
          </a:p>
          <a:p>
            <a:r>
              <a:rPr lang="sk-SK" altLang="en-US" sz="2000" dirty="0" smtClean="0"/>
              <a:t>Zvýšenie motivácie</a:t>
            </a:r>
          </a:p>
        </p:txBody>
      </p:sp>
      <p:pic>
        <p:nvPicPr>
          <p:cNvPr id="6" name="Obrázok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5656" y="3789040"/>
            <a:ext cx="1235075" cy="1235075"/>
          </a:xfrm>
          <a:prstGeom prst="rect">
            <a:avLst/>
          </a:prstGeom>
          <a:noFill/>
          <a:extLst>
            <a:ext uri="{909E8E84-426E-40DD-AFC4-6F175D3DCCD1}">
              <a14:hiddenFill xmlns:a14="http://schemas.microsoft.com/office/drawing/2010/main" xmlns="">
                <a:solidFill>
                  <a:srgbClr val="FFFFFF"/>
                </a:solidFill>
              </a14:hiddenFill>
            </a:ext>
          </a:extLst>
        </p:spPr>
      </p:pic>
      <p:pic>
        <p:nvPicPr>
          <p:cNvPr id="31746" name="Picture 2" descr="http://truecenterpublishing.com/tcp/graphics/psi.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33869" y="3811611"/>
            <a:ext cx="1004806" cy="12125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4759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42" presetClass="entr" presetSubtype="0" fill="hold" nodeType="withEffect">
                                  <p:stCondLst>
                                    <p:cond delay="0"/>
                                  </p:stCondLst>
                                  <p:childTnLst>
                                    <p:set>
                                      <p:cBhvr>
                                        <p:cTn id="19" dur="1" fill="hold">
                                          <p:stCondLst>
                                            <p:cond delay="0"/>
                                          </p:stCondLst>
                                        </p:cTn>
                                        <p:tgtEl>
                                          <p:spTgt spid="31746"/>
                                        </p:tgtEl>
                                        <p:attrNameLst>
                                          <p:attrName>style.visibility</p:attrName>
                                        </p:attrNameLst>
                                      </p:cBhvr>
                                      <p:to>
                                        <p:strVal val="visible"/>
                                      </p:to>
                                    </p:set>
                                    <p:animEffect transition="in" filter="fade">
                                      <p:cBhvr>
                                        <p:cTn id="20" dur="1000"/>
                                        <p:tgtEl>
                                          <p:spTgt spid="31746"/>
                                        </p:tgtEl>
                                      </p:cBhvr>
                                    </p:animEffect>
                                    <p:anim calcmode="lin" valueType="num">
                                      <p:cBhvr>
                                        <p:cTn id="21" dur="1000" fill="hold"/>
                                        <p:tgtEl>
                                          <p:spTgt spid="31746"/>
                                        </p:tgtEl>
                                        <p:attrNameLst>
                                          <p:attrName>ppt_x</p:attrName>
                                        </p:attrNameLst>
                                      </p:cBhvr>
                                      <p:tavLst>
                                        <p:tav tm="0">
                                          <p:val>
                                            <p:strVal val="#ppt_x"/>
                                          </p:val>
                                        </p:tav>
                                        <p:tav tm="100000">
                                          <p:val>
                                            <p:strVal val="#ppt_x"/>
                                          </p:val>
                                        </p:tav>
                                      </p:tavLst>
                                    </p:anim>
                                    <p:anim calcmode="lin" valueType="num">
                                      <p:cBhvr>
                                        <p:cTn id="22"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44056" y="1700808"/>
            <a:ext cx="8183880" cy="4536504"/>
          </a:xfrm>
        </p:spPr>
        <p:txBody>
          <a:bodyPr>
            <a:normAutofit/>
          </a:bodyPr>
          <a:lstStyle/>
          <a:p>
            <a:pPr marL="0" indent="0">
              <a:buNone/>
            </a:pPr>
            <a:r>
              <a:rPr lang="sk-SK" altLang="en-US" dirty="0" smtClean="0"/>
              <a:t>„Nájdenie vhodného zamestnania dnes viac </a:t>
            </a:r>
            <a:r>
              <a:rPr lang="sk-SK" altLang="en-US" b="1" dirty="0" smtClean="0"/>
              <a:t>záleží od náhodných príležitostí a stretnutí,</a:t>
            </a:r>
            <a:r>
              <a:rPr lang="en-US" altLang="en-US" b="1" dirty="0" smtClean="0"/>
              <a:t> </a:t>
            </a:r>
            <a:r>
              <a:rPr lang="en-US" altLang="en-US" dirty="0" smtClean="0"/>
              <a:t>ne</a:t>
            </a:r>
            <a:r>
              <a:rPr lang="sk-SK" altLang="en-US" dirty="0" smtClean="0"/>
              <a:t>ž na stratégií, plánovaní a informovanom rozhodnutí ohľadom vlastného </a:t>
            </a:r>
            <a:r>
              <a:rPr lang="sk-SK" altLang="en-US" dirty="0" err="1" smtClean="0"/>
              <a:t>kariérového</a:t>
            </a:r>
            <a:r>
              <a:rPr lang="sk-SK" altLang="en-US" dirty="0" smtClean="0"/>
              <a:t> cieľa a akčného plánu.“</a:t>
            </a:r>
          </a:p>
          <a:p>
            <a:pPr marL="0" indent="0">
              <a:buNone/>
            </a:pPr>
            <a:endParaRPr lang="sk-SK" altLang="en-US" dirty="0"/>
          </a:p>
          <a:p>
            <a:pPr marL="0" indent="0">
              <a:buNone/>
            </a:pPr>
            <a:r>
              <a:rPr lang="sk-SK" altLang="en-US" sz="2000" dirty="0" smtClean="0"/>
              <a:t>				</a:t>
            </a:r>
            <a:r>
              <a:rPr lang="sk-SK" altLang="en-US" sz="2000" i="1" dirty="0" smtClean="0"/>
              <a:t>Alexandre L</a:t>
            </a:r>
            <a:r>
              <a:rPr lang="fr-FR" altLang="en-US" sz="2000" i="1" dirty="0" smtClean="0"/>
              <a:t>’</a:t>
            </a:r>
            <a:r>
              <a:rPr lang="fr-FR" altLang="en-US" sz="2000" i="1" dirty="0" err="1" smtClean="0"/>
              <a:t>Hotellier</a:t>
            </a:r>
            <a:endParaRPr lang="sk-SK" altLang="en-US" sz="2000" i="1" dirty="0" smtClean="0"/>
          </a:p>
        </p:txBody>
      </p:sp>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Lenže realita nepustí...</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Tree>
    <p:extLst>
      <p:ext uri="{BB962C8B-B14F-4D97-AF65-F5344CB8AC3E}">
        <p14:creationId xmlns:p14="http://schemas.microsoft.com/office/powerpoint/2010/main" xmlns="" val="120462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Nauč človeka chytať ryby... </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Rectangle 3"/>
          <p:cNvSpPr txBox="1">
            <a:spLocks noGrp="1" noChangeArrowheads="1"/>
          </p:cNvSpPr>
          <p:nvPr>
            <p:ph type="body" idx="1"/>
          </p:nvPr>
        </p:nvSpPr>
        <p:spPr>
          <a:xfrm>
            <a:off x="444500" y="1700213"/>
            <a:ext cx="8183563" cy="4537075"/>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r>
              <a:rPr lang="sk-SK" altLang="en-US" sz="2400" b="1" dirty="0"/>
              <a:t>3</a:t>
            </a:r>
            <a:r>
              <a:rPr lang="sk-SK" altLang="en-US" sz="2400" b="1" dirty="0" smtClean="0"/>
              <a:t>. Vzdelávacie výstupy </a:t>
            </a:r>
            <a:r>
              <a:rPr lang="sk-SK" altLang="en-US" sz="2400" b="1" dirty="0" err="1" smtClean="0"/>
              <a:t>kariérového</a:t>
            </a:r>
            <a:r>
              <a:rPr lang="sk-SK" altLang="en-US" sz="2400" b="1" dirty="0" smtClean="0"/>
              <a:t> poradenstva:</a:t>
            </a:r>
          </a:p>
          <a:p>
            <a:endParaRPr lang="sk-SK" altLang="en-US" sz="2000" dirty="0" smtClean="0"/>
          </a:p>
          <a:p>
            <a:endParaRPr lang="sk-SK" altLang="en-US" sz="2000" dirty="0" smtClean="0"/>
          </a:p>
          <a:p>
            <a:r>
              <a:rPr lang="sk-SK" altLang="en-US" sz="2000" dirty="0" smtClean="0"/>
              <a:t>Zvýšenie samostatnosti</a:t>
            </a:r>
          </a:p>
          <a:p>
            <a:r>
              <a:rPr lang="sk-SK" altLang="en-US" sz="2000" dirty="0" smtClean="0"/>
              <a:t>Naučiť sa rozhodovať sa</a:t>
            </a:r>
          </a:p>
          <a:p>
            <a:r>
              <a:rPr lang="sk-SK" altLang="en-US" sz="2000" b="1" dirty="0" smtClean="0"/>
              <a:t>Zručnosti pre riadenie vlastnej kariéry</a:t>
            </a:r>
          </a:p>
          <a:p>
            <a:r>
              <a:rPr lang="sk-SK" altLang="en-US" sz="2000" dirty="0" smtClean="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682495">
            <a:off x="7092280" y="2276872"/>
            <a:ext cx="1286561" cy="1810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08822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12442</TotalTime>
  <Words>931</Words>
  <Application>Microsoft Office PowerPoint</Application>
  <PresentationFormat>Prezentácia na obrazovke (4:3)</PresentationFormat>
  <Paragraphs>156</Paragraphs>
  <Slides>17</Slides>
  <Notes>12</Notes>
  <HiddenSlides>0</HiddenSlides>
  <MMClips>0</MMClips>
  <ScaleCrop>false</ScaleCrop>
  <HeadingPairs>
    <vt:vector size="4" baseType="variant">
      <vt:variant>
        <vt:lpstr>Motív</vt:lpstr>
      </vt:variant>
      <vt:variant>
        <vt:i4>2</vt:i4>
      </vt:variant>
      <vt:variant>
        <vt:lpstr>Nadpisy snímok</vt:lpstr>
      </vt:variant>
      <vt:variant>
        <vt:i4>17</vt:i4>
      </vt:variant>
    </vt:vector>
  </HeadingPairs>
  <TitlesOfParts>
    <vt:vector size="19" baseType="lpstr">
      <vt:lpstr>Office Theme</vt:lpstr>
      <vt:lpstr>Aspect</vt:lpstr>
      <vt:lpstr>Úvod do kariérového poradenstva</vt:lpstr>
      <vt:lpstr>Snímka 2</vt:lpstr>
      <vt:lpstr>Snímka 3</vt:lpstr>
      <vt:lpstr>Snímka 4</vt:lpstr>
      <vt:lpstr>Snímka 5</vt:lpstr>
      <vt:lpstr>Snímka 6</vt:lpstr>
      <vt:lpstr>Snímka 7</vt:lpstr>
      <vt:lpstr>Snímka 8</vt:lpstr>
      <vt:lpstr>Snímka 9</vt:lpstr>
      <vt:lpstr>Snímka 10</vt:lpstr>
      <vt:lpstr>Snímka 11</vt:lpstr>
      <vt:lpstr>Snímka 12</vt:lpstr>
      <vt:lpstr>Snímka 13</vt:lpstr>
      <vt:lpstr>Snímka 14</vt:lpstr>
      <vt:lpstr>Snímka 15</vt:lpstr>
      <vt:lpstr>Snímka 16</vt:lpstr>
      <vt:lpstr>Ďakujeme za pozornosť!</vt:lpstr>
    </vt:vector>
  </TitlesOfParts>
  <Company>SAINT-GOBAIN 1.7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Martin</cp:lastModifiedBy>
  <cp:revision>149</cp:revision>
  <dcterms:created xsi:type="dcterms:W3CDTF">2013-06-03T12:57:42Z</dcterms:created>
  <dcterms:modified xsi:type="dcterms:W3CDTF">2017-01-31T17:18:07Z</dcterms:modified>
</cp:coreProperties>
</file>