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3"/>
  </p:notesMasterIdLst>
  <p:sldIdLst>
    <p:sldId id="324" r:id="rId3"/>
    <p:sldId id="329" r:id="rId4"/>
    <p:sldId id="326" r:id="rId5"/>
    <p:sldId id="298" r:id="rId6"/>
    <p:sldId id="323" r:id="rId7"/>
    <p:sldId id="332" r:id="rId8"/>
    <p:sldId id="334" r:id="rId9"/>
    <p:sldId id="309" r:id="rId10"/>
    <p:sldId id="348" r:id="rId11"/>
    <p:sldId id="331" r:id="rId12"/>
    <p:sldId id="347" r:id="rId13"/>
    <p:sldId id="337" r:id="rId14"/>
    <p:sldId id="338" r:id="rId15"/>
    <p:sldId id="339" r:id="rId16"/>
    <p:sldId id="340" r:id="rId17"/>
    <p:sldId id="341" r:id="rId18"/>
    <p:sldId id="342" r:id="rId19"/>
    <p:sldId id="346" r:id="rId20"/>
    <p:sldId id="343" r:id="rId21"/>
    <p:sldId id="34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261"/>
    <a:srgbClr val="009F3C"/>
    <a:srgbClr val="990000"/>
    <a:srgbClr val="F58D01"/>
    <a:srgbClr val="1B587C"/>
    <a:srgbClr val="464543"/>
    <a:srgbClr val="E8402E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2166" autoAdjust="0"/>
  </p:normalViewPr>
  <p:slideViewPr>
    <p:cSldViewPr>
      <p:cViewPr varScale="1">
        <p:scale>
          <a:sx n="83" d="100"/>
          <a:sy n="83" d="100"/>
        </p:scale>
        <p:origin x="8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D15088-F457-423D-AD56-2A827D41EF7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24583-52D3-4151-B5A2-F2E2B560128B}">
      <dgm:prSet phldrT="[Text]" custT="1"/>
      <dgm:spPr>
        <a:xfrm>
          <a:off x="6126539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l"/>
          <a:r>
            <a:rPr lang="sk-SK" sz="14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algn="ctr"/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3B614468-5170-40A6-A64C-CD888DEB4F03}" type="parTrans" cxnId="{59C179BF-EFFF-44E8-AED2-407CA006DBDF}">
      <dgm:prSet/>
      <dgm:spPr/>
      <dgm:t>
        <a:bodyPr/>
        <a:lstStyle/>
        <a:p>
          <a:endParaRPr lang="en-US"/>
        </a:p>
      </dgm:t>
    </dgm:pt>
    <dgm:pt modelId="{866322E8-2D54-4215-A518-332A2AA2BD46}" type="sibTrans" cxnId="{59C179BF-EFFF-44E8-AED2-407CA006DBDF}">
      <dgm:prSet/>
      <dgm:spPr>
        <a:xfrm rot="5400016">
          <a:off x="7283435" y="2791236"/>
          <a:ext cx="415183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78FD025-FD95-4181-83C1-FE059E75F470}">
      <dgm:prSet phldrT="[Text]" custT="1"/>
      <dgm:spPr>
        <a:xfrm>
          <a:off x="2740234" y="1277804"/>
          <a:ext cx="3389620" cy="3389620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 Môžem v ňom použiť tieto zručnosti: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6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algn="l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62161ED-25AF-4B36-9C5B-25D956DAB2FF}" type="parTrans" cxnId="{FA4DBEC7-18C2-49E1-9EC1-CF9331C415D2}">
      <dgm:prSet/>
      <dgm:spPr/>
      <dgm:t>
        <a:bodyPr/>
        <a:lstStyle/>
        <a:p>
          <a:endParaRPr lang="en-US"/>
        </a:p>
      </dgm:t>
    </dgm:pt>
    <dgm:pt modelId="{C88C7B2E-A63F-4037-936D-57209E45CD07}" type="sibTrans" cxnId="{FA4DBEC7-18C2-49E1-9EC1-CF9331C415D2}">
      <dgm:prSet/>
      <dgm:spPr>
        <a:xfrm rot="8886139">
          <a:off x="2923522" y="4162118"/>
          <a:ext cx="289348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691FD34-20B7-48DC-A04E-CD14CA86347A}">
      <dgm:prSet phldrT="[Text]" custT="1"/>
      <dgm:spPr>
        <a:xfrm>
          <a:off x="9721" y="351314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 Umožňuje naplno využiť moje kvality:</a:t>
          </a:r>
        </a:p>
        <a:p>
          <a:pPr algn="ctr"/>
          <a:endParaRPr lang="sk-SK" sz="12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ctr"/>
          <a:endParaRPr lang="en-US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FA7F73C-45D9-43B3-AC2A-6F00616FDD55}" type="parTrans" cxnId="{093B8FC6-8960-4069-93B9-7B5FD7321230}">
      <dgm:prSet/>
      <dgm:spPr/>
      <dgm:t>
        <a:bodyPr/>
        <a:lstStyle/>
        <a:p>
          <a:endParaRPr lang="en-US"/>
        </a:p>
      </dgm:t>
    </dgm:pt>
    <dgm:pt modelId="{CE5CC1DB-3EAD-467D-B50B-A156B67AE077}" type="sibTrans" cxnId="{093B8FC6-8960-4069-93B9-7B5FD7321230}">
      <dgm:prSet/>
      <dgm:spPr>
        <a:xfrm rot="16199984">
          <a:off x="1166425" y="2815108"/>
          <a:ext cx="415565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98CD985-8990-43BE-9633-9C375AE52974}">
      <dgm:prSet phldrT="[Text]" custT="1"/>
      <dgm:spPr>
        <a:xfrm>
          <a:off x="9705" y="71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algn="l"/>
          <a:endParaRPr lang="sk-SK" sz="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F02593F2-BF04-47E3-B0D9-6C1F9BC1F0FE}" type="parTrans" cxnId="{1CD5C44A-2F3F-48EB-9354-CEE1E2C9D098}">
      <dgm:prSet/>
      <dgm:spPr/>
      <dgm:t>
        <a:bodyPr/>
        <a:lstStyle/>
        <a:p>
          <a:endParaRPr lang="en-US"/>
        </a:p>
      </dgm:t>
    </dgm:pt>
    <dgm:pt modelId="{41174750-8AF0-4730-B0A0-1A77A48502A1}" type="sibTrans" cxnId="{1CD5C44A-2F3F-48EB-9354-CEE1E2C9D098}">
      <dgm:prSet/>
      <dgm:spPr>
        <a:xfrm>
          <a:off x="3497900" y="549077"/>
          <a:ext cx="1795557" cy="635511"/>
        </a:xfrm>
        <a:solidFill>
          <a:sysClr val="window" lastClr="FFFFFF"/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162FC08-FBA5-40F5-AC13-85C5194A1D47}">
      <dgm:prSet phldrT="[Text]" custT="1"/>
      <dgm:spPr>
        <a:xfrm>
          <a:off x="6126523" y="3512425"/>
          <a:ext cx="2728989" cy="2728989"/>
        </a:xfr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gm:spPr>
      <dgm:t>
        <a:bodyPr/>
        <a:lstStyle/>
        <a:p>
          <a:pPr algn="ctr"/>
          <a:r>
            <a:rPr lang="sk-SK" sz="1200" b="1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endParaRPr lang="sk-SK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algn="l"/>
          <a:r>
            <a:rPr lang="sk-SK" sz="1400" b="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5071EB5B-9E2D-4603-ABBA-704F7F830631}" type="sibTrans" cxnId="{55C1B796-54F4-4A16-8A82-634B8EDA5C5E}">
      <dgm:prSet/>
      <dgm:spPr>
        <a:xfrm rot="12715726">
          <a:off x="5701589" y="4073096"/>
          <a:ext cx="286962" cy="635511"/>
        </a:xfr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EB6DB715-0BDC-412B-8F75-D63C51D9D328}" type="parTrans" cxnId="{55C1B796-54F4-4A16-8A82-634B8EDA5C5E}">
      <dgm:prSet/>
      <dgm:spPr/>
      <dgm:t>
        <a:bodyPr/>
        <a:lstStyle/>
        <a:p>
          <a:endParaRPr lang="en-US"/>
        </a:p>
      </dgm:t>
    </dgm:pt>
    <dgm:pt modelId="{6319DEFA-2832-451B-8985-819FD319825D}" type="pres">
      <dgm:prSet presAssocID="{4BD15088-F457-423D-AD56-2A827D41EF7D}" presName="cycle" presStyleCnt="0">
        <dgm:presLayoutVars>
          <dgm:dir/>
          <dgm:resizeHandles val="exact"/>
        </dgm:presLayoutVars>
      </dgm:prSet>
      <dgm:spPr/>
    </dgm:pt>
    <dgm:pt modelId="{EC8EBCA6-1B6F-4565-AD88-5EE47FF1FF29}" type="pres">
      <dgm:prSet presAssocID="{06A24583-52D3-4151-B5A2-F2E2B560128B}" presName="node" presStyleLbl="node1" presStyleIdx="0" presStyleCnt="5" custScaleX="144928" custScaleY="144928" custRadScaleRad="147833" custRadScaleInc="164532">
        <dgm:presLayoutVars>
          <dgm:bulletEnabled val="1"/>
        </dgm:presLayoutVars>
      </dgm:prSet>
      <dgm:spPr>
        <a:prstGeom prst="roundRect">
          <a:avLst/>
        </a:prstGeom>
      </dgm:spPr>
    </dgm:pt>
    <dgm:pt modelId="{0CCB91C3-3D3E-411F-AF68-E4B52C6CE5D5}" type="pres">
      <dgm:prSet presAssocID="{866322E8-2D54-4215-A518-332A2AA2BD46}" presName="sibTrans" presStyleLbl="sibTrans2D1" presStyleIdx="0" presStyleCnt="5" custAng="10815813"/>
      <dgm:spPr>
        <a:prstGeom prst="rightArrow">
          <a:avLst>
            <a:gd name="adj1" fmla="val 60000"/>
            <a:gd name="adj2" fmla="val 50000"/>
          </a:avLst>
        </a:prstGeom>
      </dgm:spPr>
    </dgm:pt>
    <dgm:pt modelId="{0AEFED2B-C5FE-44D4-B1D2-69747AC2CC40}" type="pres">
      <dgm:prSet presAssocID="{866322E8-2D54-4215-A518-332A2AA2BD46}" presName="connectorText" presStyleLbl="sibTrans2D1" presStyleIdx="0" presStyleCnt="5"/>
      <dgm:spPr/>
    </dgm:pt>
    <dgm:pt modelId="{DB0776F4-E7E6-4EDF-B1B7-C4E88126472B}" type="pres">
      <dgm:prSet presAssocID="{F162FC08-FBA5-40F5-AC13-85C5194A1D47}" presName="node" presStyleLbl="node1" presStyleIdx="1" presStyleCnt="5" custScaleX="144928" custScaleY="144928" custRadScaleRad="143597" custRadScaleInc="125660">
        <dgm:presLayoutVars>
          <dgm:bulletEnabled val="1"/>
        </dgm:presLayoutVars>
      </dgm:prSet>
      <dgm:spPr>
        <a:prstGeom prst="roundRect">
          <a:avLst/>
        </a:prstGeom>
      </dgm:spPr>
    </dgm:pt>
    <dgm:pt modelId="{2B995C36-B50A-4877-8E2F-CFFD98B11C91}" type="pres">
      <dgm:prSet presAssocID="{5071EB5B-9E2D-4603-ABBA-704F7F830631}" presName="sibTrans" presStyleLbl="sibTrans2D1" presStyleIdx="1" presStyleCnt="5" custAng="11184720" custLinFactNeighborX="-92355" custLinFactNeighborY="58920"/>
      <dgm:spPr>
        <a:prstGeom prst="rightArrow">
          <a:avLst>
            <a:gd name="adj1" fmla="val 60000"/>
            <a:gd name="adj2" fmla="val 50000"/>
          </a:avLst>
        </a:prstGeom>
      </dgm:spPr>
    </dgm:pt>
    <dgm:pt modelId="{09538396-E63C-4FA6-B023-4E42EC406BE1}" type="pres">
      <dgm:prSet presAssocID="{5071EB5B-9E2D-4603-ABBA-704F7F830631}" presName="connectorText" presStyleLbl="sibTrans2D1" presStyleIdx="1" presStyleCnt="5"/>
      <dgm:spPr/>
    </dgm:pt>
    <dgm:pt modelId="{70477D10-F3D1-4ECF-80EA-213B48478D1C}" type="pres">
      <dgm:prSet presAssocID="{778FD025-FD95-4181-83C1-FE059E75F470}" presName="node" presStyleLbl="node1" presStyleIdx="2" presStyleCnt="5" custScaleX="180012" custScaleY="180012" custRadScaleRad="8841" custRadScaleInc="-398185">
        <dgm:presLayoutVars>
          <dgm:bulletEnabled val="1"/>
        </dgm:presLayoutVars>
      </dgm:prSet>
      <dgm:spPr>
        <a:prstGeom prst="ellipse">
          <a:avLst/>
        </a:prstGeom>
      </dgm:spPr>
    </dgm:pt>
    <dgm:pt modelId="{21B14806-736B-463B-B2D4-F13CAC6FB317}" type="pres">
      <dgm:prSet presAssocID="{C88C7B2E-A63F-4037-936D-57209E45CD07}" presName="sibTrans" presStyleLbl="sibTrans2D1" presStyleIdx="2" presStyleCnt="5" custAng="21509257" custFlipVert="1" custFlipHor="1" custScaleX="124262" custScaleY="118339" custLinFactX="33793" custLinFactNeighborX="100000" custLinFactNeighborY="79344"/>
      <dgm:spPr>
        <a:prstGeom prst="rightArrow">
          <a:avLst>
            <a:gd name="adj1" fmla="val 60000"/>
            <a:gd name="adj2" fmla="val 50000"/>
          </a:avLst>
        </a:prstGeom>
      </dgm:spPr>
    </dgm:pt>
    <dgm:pt modelId="{7719274B-9C47-46B3-BC29-CB89D5BA941F}" type="pres">
      <dgm:prSet presAssocID="{C88C7B2E-A63F-4037-936D-57209E45CD07}" presName="connectorText" presStyleLbl="sibTrans2D1" presStyleIdx="2" presStyleCnt="5"/>
      <dgm:spPr/>
    </dgm:pt>
    <dgm:pt modelId="{BA58273A-9494-40AC-8A2B-5B66DCE9F649}" type="pres">
      <dgm:prSet presAssocID="{9691FD34-20B7-48DC-A04E-CD14CA86347A}" presName="node" presStyleLbl="node1" presStyleIdx="3" presStyleCnt="5" custScaleX="144928" custScaleY="144928" custRadScaleRad="141844" custRadScaleInc="74970">
        <dgm:presLayoutVars>
          <dgm:bulletEnabled val="1"/>
        </dgm:presLayoutVars>
      </dgm:prSet>
      <dgm:spPr>
        <a:prstGeom prst="roundRect">
          <a:avLst/>
        </a:prstGeom>
      </dgm:spPr>
    </dgm:pt>
    <dgm:pt modelId="{1FC209C0-7053-4B08-B1D8-7622210CCE42}" type="pres">
      <dgm:prSet presAssocID="{CE5CC1DB-3EAD-467D-B50B-A156B67AE077}" presName="sibTrans" presStyleLbl="sibTrans2D1" presStyleIdx="3" presStyleCnt="5" custAng="10816019"/>
      <dgm:spPr>
        <a:prstGeom prst="rightArrow">
          <a:avLst>
            <a:gd name="adj1" fmla="val 60000"/>
            <a:gd name="adj2" fmla="val 50000"/>
          </a:avLst>
        </a:prstGeom>
      </dgm:spPr>
    </dgm:pt>
    <dgm:pt modelId="{4D348DD3-2A7C-40CE-9FAC-91C7B14F05A8}" type="pres">
      <dgm:prSet presAssocID="{CE5CC1DB-3EAD-467D-B50B-A156B67AE077}" presName="connectorText" presStyleLbl="sibTrans2D1" presStyleIdx="3" presStyleCnt="5"/>
      <dgm:spPr/>
    </dgm:pt>
    <dgm:pt modelId="{4B22F10A-912D-4958-A030-8FE62C92D7F6}" type="pres">
      <dgm:prSet presAssocID="{298CD985-8990-43BE-9633-9C375AE52974}" presName="node" presStyleLbl="node1" presStyleIdx="4" presStyleCnt="5" custScaleX="144928" custScaleY="144928" custRadScaleRad="147833" custRadScaleInc="35468">
        <dgm:presLayoutVars>
          <dgm:bulletEnabled val="1"/>
        </dgm:presLayoutVars>
      </dgm:prSet>
      <dgm:spPr>
        <a:prstGeom prst="roundRect">
          <a:avLst/>
        </a:prstGeom>
      </dgm:spPr>
    </dgm:pt>
    <dgm:pt modelId="{E8062D88-F444-4F5D-AB92-FF16AFD0771F}" type="pres">
      <dgm:prSet presAssocID="{41174750-8AF0-4730-B0A0-1A77A48502A1}" presName="sibTrans" presStyleLbl="sibTrans2D1" presStyleIdx="4" presStyleCnt="5" custLinFactNeighborX="773" custLinFactNeighborY="-78320"/>
      <dgm:spPr>
        <a:prstGeom prst="rightArrow">
          <a:avLst>
            <a:gd name="adj1" fmla="val 60000"/>
            <a:gd name="adj2" fmla="val 50000"/>
          </a:avLst>
        </a:prstGeom>
      </dgm:spPr>
    </dgm:pt>
    <dgm:pt modelId="{BB9DA9E8-866F-4DC5-BFCF-F3B4106E806F}" type="pres">
      <dgm:prSet presAssocID="{41174750-8AF0-4730-B0A0-1A77A48502A1}" presName="connectorText" presStyleLbl="sibTrans2D1" presStyleIdx="4" presStyleCnt="5"/>
      <dgm:spPr/>
    </dgm:pt>
  </dgm:ptLst>
  <dgm:cxnLst>
    <dgm:cxn modelId="{E0F42810-5ECE-4423-9464-A44FF96A98AE}" type="presOf" srcId="{5071EB5B-9E2D-4603-ABBA-704F7F830631}" destId="{2B995C36-B50A-4877-8E2F-CFFD98B11C91}" srcOrd="0" destOrd="0" presId="urn:microsoft.com/office/officeart/2005/8/layout/cycle2"/>
    <dgm:cxn modelId="{8A0F811F-7544-4146-9AE3-ABFB0499975E}" type="presOf" srcId="{CE5CC1DB-3EAD-467D-B50B-A156B67AE077}" destId="{4D348DD3-2A7C-40CE-9FAC-91C7B14F05A8}" srcOrd="1" destOrd="0" presId="urn:microsoft.com/office/officeart/2005/8/layout/cycle2"/>
    <dgm:cxn modelId="{6FDF6130-5B05-435B-8FF3-E2430A919C69}" type="presOf" srcId="{06A24583-52D3-4151-B5A2-F2E2B560128B}" destId="{EC8EBCA6-1B6F-4565-AD88-5EE47FF1FF29}" srcOrd="0" destOrd="0" presId="urn:microsoft.com/office/officeart/2005/8/layout/cycle2"/>
    <dgm:cxn modelId="{1CD5C44A-2F3F-48EB-9354-CEE1E2C9D098}" srcId="{4BD15088-F457-423D-AD56-2A827D41EF7D}" destId="{298CD985-8990-43BE-9633-9C375AE52974}" srcOrd="4" destOrd="0" parTransId="{F02593F2-BF04-47E3-B0D9-6C1F9BC1F0FE}" sibTransId="{41174750-8AF0-4730-B0A0-1A77A48502A1}"/>
    <dgm:cxn modelId="{2DD7D06A-16FD-4BD2-824B-C6A94E2D646F}" type="presOf" srcId="{C88C7B2E-A63F-4037-936D-57209E45CD07}" destId="{21B14806-736B-463B-B2D4-F13CAC6FB317}" srcOrd="0" destOrd="0" presId="urn:microsoft.com/office/officeart/2005/8/layout/cycle2"/>
    <dgm:cxn modelId="{18AF9271-3F72-4300-B2BB-B37656C13165}" type="presOf" srcId="{F162FC08-FBA5-40F5-AC13-85C5194A1D47}" destId="{DB0776F4-E7E6-4EDF-B1B7-C4E88126472B}" srcOrd="0" destOrd="0" presId="urn:microsoft.com/office/officeart/2005/8/layout/cycle2"/>
    <dgm:cxn modelId="{C21EF776-54D8-49FA-B89B-C407DBFD2135}" type="presOf" srcId="{866322E8-2D54-4215-A518-332A2AA2BD46}" destId="{0CCB91C3-3D3E-411F-AF68-E4B52C6CE5D5}" srcOrd="0" destOrd="0" presId="urn:microsoft.com/office/officeart/2005/8/layout/cycle2"/>
    <dgm:cxn modelId="{A21D1B80-1093-4E6C-905C-3546CBEC80B0}" type="presOf" srcId="{C88C7B2E-A63F-4037-936D-57209E45CD07}" destId="{7719274B-9C47-46B3-BC29-CB89D5BA941F}" srcOrd="1" destOrd="0" presId="urn:microsoft.com/office/officeart/2005/8/layout/cycle2"/>
    <dgm:cxn modelId="{55C1B796-54F4-4A16-8A82-634B8EDA5C5E}" srcId="{4BD15088-F457-423D-AD56-2A827D41EF7D}" destId="{F162FC08-FBA5-40F5-AC13-85C5194A1D47}" srcOrd="1" destOrd="0" parTransId="{EB6DB715-0BDC-412B-8F75-D63C51D9D328}" sibTransId="{5071EB5B-9E2D-4603-ABBA-704F7F830631}"/>
    <dgm:cxn modelId="{26403E9D-3A42-41AD-9049-326F2AFC952D}" type="presOf" srcId="{298CD985-8990-43BE-9633-9C375AE52974}" destId="{4B22F10A-912D-4958-A030-8FE62C92D7F6}" srcOrd="0" destOrd="0" presId="urn:microsoft.com/office/officeart/2005/8/layout/cycle2"/>
    <dgm:cxn modelId="{89E92FA5-24E0-4AC8-A9CD-782BDDEDAC4A}" type="presOf" srcId="{41174750-8AF0-4730-B0A0-1A77A48502A1}" destId="{E8062D88-F444-4F5D-AB92-FF16AFD0771F}" srcOrd="0" destOrd="0" presId="urn:microsoft.com/office/officeart/2005/8/layout/cycle2"/>
    <dgm:cxn modelId="{1ACF60A5-D821-4515-9C54-535DD5CC3859}" type="presOf" srcId="{5071EB5B-9E2D-4603-ABBA-704F7F830631}" destId="{09538396-E63C-4FA6-B023-4E42EC406BE1}" srcOrd="1" destOrd="0" presId="urn:microsoft.com/office/officeart/2005/8/layout/cycle2"/>
    <dgm:cxn modelId="{4DA2B8A6-5A51-4C44-BC3D-FC0D1C1C1229}" type="presOf" srcId="{4BD15088-F457-423D-AD56-2A827D41EF7D}" destId="{6319DEFA-2832-451B-8985-819FD319825D}" srcOrd="0" destOrd="0" presId="urn:microsoft.com/office/officeart/2005/8/layout/cycle2"/>
    <dgm:cxn modelId="{59C179BF-EFFF-44E8-AED2-407CA006DBDF}" srcId="{4BD15088-F457-423D-AD56-2A827D41EF7D}" destId="{06A24583-52D3-4151-B5A2-F2E2B560128B}" srcOrd="0" destOrd="0" parTransId="{3B614468-5170-40A6-A64C-CD888DEB4F03}" sibTransId="{866322E8-2D54-4215-A518-332A2AA2BD46}"/>
    <dgm:cxn modelId="{093B8FC6-8960-4069-93B9-7B5FD7321230}" srcId="{4BD15088-F457-423D-AD56-2A827D41EF7D}" destId="{9691FD34-20B7-48DC-A04E-CD14CA86347A}" srcOrd="3" destOrd="0" parTransId="{9FA7F73C-45D9-43B3-AC2A-6F00616FDD55}" sibTransId="{CE5CC1DB-3EAD-467D-B50B-A156B67AE077}"/>
    <dgm:cxn modelId="{FA4DBEC7-18C2-49E1-9EC1-CF9331C415D2}" srcId="{4BD15088-F457-423D-AD56-2A827D41EF7D}" destId="{778FD025-FD95-4181-83C1-FE059E75F470}" srcOrd="2" destOrd="0" parTransId="{462161ED-25AF-4B36-9C5B-25D956DAB2FF}" sibTransId="{C88C7B2E-A63F-4037-936D-57209E45CD07}"/>
    <dgm:cxn modelId="{07557AC9-69E9-4CC9-8E5F-4A24BE99E01E}" type="presOf" srcId="{9691FD34-20B7-48DC-A04E-CD14CA86347A}" destId="{BA58273A-9494-40AC-8A2B-5B66DCE9F649}" srcOrd="0" destOrd="0" presId="urn:microsoft.com/office/officeart/2005/8/layout/cycle2"/>
    <dgm:cxn modelId="{9A638EF0-481F-4502-BC5C-DE207D4780DF}" type="presOf" srcId="{866322E8-2D54-4215-A518-332A2AA2BD46}" destId="{0AEFED2B-C5FE-44D4-B1D2-69747AC2CC40}" srcOrd="1" destOrd="0" presId="urn:microsoft.com/office/officeart/2005/8/layout/cycle2"/>
    <dgm:cxn modelId="{2CD290F4-A663-4206-8837-AD680FCB8D9A}" type="presOf" srcId="{CE5CC1DB-3EAD-467D-B50B-A156B67AE077}" destId="{1FC209C0-7053-4B08-B1D8-7622210CCE42}" srcOrd="0" destOrd="0" presId="urn:microsoft.com/office/officeart/2005/8/layout/cycle2"/>
    <dgm:cxn modelId="{71BBD3F6-AA6D-458A-8876-145A3F038C9A}" type="presOf" srcId="{41174750-8AF0-4730-B0A0-1A77A48502A1}" destId="{BB9DA9E8-866F-4DC5-BFCF-F3B4106E806F}" srcOrd="1" destOrd="0" presId="urn:microsoft.com/office/officeart/2005/8/layout/cycle2"/>
    <dgm:cxn modelId="{3800C6FB-A70F-4BC2-A099-FF2ADA6556D2}" type="presOf" srcId="{778FD025-FD95-4181-83C1-FE059E75F470}" destId="{70477D10-F3D1-4ECF-80EA-213B48478D1C}" srcOrd="0" destOrd="0" presId="urn:microsoft.com/office/officeart/2005/8/layout/cycle2"/>
    <dgm:cxn modelId="{8692BB39-2446-4F4F-BE59-BE6932AAFC12}" type="presParOf" srcId="{6319DEFA-2832-451B-8985-819FD319825D}" destId="{EC8EBCA6-1B6F-4565-AD88-5EE47FF1FF29}" srcOrd="0" destOrd="0" presId="urn:microsoft.com/office/officeart/2005/8/layout/cycle2"/>
    <dgm:cxn modelId="{89CD3502-DCCA-47C5-A6A9-27209730B9E1}" type="presParOf" srcId="{6319DEFA-2832-451B-8985-819FD319825D}" destId="{0CCB91C3-3D3E-411F-AF68-E4B52C6CE5D5}" srcOrd="1" destOrd="0" presId="urn:microsoft.com/office/officeart/2005/8/layout/cycle2"/>
    <dgm:cxn modelId="{D5CF6D55-296E-4181-9D7E-253621596E85}" type="presParOf" srcId="{0CCB91C3-3D3E-411F-AF68-E4B52C6CE5D5}" destId="{0AEFED2B-C5FE-44D4-B1D2-69747AC2CC40}" srcOrd="0" destOrd="0" presId="urn:microsoft.com/office/officeart/2005/8/layout/cycle2"/>
    <dgm:cxn modelId="{B02B4F40-702E-4778-8997-0DF727A74A79}" type="presParOf" srcId="{6319DEFA-2832-451B-8985-819FD319825D}" destId="{DB0776F4-E7E6-4EDF-B1B7-C4E88126472B}" srcOrd="2" destOrd="0" presId="urn:microsoft.com/office/officeart/2005/8/layout/cycle2"/>
    <dgm:cxn modelId="{C344CF88-2258-4D0A-AE93-19E8951AC9A3}" type="presParOf" srcId="{6319DEFA-2832-451B-8985-819FD319825D}" destId="{2B995C36-B50A-4877-8E2F-CFFD98B11C91}" srcOrd="3" destOrd="0" presId="urn:microsoft.com/office/officeart/2005/8/layout/cycle2"/>
    <dgm:cxn modelId="{D98CB253-52EF-4DA7-B8E0-0DA0761502E9}" type="presParOf" srcId="{2B995C36-B50A-4877-8E2F-CFFD98B11C91}" destId="{09538396-E63C-4FA6-B023-4E42EC406BE1}" srcOrd="0" destOrd="0" presId="urn:microsoft.com/office/officeart/2005/8/layout/cycle2"/>
    <dgm:cxn modelId="{A3B66E98-8A62-471E-91E8-B9D070B1E13D}" type="presParOf" srcId="{6319DEFA-2832-451B-8985-819FD319825D}" destId="{70477D10-F3D1-4ECF-80EA-213B48478D1C}" srcOrd="4" destOrd="0" presId="urn:microsoft.com/office/officeart/2005/8/layout/cycle2"/>
    <dgm:cxn modelId="{5A446CF3-7EAB-4992-939E-5648B83F7981}" type="presParOf" srcId="{6319DEFA-2832-451B-8985-819FD319825D}" destId="{21B14806-736B-463B-B2D4-F13CAC6FB317}" srcOrd="5" destOrd="0" presId="urn:microsoft.com/office/officeart/2005/8/layout/cycle2"/>
    <dgm:cxn modelId="{EAED1520-6703-4E4D-9424-3D420E671341}" type="presParOf" srcId="{21B14806-736B-463B-B2D4-F13CAC6FB317}" destId="{7719274B-9C47-46B3-BC29-CB89D5BA941F}" srcOrd="0" destOrd="0" presId="urn:microsoft.com/office/officeart/2005/8/layout/cycle2"/>
    <dgm:cxn modelId="{DA11BBBB-8E96-489E-AE16-C695CF9B5E86}" type="presParOf" srcId="{6319DEFA-2832-451B-8985-819FD319825D}" destId="{BA58273A-9494-40AC-8A2B-5B66DCE9F649}" srcOrd="6" destOrd="0" presId="urn:microsoft.com/office/officeart/2005/8/layout/cycle2"/>
    <dgm:cxn modelId="{DC46058A-72F9-48E9-BBBE-6409F73BF5AE}" type="presParOf" srcId="{6319DEFA-2832-451B-8985-819FD319825D}" destId="{1FC209C0-7053-4B08-B1D8-7622210CCE42}" srcOrd="7" destOrd="0" presId="urn:microsoft.com/office/officeart/2005/8/layout/cycle2"/>
    <dgm:cxn modelId="{02446D1D-1B3B-4899-B1BA-6D294B840C83}" type="presParOf" srcId="{1FC209C0-7053-4B08-B1D8-7622210CCE42}" destId="{4D348DD3-2A7C-40CE-9FAC-91C7B14F05A8}" srcOrd="0" destOrd="0" presId="urn:microsoft.com/office/officeart/2005/8/layout/cycle2"/>
    <dgm:cxn modelId="{C346E1F0-3D1A-4DDA-8995-62BC583D1F54}" type="presParOf" srcId="{6319DEFA-2832-451B-8985-819FD319825D}" destId="{4B22F10A-912D-4958-A030-8FE62C92D7F6}" srcOrd="8" destOrd="0" presId="urn:microsoft.com/office/officeart/2005/8/layout/cycle2"/>
    <dgm:cxn modelId="{7FA9EC23-1B34-49C6-BA6A-4978E9C8AE11}" type="presParOf" srcId="{6319DEFA-2832-451B-8985-819FD319825D}" destId="{E8062D88-F444-4F5D-AB92-FF16AFD0771F}" srcOrd="9" destOrd="0" presId="urn:microsoft.com/office/officeart/2005/8/layout/cycle2"/>
    <dgm:cxn modelId="{8D16CD60-AF84-48B5-8A40-19AC3938F521}" type="presParOf" srcId="{E8062D88-F444-4F5D-AB92-FF16AFD0771F}" destId="{BB9DA9E8-866F-4DC5-BFCF-F3B4106E806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EBCA6-1B6F-4565-AD88-5EE47FF1FF29}">
      <dsp:nvSpPr>
        <dsp:cNvPr id="0" name=""/>
        <dsp:cNvSpPr/>
      </dsp:nvSpPr>
      <dsp:spPr>
        <a:xfrm>
          <a:off x="6235464" y="-934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 Za takýchto podmienok: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-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347289" y="110891"/>
        <a:ext cx="2067102" cy="2067102"/>
      </dsp:txXfrm>
    </dsp:sp>
    <dsp:sp modelId="{0CCB91C3-3D3E-411F-AF68-E4B52C6CE5D5}">
      <dsp:nvSpPr>
        <dsp:cNvPr id="0" name=""/>
        <dsp:cNvSpPr/>
      </dsp:nvSpPr>
      <dsp:spPr>
        <a:xfrm rot="16200000">
          <a:off x="7238401" y="2295701"/>
          <a:ext cx="297922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283090" y="2447081"/>
        <a:ext cx="208545" cy="320075"/>
      </dsp:txXfrm>
    </dsp:sp>
    <dsp:sp modelId="{DB0776F4-E7E6-4EDF-B1B7-C4E88126472B}">
      <dsp:nvSpPr>
        <dsp:cNvPr id="0" name=""/>
        <dsp:cNvSpPr/>
      </dsp:nvSpPr>
      <dsp:spPr>
        <a:xfrm>
          <a:off x="6248587" y="2851905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 Prebieha v takomto prostredí: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  <a:endParaRPr lang="en-US" sz="1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360412" y="2963730"/>
        <a:ext cx="2067102" cy="2067102"/>
      </dsp:txXfrm>
    </dsp:sp>
    <dsp:sp modelId="{2B995C36-B50A-4877-8E2F-CFFD98B11C91}">
      <dsp:nvSpPr>
        <dsp:cNvPr id="0" name=""/>
        <dsp:cNvSpPr/>
      </dsp:nvSpPr>
      <dsp:spPr>
        <a:xfrm rot="2203004">
          <a:off x="5919014" y="3365514"/>
          <a:ext cx="219589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5925549" y="3452512"/>
        <a:ext cx="153712" cy="320075"/>
      </dsp:txXfrm>
    </dsp:sp>
    <dsp:sp modelId="{70477D10-F3D1-4ECF-80EA-213B48478D1C}">
      <dsp:nvSpPr>
        <dsp:cNvPr id="0" name=""/>
        <dsp:cNvSpPr/>
      </dsp:nvSpPr>
      <dsp:spPr>
        <a:xfrm>
          <a:off x="3396497" y="1069746"/>
          <a:ext cx="2845295" cy="2845295"/>
        </a:xfrm>
        <a:prstGeom prst="ellipse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 Môžem v ňom použiť tieto zručnosti: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6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813181" y="1486430"/>
        <a:ext cx="2011927" cy="2011927"/>
      </dsp:txXfrm>
    </dsp:sp>
    <dsp:sp modelId="{21B14806-736B-463B-B2D4-F13CAC6FB317}">
      <dsp:nvSpPr>
        <dsp:cNvPr id="0" name=""/>
        <dsp:cNvSpPr/>
      </dsp:nvSpPr>
      <dsp:spPr>
        <a:xfrm rot="8904346" flipH="1" flipV="1">
          <a:off x="3572888" y="3405939"/>
          <a:ext cx="251513" cy="631288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578480" y="3551962"/>
        <a:ext cx="176059" cy="378772"/>
      </dsp:txXfrm>
    </dsp:sp>
    <dsp:sp modelId="{BA58273A-9494-40AC-8A2B-5B66DCE9F649}">
      <dsp:nvSpPr>
        <dsp:cNvPr id="0" name=""/>
        <dsp:cNvSpPr/>
      </dsp:nvSpPr>
      <dsp:spPr>
        <a:xfrm>
          <a:off x="1121171" y="2825626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 Umožňuje naplno využiť moje kvality: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12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1232996" y="2937451"/>
        <a:ext cx="2067102" cy="2067102"/>
      </dsp:txXfrm>
    </dsp:sp>
    <dsp:sp modelId="{1FC209C0-7053-4B08-B1D8-7622210CCE42}">
      <dsp:nvSpPr>
        <dsp:cNvPr id="0" name=""/>
        <dsp:cNvSpPr/>
      </dsp:nvSpPr>
      <dsp:spPr>
        <a:xfrm rot="5399998">
          <a:off x="2118251" y="2299484"/>
          <a:ext cx="283499" cy="533457"/>
        </a:xfrm>
        <a:prstGeom prst="rightArrow">
          <a:avLst>
            <a:gd name="adj1" fmla="val 60000"/>
            <a:gd name="adj2" fmla="val 50000"/>
          </a:avLst>
        </a:prstGeom>
        <a:solidFill>
          <a:srgbClr val="5B9BD5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2160776" y="2363650"/>
        <a:ext cx="198449" cy="320075"/>
      </dsp:txXfrm>
    </dsp:sp>
    <dsp:sp modelId="{4B22F10A-912D-4958-A030-8FE62C92D7F6}">
      <dsp:nvSpPr>
        <dsp:cNvPr id="0" name=""/>
        <dsp:cNvSpPr/>
      </dsp:nvSpPr>
      <dsp:spPr>
        <a:xfrm>
          <a:off x="1108002" y="0"/>
          <a:ext cx="2290752" cy="2290752"/>
        </a:xfrm>
        <a:prstGeom prst="roundRect">
          <a:avLst/>
        </a:prstGeom>
        <a:noFill/>
        <a:ln w="38100" cap="flat" cmpd="sng" algn="ctr">
          <a:solidFill>
            <a:srgbClr val="5B9BD5">
              <a:lumMod val="75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 Je v súlade s týmito hodnotami: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1.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2.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3.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4.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k-SK" sz="400" b="0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400" b="0" kern="1200" dirty="0">
              <a:solidFill>
                <a:srgbClr val="5B9BD5">
                  <a:lumMod val="50000"/>
                </a:srgbClr>
              </a:solidFill>
              <a:latin typeface="Calibri" panose="020F0502020204030204"/>
              <a:ea typeface="+mn-ea"/>
              <a:cs typeface="+mn-cs"/>
            </a:rPr>
            <a:t>5.</a:t>
          </a:r>
          <a:endParaRPr lang="sk-SK" sz="1400" b="1" kern="1200" dirty="0">
            <a:solidFill>
              <a:srgbClr val="5B9BD5">
                <a:lumMod val="5000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1219827" y="111825"/>
        <a:ext cx="2067102" cy="2067102"/>
      </dsp:txXfrm>
    </dsp:sp>
    <dsp:sp modelId="{E8062D88-F444-4F5D-AB92-FF16AFD0771F}">
      <dsp:nvSpPr>
        <dsp:cNvPr id="0" name=""/>
        <dsp:cNvSpPr/>
      </dsp:nvSpPr>
      <dsp:spPr>
        <a:xfrm rot="21599373">
          <a:off x="4034453" y="460384"/>
          <a:ext cx="1503455" cy="533457"/>
        </a:xfrm>
        <a:prstGeom prst="rightArrow">
          <a:avLst>
            <a:gd name="adj1" fmla="val 60000"/>
            <a:gd name="adj2" fmla="val 50000"/>
          </a:avLst>
        </a:prstGeom>
        <a:solidFill>
          <a:sysClr val="window" lastClr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034453" y="567090"/>
        <a:ext cx="1343418" cy="3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0E78E-BD01-4212-9D60-153C93257F4E}" type="datetimeFigureOut">
              <a:rPr lang="en-GB" smtClean="0"/>
              <a:pPr/>
              <a:t>23/04/2017</a:t>
            </a:fld>
            <a:endParaRPr lang="en-GB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D62ED-1D63-4F05-8641-8B20E6BDA6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 </a:t>
            </a:r>
            <a:r>
              <a:rPr lang="sk-SK" dirty="0" err="1"/>
              <a:t>objectifs</a:t>
            </a:r>
            <a:r>
              <a:rPr lang="sk-SK" dirty="0"/>
              <a:t> – </a:t>
            </a:r>
            <a:r>
              <a:rPr lang="sk-SK" dirty="0" err="1"/>
              <a:t>comment</a:t>
            </a:r>
            <a:r>
              <a:rPr lang="sk-SK" dirty="0"/>
              <a:t> </a:t>
            </a:r>
            <a:r>
              <a:rPr lang="sk-SK" dirty="0" err="1"/>
              <a:t>restituer</a:t>
            </a:r>
            <a:r>
              <a:rPr lang="sk-SK" baseline="0" dirty="0"/>
              <a:t> </a:t>
            </a:r>
            <a:r>
              <a:rPr lang="sk-SK" baseline="0" dirty="0" err="1"/>
              <a:t>pour</a:t>
            </a:r>
            <a:r>
              <a:rPr lang="sk-SK" baseline="0" dirty="0"/>
              <a:t> </a:t>
            </a:r>
            <a:r>
              <a:rPr lang="sk-SK" baseline="0" dirty="0" err="1"/>
              <a:t>repondres</a:t>
            </a:r>
            <a:r>
              <a:rPr lang="sk-SK" baseline="0" dirty="0"/>
              <a:t> a 4 niveau </a:t>
            </a:r>
            <a:r>
              <a:rPr lang="sk-SK" baseline="0" dirty="0" err="1"/>
              <a:t>dobjectifs</a:t>
            </a:r>
            <a:endParaRPr lang="sk-SK" baseline="0" dirty="0"/>
          </a:p>
          <a:p>
            <a:r>
              <a:rPr lang="sk-SK" baseline="0" dirty="0" err="1"/>
              <a:t>Projet</a:t>
            </a:r>
            <a:r>
              <a:rPr lang="sk-SK" baseline="0" dirty="0"/>
              <a:t> – </a:t>
            </a:r>
            <a:r>
              <a:rPr lang="sk-SK" baseline="0" dirty="0" err="1"/>
              <a:t>comment</a:t>
            </a:r>
            <a:r>
              <a:rPr lang="sk-SK" baseline="0" dirty="0"/>
              <a:t> les </a:t>
            </a:r>
            <a:r>
              <a:rPr lang="sk-SK" baseline="0" dirty="0" err="1"/>
              <a:t>info</a:t>
            </a:r>
            <a:r>
              <a:rPr lang="sk-SK" baseline="0" dirty="0"/>
              <a:t> </a:t>
            </a:r>
            <a:r>
              <a:rPr lang="sk-SK" baseline="0" dirty="0" err="1"/>
              <a:t>que</a:t>
            </a:r>
            <a:r>
              <a:rPr lang="sk-SK" baseline="0" dirty="0"/>
              <a:t> je donne au </a:t>
            </a:r>
            <a:r>
              <a:rPr lang="sk-SK" baseline="0" dirty="0" err="1"/>
              <a:t>beneficiaires</a:t>
            </a:r>
            <a:r>
              <a:rPr lang="sk-SK" baseline="0" dirty="0"/>
              <a:t> </a:t>
            </a:r>
            <a:r>
              <a:rPr lang="sk-SK" baseline="0" dirty="0" err="1"/>
              <a:t>pour</a:t>
            </a:r>
            <a:r>
              <a:rPr lang="sk-SK" baseline="0" dirty="0"/>
              <a:t> </a:t>
            </a:r>
            <a:r>
              <a:rPr lang="sk-SK" baseline="0" dirty="0" err="1"/>
              <a:t>qu</a:t>
            </a:r>
            <a:r>
              <a:rPr lang="sk-SK" baseline="0" dirty="0"/>
              <a:t> </a:t>
            </a:r>
            <a:r>
              <a:rPr lang="sk-SK" baseline="0" dirty="0" err="1"/>
              <a:t>il</a:t>
            </a:r>
            <a:r>
              <a:rPr lang="sk-SK" baseline="0" dirty="0"/>
              <a:t> </a:t>
            </a:r>
            <a:r>
              <a:rPr lang="sk-SK" baseline="0" dirty="0" err="1"/>
              <a:t>peut</a:t>
            </a:r>
            <a:r>
              <a:rPr lang="sk-SK" baseline="0" dirty="0"/>
              <a:t> </a:t>
            </a:r>
            <a:r>
              <a:rPr lang="sk-SK" baseline="0" dirty="0" err="1"/>
              <a:t>aller</a:t>
            </a:r>
            <a:r>
              <a:rPr lang="sk-SK" baseline="0" dirty="0"/>
              <a:t> plus </a:t>
            </a:r>
            <a:r>
              <a:rPr lang="sk-SK" baseline="0" dirty="0" err="1"/>
              <a:t>loin</a:t>
            </a:r>
            <a:r>
              <a:rPr lang="sk-SK" baseline="0" dirty="0"/>
              <a:t>, sa </a:t>
            </a:r>
            <a:r>
              <a:rPr lang="sk-SK" baseline="0" dirty="0" err="1"/>
              <a:t>le</a:t>
            </a:r>
            <a:r>
              <a:rPr lang="sk-SK" baseline="0" dirty="0"/>
              <a:t> </a:t>
            </a:r>
            <a:r>
              <a:rPr lang="sk-SK" baseline="0" dirty="0" err="1"/>
              <a:t>dynamyse</a:t>
            </a:r>
            <a:r>
              <a:rPr lang="sk-SK" baseline="0" dirty="0"/>
              <a:t>, </a:t>
            </a:r>
            <a:r>
              <a:rPr lang="sk-SK" baseline="0" dirty="0" err="1"/>
              <a:t>processus</a:t>
            </a:r>
            <a:r>
              <a:rPr lang="sk-SK" baseline="0" dirty="0"/>
              <a:t> d </a:t>
            </a:r>
            <a:r>
              <a:rPr lang="sk-SK" baseline="0" dirty="0" err="1"/>
              <a:t>appropria</a:t>
            </a:r>
            <a:endParaRPr lang="sk-SK" baseline="0" dirty="0"/>
          </a:p>
          <a:p>
            <a:r>
              <a:rPr lang="sk-SK" baseline="0" dirty="0" err="1"/>
              <a:t>Co-redaction</a:t>
            </a:r>
            <a:endParaRPr lang="sk-SK" baseline="0" dirty="0"/>
          </a:p>
          <a:p>
            <a:r>
              <a:rPr lang="sk-SK" baseline="0" dirty="0" err="1"/>
              <a:t>Restitution</a:t>
            </a:r>
            <a:r>
              <a:rPr lang="sk-SK" baseline="0" dirty="0"/>
              <a:t> </a:t>
            </a:r>
            <a:r>
              <a:rPr lang="sk-SK" baseline="0" dirty="0" err="1"/>
              <a:t>tout</a:t>
            </a:r>
            <a:r>
              <a:rPr lang="sk-SK" baseline="0" dirty="0"/>
              <a:t> </a:t>
            </a:r>
            <a:r>
              <a:rPr lang="sk-SK" baseline="0" dirty="0" err="1"/>
              <a:t>le</a:t>
            </a:r>
            <a:r>
              <a:rPr lang="sk-SK" baseline="0" dirty="0"/>
              <a:t> </a:t>
            </a:r>
            <a:r>
              <a:rPr lang="sk-SK" baseline="0" dirty="0" err="1"/>
              <a:t>temps</a:t>
            </a:r>
            <a:r>
              <a:rPr lang="sk-SK" baseline="0" dirty="0"/>
              <a:t>, </a:t>
            </a:r>
          </a:p>
          <a:p>
            <a:endParaRPr lang="sk-SK" baseline="0" dirty="0"/>
          </a:p>
          <a:p>
            <a:r>
              <a:rPr lang="sk-SK" baseline="0" dirty="0" err="1"/>
              <a:t>Fiche</a:t>
            </a:r>
            <a:r>
              <a:rPr lang="sk-SK" baseline="0" dirty="0"/>
              <a:t> de </a:t>
            </a:r>
            <a:r>
              <a:rPr lang="sk-SK" baseline="0" dirty="0" err="1"/>
              <a:t>synthese</a:t>
            </a:r>
            <a:r>
              <a:rPr lang="sk-SK" baseline="0" dirty="0"/>
              <a:t> a </a:t>
            </a:r>
            <a:r>
              <a:rPr lang="sk-SK" baseline="0" dirty="0" err="1"/>
              <a:t>lafin</a:t>
            </a:r>
            <a:r>
              <a:rPr lang="sk-SK" baseline="0" dirty="0"/>
              <a:t> de </a:t>
            </a:r>
            <a:r>
              <a:rPr lang="sk-SK" baseline="0" dirty="0" err="1"/>
              <a:t>lentretien</a:t>
            </a:r>
            <a:endParaRPr lang="sk-SK" baseline="0" dirty="0"/>
          </a:p>
          <a:p>
            <a:endParaRPr lang="sk-SK" baseline="0" dirty="0"/>
          </a:p>
          <a:p>
            <a:r>
              <a:rPr lang="sk-SK" baseline="0" dirty="0"/>
              <a:t>Etude de </a:t>
            </a:r>
            <a:r>
              <a:rPr lang="sk-SK" baseline="0" dirty="0" err="1"/>
              <a:t>cas</a:t>
            </a:r>
            <a:r>
              <a:rPr lang="sk-SK" baseline="0" dirty="0"/>
              <a:t>, </a:t>
            </a:r>
            <a:r>
              <a:rPr lang="sk-SK" baseline="0" dirty="0" err="1"/>
              <a:t>analyse</a:t>
            </a:r>
            <a:r>
              <a:rPr lang="sk-SK" baseline="0" dirty="0"/>
              <a:t> de la </a:t>
            </a:r>
            <a:r>
              <a:rPr lang="sk-SK" baseline="0" dirty="0" err="1"/>
              <a:t>demande</a:t>
            </a:r>
            <a:r>
              <a:rPr lang="sk-SK" baseline="0" dirty="0"/>
              <a:t>, </a:t>
            </a:r>
            <a:r>
              <a:rPr lang="sk-SK" baseline="0" dirty="0" err="1"/>
              <a:t>entretien</a:t>
            </a:r>
            <a:r>
              <a:rPr lang="sk-SK" baseline="0" dirty="0"/>
              <a:t>, </a:t>
            </a:r>
            <a:r>
              <a:rPr lang="sk-SK" baseline="0" dirty="0" err="1"/>
              <a:t>resultats</a:t>
            </a:r>
            <a:r>
              <a:rPr lang="sk-SK" baseline="0" dirty="0"/>
              <a:t> de </a:t>
            </a:r>
            <a:r>
              <a:rPr lang="sk-SK" baseline="0" dirty="0" err="1"/>
              <a:t>tests</a:t>
            </a:r>
            <a:r>
              <a:rPr lang="sk-SK" baseline="0" dirty="0"/>
              <a:t>, </a:t>
            </a:r>
            <a:r>
              <a:rPr lang="sk-SK" baseline="0" dirty="0" err="1"/>
              <a:t>elle</a:t>
            </a:r>
            <a:r>
              <a:rPr lang="sk-SK" baseline="0" dirty="0"/>
              <a:t> </a:t>
            </a:r>
            <a:r>
              <a:rPr lang="sk-SK" baseline="0" dirty="0" err="1"/>
              <a:t>hesite</a:t>
            </a:r>
            <a:r>
              <a:rPr lang="sk-SK" baseline="0" dirty="0"/>
              <a:t> </a:t>
            </a:r>
            <a:r>
              <a:rPr lang="sk-SK" baseline="0" dirty="0" err="1"/>
              <a:t>entre</a:t>
            </a:r>
            <a:r>
              <a:rPr lang="sk-SK" baseline="0" dirty="0"/>
              <a:t> </a:t>
            </a:r>
            <a:r>
              <a:rPr lang="sk-SK" baseline="0" dirty="0" err="1"/>
              <a:t>deux</a:t>
            </a:r>
            <a:r>
              <a:rPr lang="sk-SK" baseline="0" dirty="0"/>
              <a:t> </a:t>
            </a:r>
            <a:r>
              <a:rPr lang="sk-SK" baseline="0" dirty="0" err="1"/>
              <a:t>projet</a:t>
            </a:r>
            <a:r>
              <a:rPr lang="sk-SK" baseline="0" dirty="0"/>
              <a:t>, </a:t>
            </a:r>
            <a:r>
              <a:rPr lang="sk-SK" baseline="0" dirty="0" err="1"/>
              <a:t>qu</a:t>
            </a:r>
            <a:r>
              <a:rPr lang="sk-SK" baseline="0" dirty="0"/>
              <a:t> </a:t>
            </a:r>
            <a:r>
              <a:rPr lang="sk-SK" baseline="0" dirty="0" err="1"/>
              <a:t>est</a:t>
            </a:r>
            <a:r>
              <a:rPr lang="sk-SK" baseline="0" dirty="0"/>
              <a:t> </a:t>
            </a:r>
            <a:r>
              <a:rPr lang="sk-SK" baseline="0" dirty="0" err="1"/>
              <a:t>ce</a:t>
            </a:r>
            <a:r>
              <a:rPr lang="sk-SK" baseline="0" dirty="0"/>
              <a:t> </a:t>
            </a:r>
            <a:r>
              <a:rPr lang="sk-SK" baseline="0" dirty="0" err="1"/>
              <a:t>qu</a:t>
            </a:r>
            <a:r>
              <a:rPr lang="sk-SK" baseline="0" dirty="0"/>
              <a:t> on </a:t>
            </a:r>
            <a:r>
              <a:rPr lang="sk-SK" baseline="0" dirty="0" err="1"/>
              <a:t>lui</a:t>
            </a:r>
            <a:r>
              <a:rPr lang="sk-SK" baseline="0" dirty="0"/>
              <a:t> </a:t>
            </a:r>
            <a:r>
              <a:rPr lang="sk-SK" baseline="0" dirty="0" err="1"/>
              <a:t>dit</a:t>
            </a:r>
            <a:r>
              <a:rPr lang="sk-SK" baseline="0" dirty="0"/>
              <a:t>?</a:t>
            </a:r>
          </a:p>
          <a:p>
            <a:endParaRPr lang="sk-SK" baseline="0" dirty="0"/>
          </a:p>
          <a:p>
            <a:r>
              <a:rPr lang="sk-SK" baseline="0" dirty="0"/>
              <a:t>EUROPEERGUID – </a:t>
            </a:r>
            <a:r>
              <a:rPr lang="sk-SK" baseline="0" dirty="0" err="1"/>
              <a:t>rappeler</a:t>
            </a:r>
            <a:r>
              <a:rPr lang="sk-SK" baseline="0" dirty="0"/>
              <a:t> </a:t>
            </a:r>
            <a:r>
              <a:rPr lang="sk-SK" baseline="0" dirty="0" err="1"/>
              <a:t>Rochet</a:t>
            </a:r>
            <a:r>
              <a:rPr lang="sk-SK" baseline="0" dirty="0"/>
              <a:t> (Sandrine </a:t>
            </a:r>
            <a:r>
              <a:rPr lang="sk-SK" baseline="0" dirty="0" err="1"/>
              <a:t>coordinatrice</a:t>
            </a:r>
            <a:r>
              <a:rPr lang="sk-SK" baseline="0" dirty="0"/>
              <a:t> </a:t>
            </a:r>
            <a:r>
              <a:rPr lang="sk-SK" baseline="0" dirty="0" err="1"/>
              <a:t>federation</a:t>
            </a:r>
            <a:r>
              <a:rPr lang="sk-SK" baseline="0" dirty="0"/>
              <a:t> </a:t>
            </a:r>
            <a:r>
              <a:rPr lang="sk-SK" baseline="0" dirty="0" err="1"/>
              <a:t>rhone</a:t>
            </a:r>
            <a:r>
              <a:rPr lang="sk-SK" baseline="0" dirty="0"/>
              <a:t> </a:t>
            </a:r>
            <a:r>
              <a:rPr lang="sk-SK" baseline="0" dirty="0" err="1"/>
              <a:t>alpes</a:t>
            </a:r>
            <a:r>
              <a:rPr lang="sk-SK" baseline="0" dirty="0"/>
              <a:t>), </a:t>
            </a:r>
            <a:r>
              <a:rPr lang="sk-SK" baseline="0" dirty="0" err="1"/>
              <a:t>envoyer</a:t>
            </a:r>
            <a:r>
              <a:rPr lang="sk-SK" baseline="0" dirty="0"/>
              <a:t> les </a:t>
            </a:r>
            <a:r>
              <a:rPr lang="sk-SK" baseline="0" dirty="0" err="1"/>
              <a:t>donnees</a:t>
            </a:r>
            <a:r>
              <a:rPr lang="sk-SK" baseline="0" dirty="0"/>
              <a:t> </a:t>
            </a:r>
            <a:r>
              <a:rPr lang="sk-SK" baseline="0" dirty="0" err="1"/>
              <a:t>financieres</a:t>
            </a:r>
            <a:endParaRPr lang="sk-SK" baseline="0" dirty="0"/>
          </a:p>
          <a:p>
            <a:endParaRPr lang="sk-SK" baseline="0" dirty="0"/>
          </a:p>
          <a:p>
            <a:pPr marL="171450" indent="-171450">
              <a:buFontTx/>
              <a:buChar char="-"/>
            </a:pPr>
            <a:r>
              <a:rPr lang="sk-SK" baseline="0" dirty="0"/>
              <a:t>2 </a:t>
            </a:r>
            <a:r>
              <a:rPr lang="sk-SK" baseline="0" dirty="0" err="1"/>
              <a:t>contrat</a:t>
            </a:r>
            <a:r>
              <a:rPr lang="sk-SK" baseline="0" dirty="0"/>
              <a:t> (Sprlak, </a:t>
            </a:r>
            <a:r>
              <a:rPr lang="sk-SK" baseline="0" dirty="0" err="1"/>
              <a:t>Mornard</a:t>
            </a:r>
            <a:r>
              <a:rPr lang="sk-SK" baseline="0" dirty="0"/>
              <a:t>)</a:t>
            </a:r>
          </a:p>
          <a:p>
            <a:pPr marL="171450" indent="-171450">
              <a:buFontTx/>
              <a:buChar char="-"/>
            </a:pPr>
            <a:endParaRPr lang="sk-SK" baseline="0" dirty="0"/>
          </a:p>
          <a:p>
            <a:endParaRPr lang="sk-SK" baseline="0" dirty="0"/>
          </a:p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Nasleduje aktivita: </a:t>
            </a:r>
          </a:p>
          <a:p>
            <a:pPr marL="0" indent="0">
              <a:buFontTx/>
              <a:buNone/>
            </a:pPr>
            <a:r>
              <a:rPr lang="sk-SK" baseline="0" dirty="0"/>
              <a:t>Rozdať jednu dobrú a jednu zlú záverečnú správu a nechať pracovať vo dvojiciach – nájsť, čo je v nich zle podľa tabuľky v predchádzajúcich </a:t>
            </a:r>
            <a:r>
              <a:rPr lang="sk-SK" baseline="0" dirty="0" err="1"/>
              <a:t>slajde</a:t>
            </a: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4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4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65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5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0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7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1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18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60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19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1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4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20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3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6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8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C2EC-CDEB-488B-B8C5-114494A445D7}" type="slidenum">
              <a:rPr lang="fr-FR" smtClean="0">
                <a:solidFill>
                  <a:prstClr val="black"/>
                </a:solidFill>
              </a:rPr>
              <a:pPr/>
              <a:t>7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9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D62ED-1D63-4F05-8641-8B20E6BDA6B0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5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sk-SK" baseline="0" dirty="0"/>
              <a:t>Robiť to ako IAP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FC2EC-CDEB-488B-B8C5-114494A445D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91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/>
              <a:t>Your Logo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8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9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/>
              <a:t>Cliquez sur l'icône pour ajouter une image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750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81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3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FCA5856-1995-404D-9EEE-046BEA33D394}" type="datetimeFigureOut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23/04/2017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D173B2D-91B8-472E-B09A-32E2DE1A868F}" type="slidenum">
              <a:rPr lang="fr-FR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fr-FR">
              <a:solidFill>
                <a:srgbClr val="E3DED1">
                  <a:shade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9"/>
            <a:ext cx="7772400" cy="1512168"/>
          </a:xfrm>
          <a:solidFill>
            <a:schemeClr val="tx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sk-SK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Záverečná fáza </a:t>
            </a:r>
            <a:br>
              <a:rPr lang="sk-SK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sk-SK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bilancie kompetencií</a:t>
            </a:r>
            <a:endParaRPr lang="en-GB" sz="2800" b="1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2400" cy="1752600"/>
          </a:xfr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pPr algn="ctr"/>
            <a:r>
              <a:rPr lang="sk-SK" b="1" dirty="0">
                <a:solidFill>
                  <a:srgbClr val="C00000"/>
                </a:solidFill>
              </a:rPr>
              <a:t>Školenie odborných poradcov UPSVaR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3568" y="3365376"/>
            <a:ext cx="784887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srgbClr val="1F49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79513" y="5795394"/>
            <a:ext cx="87120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Dva dôležité body!</a:t>
            </a:r>
            <a:endParaRPr kumimoji="0" lang="en-GB" sz="3600" b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0528" y="1556792"/>
            <a:ext cx="90730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k-SK" sz="2400" b="1" dirty="0">
                <a:solidFill>
                  <a:srgbClr val="C00000"/>
                </a:solidFill>
              </a:rPr>
              <a:t>Záverečná správa je v prvom rade výsledkom práce klienta. Poradca zaručuje, že klient pochopí a osvojí si obsah tohto dokumentu.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k-SK" sz="2400" b="1" dirty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sk-SK" sz="2400" b="1" dirty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k-SK" sz="2400" b="1" dirty="0">
                <a:solidFill>
                  <a:srgbClr val="009F3C"/>
                </a:solidFill>
              </a:rPr>
              <a:t>Primárnym príjemcom záverečnej správy je klient, ale táto by mala byť použiteľná v komunikácii s tretími osobami.</a:t>
            </a:r>
          </a:p>
        </p:txBody>
      </p:sp>
    </p:spTree>
    <p:extLst>
      <p:ext uri="{BB962C8B-B14F-4D97-AF65-F5344CB8AC3E}">
        <p14:creationId xmlns:p14="http://schemas.microsoft.com/office/powerpoint/2010/main" val="179202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Príklad priebehu</a:t>
            </a:r>
            <a:endParaRPr kumimoji="0" lang="en-GB" sz="3600" b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0837"/>
              </p:ext>
            </p:extLst>
          </p:nvPr>
        </p:nvGraphicFramePr>
        <p:xfrm>
          <a:off x="179512" y="1397000"/>
          <a:ext cx="8712969" cy="3977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990000"/>
                          </a:solidFill>
                        </a:rPr>
                        <a:t>Čo?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990000"/>
                          </a:solidFill>
                        </a:rPr>
                        <a:t>Ako dlho?</a:t>
                      </a:r>
                      <a:endParaRPr lang="en-US" dirty="0">
                        <a:solidFill>
                          <a:srgbClr val="99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Úvod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Informačné stretnutie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Vstupný</a:t>
                      </a:r>
                      <a:r>
                        <a:rPr lang="sk-SK" baseline="0" dirty="0">
                          <a:solidFill>
                            <a:srgbClr val="0B3261"/>
                          </a:solidFill>
                        </a:rPr>
                        <a:t> rozhovor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 hodina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Zber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Založenie portfólia</a:t>
                      </a:r>
                      <a:r>
                        <a:rPr lang="sk-SK" baseline="0" dirty="0">
                          <a:solidFill>
                            <a:srgbClr val="0B3261"/>
                          </a:solidFill>
                        </a:rPr>
                        <a:t> kompetencií</a:t>
                      </a:r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 (skupina)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3 hodiny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Vypracovanie </a:t>
                      </a:r>
                      <a:r>
                        <a:rPr lang="sk-SK" dirty="0" err="1">
                          <a:solidFill>
                            <a:srgbClr val="0B3261"/>
                          </a:solidFill>
                        </a:rPr>
                        <a:t>kariérového</a:t>
                      </a:r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 kvietka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2 hodiny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Vyhľadávanie</a:t>
                      </a:r>
                      <a:r>
                        <a:rPr lang="sk-SK" baseline="0" dirty="0">
                          <a:solidFill>
                            <a:srgbClr val="0B3261"/>
                          </a:solidFill>
                        </a:rPr>
                        <a:t> informácií o trhu práce a povolaniach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 hodina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Záver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Monitorovanie</a:t>
                      </a:r>
                      <a:r>
                        <a:rPr lang="sk-SK" baseline="0" dirty="0">
                          <a:solidFill>
                            <a:srgbClr val="0B3261"/>
                          </a:solidFill>
                        </a:rPr>
                        <a:t> – výsledky prieskumu trhu práce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 hodina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Príprava záverečnej</a:t>
                      </a:r>
                      <a:r>
                        <a:rPr lang="sk-SK" baseline="0" dirty="0">
                          <a:solidFill>
                            <a:srgbClr val="0B3261"/>
                          </a:solidFill>
                        </a:rPr>
                        <a:t> správy (poradca)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 hodina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Rozhovor – dokončenie a odovzdanie záverečná správa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 hodina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SPOLU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B3261"/>
                          </a:solidFill>
                        </a:rPr>
                        <a:t>10 hodín</a:t>
                      </a:r>
                      <a:endParaRPr lang="en-US" dirty="0">
                        <a:solidFill>
                          <a:srgbClr val="0B326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5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92638"/>
              </p:ext>
            </p:extLst>
          </p:nvPr>
        </p:nvGraphicFramePr>
        <p:xfrm>
          <a:off x="179512" y="188640"/>
          <a:ext cx="8712969" cy="59242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34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25729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71976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2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28481"/>
              </p:ext>
            </p:extLst>
          </p:nvPr>
        </p:nvGraphicFramePr>
        <p:xfrm>
          <a:off x="179512" y="188640"/>
          <a:ext cx="8712969" cy="60237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4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21252"/>
              </p:ext>
            </p:extLst>
          </p:nvPr>
        </p:nvGraphicFramePr>
        <p:xfrm>
          <a:off x="179512" y="188640"/>
          <a:ext cx="8712969" cy="6123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Určujú</a:t>
                      </a:r>
                      <a:r>
                        <a:rPr lang="sk-SK" sz="1400" baseline="0" dirty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Určenie</a:t>
                      </a:r>
                      <a:r>
                        <a:rPr lang="sk-SK" sz="1400" baseline="0" dirty="0"/>
                        <a:t> všeobecnej profesijnej oblasti, typu činností</a:t>
                      </a:r>
                    </a:p>
                    <a:p>
                      <a:r>
                        <a:rPr lang="sk-SK" sz="1400" baseline="0" dirty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5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46801"/>
              </p:ext>
            </p:extLst>
          </p:nvPr>
        </p:nvGraphicFramePr>
        <p:xfrm>
          <a:off x="179512" y="188640"/>
          <a:ext cx="8712969" cy="6123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Určujú</a:t>
                      </a:r>
                      <a:r>
                        <a:rPr lang="sk-SK" sz="1400" baseline="0" dirty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Určenie</a:t>
                      </a:r>
                      <a:r>
                        <a:rPr lang="sk-SK" sz="1400" baseline="0" dirty="0"/>
                        <a:t> všeobecnej profesijnej oblasti, typu činností</a:t>
                      </a:r>
                    </a:p>
                    <a:p>
                      <a:r>
                        <a:rPr lang="sk-SK" sz="1400" baseline="0" dirty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ktoré kompetencie (vedomosti, zručnosti, </a:t>
                      </a:r>
                      <a:r>
                        <a:rPr lang="sk-SK" sz="1400" dirty="0" err="1"/>
                        <a:t>osob</a:t>
                      </a:r>
                      <a:r>
                        <a:rPr lang="sk-SK" sz="1400" dirty="0"/>
                        <a:t>. predpoklady) uľahčia dosiahnutie cieľa. Identifikácia</a:t>
                      </a:r>
                      <a:r>
                        <a:rPr lang="sk-SK" sz="1400" baseline="0" dirty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Sústredenie</a:t>
                      </a:r>
                      <a:r>
                        <a:rPr lang="sk-SK" sz="1400" baseline="0" dirty="0"/>
                        <a:t> sa na psychologické charakteristiky.</a:t>
                      </a:r>
                    </a:p>
                    <a:p>
                      <a:r>
                        <a:rPr lang="sk-SK" sz="1400" baseline="0" dirty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557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Určujú</a:t>
                      </a:r>
                      <a:r>
                        <a:rPr lang="sk-SK" sz="1400" baseline="0" dirty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Určenie</a:t>
                      </a:r>
                      <a:r>
                        <a:rPr lang="sk-SK" sz="1400" baseline="0" dirty="0"/>
                        <a:t> všeobecnej profesijnej oblasti, typu činností</a:t>
                      </a:r>
                    </a:p>
                    <a:p>
                      <a:r>
                        <a:rPr lang="sk-SK" sz="1400" baseline="0" dirty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ktoré kompetencie (vedomosti, zručnosti, </a:t>
                      </a:r>
                      <a:r>
                        <a:rPr lang="sk-SK" sz="1400" dirty="0" err="1"/>
                        <a:t>osob</a:t>
                      </a:r>
                      <a:r>
                        <a:rPr lang="sk-SK" sz="1400" dirty="0"/>
                        <a:t>. predpoklady) uľahčia dosiahnutie cieľa. Identifikácia</a:t>
                      </a:r>
                      <a:r>
                        <a:rPr lang="sk-SK" sz="1400" baseline="0" dirty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Sústredenie</a:t>
                      </a:r>
                      <a:r>
                        <a:rPr lang="sk-SK" sz="1400" baseline="0" dirty="0"/>
                        <a:t> sa na psychologické charakteristiky.</a:t>
                      </a:r>
                    </a:p>
                    <a:p>
                      <a:r>
                        <a:rPr lang="sk-SK" sz="1400" baseline="0" dirty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Uistenie sa o realizovateľnosti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baseline="0" dirty="0" err="1"/>
                        <a:t>kariérového</a:t>
                      </a:r>
                      <a:r>
                        <a:rPr lang="sk-SK" sz="1400" baseline="0" dirty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Vypracuje poradca.</a:t>
                      </a:r>
                    </a:p>
                    <a:p>
                      <a:r>
                        <a:rPr lang="sk-SK" sz="1400" dirty="0"/>
                        <a:t>Všeobecné</a:t>
                      </a:r>
                      <a:r>
                        <a:rPr lang="sk-SK" sz="1400" baseline="0" dirty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10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22190"/>
              </p:ext>
            </p:extLst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Určujú</a:t>
                      </a:r>
                      <a:r>
                        <a:rPr lang="sk-SK" sz="1400" baseline="0" dirty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Určenie</a:t>
                      </a:r>
                      <a:r>
                        <a:rPr lang="sk-SK" sz="1400" baseline="0" dirty="0"/>
                        <a:t> všeobecnej profesijnej oblasti, typu činností</a:t>
                      </a:r>
                    </a:p>
                    <a:p>
                      <a:r>
                        <a:rPr lang="sk-SK" sz="1400" baseline="0" dirty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ktoré kompetencie (vedomosti, zručnosti, </a:t>
                      </a:r>
                      <a:r>
                        <a:rPr lang="sk-SK" sz="1400" dirty="0" err="1"/>
                        <a:t>osob</a:t>
                      </a:r>
                      <a:r>
                        <a:rPr lang="sk-SK" sz="1400" dirty="0"/>
                        <a:t>. predpoklady) uľahčia dosiahnutie cieľa. Identifikácia</a:t>
                      </a:r>
                      <a:r>
                        <a:rPr lang="sk-SK" sz="1400" baseline="0" dirty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Sústredenie</a:t>
                      </a:r>
                      <a:r>
                        <a:rPr lang="sk-SK" sz="1400" baseline="0" dirty="0"/>
                        <a:t> sa na psychologické charakteristiky.</a:t>
                      </a:r>
                    </a:p>
                    <a:p>
                      <a:r>
                        <a:rPr lang="sk-SK" sz="1400" baseline="0" dirty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Uistenie sa o realizovateľnosti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baseline="0" dirty="0" err="1"/>
                        <a:t>kariérového</a:t>
                      </a:r>
                      <a:r>
                        <a:rPr lang="sk-SK" sz="1400" baseline="0" dirty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Vypracuje poradca.</a:t>
                      </a:r>
                    </a:p>
                    <a:p>
                      <a:r>
                        <a:rPr lang="sk-SK" sz="1400" dirty="0"/>
                        <a:t>Všeobecné</a:t>
                      </a:r>
                      <a:r>
                        <a:rPr lang="sk-SK" sz="1400" baseline="0" dirty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Kontrolovateľné aktivity, ktoré umožnia ďalšiu prácu s klientom.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Príliš vágne aktivity.</a:t>
                      </a:r>
                    </a:p>
                    <a:p>
                      <a:r>
                        <a:rPr lang="sk-SK" sz="1400" dirty="0"/>
                        <a:t>Šablónovitosť.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2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Aktivity záverečnej fázy</a:t>
            </a:r>
            <a:endParaRPr kumimoji="0" lang="en-GB" sz="3600" b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84784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400" b="1" dirty="0">
                <a:solidFill>
                  <a:srgbClr val="0B3261"/>
                </a:solidFill>
              </a:rPr>
              <a:t>Zhrnúť zistenia fázy zberu informácií </a:t>
            </a:r>
            <a:r>
              <a:rPr lang="sk-SK" sz="2400" b="1" i="1" dirty="0">
                <a:solidFill>
                  <a:srgbClr val="0B3261"/>
                </a:solidFill>
              </a:rPr>
              <a:t>(zhrnutie kompetencii, kvietok...)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sk-SK" sz="2400" i="1" dirty="0">
              <a:solidFill>
                <a:srgbClr val="0B326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400" b="1" dirty="0">
                <a:solidFill>
                  <a:srgbClr val="F58D01"/>
                </a:solidFill>
              </a:rPr>
              <a:t>Spoločne stanoviť 2 realistické kariérové ciele </a:t>
            </a:r>
            <a:r>
              <a:rPr lang="sk-SK" sz="2400" b="1" i="1" dirty="0">
                <a:solidFill>
                  <a:srgbClr val="F58D01"/>
                </a:solidFill>
              </a:rPr>
              <a:t>(rozhodovanie medzi alternatívami, ako dosiahnuť cieľ, predstavenie cieľov...)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sk-SK" sz="2400" b="1" dirty="0">
              <a:solidFill>
                <a:srgbClr val="F58D0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400" b="1" dirty="0">
                <a:solidFill>
                  <a:srgbClr val="009F3C"/>
                </a:solidFill>
              </a:rPr>
              <a:t>Overiť realizovateľnosť kariérového cieľa </a:t>
            </a:r>
            <a:r>
              <a:rPr lang="sk-SK" sz="2400" b="1" i="1" dirty="0">
                <a:solidFill>
                  <a:srgbClr val="009F3C"/>
                </a:solidFill>
              </a:rPr>
              <a:t>(urobiť prieskum trhu práce, rozhovory s ľuďmi z praxe)</a:t>
            </a:r>
            <a:endParaRPr lang="sk-SK" sz="2400" b="1" dirty="0">
              <a:solidFill>
                <a:srgbClr val="009F3C"/>
              </a:solidFill>
            </a:endParaRPr>
          </a:p>
          <a:p>
            <a:endParaRPr lang="sk-SK" sz="2400" dirty="0">
              <a:solidFill>
                <a:srgbClr val="0B326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400" b="1" dirty="0">
                <a:solidFill>
                  <a:srgbClr val="C00000"/>
                </a:solidFill>
              </a:rPr>
              <a:t>Vypracovať akčný plán</a:t>
            </a:r>
          </a:p>
          <a:p>
            <a:endParaRPr lang="sk-SK" sz="2400" dirty="0">
              <a:solidFill>
                <a:srgbClr val="0B326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sk-SK" sz="2400" b="1" i="1" dirty="0">
                <a:solidFill>
                  <a:srgbClr val="0B3261"/>
                </a:solidFill>
              </a:rPr>
              <a:t>Pripraviť spoločne záverečnú správu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358010"/>
              </p:ext>
            </p:extLst>
          </p:nvPr>
        </p:nvGraphicFramePr>
        <p:xfrm>
          <a:off x="179512" y="188640"/>
          <a:ext cx="8712969" cy="6159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86">
                <a:tc>
                  <a:txBody>
                    <a:bodyPr/>
                    <a:lstStyle/>
                    <a:p>
                      <a:r>
                        <a:rPr lang="sk-SK" sz="1400" dirty="0"/>
                        <a:t>Typ informácie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Prečo?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Najčastejšie chyby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Okolnosti a ciele BK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Situovať BK do životného kontextu</a:t>
                      </a:r>
                    </a:p>
                    <a:p>
                      <a:r>
                        <a:rPr lang="sk-SK" sz="1400" dirty="0"/>
                        <a:t>Ukázať,</a:t>
                      </a:r>
                      <a:r>
                        <a:rPr lang="sk-SK" sz="1400" baseline="0" dirty="0"/>
                        <a:t> že ciele boli stanovené na základe potrieb individuálneho klienta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Úplné vynechanie alebo všeobecný či typizovaný popis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Hlavné</a:t>
                      </a:r>
                      <a:r>
                        <a:rPr lang="sk-SK" sz="1400" b="1" baseline="0" dirty="0"/>
                        <a:t> fázy a použité metódy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sk-SK" sz="1400" dirty="0"/>
                        <a:t>Jasné určenie trvania a priebehu</a:t>
                      </a:r>
                      <a:r>
                        <a:rPr lang="sk-SK" sz="1400" baseline="0" dirty="0"/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sk-SK" sz="1400" baseline="0" dirty="0"/>
                        <a:t>Možnosť určiť pôvod uvádzaných informácií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Šablónovitý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priebeh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BK</a:t>
                      </a:r>
                      <a:endParaRPr kumimoji="0" lang="sk-SK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0" lang="sk-SK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Všeobecný popis metód</a:t>
                      </a:r>
                      <a:r>
                        <a:rPr kumimoji="0" lang="sk-SK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priebehu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/>
                        <a:t>Motivácie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na základe čoho sme dospeli k určeniu </a:t>
                      </a:r>
                      <a:r>
                        <a:rPr lang="sk-SK" sz="1400" dirty="0" err="1"/>
                        <a:t>kariérového</a:t>
                      </a:r>
                      <a:r>
                        <a:rPr lang="sk-SK" sz="1400" dirty="0"/>
                        <a:t> cieľa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Používanie odborných</a:t>
                      </a:r>
                      <a:r>
                        <a:rPr lang="sk-SK" sz="1400" baseline="0" dirty="0"/>
                        <a:t> psychologických termínov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27">
                <a:tc>
                  <a:txBody>
                    <a:bodyPr/>
                    <a:lstStyle/>
                    <a:p>
                      <a:r>
                        <a:rPr lang="sk-SK" sz="1400" b="1" dirty="0" err="1"/>
                        <a:t>Kariérové</a:t>
                      </a:r>
                      <a:r>
                        <a:rPr lang="sk-SK" sz="1400" b="1" baseline="0" dirty="0"/>
                        <a:t> ciele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Určujú</a:t>
                      </a:r>
                      <a:r>
                        <a:rPr lang="sk-SK" sz="1400" baseline="0" dirty="0"/>
                        <a:t> jasný smer pre akčný plán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Určenie</a:t>
                      </a:r>
                      <a:r>
                        <a:rPr lang="sk-SK" sz="1400" baseline="0" dirty="0"/>
                        <a:t> všeobecnej profesijnej oblasti, typu činností</a:t>
                      </a:r>
                    </a:p>
                    <a:p>
                      <a:r>
                        <a:rPr lang="sk-SK" sz="1400" baseline="0" dirty="0"/>
                        <a:t>Príliš veľa alternatív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710">
                <a:tc>
                  <a:txBody>
                    <a:bodyPr/>
                    <a:lstStyle/>
                    <a:p>
                      <a:r>
                        <a:rPr lang="sk-SK" sz="1400" b="1" dirty="0"/>
                        <a:t>Kompetencie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Ukázať, ktoré kompetencie (vedomosti, zručnosti, </a:t>
                      </a:r>
                      <a:r>
                        <a:rPr lang="sk-SK" sz="1400" dirty="0" err="1"/>
                        <a:t>osob</a:t>
                      </a:r>
                      <a:r>
                        <a:rPr lang="sk-SK" sz="1400" dirty="0"/>
                        <a:t>. predpoklady) uľahčia dosiahnutie cieľa. Identifikácia</a:t>
                      </a:r>
                      <a:r>
                        <a:rPr lang="sk-SK" sz="1400" baseline="0" dirty="0"/>
                        <a:t> vzdelávacích potrieb.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Sústredenie</a:t>
                      </a:r>
                      <a:r>
                        <a:rPr lang="sk-SK" sz="1400" baseline="0" dirty="0"/>
                        <a:t> sa na psychologické charakteristiky.</a:t>
                      </a:r>
                    </a:p>
                    <a:p>
                      <a:r>
                        <a:rPr lang="sk-SK" sz="1400" baseline="0" dirty="0"/>
                        <a:t>Kompetencie prepísané z ISTP bez nadväznosti na konkrétnu skúsenosť.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103">
                <a:tc>
                  <a:txBody>
                    <a:bodyPr/>
                    <a:lstStyle/>
                    <a:p>
                      <a:r>
                        <a:rPr lang="sk-SK" sz="1400" b="1" dirty="0"/>
                        <a:t>Trh práce,</a:t>
                      </a:r>
                      <a:r>
                        <a:rPr lang="sk-SK" sz="1400" b="1" baseline="0" dirty="0"/>
                        <a:t> prostredie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Uistenie sa o realizovateľnosti</a:t>
                      </a:r>
                      <a:r>
                        <a:rPr lang="sk-SK" sz="1400" baseline="0" dirty="0"/>
                        <a:t> </a:t>
                      </a:r>
                      <a:r>
                        <a:rPr lang="sk-SK" sz="1400" baseline="0" dirty="0" err="1"/>
                        <a:t>kariérového</a:t>
                      </a:r>
                      <a:r>
                        <a:rPr lang="sk-SK" sz="1400" baseline="0" dirty="0"/>
                        <a:t> cieľa. Dôraz na aktivitu klienta.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Vypracuje poradca.</a:t>
                      </a:r>
                    </a:p>
                    <a:p>
                      <a:r>
                        <a:rPr lang="sk-SK" sz="1400" dirty="0"/>
                        <a:t>Všeobecné</a:t>
                      </a:r>
                      <a:r>
                        <a:rPr lang="sk-SK" sz="1400" baseline="0" dirty="0"/>
                        <a:t> informácie.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Akčný plán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Kontrolovateľné aktivity, ktoré umožnia ďalšiu prácu s klientom.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Príliš vágne aktivity.</a:t>
                      </a:r>
                    </a:p>
                    <a:p>
                      <a:r>
                        <a:rPr lang="sk-SK" sz="1400" dirty="0"/>
                        <a:t>Šablónovitosť.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358">
                <a:tc>
                  <a:txBody>
                    <a:bodyPr/>
                    <a:lstStyle/>
                    <a:p>
                      <a:r>
                        <a:rPr lang="sk-SK" sz="1400" b="1" dirty="0"/>
                        <a:t>Komentáre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Nepovinné:</a:t>
                      </a:r>
                      <a:r>
                        <a:rPr lang="sk-SK" sz="1400" baseline="0" dirty="0"/>
                        <a:t> ukázať, že záverečná správa je výsledkom jeho práce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/>
                        <a:t>Klinické odporúčania.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1B587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Kritériá kvality záverečnej fázy</a:t>
            </a:r>
            <a:endParaRPr kumimoji="0" lang="en-GB" sz="3200" b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sk-SK" dirty="0"/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C00000"/>
                </a:solidFill>
              </a:rPr>
              <a:t>Aspoň </a:t>
            </a:r>
            <a:r>
              <a:rPr lang="sk-SK" sz="2000" b="1" dirty="0">
                <a:solidFill>
                  <a:srgbClr val="C00000"/>
                </a:solidFill>
              </a:rPr>
              <a:t>jeden individuálny rozhovor</a:t>
            </a:r>
            <a:r>
              <a:rPr lang="sk-SK" sz="2000" dirty="0">
                <a:solidFill>
                  <a:srgbClr val="C00000"/>
                </a:solidFill>
              </a:rPr>
              <a:t> s poradcom</a:t>
            </a: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C00000"/>
              </a:solidFill>
            </a:endParaRP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009F3C"/>
                </a:solidFill>
              </a:rPr>
              <a:t>Zrozumiteľný priebežný súhrn</a:t>
            </a:r>
            <a:endParaRPr lang="sk-SK" sz="2000" dirty="0">
              <a:solidFill>
                <a:srgbClr val="009F3C"/>
              </a:solidFill>
            </a:endParaRP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C00000"/>
              </a:solidFill>
            </a:endParaRP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r>
              <a:rPr lang="sk-SK" sz="2000" b="1" dirty="0">
                <a:solidFill>
                  <a:srgbClr val="FFC000"/>
                </a:solidFill>
              </a:rPr>
              <a:t>Vedie k vytvoreniu aspoň dvoch alternatív</a:t>
            </a: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endParaRPr lang="sk-SK" sz="2000" dirty="0">
              <a:solidFill>
                <a:srgbClr val="C00000"/>
              </a:solidFill>
            </a:endParaRP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0B3261"/>
                </a:solidFill>
              </a:rPr>
              <a:t>Použitý jazyk musí byť </a:t>
            </a:r>
            <a:r>
              <a:rPr lang="sk-SK" sz="2000" b="1" dirty="0">
                <a:solidFill>
                  <a:srgbClr val="0B3261"/>
                </a:solidFill>
              </a:rPr>
              <a:t>jasný a zrozumiteľný </a:t>
            </a:r>
            <a:r>
              <a:rPr lang="sk-SK" sz="2000" dirty="0">
                <a:solidFill>
                  <a:srgbClr val="0B3261"/>
                </a:solidFill>
              </a:rPr>
              <a:t>klientovi</a:t>
            </a: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endParaRPr lang="sk-SK" sz="2000" dirty="0">
              <a:solidFill>
                <a:srgbClr val="C00000"/>
              </a:solidFill>
            </a:endParaRPr>
          </a:p>
          <a:p>
            <a:pPr marL="285750" lvl="0" indent="-285750" algn="ctr">
              <a:buFont typeface="Wingdings" panose="05000000000000000000" pitchFamily="2" charset="2"/>
              <a:buChar char="Ø"/>
            </a:pPr>
            <a:r>
              <a:rPr lang="sk-SK" sz="2000" dirty="0">
                <a:solidFill>
                  <a:srgbClr val="C00000"/>
                </a:solidFill>
              </a:rPr>
              <a:t>Priame overovanie vo vzťahu k </a:t>
            </a:r>
            <a:r>
              <a:rPr lang="sk-SK" sz="2000" b="1" dirty="0">
                <a:solidFill>
                  <a:srgbClr val="C00000"/>
                </a:solidFill>
              </a:rPr>
              <a:t>TP / dokumentácie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40" y="6381328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40"/>
            <a:ext cx="8712968" cy="850106"/>
          </a:xfrm>
          <a:prstGeom prst="rect">
            <a:avLst/>
          </a:prstGeom>
          <a:solidFill>
            <a:srgbClr val="99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pl-PL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Príklad 1 – zhrnutie kompetencií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64" y="5949280"/>
            <a:ext cx="2026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dirty="0"/>
              <a:t>Zdroj: EUROPASS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577275"/>
              </p:ext>
            </p:extLst>
          </p:nvPr>
        </p:nvGraphicFramePr>
        <p:xfrm>
          <a:off x="179512" y="1268760"/>
          <a:ext cx="8712970" cy="4464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2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5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0B3261"/>
                          </a:solidFill>
                          <a:effectLst/>
                        </a:rPr>
                        <a:t>Komunikačné kompetencie</a:t>
                      </a:r>
                      <a:endParaRPr lang="en-US" sz="1400" dirty="0">
                        <a:solidFill>
                          <a:srgbClr val="0B326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49" marR="76249" marT="38125" marB="38125" anchor="ctr">
                    <a:solidFill>
                      <a:srgbClr val="F58D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0B3261"/>
                          </a:solidFill>
                          <a:effectLst/>
                        </a:rPr>
                        <a:t>Organizačné a riadiace kompetencie</a:t>
                      </a:r>
                      <a:endParaRPr lang="en-US" sz="1400" dirty="0">
                        <a:solidFill>
                          <a:srgbClr val="0B326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58D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0B3261"/>
                          </a:solidFill>
                          <a:effectLst/>
                        </a:rPr>
                        <a:t>Odborné kompetencie</a:t>
                      </a:r>
                      <a:endParaRPr lang="en-US" sz="1400" dirty="0">
                        <a:solidFill>
                          <a:srgbClr val="0B326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58D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0B3261"/>
                          </a:solidFill>
                          <a:effectLst/>
                        </a:rPr>
                        <a:t>Počítačové kompetencie</a:t>
                      </a:r>
                      <a:endParaRPr lang="en-US" sz="1400" dirty="0">
                        <a:solidFill>
                          <a:srgbClr val="0B326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58D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rgbClr val="0B3261"/>
                          </a:solidFill>
                          <a:effectLst/>
                        </a:rPr>
                        <a:t>Iné kompetencie</a:t>
                      </a:r>
                      <a:endParaRPr lang="en-US" sz="1400" dirty="0">
                        <a:solidFill>
                          <a:srgbClr val="0B326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58D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4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49" marR="76249" marT="38125" marB="381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sk-SK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5516" y="260648"/>
            <a:ext cx="8712968" cy="850106"/>
          </a:xfrm>
          <a:prstGeom prst="rect">
            <a:avLst/>
          </a:prstGeom>
          <a:solidFill>
            <a:srgbClr val="99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pl-PL" sz="2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Príklad 2: Kvietok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166115"/>
              </p:ext>
            </p:extLst>
          </p:nvPr>
        </p:nvGraphicFramePr>
        <p:xfrm>
          <a:off x="-245110" y="1412776"/>
          <a:ext cx="9634220" cy="523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23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16633"/>
            <a:ext cx="1152128" cy="6596630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vert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pl-PL" sz="24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Príklad 3: Rozhovory s ľuďmi z praxe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5696" y="764704"/>
            <a:ext cx="7200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rgbClr val="0B3261"/>
                </a:solidFill>
              </a:rPr>
              <a:t>Ako</a:t>
            </a:r>
            <a:r>
              <a:rPr lang="en-US" sz="2000" dirty="0">
                <a:solidFill>
                  <a:srgbClr val="0B3261"/>
                </a:solidFill>
              </a:rPr>
              <a:t> </a:t>
            </a:r>
            <a:r>
              <a:rPr lang="en-US" sz="2000" dirty="0" err="1">
                <a:solidFill>
                  <a:srgbClr val="0B3261"/>
                </a:solidFill>
              </a:rPr>
              <a:t>ste</a:t>
            </a:r>
            <a:r>
              <a:rPr lang="en-US" sz="2000" dirty="0">
                <a:solidFill>
                  <a:srgbClr val="0B3261"/>
                </a:solidFill>
              </a:rPr>
              <a:t> </a:t>
            </a:r>
            <a:r>
              <a:rPr lang="en-US" sz="2000" dirty="0" err="1">
                <a:solidFill>
                  <a:srgbClr val="0B3261"/>
                </a:solidFill>
              </a:rPr>
              <a:t>vo</a:t>
            </a:r>
            <a:r>
              <a:rPr lang="en-US" sz="2000" dirty="0">
                <a:solidFill>
                  <a:srgbClr val="0B3261"/>
                </a:solidFill>
              </a:rPr>
              <a:t> </a:t>
            </a:r>
            <a:r>
              <a:rPr lang="en-US" sz="2000" dirty="0" err="1">
                <a:solidFill>
                  <a:srgbClr val="0B3261"/>
                </a:solidFill>
              </a:rPr>
              <a:t>svojom</a:t>
            </a:r>
            <a:r>
              <a:rPr lang="en-US" sz="2000" dirty="0">
                <a:solidFill>
                  <a:srgbClr val="0B3261"/>
                </a:solidFill>
              </a:rPr>
              <a:t> </a:t>
            </a:r>
            <a:r>
              <a:rPr lang="en-US" sz="2000" dirty="0" err="1">
                <a:solidFill>
                  <a:srgbClr val="0B3261"/>
                </a:solidFill>
              </a:rPr>
              <a:t>povolaní</a:t>
            </a:r>
            <a:r>
              <a:rPr lang="en-US" sz="2000" dirty="0">
                <a:solidFill>
                  <a:srgbClr val="0B3261"/>
                </a:solidFill>
              </a:rPr>
              <a:t> </a:t>
            </a:r>
            <a:r>
              <a:rPr lang="en-US" sz="2000" dirty="0" err="1">
                <a:solidFill>
                  <a:srgbClr val="0B3261"/>
                </a:solidFill>
              </a:rPr>
              <a:t>začínali</a:t>
            </a:r>
            <a:r>
              <a:rPr lang="en-US" sz="2000" dirty="0">
                <a:solidFill>
                  <a:srgbClr val="0B3261"/>
                </a:solidFill>
              </a:rPr>
              <a:t>? </a:t>
            </a:r>
            <a:endParaRPr lang="sk-SK" sz="2000" dirty="0">
              <a:solidFill>
                <a:srgbClr val="0B3261"/>
              </a:solidFill>
            </a:endParaRPr>
          </a:p>
          <a:p>
            <a:r>
              <a:rPr lang="sk-SK" sz="2000" dirty="0">
                <a:solidFill>
                  <a:srgbClr val="0B3261"/>
                </a:solidFill>
              </a:rPr>
              <a:t>     Čo bolo najťažšie</a:t>
            </a:r>
            <a:r>
              <a:rPr lang="en-US" sz="2000" dirty="0">
                <a:solidFill>
                  <a:srgbClr val="0B3261"/>
                </a:solidFill>
              </a:rPr>
              <a:t>?</a:t>
            </a:r>
          </a:p>
          <a:p>
            <a:endParaRPr lang="en-US" sz="2000" dirty="0">
              <a:solidFill>
                <a:srgbClr val="0B3261"/>
              </a:solidFill>
            </a:endParaRPr>
          </a:p>
          <a:p>
            <a:r>
              <a:rPr lang="en-US" sz="2000" dirty="0">
                <a:solidFill>
                  <a:srgbClr val="0B3261"/>
                </a:solidFill>
              </a:rPr>
              <a:t>2. </a:t>
            </a:r>
            <a:r>
              <a:rPr lang="sk-SK" sz="2000" dirty="0">
                <a:solidFill>
                  <a:srgbClr val="0B3261"/>
                </a:solidFill>
              </a:rPr>
              <a:t>Ako vyzerá Váš typický pracovný deň? 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Aké sú hlavné činnosti? 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Aké je Vaše pracovné prostredie?</a:t>
            </a:r>
            <a:endParaRPr lang="en-US" sz="2000" dirty="0">
              <a:solidFill>
                <a:srgbClr val="0B3261"/>
              </a:solidFill>
            </a:endParaRPr>
          </a:p>
          <a:p>
            <a:endParaRPr lang="en-US" sz="2000" dirty="0">
              <a:solidFill>
                <a:srgbClr val="0B3261"/>
              </a:solidFill>
            </a:endParaRPr>
          </a:p>
          <a:p>
            <a:r>
              <a:rPr lang="en-US" sz="2000" dirty="0">
                <a:solidFill>
                  <a:srgbClr val="0B3261"/>
                </a:solidFill>
              </a:rPr>
              <a:t>3. </a:t>
            </a:r>
            <a:r>
              <a:rPr lang="sk-SK" sz="2000" dirty="0">
                <a:solidFill>
                  <a:srgbClr val="0B3261"/>
                </a:solidFill>
              </a:rPr>
              <a:t>Čo považujete za výhody a nevýhody Vášho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povolania?</a:t>
            </a:r>
            <a:endParaRPr lang="en-US" sz="2000" dirty="0">
              <a:solidFill>
                <a:srgbClr val="0B3261"/>
              </a:solidFill>
            </a:endParaRPr>
          </a:p>
          <a:p>
            <a:endParaRPr lang="en-US" sz="2000" dirty="0">
              <a:solidFill>
                <a:srgbClr val="0B3261"/>
              </a:solidFill>
            </a:endParaRPr>
          </a:p>
          <a:p>
            <a:r>
              <a:rPr lang="en-US" sz="2000" dirty="0">
                <a:solidFill>
                  <a:srgbClr val="0B3261"/>
                </a:solidFill>
              </a:rPr>
              <a:t>4. </a:t>
            </a:r>
            <a:r>
              <a:rPr lang="sk-SK" sz="2000" dirty="0">
                <a:solidFill>
                  <a:srgbClr val="0B3261"/>
                </a:solidFill>
              </a:rPr>
              <a:t>Ako ste spokojní s Vaším povolaním / platovými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podmienkami / možnosťami ďalšieho rastu / ...?</a:t>
            </a:r>
            <a:endParaRPr lang="en-US" sz="2000" dirty="0">
              <a:solidFill>
                <a:srgbClr val="0B3261"/>
              </a:solidFill>
            </a:endParaRPr>
          </a:p>
          <a:p>
            <a:endParaRPr lang="en-US" sz="2000" dirty="0">
              <a:solidFill>
                <a:srgbClr val="0B3261"/>
              </a:solidFill>
            </a:endParaRPr>
          </a:p>
          <a:p>
            <a:r>
              <a:rPr lang="en-US" sz="2000" dirty="0">
                <a:solidFill>
                  <a:srgbClr val="0B3261"/>
                </a:solidFill>
              </a:rPr>
              <a:t>5. </a:t>
            </a:r>
            <a:r>
              <a:rPr lang="sk-SK" sz="2000" dirty="0">
                <a:solidFill>
                  <a:srgbClr val="0B3261"/>
                </a:solidFill>
              </a:rPr>
              <a:t>Čo by ste odporúčali človeku, ktorý chce v tomto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povolaní začínať (skúsenosť, vzdelanie, životopis,</a:t>
            </a:r>
          </a:p>
          <a:p>
            <a:r>
              <a:rPr lang="sk-SK" sz="2000" dirty="0">
                <a:solidFill>
                  <a:srgbClr val="0B3261"/>
                </a:solidFill>
              </a:rPr>
              <a:t>    situácia na trhu práce, ...)?</a:t>
            </a:r>
            <a:endParaRPr lang="en-US" sz="2000" dirty="0">
              <a:solidFill>
                <a:srgbClr val="0B32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6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79512" y="188637"/>
            <a:ext cx="1152128" cy="6524625"/>
          </a:xfrm>
          <a:prstGeom prst="rect">
            <a:avLst/>
          </a:prstGeom>
          <a:solidFill>
            <a:srgbClr val="1F497D">
              <a:lumMod val="75000"/>
            </a:srgbClr>
          </a:solidFill>
        </p:spPr>
        <p:txBody>
          <a:bodyPr vert="vert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pl-PL" sz="3200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Príklad 4: Od cieľa k plánu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4318"/>
            <a:ext cx="6533443" cy="67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0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539552" y="548680"/>
            <a:ext cx="8213469" cy="4051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k-SK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II. Záverečná správa</a:t>
            </a:r>
          </a:p>
          <a:p>
            <a:endParaRPr lang="sk-SK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>
                <a:solidFill>
                  <a:srgbClr val="0B3261"/>
                </a:solidFill>
              </a:rPr>
              <a:t>hlavným príjemcom záverečnej správy je klient;</a:t>
            </a:r>
          </a:p>
          <a:p>
            <a:endParaRPr lang="sk-SK" sz="3600" b="1" dirty="0">
              <a:solidFill>
                <a:srgbClr val="0B326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sk-SK" sz="3600" b="1" dirty="0">
                <a:solidFill>
                  <a:srgbClr val="0B3261"/>
                </a:solidFill>
              </a:rPr>
              <a:t>nie je len jednoduchým zhrnutím všetkých získaných informácií, ale je vysvetlením kariérových cieľov</a:t>
            </a:r>
          </a:p>
          <a:p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362" name="Picture 2" descr="http://www.arabianracing.org/wp-content/uploads/2013/07/ur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17" y="4725144"/>
            <a:ext cx="2388937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00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77182"/>
              </p:ext>
            </p:extLst>
          </p:nvPr>
        </p:nvGraphicFramePr>
        <p:xfrm>
          <a:off x="179513" y="164893"/>
          <a:ext cx="8640960" cy="6570372"/>
        </p:xfrm>
        <a:graphic>
          <a:graphicData uri="http://schemas.openxmlformats.org/drawingml/2006/table">
            <a:tbl>
              <a:tblPr firstRow="1" bandRow="1"/>
              <a:tblGrid>
                <a:gridCol w="2387526">
                  <a:extLst>
                    <a:ext uri="{9D8B030D-6E8A-4147-A177-3AD203B41FA5}">
                      <a16:colId xmlns:a16="http://schemas.microsoft.com/office/drawing/2014/main" val="968495132"/>
                    </a:ext>
                  </a:extLst>
                </a:gridCol>
                <a:gridCol w="6253434">
                  <a:extLst>
                    <a:ext uri="{9D8B030D-6E8A-4147-A177-3AD203B41FA5}">
                      <a16:colId xmlns:a16="http://schemas.microsoft.com/office/drawing/2014/main" val="1436237"/>
                    </a:ext>
                  </a:extLst>
                </a:gridCol>
              </a:tblGrid>
              <a:tr h="3469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 informácie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58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Zdroj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5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3208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Okolnosti a ciele BK 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Formulovaná dohoda / zákazka zapísaná do dohody o vykonaní bilancie kompetencií na konci vstupného rozhovoru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56376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Hlavné fázy a použité metódy (2)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Záznam OPS / IAP s priebehom a obsahom stretnutí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7773"/>
                  </a:ext>
                </a:extLst>
              </a:tr>
              <a:tr h="12768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Motivácie (3)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Výsledky rôznych aktivít bilancie kompetencií (kompetenčné portfólio, výsledky rôznych aktivít a hodnotiacich metód, prieskum trhu práce)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Poznámky poradcu, v ktorých si zapisuje to, ako klient výsledky preformuloval vlastným jazykom.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27297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Kariérové ciele (4)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Hlavný a alternatívny kariérový cieľ si určuje si ich klient, musia byť definitívne určené pred záverečným rozhovorom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05646"/>
                  </a:ext>
                </a:extLst>
              </a:tr>
              <a:tr h="1086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Kompetencie (4A, 4B)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4A: Získané kompetencie prenositeľné do kariérových cieľov – portfólio kompetencií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4B: Potrebné (chýbajúce) kompetencie – karta povolania ISTP (porovnávame to, čo klient robiť vie s tým, čo sa musí naučiť)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86824"/>
                  </a:ext>
                </a:extLst>
              </a:tr>
              <a:tr h="811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Trh práce, prostredie, aktivity (5, 6)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Vypracuje klient v rámci overovania realizovateľnosti kariérového klienta (práca na doma po dohode s poradcom v priebehu záverečnej fázy)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95198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Akčný plán (7)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Vypracované klientom v priebehu záverečnej fázy, prípadne v priebehu záverečného rozhovoru.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1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75046"/>
                  </a:ext>
                </a:extLst>
              </a:tr>
              <a:tr h="582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Komentáre (8)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Nepovinné – v prípade, že sa chce klient k záverečnej správe alebo k celému priebehu BK vyjadriť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288" marR="80288" marT="40144" marB="4014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42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18965</TotalTime>
  <Words>1634</Words>
  <Application>Microsoft Office PowerPoint</Application>
  <PresentationFormat>On-screen Show (4:3)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Segoe UI</vt:lpstr>
      <vt:lpstr>Segoe UI Light</vt:lpstr>
      <vt:lpstr>Times New Roman</vt:lpstr>
      <vt:lpstr>Verdana</vt:lpstr>
      <vt:lpstr>Wingdings</vt:lpstr>
      <vt:lpstr>Wingdings 2</vt:lpstr>
      <vt:lpstr>Office Theme</vt:lpstr>
      <vt:lpstr>Aspect</vt:lpstr>
      <vt:lpstr>Záverečná fáza  bilancie kompetencií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SAINT-GOBAIN 1.7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Pocitac</cp:lastModifiedBy>
  <cp:revision>203</cp:revision>
  <dcterms:created xsi:type="dcterms:W3CDTF">2013-06-03T12:57:42Z</dcterms:created>
  <dcterms:modified xsi:type="dcterms:W3CDTF">2017-04-23T21:49:27Z</dcterms:modified>
</cp:coreProperties>
</file>