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</p:sldMasterIdLst>
  <p:notesMasterIdLst>
    <p:notesMasterId r:id="rId24"/>
  </p:notesMasterIdLst>
  <p:sldIdLst>
    <p:sldId id="324" r:id="rId3"/>
    <p:sldId id="329" r:id="rId4"/>
    <p:sldId id="326" r:id="rId5"/>
    <p:sldId id="298" r:id="rId6"/>
    <p:sldId id="323" r:id="rId7"/>
    <p:sldId id="332" r:id="rId8"/>
    <p:sldId id="334" r:id="rId9"/>
    <p:sldId id="309" r:id="rId10"/>
    <p:sldId id="336" r:id="rId11"/>
    <p:sldId id="331" r:id="rId12"/>
    <p:sldId id="337" r:id="rId13"/>
    <p:sldId id="338" r:id="rId14"/>
    <p:sldId id="339" r:id="rId15"/>
    <p:sldId id="340" r:id="rId16"/>
    <p:sldId id="341" r:id="rId17"/>
    <p:sldId id="342" r:id="rId18"/>
    <p:sldId id="346" r:id="rId19"/>
    <p:sldId id="343" r:id="rId20"/>
    <p:sldId id="345" r:id="rId21"/>
    <p:sldId id="347" r:id="rId22"/>
    <p:sldId id="34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587C"/>
    <a:srgbClr val="0B3261"/>
    <a:srgbClr val="464543"/>
    <a:srgbClr val="990000"/>
    <a:srgbClr val="E8402E"/>
    <a:srgbClr val="009F3C"/>
    <a:srgbClr val="F58D01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3" autoAdjust="0"/>
    <p:restoredTop sz="82166" autoAdjust="0"/>
  </p:normalViewPr>
  <p:slideViewPr>
    <p:cSldViewPr>
      <p:cViewPr>
        <p:scale>
          <a:sx n="103" d="100"/>
          <a:sy n="103" d="100"/>
        </p:scale>
        <p:origin x="-192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D15088-F457-423D-AD56-2A827D41EF7D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A24583-52D3-4151-B5A2-F2E2B560128B}">
      <dgm:prSet phldrT="[Text]" custT="1"/>
      <dgm:spPr>
        <a:xfrm>
          <a:off x="6126539" y="71"/>
          <a:ext cx="2728989" cy="2728989"/>
        </a:xfrm>
        <a:noFill/>
        <a:ln w="38100" cap="flat" cmpd="sng" algn="ctr">
          <a:solidFill>
            <a:srgbClr val="5B9BD5">
              <a:lumMod val="75000"/>
            </a:srgbClr>
          </a:solidFill>
          <a:prstDash val="solid"/>
          <a:miter lim="800000"/>
        </a:ln>
        <a:effectLst/>
      </dgm:spPr>
      <dgm:t>
        <a:bodyPr/>
        <a:lstStyle/>
        <a:p>
          <a:pPr algn="ctr"/>
          <a:r>
            <a:rPr lang="sk-SK" sz="1200" b="1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5. Za takýchto podmienok:</a:t>
          </a:r>
        </a:p>
        <a:p>
          <a:pPr algn="ctr"/>
          <a:endParaRPr lang="sk-SK" sz="1200" b="1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algn="l"/>
          <a:r>
            <a:rPr lang="sk-SK" sz="1400" b="1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-</a:t>
          </a:r>
        </a:p>
        <a:p>
          <a:pPr algn="l"/>
          <a:r>
            <a:rPr lang="sk-SK" sz="1400" b="1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-</a:t>
          </a:r>
        </a:p>
        <a:p>
          <a:pPr algn="l"/>
          <a:r>
            <a:rPr lang="sk-SK" sz="1400" b="1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-</a:t>
          </a:r>
        </a:p>
        <a:p>
          <a:pPr algn="l"/>
          <a:r>
            <a:rPr lang="sk-SK" sz="1400" b="1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-</a:t>
          </a:r>
        </a:p>
        <a:p>
          <a:pPr algn="l"/>
          <a:r>
            <a:rPr lang="sk-SK" sz="1400" b="1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-</a:t>
          </a:r>
        </a:p>
        <a:p>
          <a:pPr algn="ctr"/>
          <a:endParaRPr lang="sk-SK" sz="1400" b="1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</dgm:t>
    </dgm:pt>
    <dgm:pt modelId="{3B614468-5170-40A6-A64C-CD888DEB4F03}" type="parTrans" cxnId="{59C179BF-EFFF-44E8-AED2-407CA006DBDF}">
      <dgm:prSet/>
      <dgm:spPr/>
      <dgm:t>
        <a:bodyPr/>
        <a:lstStyle/>
        <a:p>
          <a:endParaRPr lang="en-US"/>
        </a:p>
      </dgm:t>
    </dgm:pt>
    <dgm:pt modelId="{866322E8-2D54-4215-A518-332A2AA2BD46}" type="sibTrans" cxnId="{59C179BF-EFFF-44E8-AED2-407CA006DBDF}">
      <dgm:prSet/>
      <dgm:spPr>
        <a:xfrm rot="5400016">
          <a:off x="7283435" y="2791236"/>
          <a:ext cx="415183" cy="635511"/>
        </a:xfrm>
        <a:solidFill>
          <a:srgbClr val="5B9BD5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778FD025-FD95-4181-83C1-FE059E75F470}">
      <dgm:prSet phldrT="[Text]" custT="1"/>
      <dgm:spPr>
        <a:xfrm>
          <a:off x="2740234" y="1277804"/>
          <a:ext cx="3389620" cy="3389620"/>
        </a:xfrm>
        <a:noFill/>
        <a:ln w="38100" cap="flat" cmpd="sng" algn="ctr">
          <a:solidFill>
            <a:srgbClr val="5B9BD5">
              <a:lumMod val="75000"/>
            </a:srgbClr>
          </a:solidFill>
          <a:prstDash val="solid"/>
          <a:miter lim="800000"/>
        </a:ln>
        <a:effectLst/>
      </dgm:spPr>
      <dgm:t>
        <a:bodyPr/>
        <a:lstStyle/>
        <a:p>
          <a:pPr algn="ctr"/>
          <a:endParaRPr lang="sk-SK" sz="1200" b="1" dirty="0" smtClean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algn="ctr"/>
          <a:r>
            <a:rPr lang="sk-SK" sz="1200" b="1" dirty="0" smtClean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3</a:t>
          </a:r>
          <a:r>
            <a:rPr lang="sk-SK" sz="1200" b="1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. Môžem v ňom použiť tieto zručnosti:</a:t>
          </a:r>
        </a:p>
        <a:p>
          <a:pPr algn="l"/>
          <a:r>
            <a:rPr lang="sk-SK" sz="1400" b="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1.</a:t>
          </a:r>
        </a:p>
        <a:p>
          <a:pPr algn="l"/>
          <a:endParaRPr lang="sk-SK" sz="600" b="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algn="l"/>
          <a:r>
            <a:rPr lang="sk-SK" sz="1400" b="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2.</a:t>
          </a:r>
        </a:p>
        <a:p>
          <a:pPr algn="l"/>
          <a:endParaRPr lang="sk-SK" sz="600" b="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algn="l"/>
          <a:r>
            <a:rPr lang="sk-SK" sz="1400" b="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3.</a:t>
          </a:r>
        </a:p>
        <a:p>
          <a:pPr algn="l"/>
          <a:endParaRPr lang="sk-SK" sz="600" b="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algn="l"/>
          <a:r>
            <a:rPr lang="sk-SK" sz="1400" b="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4.</a:t>
          </a:r>
        </a:p>
        <a:p>
          <a:pPr algn="l"/>
          <a:endParaRPr lang="sk-SK" sz="600" b="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algn="l"/>
          <a:r>
            <a:rPr lang="sk-SK" sz="1400" b="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5.</a:t>
          </a:r>
        </a:p>
        <a:p>
          <a:pPr algn="l"/>
          <a:endParaRPr lang="en-US" sz="1400" b="1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</dgm:t>
    </dgm:pt>
    <dgm:pt modelId="{462161ED-25AF-4B36-9C5B-25D956DAB2FF}" type="parTrans" cxnId="{FA4DBEC7-18C2-49E1-9EC1-CF9331C415D2}">
      <dgm:prSet/>
      <dgm:spPr/>
      <dgm:t>
        <a:bodyPr/>
        <a:lstStyle/>
        <a:p>
          <a:endParaRPr lang="en-US"/>
        </a:p>
      </dgm:t>
    </dgm:pt>
    <dgm:pt modelId="{C88C7B2E-A63F-4037-936D-57209E45CD07}" type="sibTrans" cxnId="{FA4DBEC7-18C2-49E1-9EC1-CF9331C415D2}">
      <dgm:prSet/>
      <dgm:spPr>
        <a:xfrm rot="8886139">
          <a:off x="2923522" y="4162118"/>
          <a:ext cx="289348" cy="635511"/>
        </a:xfrm>
        <a:solidFill>
          <a:srgbClr val="5B9BD5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9691FD34-20B7-48DC-A04E-CD14CA86347A}">
      <dgm:prSet phldrT="[Text]" custT="1"/>
      <dgm:spPr>
        <a:xfrm>
          <a:off x="9721" y="3513145"/>
          <a:ext cx="2728989" cy="2728989"/>
        </a:xfrm>
        <a:noFill/>
        <a:ln w="38100" cap="flat" cmpd="sng" algn="ctr">
          <a:solidFill>
            <a:srgbClr val="5B9BD5">
              <a:lumMod val="75000"/>
            </a:srgbClr>
          </a:solidFill>
          <a:prstDash val="solid"/>
          <a:miter lim="800000"/>
        </a:ln>
        <a:effectLst/>
      </dgm:spPr>
      <dgm:t>
        <a:bodyPr/>
        <a:lstStyle/>
        <a:p>
          <a:pPr algn="ctr"/>
          <a:endParaRPr lang="sk-SK" sz="1200" b="1" dirty="0" smtClean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algn="ctr"/>
          <a:r>
            <a:rPr lang="sk-SK" sz="1200" b="1" dirty="0" smtClean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2</a:t>
          </a:r>
          <a:r>
            <a:rPr lang="sk-SK" sz="1200" b="1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. Umožňuje naplno využiť moje kvality:</a:t>
          </a:r>
        </a:p>
        <a:p>
          <a:pPr algn="ctr"/>
          <a:endParaRPr lang="sk-SK" sz="1200" b="1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algn="l"/>
          <a:r>
            <a:rPr lang="sk-SK" sz="1400" b="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1.</a:t>
          </a:r>
        </a:p>
        <a:p>
          <a:pPr algn="l"/>
          <a:endParaRPr lang="sk-SK" sz="400" b="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algn="l"/>
          <a:r>
            <a:rPr lang="sk-SK" sz="1400" b="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2.</a:t>
          </a:r>
        </a:p>
        <a:p>
          <a:pPr algn="l"/>
          <a:endParaRPr lang="sk-SK" sz="400" b="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algn="l"/>
          <a:r>
            <a:rPr lang="sk-SK" sz="1400" b="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3.</a:t>
          </a:r>
        </a:p>
        <a:p>
          <a:pPr algn="l"/>
          <a:endParaRPr lang="sk-SK" sz="400" b="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algn="l"/>
          <a:r>
            <a:rPr lang="sk-SK" sz="1400" b="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4.</a:t>
          </a:r>
        </a:p>
        <a:p>
          <a:pPr algn="l"/>
          <a:endParaRPr lang="sk-SK" sz="400" b="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algn="l"/>
          <a:r>
            <a:rPr lang="sk-SK" sz="1400" b="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5.</a:t>
          </a:r>
          <a:endParaRPr lang="sk-SK" sz="1400" b="1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algn="ctr"/>
          <a:endParaRPr lang="en-US" sz="1400" b="1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</dgm:t>
    </dgm:pt>
    <dgm:pt modelId="{9FA7F73C-45D9-43B3-AC2A-6F00616FDD55}" type="parTrans" cxnId="{093B8FC6-8960-4069-93B9-7B5FD7321230}">
      <dgm:prSet/>
      <dgm:spPr/>
      <dgm:t>
        <a:bodyPr/>
        <a:lstStyle/>
        <a:p>
          <a:endParaRPr lang="en-US"/>
        </a:p>
      </dgm:t>
    </dgm:pt>
    <dgm:pt modelId="{CE5CC1DB-3EAD-467D-B50B-A156B67AE077}" type="sibTrans" cxnId="{093B8FC6-8960-4069-93B9-7B5FD7321230}">
      <dgm:prSet/>
      <dgm:spPr>
        <a:xfrm rot="16199984">
          <a:off x="1166425" y="2815108"/>
          <a:ext cx="415565" cy="635511"/>
        </a:xfrm>
        <a:solidFill>
          <a:srgbClr val="5B9BD5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298CD985-8990-43BE-9633-9C375AE52974}">
      <dgm:prSet phldrT="[Text]" custT="1"/>
      <dgm:spPr>
        <a:xfrm>
          <a:off x="9705" y="71"/>
          <a:ext cx="2728989" cy="2728989"/>
        </a:xfrm>
        <a:noFill/>
        <a:ln w="38100" cap="flat" cmpd="sng" algn="ctr">
          <a:solidFill>
            <a:srgbClr val="5B9BD5">
              <a:lumMod val="75000"/>
            </a:srgbClr>
          </a:solidFill>
          <a:prstDash val="solid"/>
          <a:miter lim="800000"/>
        </a:ln>
        <a:effectLst/>
      </dgm:spPr>
      <dgm:t>
        <a:bodyPr/>
        <a:lstStyle/>
        <a:p>
          <a:pPr algn="ctr"/>
          <a:r>
            <a:rPr lang="sk-SK" sz="1200" b="1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1. Je v súlade s týmito hodnotami:</a:t>
          </a:r>
        </a:p>
        <a:p>
          <a:pPr algn="ctr"/>
          <a:r>
            <a:rPr lang="sk-SK" sz="1200" b="1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 </a:t>
          </a:r>
        </a:p>
        <a:p>
          <a:pPr algn="l"/>
          <a:r>
            <a:rPr lang="sk-SK" sz="1400" b="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1.</a:t>
          </a:r>
        </a:p>
        <a:p>
          <a:pPr algn="l"/>
          <a:endParaRPr lang="sk-SK" sz="400" b="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algn="l"/>
          <a:r>
            <a:rPr lang="sk-SK" sz="1400" b="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2.</a:t>
          </a:r>
        </a:p>
        <a:p>
          <a:pPr algn="l"/>
          <a:endParaRPr lang="sk-SK" sz="400" b="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algn="l"/>
          <a:r>
            <a:rPr lang="sk-SK" sz="1400" b="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3.</a:t>
          </a:r>
        </a:p>
        <a:p>
          <a:pPr algn="l"/>
          <a:endParaRPr lang="sk-SK" sz="400" b="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algn="l"/>
          <a:r>
            <a:rPr lang="sk-SK" sz="1400" b="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4.</a:t>
          </a:r>
        </a:p>
        <a:p>
          <a:pPr algn="l"/>
          <a:endParaRPr lang="sk-SK" sz="400" b="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algn="l"/>
          <a:r>
            <a:rPr lang="sk-SK" sz="1400" b="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5.</a:t>
          </a:r>
          <a:endParaRPr lang="sk-SK" sz="1400" b="1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</dgm:t>
    </dgm:pt>
    <dgm:pt modelId="{F02593F2-BF04-47E3-B0D9-6C1F9BC1F0FE}" type="parTrans" cxnId="{1CD5C44A-2F3F-48EB-9354-CEE1E2C9D098}">
      <dgm:prSet/>
      <dgm:spPr/>
      <dgm:t>
        <a:bodyPr/>
        <a:lstStyle/>
        <a:p>
          <a:endParaRPr lang="en-US"/>
        </a:p>
      </dgm:t>
    </dgm:pt>
    <dgm:pt modelId="{41174750-8AF0-4730-B0A0-1A77A48502A1}" type="sibTrans" cxnId="{1CD5C44A-2F3F-48EB-9354-CEE1E2C9D098}">
      <dgm:prSet/>
      <dgm:spPr>
        <a:xfrm>
          <a:off x="3497900" y="549077"/>
          <a:ext cx="1795557" cy="635511"/>
        </a:xfrm>
        <a:solidFill>
          <a:sysClr val="window" lastClr="FFFFFF"/>
        </a:solidFill>
        <a:ln>
          <a:noFill/>
        </a:ln>
        <a:effectLst/>
      </dgm:spPr>
      <dgm:t>
        <a:bodyPr/>
        <a:lstStyle/>
        <a:p>
          <a:endParaRPr lang="en-US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F162FC08-FBA5-40F5-AC13-85C5194A1D47}">
      <dgm:prSet phldrT="[Text]" custT="1"/>
      <dgm:spPr>
        <a:xfrm>
          <a:off x="6126523" y="3512425"/>
          <a:ext cx="2728989" cy="2728989"/>
        </a:xfrm>
        <a:noFill/>
        <a:ln w="38100" cap="flat" cmpd="sng" algn="ctr">
          <a:solidFill>
            <a:srgbClr val="5B9BD5">
              <a:lumMod val="75000"/>
            </a:srgbClr>
          </a:solidFill>
          <a:prstDash val="solid"/>
          <a:miter lim="800000"/>
        </a:ln>
        <a:effectLst/>
      </dgm:spPr>
      <dgm:t>
        <a:bodyPr/>
        <a:lstStyle/>
        <a:p>
          <a:pPr algn="ctr"/>
          <a:r>
            <a:rPr lang="sk-SK" sz="1200" b="1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4. Prebieha v takomto prostredí:</a:t>
          </a:r>
        </a:p>
        <a:p>
          <a:pPr algn="l"/>
          <a:r>
            <a:rPr lang="sk-SK" sz="1400" b="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1.</a:t>
          </a:r>
        </a:p>
        <a:p>
          <a:pPr algn="l"/>
          <a:endParaRPr lang="sk-SK" sz="1400" b="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algn="l"/>
          <a:endParaRPr lang="sk-SK" sz="1400" b="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algn="l"/>
          <a:r>
            <a:rPr lang="sk-SK" sz="1400" b="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2.</a:t>
          </a:r>
        </a:p>
        <a:p>
          <a:pPr algn="l"/>
          <a:endParaRPr lang="sk-SK" sz="1400" b="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algn="l"/>
          <a:endParaRPr lang="sk-SK" sz="1400" b="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algn="l"/>
          <a:r>
            <a:rPr lang="sk-SK" sz="1400" b="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3.</a:t>
          </a:r>
          <a:endParaRPr lang="en-US" sz="1400" b="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</dgm:t>
    </dgm:pt>
    <dgm:pt modelId="{5071EB5B-9E2D-4603-ABBA-704F7F830631}" type="sibTrans" cxnId="{55C1B796-54F4-4A16-8A82-634B8EDA5C5E}">
      <dgm:prSet/>
      <dgm:spPr>
        <a:xfrm rot="12715726">
          <a:off x="5701589" y="4073096"/>
          <a:ext cx="286962" cy="635511"/>
        </a:xfrm>
        <a:solidFill>
          <a:srgbClr val="5B9BD5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EB6DB715-0BDC-412B-8F75-D63C51D9D328}" type="parTrans" cxnId="{55C1B796-54F4-4A16-8A82-634B8EDA5C5E}">
      <dgm:prSet/>
      <dgm:spPr/>
      <dgm:t>
        <a:bodyPr/>
        <a:lstStyle/>
        <a:p>
          <a:endParaRPr lang="en-US"/>
        </a:p>
      </dgm:t>
    </dgm:pt>
    <dgm:pt modelId="{6319DEFA-2832-451B-8985-819FD319825D}" type="pres">
      <dgm:prSet presAssocID="{4BD15088-F457-423D-AD56-2A827D41EF7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8EBCA6-1B6F-4565-AD88-5EE47FF1FF29}" type="pres">
      <dgm:prSet presAssocID="{06A24583-52D3-4151-B5A2-F2E2B560128B}" presName="node" presStyleLbl="node1" presStyleIdx="0" presStyleCnt="5" custScaleX="144928" custScaleY="144928" custRadScaleRad="147833" custRadScaleInc="16453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0CCB91C3-3D3E-411F-AF68-E4B52C6CE5D5}" type="pres">
      <dgm:prSet presAssocID="{866322E8-2D54-4215-A518-332A2AA2BD46}" presName="sibTrans" presStyleLbl="sibTrans2D1" presStyleIdx="0" presStyleCnt="5" custAng="10815813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en-US"/>
        </a:p>
      </dgm:t>
    </dgm:pt>
    <dgm:pt modelId="{0AEFED2B-C5FE-44D4-B1D2-69747AC2CC40}" type="pres">
      <dgm:prSet presAssocID="{866322E8-2D54-4215-A518-332A2AA2BD46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DB0776F4-E7E6-4EDF-B1B7-C4E88126472B}" type="pres">
      <dgm:prSet presAssocID="{F162FC08-FBA5-40F5-AC13-85C5194A1D47}" presName="node" presStyleLbl="node1" presStyleIdx="1" presStyleCnt="5" custScaleX="144928" custScaleY="144928" custRadScaleRad="143597" custRadScaleInc="125660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2B995C36-B50A-4877-8E2F-CFFD98B11C91}" type="pres">
      <dgm:prSet presAssocID="{5071EB5B-9E2D-4603-ABBA-704F7F830631}" presName="sibTrans" presStyleLbl="sibTrans2D1" presStyleIdx="1" presStyleCnt="5" custAng="11184720" custLinFactNeighborX="-92355" custLinFactNeighborY="58920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en-US"/>
        </a:p>
      </dgm:t>
    </dgm:pt>
    <dgm:pt modelId="{09538396-E63C-4FA6-B023-4E42EC406BE1}" type="pres">
      <dgm:prSet presAssocID="{5071EB5B-9E2D-4603-ABBA-704F7F830631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70477D10-F3D1-4ECF-80EA-213B48478D1C}" type="pres">
      <dgm:prSet presAssocID="{778FD025-FD95-4181-83C1-FE059E75F470}" presName="node" presStyleLbl="node1" presStyleIdx="2" presStyleCnt="5" custScaleX="180012" custScaleY="180012" custRadScaleRad="8841" custRadScaleInc="-398185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21B14806-736B-463B-B2D4-F13CAC6FB317}" type="pres">
      <dgm:prSet presAssocID="{C88C7B2E-A63F-4037-936D-57209E45CD07}" presName="sibTrans" presStyleLbl="sibTrans2D1" presStyleIdx="2" presStyleCnt="5" custAng="21509257" custFlipVert="1" custFlipHor="1" custScaleX="124262" custScaleY="118339" custLinFactX="33793" custLinFactNeighborX="100000" custLinFactNeighborY="79344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en-US"/>
        </a:p>
      </dgm:t>
    </dgm:pt>
    <dgm:pt modelId="{7719274B-9C47-46B3-BC29-CB89D5BA941F}" type="pres">
      <dgm:prSet presAssocID="{C88C7B2E-A63F-4037-936D-57209E45CD07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A58273A-9494-40AC-8A2B-5B66DCE9F649}" type="pres">
      <dgm:prSet presAssocID="{9691FD34-20B7-48DC-A04E-CD14CA86347A}" presName="node" presStyleLbl="node1" presStyleIdx="3" presStyleCnt="5" custScaleX="144928" custScaleY="144928" custRadScaleRad="141844" custRadScaleInc="74970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1FC209C0-7053-4B08-B1D8-7622210CCE42}" type="pres">
      <dgm:prSet presAssocID="{CE5CC1DB-3EAD-467D-B50B-A156B67AE077}" presName="sibTrans" presStyleLbl="sibTrans2D1" presStyleIdx="3" presStyleCnt="5" custAng="10816019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en-US"/>
        </a:p>
      </dgm:t>
    </dgm:pt>
    <dgm:pt modelId="{4D348DD3-2A7C-40CE-9FAC-91C7B14F05A8}" type="pres">
      <dgm:prSet presAssocID="{CE5CC1DB-3EAD-467D-B50B-A156B67AE07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4B22F10A-912D-4958-A030-8FE62C92D7F6}" type="pres">
      <dgm:prSet presAssocID="{298CD985-8990-43BE-9633-9C375AE52974}" presName="node" presStyleLbl="node1" presStyleIdx="4" presStyleCnt="5" custScaleX="144928" custScaleY="144928" custRadScaleRad="147833" custRadScaleInc="35468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E8062D88-F444-4F5D-AB92-FF16AFD0771F}" type="pres">
      <dgm:prSet presAssocID="{41174750-8AF0-4730-B0A0-1A77A48502A1}" presName="sibTrans" presStyleLbl="sibTrans2D1" presStyleIdx="4" presStyleCnt="5" custLinFactNeighborX="773" custLinFactNeighborY="-78320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en-US"/>
        </a:p>
      </dgm:t>
    </dgm:pt>
    <dgm:pt modelId="{BB9DA9E8-866F-4DC5-BFCF-F3B4106E806F}" type="pres">
      <dgm:prSet presAssocID="{41174750-8AF0-4730-B0A0-1A77A48502A1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4DA2B8A6-5A51-4C44-BC3D-FC0D1C1C1229}" type="presOf" srcId="{4BD15088-F457-423D-AD56-2A827D41EF7D}" destId="{6319DEFA-2832-451B-8985-819FD319825D}" srcOrd="0" destOrd="0" presId="urn:microsoft.com/office/officeart/2005/8/layout/cycle2"/>
    <dgm:cxn modelId="{55C1B796-54F4-4A16-8A82-634B8EDA5C5E}" srcId="{4BD15088-F457-423D-AD56-2A827D41EF7D}" destId="{F162FC08-FBA5-40F5-AC13-85C5194A1D47}" srcOrd="1" destOrd="0" parTransId="{EB6DB715-0BDC-412B-8F75-D63C51D9D328}" sibTransId="{5071EB5B-9E2D-4603-ABBA-704F7F830631}"/>
    <dgm:cxn modelId="{3800C6FB-A70F-4BC2-A099-FF2ADA6556D2}" type="presOf" srcId="{778FD025-FD95-4181-83C1-FE059E75F470}" destId="{70477D10-F3D1-4ECF-80EA-213B48478D1C}" srcOrd="0" destOrd="0" presId="urn:microsoft.com/office/officeart/2005/8/layout/cycle2"/>
    <dgm:cxn modelId="{1CD5C44A-2F3F-48EB-9354-CEE1E2C9D098}" srcId="{4BD15088-F457-423D-AD56-2A827D41EF7D}" destId="{298CD985-8990-43BE-9633-9C375AE52974}" srcOrd="4" destOrd="0" parTransId="{F02593F2-BF04-47E3-B0D9-6C1F9BC1F0FE}" sibTransId="{41174750-8AF0-4730-B0A0-1A77A48502A1}"/>
    <dgm:cxn modelId="{59C179BF-EFFF-44E8-AED2-407CA006DBDF}" srcId="{4BD15088-F457-423D-AD56-2A827D41EF7D}" destId="{06A24583-52D3-4151-B5A2-F2E2B560128B}" srcOrd="0" destOrd="0" parTransId="{3B614468-5170-40A6-A64C-CD888DEB4F03}" sibTransId="{866322E8-2D54-4215-A518-332A2AA2BD46}"/>
    <dgm:cxn modelId="{71BBD3F6-AA6D-458A-8876-145A3F038C9A}" type="presOf" srcId="{41174750-8AF0-4730-B0A0-1A77A48502A1}" destId="{BB9DA9E8-866F-4DC5-BFCF-F3B4106E806F}" srcOrd="1" destOrd="0" presId="urn:microsoft.com/office/officeart/2005/8/layout/cycle2"/>
    <dgm:cxn modelId="{A21D1B80-1093-4E6C-905C-3546CBEC80B0}" type="presOf" srcId="{C88C7B2E-A63F-4037-936D-57209E45CD07}" destId="{7719274B-9C47-46B3-BC29-CB89D5BA941F}" srcOrd="1" destOrd="0" presId="urn:microsoft.com/office/officeart/2005/8/layout/cycle2"/>
    <dgm:cxn modelId="{2CD290F4-A663-4206-8837-AD680FCB8D9A}" type="presOf" srcId="{CE5CC1DB-3EAD-467D-B50B-A156B67AE077}" destId="{1FC209C0-7053-4B08-B1D8-7622210CCE42}" srcOrd="0" destOrd="0" presId="urn:microsoft.com/office/officeart/2005/8/layout/cycle2"/>
    <dgm:cxn modelId="{2DD7D06A-16FD-4BD2-824B-C6A94E2D646F}" type="presOf" srcId="{C88C7B2E-A63F-4037-936D-57209E45CD07}" destId="{21B14806-736B-463B-B2D4-F13CAC6FB317}" srcOrd="0" destOrd="0" presId="urn:microsoft.com/office/officeart/2005/8/layout/cycle2"/>
    <dgm:cxn modelId="{FA4DBEC7-18C2-49E1-9EC1-CF9331C415D2}" srcId="{4BD15088-F457-423D-AD56-2A827D41EF7D}" destId="{778FD025-FD95-4181-83C1-FE059E75F470}" srcOrd="2" destOrd="0" parTransId="{462161ED-25AF-4B36-9C5B-25D956DAB2FF}" sibTransId="{C88C7B2E-A63F-4037-936D-57209E45CD07}"/>
    <dgm:cxn modelId="{8A0F811F-7544-4146-9AE3-ABFB0499975E}" type="presOf" srcId="{CE5CC1DB-3EAD-467D-B50B-A156B67AE077}" destId="{4D348DD3-2A7C-40CE-9FAC-91C7B14F05A8}" srcOrd="1" destOrd="0" presId="urn:microsoft.com/office/officeart/2005/8/layout/cycle2"/>
    <dgm:cxn modelId="{9A638EF0-481F-4502-BC5C-DE207D4780DF}" type="presOf" srcId="{866322E8-2D54-4215-A518-332A2AA2BD46}" destId="{0AEFED2B-C5FE-44D4-B1D2-69747AC2CC40}" srcOrd="1" destOrd="0" presId="urn:microsoft.com/office/officeart/2005/8/layout/cycle2"/>
    <dgm:cxn modelId="{E0F42810-5ECE-4423-9464-A44FF96A98AE}" type="presOf" srcId="{5071EB5B-9E2D-4603-ABBA-704F7F830631}" destId="{2B995C36-B50A-4877-8E2F-CFFD98B11C91}" srcOrd="0" destOrd="0" presId="urn:microsoft.com/office/officeart/2005/8/layout/cycle2"/>
    <dgm:cxn modelId="{07557AC9-69E9-4CC9-8E5F-4A24BE99E01E}" type="presOf" srcId="{9691FD34-20B7-48DC-A04E-CD14CA86347A}" destId="{BA58273A-9494-40AC-8A2B-5B66DCE9F649}" srcOrd="0" destOrd="0" presId="urn:microsoft.com/office/officeart/2005/8/layout/cycle2"/>
    <dgm:cxn modelId="{26403E9D-3A42-41AD-9049-326F2AFC952D}" type="presOf" srcId="{298CD985-8990-43BE-9633-9C375AE52974}" destId="{4B22F10A-912D-4958-A030-8FE62C92D7F6}" srcOrd="0" destOrd="0" presId="urn:microsoft.com/office/officeart/2005/8/layout/cycle2"/>
    <dgm:cxn modelId="{18AF9271-3F72-4300-B2BB-B37656C13165}" type="presOf" srcId="{F162FC08-FBA5-40F5-AC13-85C5194A1D47}" destId="{DB0776F4-E7E6-4EDF-B1B7-C4E88126472B}" srcOrd="0" destOrd="0" presId="urn:microsoft.com/office/officeart/2005/8/layout/cycle2"/>
    <dgm:cxn modelId="{6FDF6130-5B05-435B-8FF3-E2430A919C69}" type="presOf" srcId="{06A24583-52D3-4151-B5A2-F2E2B560128B}" destId="{EC8EBCA6-1B6F-4565-AD88-5EE47FF1FF29}" srcOrd="0" destOrd="0" presId="urn:microsoft.com/office/officeart/2005/8/layout/cycle2"/>
    <dgm:cxn modelId="{093B8FC6-8960-4069-93B9-7B5FD7321230}" srcId="{4BD15088-F457-423D-AD56-2A827D41EF7D}" destId="{9691FD34-20B7-48DC-A04E-CD14CA86347A}" srcOrd="3" destOrd="0" parTransId="{9FA7F73C-45D9-43B3-AC2A-6F00616FDD55}" sibTransId="{CE5CC1DB-3EAD-467D-B50B-A156B67AE077}"/>
    <dgm:cxn modelId="{1ACF60A5-D821-4515-9C54-535DD5CC3859}" type="presOf" srcId="{5071EB5B-9E2D-4603-ABBA-704F7F830631}" destId="{09538396-E63C-4FA6-B023-4E42EC406BE1}" srcOrd="1" destOrd="0" presId="urn:microsoft.com/office/officeart/2005/8/layout/cycle2"/>
    <dgm:cxn modelId="{89E92FA5-24E0-4AC8-A9CD-782BDDEDAC4A}" type="presOf" srcId="{41174750-8AF0-4730-B0A0-1A77A48502A1}" destId="{E8062D88-F444-4F5D-AB92-FF16AFD0771F}" srcOrd="0" destOrd="0" presId="urn:microsoft.com/office/officeart/2005/8/layout/cycle2"/>
    <dgm:cxn modelId="{C21EF776-54D8-49FA-B89B-C407DBFD2135}" type="presOf" srcId="{866322E8-2D54-4215-A518-332A2AA2BD46}" destId="{0CCB91C3-3D3E-411F-AF68-E4B52C6CE5D5}" srcOrd="0" destOrd="0" presId="urn:microsoft.com/office/officeart/2005/8/layout/cycle2"/>
    <dgm:cxn modelId="{8692BB39-2446-4F4F-BE59-BE6932AAFC12}" type="presParOf" srcId="{6319DEFA-2832-451B-8985-819FD319825D}" destId="{EC8EBCA6-1B6F-4565-AD88-5EE47FF1FF29}" srcOrd="0" destOrd="0" presId="urn:microsoft.com/office/officeart/2005/8/layout/cycle2"/>
    <dgm:cxn modelId="{89CD3502-DCCA-47C5-A6A9-27209730B9E1}" type="presParOf" srcId="{6319DEFA-2832-451B-8985-819FD319825D}" destId="{0CCB91C3-3D3E-411F-AF68-E4B52C6CE5D5}" srcOrd="1" destOrd="0" presId="urn:microsoft.com/office/officeart/2005/8/layout/cycle2"/>
    <dgm:cxn modelId="{D5CF6D55-296E-4181-9D7E-253621596E85}" type="presParOf" srcId="{0CCB91C3-3D3E-411F-AF68-E4B52C6CE5D5}" destId="{0AEFED2B-C5FE-44D4-B1D2-69747AC2CC40}" srcOrd="0" destOrd="0" presId="urn:microsoft.com/office/officeart/2005/8/layout/cycle2"/>
    <dgm:cxn modelId="{B02B4F40-702E-4778-8997-0DF727A74A79}" type="presParOf" srcId="{6319DEFA-2832-451B-8985-819FD319825D}" destId="{DB0776F4-E7E6-4EDF-B1B7-C4E88126472B}" srcOrd="2" destOrd="0" presId="urn:microsoft.com/office/officeart/2005/8/layout/cycle2"/>
    <dgm:cxn modelId="{C344CF88-2258-4D0A-AE93-19E8951AC9A3}" type="presParOf" srcId="{6319DEFA-2832-451B-8985-819FD319825D}" destId="{2B995C36-B50A-4877-8E2F-CFFD98B11C91}" srcOrd="3" destOrd="0" presId="urn:microsoft.com/office/officeart/2005/8/layout/cycle2"/>
    <dgm:cxn modelId="{D98CB253-52EF-4DA7-B8E0-0DA0761502E9}" type="presParOf" srcId="{2B995C36-B50A-4877-8E2F-CFFD98B11C91}" destId="{09538396-E63C-4FA6-B023-4E42EC406BE1}" srcOrd="0" destOrd="0" presId="urn:microsoft.com/office/officeart/2005/8/layout/cycle2"/>
    <dgm:cxn modelId="{A3B66E98-8A62-471E-91E8-B9D070B1E13D}" type="presParOf" srcId="{6319DEFA-2832-451B-8985-819FD319825D}" destId="{70477D10-F3D1-4ECF-80EA-213B48478D1C}" srcOrd="4" destOrd="0" presId="urn:microsoft.com/office/officeart/2005/8/layout/cycle2"/>
    <dgm:cxn modelId="{5A446CF3-7EAB-4992-939E-5648B83F7981}" type="presParOf" srcId="{6319DEFA-2832-451B-8985-819FD319825D}" destId="{21B14806-736B-463B-B2D4-F13CAC6FB317}" srcOrd="5" destOrd="0" presId="urn:microsoft.com/office/officeart/2005/8/layout/cycle2"/>
    <dgm:cxn modelId="{EAED1520-6703-4E4D-9424-3D420E671341}" type="presParOf" srcId="{21B14806-736B-463B-B2D4-F13CAC6FB317}" destId="{7719274B-9C47-46B3-BC29-CB89D5BA941F}" srcOrd="0" destOrd="0" presId="urn:microsoft.com/office/officeart/2005/8/layout/cycle2"/>
    <dgm:cxn modelId="{DA11BBBB-8E96-489E-AE16-C695CF9B5E86}" type="presParOf" srcId="{6319DEFA-2832-451B-8985-819FD319825D}" destId="{BA58273A-9494-40AC-8A2B-5B66DCE9F649}" srcOrd="6" destOrd="0" presId="urn:microsoft.com/office/officeart/2005/8/layout/cycle2"/>
    <dgm:cxn modelId="{DC46058A-72F9-48E9-BBBE-6409F73BF5AE}" type="presParOf" srcId="{6319DEFA-2832-451B-8985-819FD319825D}" destId="{1FC209C0-7053-4B08-B1D8-7622210CCE42}" srcOrd="7" destOrd="0" presId="urn:microsoft.com/office/officeart/2005/8/layout/cycle2"/>
    <dgm:cxn modelId="{02446D1D-1B3B-4899-B1BA-6D294B840C83}" type="presParOf" srcId="{1FC209C0-7053-4B08-B1D8-7622210CCE42}" destId="{4D348DD3-2A7C-40CE-9FAC-91C7B14F05A8}" srcOrd="0" destOrd="0" presId="urn:microsoft.com/office/officeart/2005/8/layout/cycle2"/>
    <dgm:cxn modelId="{C346E1F0-3D1A-4DDA-8995-62BC583D1F54}" type="presParOf" srcId="{6319DEFA-2832-451B-8985-819FD319825D}" destId="{4B22F10A-912D-4958-A030-8FE62C92D7F6}" srcOrd="8" destOrd="0" presId="urn:microsoft.com/office/officeart/2005/8/layout/cycle2"/>
    <dgm:cxn modelId="{7FA9EC23-1B34-49C6-BA6A-4978E9C8AE11}" type="presParOf" srcId="{6319DEFA-2832-451B-8985-819FD319825D}" destId="{E8062D88-F444-4F5D-AB92-FF16AFD0771F}" srcOrd="9" destOrd="0" presId="urn:microsoft.com/office/officeart/2005/8/layout/cycle2"/>
    <dgm:cxn modelId="{8D16CD60-AF84-48B5-8A40-19AC3938F521}" type="presParOf" srcId="{E8062D88-F444-4F5D-AB92-FF16AFD0771F}" destId="{BB9DA9E8-866F-4DC5-BFCF-F3B4106E806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8EBCA6-1B6F-4565-AD88-5EE47FF1FF29}">
      <dsp:nvSpPr>
        <dsp:cNvPr id="0" name=""/>
        <dsp:cNvSpPr/>
      </dsp:nvSpPr>
      <dsp:spPr>
        <a:xfrm>
          <a:off x="6235464" y="-934"/>
          <a:ext cx="2290752" cy="2290752"/>
        </a:xfrm>
        <a:prstGeom prst="roundRect">
          <a:avLst/>
        </a:prstGeom>
        <a:noFill/>
        <a:ln w="38100" cap="flat" cmpd="sng" algn="ctr">
          <a:solidFill>
            <a:srgbClr val="5B9BD5">
              <a:lumMod val="75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200" b="1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5. Za takýchto podmienok: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1200" b="1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b="1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-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b="1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-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b="1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-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b="1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-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b="1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-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1400" b="1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</dsp:txBody>
      <dsp:txXfrm>
        <a:off x="6347289" y="110891"/>
        <a:ext cx="2067102" cy="2067102"/>
      </dsp:txXfrm>
    </dsp:sp>
    <dsp:sp modelId="{0CCB91C3-3D3E-411F-AF68-E4B52C6CE5D5}">
      <dsp:nvSpPr>
        <dsp:cNvPr id="0" name=""/>
        <dsp:cNvSpPr/>
      </dsp:nvSpPr>
      <dsp:spPr>
        <a:xfrm rot="16200000">
          <a:off x="7238401" y="2295701"/>
          <a:ext cx="297922" cy="533457"/>
        </a:xfrm>
        <a:prstGeom prst="rightArrow">
          <a:avLst>
            <a:gd name="adj1" fmla="val 60000"/>
            <a:gd name="adj2" fmla="val 50000"/>
          </a:avLst>
        </a:prstGeom>
        <a:solidFill>
          <a:srgbClr val="5B9BD5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7283090" y="2447081"/>
        <a:ext cx="208545" cy="320075"/>
      </dsp:txXfrm>
    </dsp:sp>
    <dsp:sp modelId="{DB0776F4-E7E6-4EDF-B1B7-C4E88126472B}">
      <dsp:nvSpPr>
        <dsp:cNvPr id="0" name=""/>
        <dsp:cNvSpPr/>
      </dsp:nvSpPr>
      <dsp:spPr>
        <a:xfrm>
          <a:off x="6248587" y="2851905"/>
          <a:ext cx="2290752" cy="2290752"/>
        </a:xfrm>
        <a:prstGeom prst="roundRect">
          <a:avLst/>
        </a:prstGeom>
        <a:noFill/>
        <a:ln w="38100" cap="flat" cmpd="sng" algn="ctr">
          <a:solidFill>
            <a:srgbClr val="5B9BD5">
              <a:lumMod val="75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200" b="1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4. Prebieha v takomto prostredí: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b="0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1.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1400" b="0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1400" b="0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b="0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2.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1400" b="0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1400" b="0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b="0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3.</a:t>
          </a:r>
          <a:endParaRPr lang="en-US" sz="1400" b="0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</dsp:txBody>
      <dsp:txXfrm>
        <a:off x="6360412" y="2963730"/>
        <a:ext cx="2067102" cy="2067102"/>
      </dsp:txXfrm>
    </dsp:sp>
    <dsp:sp modelId="{2B995C36-B50A-4877-8E2F-CFFD98B11C91}">
      <dsp:nvSpPr>
        <dsp:cNvPr id="0" name=""/>
        <dsp:cNvSpPr/>
      </dsp:nvSpPr>
      <dsp:spPr>
        <a:xfrm rot="2203004">
          <a:off x="5919014" y="3365514"/>
          <a:ext cx="219589" cy="533457"/>
        </a:xfrm>
        <a:prstGeom prst="rightArrow">
          <a:avLst>
            <a:gd name="adj1" fmla="val 60000"/>
            <a:gd name="adj2" fmla="val 50000"/>
          </a:avLst>
        </a:prstGeom>
        <a:solidFill>
          <a:srgbClr val="5B9BD5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5925549" y="3452512"/>
        <a:ext cx="153712" cy="320075"/>
      </dsp:txXfrm>
    </dsp:sp>
    <dsp:sp modelId="{70477D10-F3D1-4ECF-80EA-213B48478D1C}">
      <dsp:nvSpPr>
        <dsp:cNvPr id="0" name=""/>
        <dsp:cNvSpPr/>
      </dsp:nvSpPr>
      <dsp:spPr>
        <a:xfrm>
          <a:off x="3396497" y="1069746"/>
          <a:ext cx="2845295" cy="2845295"/>
        </a:xfrm>
        <a:prstGeom prst="ellipse">
          <a:avLst/>
        </a:prstGeom>
        <a:noFill/>
        <a:ln w="38100" cap="flat" cmpd="sng" algn="ctr">
          <a:solidFill>
            <a:srgbClr val="5B9BD5">
              <a:lumMod val="75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1200" b="1" kern="1200" dirty="0" smtClean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200" b="1" kern="1200" dirty="0" smtClean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3</a:t>
          </a:r>
          <a:r>
            <a:rPr lang="sk-SK" sz="1200" b="1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. Môžem v ňom použiť tieto zručnosti: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b="0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1.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600" b="0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b="0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2.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600" b="0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b="0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3.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600" b="0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b="0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4.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600" b="0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b="0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5.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</dsp:txBody>
      <dsp:txXfrm>
        <a:off x="3813181" y="1486430"/>
        <a:ext cx="2011927" cy="2011927"/>
      </dsp:txXfrm>
    </dsp:sp>
    <dsp:sp modelId="{21B14806-736B-463B-B2D4-F13CAC6FB317}">
      <dsp:nvSpPr>
        <dsp:cNvPr id="0" name=""/>
        <dsp:cNvSpPr/>
      </dsp:nvSpPr>
      <dsp:spPr>
        <a:xfrm rot="8904346" flipH="1" flipV="1">
          <a:off x="3572888" y="3405939"/>
          <a:ext cx="251513" cy="631288"/>
        </a:xfrm>
        <a:prstGeom prst="rightArrow">
          <a:avLst>
            <a:gd name="adj1" fmla="val 60000"/>
            <a:gd name="adj2" fmla="val 50000"/>
          </a:avLst>
        </a:prstGeom>
        <a:solidFill>
          <a:srgbClr val="5B9BD5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3578480" y="3551962"/>
        <a:ext cx="176059" cy="378772"/>
      </dsp:txXfrm>
    </dsp:sp>
    <dsp:sp modelId="{BA58273A-9494-40AC-8A2B-5B66DCE9F649}">
      <dsp:nvSpPr>
        <dsp:cNvPr id="0" name=""/>
        <dsp:cNvSpPr/>
      </dsp:nvSpPr>
      <dsp:spPr>
        <a:xfrm>
          <a:off x="1121171" y="2825626"/>
          <a:ext cx="2290752" cy="2290752"/>
        </a:xfrm>
        <a:prstGeom prst="roundRect">
          <a:avLst/>
        </a:prstGeom>
        <a:noFill/>
        <a:ln w="38100" cap="flat" cmpd="sng" algn="ctr">
          <a:solidFill>
            <a:srgbClr val="5B9BD5">
              <a:lumMod val="75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1200" b="1" kern="1200" dirty="0" smtClean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200" b="1" kern="1200" dirty="0" smtClean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2</a:t>
          </a:r>
          <a:r>
            <a:rPr lang="sk-SK" sz="1200" b="1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. Umožňuje naplno využiť moje kvality: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1200" b="1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b="0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1.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400" b="0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b="0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2.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400" b="0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b="0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3.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400" b="0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b="0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4.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400" b="0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b="0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5.</a:t>
          </a:r>
          <a:endParaRPr lang="sk-SK" sz="1400" b="1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</dsp:txBody>
      <dsp:txXfrm>
        <a:off x="1232996" y="2937451"/>
        <a:ext cx="2067102" cy="2067102"/>
      </dsp:txXfrm>
    </dsp:sp>
    <dsp:sp modelId="{1FC209C0-7053-4B08-B1D8-7622210CCE42}">
      <dsp:nvSpPr>
        <dsp:cNvPr id="0" name=""/>
        <dsp:cNvSpPr/>
      </dsp:nvSpPr>
      <dsp:spPr>
        <a:xfrm rot="5399998">
          <a:off x="2118251" y="2299484"/>
          <a:ext cx="283499" cy="533457"/>
        </a:xfrm>
        <a:prstGeom prst="rightArrow">
          <a:avLst>
            <a:gd name="adj1" fmla="val 60000"/>
            <a:gd name="adj2" fmla="val 50000"/>
          </a:avLst>
        </a:prstGeom>
        <a:solidFill>
          <a:srgbClr val="5B9BD5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2160776" y="2363650"/>
        <a:ext cx="198449" cy="320075"/>
      </dsp:txXfrm>
    </dsp:sp>
    <dsp:sp modelId="{4B22F10A-912D-4958-A030-8FE62C92D7F6}">
      <dsp:nvSpPr>
        <dsp:cNvPr id="0" name=""/>
        <dsp:cNvSpPr/>
      </dsp:nvSpPr>
      <dsp:spPr>
        <a:xfrm>
          <a:off x="1108002" y="0"/>
          <a:ext cx="2290752" cy="2290752"/>
        </a:xfrm>
        <a:prstGeom prst="roundRect">
          <a:avLst/>
        </a:prstGeom>
        <a:noFill/>
        <a:ln w="38100" cap="flat" cmpd="sng" algn="ctr">
          <a:solidFill>
            <a:srgbClr val="5B9BD5">
              <a:lumMod val="75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200" b="1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1. Je v súlade s týmito hodnotami: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200" b="1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b="0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1.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400" b="0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b="0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2.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400" b="0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b="0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3.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400" b="0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b="0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4.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400" b="0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b="0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5.</a:t>
          </a:r>
          <a:endParaRPr lang="sk-SK" sz="1400" b="1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</dsp:txBody>
      <dsp:txXfrm>
        <a:off x="1219827" y="111825"/>
        <a:ext cx="2067102" cy="2067102"/>
      </dsp:txXfrm>
    </dsp:sp>
    <dsp:sp modelId="{E8062D88-F444-4F5D-AB92-FF16AFD0771F}">
      <dsp:nvSpPr>
        <dsp:cNvPr id="0" name=""/>
        <dsp:cNvSpPr/>
      </dsp:nvSpPr>
      <dsp:spPr>
        <a:xfrm rot="21599373">
          <a:off x="4034453" y="460384"/>
          <a:ext cx="1503455" cy="533457"/>
        </a:xfrm>
        <a:prstGeom prst="rightArrow">
          <a:avLst>
            <a:gd name="adj1" fmla="val 60000"/>
            <a:gd name="adj2" fmla="val 50000"/>
          </a:avLst>
        </a:prstGeom>
        <a:solidFill>
          <a:sysClr val="window" lastClr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4034453" y="567090"/>
        <a:ext cx="1343418" cy="320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0E78E-BD01-4212-9D60-153C93257F4E}" type="datetimeFigureOut">
              <a:rPr lang="en-GB" smtClean="0"/>
              <a:pPr/>
              <a:t>28/12/2016</a:t>
            </a:fld>
            <a:endParaRPr lang="en-GB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GB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D62ED-1D63-4F05-8641-8B20E6BDA6B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87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4 </a:t>
            </a:r>
            <a:r>
              <a:rPr lang="sk-SK" dirty="0" err="1" smtClean="0"/>
              <a:t>objectifs</a:t>
            </a:r>
            <a:r>
              <a:rPr lang="sk-SK" dirty="0" smtClean="0"/>
              <a:t> – </a:t>
            </a:r>
            <a:r>
              <a:rPr lang="sk-SK" dirty="0" err="1" smtClean="0"/>
              <a:t>comment</a:t>
            </a:r>
            <a:r>
              <a:rPr lang="sk-SK" dirty="0" smtClean="0"/>
              <a:t> </a:t>
            </a:r>
            <a:r>
              <a:rPr lang="sk-SK" dirty="0" err="1" smtClean="0"/>
              <a:t>restituer</a:t>
            </a:r>
            <a:r>
              <a:rPr lang="sk-SK" baseline="0" dirty="0" smtClean="0"/>
              <a:t> </a:t>
            </a:r>
            <a:r>
              <a:rPr lang="sk-SK" baseline="0" dirty="0" err="1" smtClean="0"/>
              <a:t>pour</a:t>
            </a:r>
            <a:r>
              <a:rPr lang="sk-SK" baseline="0" dirty="0" smtClean="0"/>
              <a:t> </a:t>
            </a:r>
            <a:r>
              <a:rPr lang="sk-SK" baseline="0" dirty="0" err="1" smtClean="0"/>
              <a:t>repondres</a:t>
            </a:r>
            <a:r>
              <a:rPr lang="sk-SK" baseline="0" dirty="0" smtClean="0"/>
              <a:t> a 4 niveau </a:t>
            </a:r>
            <a:r>
              <a:rPr lang="sk-SK" baseline="0" dirty="0" err="1" smtClean="0"/>
              <a:t>dobjectifs</a:t>
            </a:r>
            <a:endParaRPr lang="sk-SK" baseline="0" dirty="0" smtClean="0"/>
          </a:p>
          <a:p>
            <a:r>
              <a:rPr lang="sk-SK" baseline="0" dirty="0" err="1" smtClean="0"/>
              <a:t>Projet</a:t>
            </a:r>
            <a:r>
              <a:rPr lang="sk-SK" baseline="0" dirty="0" smtClean="0"/>
              <a:t> – </a:t>
            </a:r>
            <a:r>
              <a:rPr lang="sk-SK" baseline="0" dirty="0" err="1" smtClean="0"/>
              <a:t>comment</a:t>
            </a:r>
            <a:r>
              <a:rPr lang="sk-SK" baseline="0" dirty="0" smtClean="0"/>
              <a:t> les </a:t>
            </a:r>
            <a:r>
              <a:rPr lang="sk-SK" baseline="0" dirty="0" err="1" smtClean="0"/>
              <a:t>info</a:t>
            </a:r>
            <a:r>
              <a:rPr lang="sk-SK" baseline="0" dirty="0" smtClean="0"/>
              <a:t> </a:t>
            </a:r>
            <a:r>
              <a:rPr lang="sk-SK" baseline="0" dirty="0" err="1" smtClean="0"/>
              <a:t>que</a:t>
            </a:r>
            <a:r>
              <a:rPr lang="sk-SK" baseline="0" dirty="0" smtClean="0"/>
              <a:t> je donne au </a:t>
            </a:r>
            <a:r>
              <a:rPr lang="sk-SK" baseline="0" dirty="0" err="1" smtClean="0"/>
              <a:t>beneficiaires</a:t>
            </a:r>
            <a:r>
              <a:rPr lang="sk-SK" baseline="0" dirty="0" smtClean="0"/>
              <a:t> </a:t>
            </a:r>
            <a:r>
              <a:rPr lang="sk-SK" baseline="0" dirty="0" err="1" smtClean="0"/>
              <a:t>pour</a:t>
            </a:r>
            <a:r>
              <a:rPr lang="sk-SK" baseline="0" dirty="0" smtClean="0"/>
              <a:t> </a:t>
            </a:r>
            <a:r>
              <a:rPr lang="sk-SK" baseline="0" dirty="0" err="1" smtClean="0"/>
              <a:t>qu</a:t>
            </a:r>
            <a:r>
              <a:rPr lang="sk-SK" baseline="0" dirty="0" smtClean="0"/>
              <a:t> </a:t>
            </a:r>
            <a:r>
              <a:rPr lang="sk-SK" baseline="0" dirty="0" err="1" smtClean="0"/>
              <a:t>il</a:t>
            </a:r>
            <a:r>
              <a:rPr lang="sk-SK" baseline="0" dirty="0" smtClean="0"/>
              <a:t> </a:t>
            </a:r>
            <a:r>
              <a:rPr lang="sk-SK" baseline="0" dirty="0" err="1" smtClean="0"/>
              <a:t>peut</a:t>
            </a:r>
            <a:r>
              <a:rPr lang="sk-SK" baseline="0" dirty="0" smtClean="0"/>
              <a:t> </a:t>
            </a:r>
            <a:r>
              <a:rPr lang="sk-SK" baseline="0" dirty="0" err="1" smtClean="0"/>
              <a:t>aller</a:t>
            </a:r>
            <a:r>
              <a:rPr lang="sk-SK" baseline="0" dirty="0" smtClean="0"/>
              <a:t> plus </a:t>
            </a:r>
            <a:r>
              <a:rPr lang="sk-SK" baseline="0" dirty="0" err="1" smtClean="0"/>
              <a:t>loin</a:t>
            </a:r>
            <a:r>
              <a:rPr lang="sk-SK" baseline="0" dirty="0" smtClean="0"/>
              <a:t>, sa </a:t>
            </a:r>
            <a:r>
              <a:rPr lang="sk-SK" baseline="0" dirty="0" err="1" smtClean="0"/>
              <a:t>le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dynamyse</a:t>
            </a:r>
            <a:r>
              <a:rPr lang="sk-SK" baseline="0" dirty="0" smtClean="0"/>
              <a:t>, </a:t>
            </a:r>
            <a:r>
              <a:rPr lang="sk-SK" baseline="0" dirty="0" err="1" smtClean="0"/>
              <a:t>processus</a:t>
            </a:r>
            <a:r>
              <a:rPr lang="sk-SK" baseline="0" dirty="0" smtClean="0"/>
              <a:t> d </a:t>
            </a:r>
            <a:r>
              <a:rPr lang="sk-SK" baseline="0" dirty="0" err="1" smtClean="0"/>
              <a:t>appropria</a:t>
            </a:r>
            <a:endParaRPr lang="sk-SK" baseline="0" dirty="0" smtClean="0"/>
          </a:p>
          <a:p>
            <a:r>
              <a:rPr lang="sk-SK" baseline="0" dirty="0" err="1" smtClean="0"/>
              <a:t>Co-redaction</a:t>
            </a:r>
            <a:endParaRPr lang="sk-SK" baseline="0" dirty="0" smtClean="0"/>
          </a:p>
          <a:p>
            <a:r>
              <a:rPr lang="sk-SK" baseline="0" dirty="0" err="1" smtClean="0"/>
              <a:t>Restitution</a:t>
            </a:r>
            <a:r>
              <a:rPr lang="sk-SK" baseline="0" dirty="0" smtClean="0"/>
              <a:t> </a:t>
            </a:r>
            <a:r>
              <a:rPr lang="sk-SK" baseline="0" dirty="0" err="1" smtClean="0"/>
              <a:t>tout</a:t>
            </a:r>
            <a:r>
              <a:rPr lang="sk-SK" baseline="0" dirty="0" smtClean="0"/>
              <a:t> </a:t>
            </a:r>
            <a:r>
              <a:rPr lang="sk-SK" baseline="0" dirty="0" err="1" smtClean="0"/>
              <a:t>le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temps</a:t>
            </a:r>
            <a:r>
              <a:rPr lang="sk-SK" baseline="0" dirty="0" smtClean="0"/>
              <a:t>, </a:t>
            </a:r>
          </a:p>
          <a:p>
            <a:endParaRPr lang="sk-SK" baseline="0" dirty="0" smtClean="0"/>
          </a:p>
          <a:p>
            <a:r>
              <a:rPr lang="sk-SK" baseline="0" dirty="0" err="1" smtClean="0"/>
              <a:t>Fiche</a:t>
            </a:r>
            <a:r>
              <a:rPr lang="sk-SK" baseline="0" dirty="0" smtClean="0"/>
              <a:t> de </a:t>
            </a:r>
            <a:r>
              <a:rPr lang="sk-SK" baseline="0" dirty="0" err="1" smtClean="0"/>
              <a:t>synthese</a:t>
            </a:r>
            <a:r>
              <a:rPr lang="sk-SK" baseline="0" dirty="0" smtClean="0"/>
              <a:t> a </a:t>
            </a:r>
            <a:r>
              <a:rPr lang="sk-SK" baseline="0" dirty="0" err="1" smtClean="0"/>
              <a:t>lafin</a:t>
            </a:r>
            <a:r>
              <a:rPr lang="sk-SK" baseline="0" dirty="0" smtClean="0"/>
              <a:t> de </a:t>
            </a:r>
            <a:r>
              <a:rPr lang="sk-SK" baseline="0" dirty="0" err="1" smtClean="0"/>
              <a:t>lentretien</a:t>
            </a:r>
            <a:endParaRPr lang="sk-SK" baseline="0" dirty="0" smtClean="0"/>
          </a:p>
          <a:p>
            <a:endParaRPr lang="sk-SK" baseline="0" dirty="0" smtClean="0"/>
          </a:p>
          <a:p>
            <a:r>
              <a:rPr lang="sk-SK" baseline="0" dirty="0" smtClean="0"/>
              <a:t>Etude de </a:t>
            </a:r>
            <a:r>
              <a:rPr lang="sk-SK" baseline="0" dirty="0" err="1" smtClean="0"/>
              <a:t>cas</a:t>
            </a:r>
            <a:r>
              <a:rPr lang="sk-SK" baseline="0" dirty="0" smtClean="0"/>
              <a:t>, </a:t>
            </a:r>
            <a:r>
              <a:rPr lang="sk-SK" baseline="0" dirty="0" err="1" smtClean="0"/>
              <a:t>analyse</a:t>
            </a:r>
            <a:r>
              <a:rPr lang="sk-SK" baseline="0" dirty="0" smtClean="0"/>
              <a:t> de la </a:t>
            </a:r>
            <a:r>
              <a:rPr lang="sk-SK" baseline="0" dirty="0" err="1" smtClean="0"/>
              <a:t>demande</a:t>
            </a:r>
            <a:r>
              <a:rPr lang="sk-SK" baseline="0" dirty="0" smtClean="0"/>
              <a:t>, </a:t>
            </a:r>
            <a:r>
              <a:rPr lang="sk-SK" baseline="0" dirty="0" err="1" smtClean="0"/>
              <a:t>entretien</a:t>
            </a:r>
            <a:r>
              <a:rPr lang="sk-SK" baseline="0" dirty="0" smtClean="0"/>
              <a:t>, </a:t>
            </a:r>
            <a:r>
              <a:rPr lang="sk-SK" baseline="0" dirty="0" err="1" smtClean="0"/>
              <a:t>resultats</a:t>
            </a:r>
            <a:r>
              <a:rPr lang="sk-SK" baseline="0" dirty="0" smtClean="0"/>
              <a:t> de </a:t>
            </a:r>
            <a:r>
              <a:rPr lang="sk-SK" baseline="0" dirty="0" err="1" smtClean="0"/>
              <a:t>tests</a:t>
            </a:r>
            <a:r>
              <a:rPr lang="sk-SK" baseline="0" dirty="0" smtClean="0"/>
              <a:t>, </a:t>
            </a:r>
            <a:r>
              <a:rPr lang="sk-SK" baseline="0" dirty="0" err="1" smtClean="0"/>
              <a:t>elle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hesite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entre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deux</a:t>
            </a:r>
            <a:r>
              <a:rPr lang="sk-SK" baseline="0" dirty="0" smtClean="0"/>
              <a:t> </a:t>
            </a:r>
            <a:r>
              <a:rPr lang="sk-SK" baseline="0" dirty="0" err="1" smtClean="0"/>
              <a:t>projet</a:t>
            </a:r>
            <a:r>
              <a:rPr lang="sk-SK" baseline="0" dirty="0" smtClean="0"/>
              <a:t>, </a:t>
            </a:r>
            <a:r>
              <a:rPr lang="sk-SK" baseline="0" dirty="0" err="1" smtClean="0"/>
              <a:t>qu</a:t>
            </a:r>
            <a:r>
              <a:rPr lang="sk-SK" baseline="0" dirty="0" smtClean="0"/>
              <a:t> </a:t>
            </a:r>
            <a:r>
              <a:rPr lang="sk-SK" baseline="0" dirty="0" err="1" smtClean="0"/>
              <a:t>est</a:t>
            </a:r>
            <a:r>
              <a:rPr lang="sk-SK" baseline="0" dirty="0" smtClean="0"/>
              <a:t> </a:t>
            </a:r>
            <a:r>
              <a:rPr lang="sk-SK" baseline="0" dirty="0" err="1" smtClean="0"/>
              <a:t>ce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qu</a:t>
            </a:r>
            <a:r>
              <a:rPr lang="sk-SK" baseline="0" dirty="0" smtClean="0"/>
              <a:t> on </a:t>
            </a:r>
            <a:r>
              <a:rPr lang="sk-SK" baseline="0" dirty="0" err="1" smtClean="0"/>
              <a:t>lui</a:t>
            </a:r>
            <a:r>
              <a:rPr lang="sk-SK" baseline="0" dirty="0" smtClean="0"/>
              <a:t> </a:t>
            </a:r>
            <a:r>
              <a:rPr lang="sk-SK" baseline="0" dirty="0" err="1" smtClean="0"/>
              <a:t>dit</a:t>
            </a:r>
            <a:r>
              <a:rPr lang="sk-SK" baseline="0" dirty="0" smtClean="0"/>
              <a:t>?</a:t>
            </a:r>
          </a:p>
          <a:p>
            <a:endParaRPr lang="sk-SK" baseline="0" dirty="0" smtClean="0"/>
          </a:p>
          <a:p>
            <a:r>
              <a:rPr lang="sk-SK" baseline="0" dirty="0" smtClean="0"/>
              <a:t>EUROPEERGUID – </a:t>
            </a:r>
            <a:r>
              <a:rPr lang="sk-SK" baseline="0" dirty="0" err="1" smtClean="0"/>
              <a:t>rappeler</a:t>
            </a:r>
            <a:r>
              <a:rPr lang="sk-SK" baseline="0" dirty="0" smtClean="0"/>
              <a:t> </a:t>
            </a:r>
            <a:r>
              <a:rPr lang="sk-SK" baseline="0" dirty="0" err="1" smtClean="0"/>
              <a:t>Rochet</a:t>
            </a:r>
            <a:r>
              <a:rPr lang="sk-SK" baseline="0" dirty="0" smtClean="0"/>
              <a:t> (Sandrine </a:t>
            </a:r>
            <a:r>
              <a:rPr lang="sk-SK" baseline="0" dirty="0" err="1" smtClean="0"/>
              <a:t>coordinatrice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federation</a:t>
            </a:r>
            <a:r>
              <a:rPr lang="sk-SK" baseline="0" dirty="0" smtClean="0"/>
              <a:t> </a:t>
            </a:r>
            <a:r>
              <a:rPr lang="sk-SK" baseline="0" dirty="0" err="1" smtClean="0"/>
              <a:t>rhone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alpes</a:t>
            </a:r>
            <a:r>
              <a:rPr lang="sk-SK" baseline="0" dirty="0" smtClean="0"/>
              <a:t>), </a:t>
            </a:r>
            <a:r>
              <a:rPr lang="sk-SK" baseline="0" dirty="0" err="1" smtClean="0"/>
              <a:t>envoyer</a:t>
            </a:r>
            <a:r>
              <a:rPr lang="sk-SK" baseline="0" dirty="0" smtClean="0"/>
              <a:t> les </a:t>
            </a:r>
            <a:r>
              <a:rPr lang="sk-SK" baseline="0" dirty="0" err="1" smtClean="0"/>
              <a:t>donnees</a:t>
            </a:r>
            <a:r>
              <a:rPr lang="sk-SK" baseline="0" dirty="0" smtClean="0"/>
              <a:t> </a:t>
            </a:r>
            <a:r>
              <a:rPr lang="sk-SK" baseline="0" dirty="0" err="1" smtClean="0"/>
              <a:t>financieres</a:t>
            </a:r>
            <a:endParaRPr lang="sk-SK" baseline="0" dirty="0" smtClean="0"/>
          </a:p>
          <a:p>
            <a:endParaRPr lang="sk-SK" baseline="0" dirty="0" smtClean="0"/>
          </a:p>
          <a:p>
            <a:pPr marL="171450" indent="-171450">
              <a:buFontTx/>
              <a:buChar char="-"/>
            </a:pPr>
            <a:r>
              <a:rPr lang="sk-SK" baseline="0" dirty="0" smtClean="0"/>
              <a:t>2 </a:t>
            </a:r>
            <a:r>
              <a:rPr lang="sk-SK" baseline="0" dirty="0" err="1" smtClean="0"/>
              <a:t>contrat</a:t>
            </a:r>
            <a:r>
              <a:rPr lang="sk-SK" baseline="0" dirty="0" smtClean="0"/>
              <a:t> (Sprlak, </a:t>
            </a:r>
            <a:r>
              <a:rPr lang="sk-SK" baseline="0" dirty="0" err="1" smtClean="0"/>
              <a:t>Mornard</a:t>
            </a:r>
            <a:r>
              <a:rPr lang="sk-SK" baseline="0" dirty="0" smtClean="0"/>
              <a:t>)</a:t>
            </a:r>
          </a:p>
          <a:p>
            <a:pPr marL="171450" indent="-171450">
              <a:buFontTx/>
              <a:buChar char="-"/>
            </a:pPr>
            <a:endParaRPr lang="sk-SK" baseline="0" dirty="0" smtClean="0"/>
          </a:p>
          <a:p>
            <a:endParaRPr lang="sk-SK" baseline="0" dirty="0" smtClean="0"/>
          </a:p>
          <a:p>
            <a:endParaRPr lang="en-GB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D62ED-1D63-4F05-8641-8B20E6BDA6B0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063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sk-SK" baseline="0" dirty="0" smtClean="0"/>
              <a:t>Nasleduje aktivita: </a:t>
            </a:r>
          </a:p>
          <a:p>
            <a:pPr marL="0" indent="0">
              <a:buFontTx/>
              <a:buNone/>
            </a:pPr>
            <a:r>
              <a:rPr lang="sk-SK" baseline="0" dirty="0" smtClean="0"/>
              <a:t>Rozdať jednu dobrú a jednu zlú záverečnú správu a nechať pracovať vo dvojiciach – nájsť, čo je v nich zle podľa tabuľky v predchádzajúcich </a:t>
            </a:r>
            <a:r>
              <a:rPr lang="sk-SK" baseline="0" dirty="0" err="1" smtClean="0"/>
              <a:t>slajde</a:t>
            </a:r>
            <a:endParaRPr lang="sk-SK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2EC-CDEB-488B-B8C5-114494A445D7}" type="slidenum">
              <a:rPr lang="fr-FR" smtClean="0">
                <a:solidFill>
                  <a:prstClr val="black"/>
                </a:solidFill>
              </a:rPr>
              <a:pPr/>
              <a:t>10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748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sk-SK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2EC-CDEB-488B-B8C5-114494A445D7}" type="slidenum">
              <a:rPr lang="fr-FR" smtClean="0">
                <a:solidFill>
                  <a:prstClr val="black"/>
                </a:solidFill>
              </a:rPr>
              <a:pPr/>
              <a:t>11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065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sk-SK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2EC-CDEB-488B-B8C5-114494A445D7}" type="slidenum">
              <a:rPr lang="fr-FR" smtClean="0">
                <a:solidFill>
                  <a:prstClr val="black"/>
                </a:solidFill>
              </a:rPr>
              <a:pPr/>
              <a:t>12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157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sk-SK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2EC-CDEB-488B-B8C5-114494A445D7}" type="slidenum">
              <a:rPr lang="fr-FR" smtClean="0">
                <a:solidFill>
                  <a:prstClr val="black"/>
                </a:solidFill>
              </a:rPr>
              <a:pPr/>
              <a:t>13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100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sk-SK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2EC-CDEB-488B-B8C5-114494A445D7}" type="slidenum">
              <a:rPr lang="fr-FR" smtClean="0">
                <a:solidFill>
                  <a:prstClr val="black"/>
                </a:solidFill>
              </a:rPr>
              <a:pPr/>
              <a:t>14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789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sk-SK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2EC-CDEB-488B-B8C5-114494A445D7}" type="slidenum">
              <a:rPr lang="fr-FR" smtClean="0">
                <a:solidFill>
                  <a:prstClr val="black"/>
                </a:solidFill>
              </a:rPr>
              <a:pPr/>
              <a:t>15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1726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sk-SK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2EC-CDEB-488B-B8C5-114494A445D7}" type="slidenum">
              <a:rPr lang="fr-FR" smtClean="0">
                <a:solidFill>
                  <a:prstClr val="black"/>
                </a:solidFill>
              </a:rPr>
              <a:pPr/>
              <a:t>16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311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sk-SK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2EC-CDEB-488B-B8C5-114494A445D7}" type="slidenum">
              <a:rPr lang="fr-FR" smtClean="0">
                <a:solidFill>
                  <a:prstClr val="black"/>
                </a:solidFill>
              </a:rPr>
              <a:pPr/>
              <a:t>17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360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sk-SK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2EC-CDEB-488B-B8C5-114494A445D7}" type="slidenum">
              <a:rPr lang="fr-FR" smtClean="0">
                <a:solidFill>
                  <a:prstClr val="black"/>
                </a:solidFill>
              </a:rPr>
              <a:pPr/>
              <a:t>18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1170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sk-SK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2EC-CDEB-488B-B8C5-114494A445D7}" type="slidenum">
              <a:rPr lang="fr-FR" smtClean="0">
                <a:solidFill>
                  <a:prstClr val="black"/>
                </a:solidFill>
              </a:rPr>
              <a:pPr/>
              <a:t>19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856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sk-SK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2EC-CDEB-488B-B8C5-114494A445D7}" type="slidenum">
              <a:rPr lang="fr-FR" smtClean="0">
                <a:solidFill>
                  <a:prstClr val="black"/>
                </a:solidFill>
              </a:rPr>
              <a:pPr/>
              <a:t>2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9548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sk-SK" baseline="0" dirty="0" smtClean="0"/>
              <a:t>Robiť to ako IAP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2EC-CDEB-488B-B8C5-114494A445D7}" type="slidenum">
              <a:rPr lang="fr-FR" smtClean="0">
                <a:solidFill>
                  <a:prstClr val="black"/>
                </a:solidFill>
              </a:rPr>
              <a:pPr/>
              <a:t>20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5486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sk-SK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2EC-CDEB-488B-B8C5-114494A445D7}" type="slidenum">
              <a:rPr lang="fr-FR" smtClean="0">
                <a:solidFill>
                  <a:prstClr val="black"/>
                </a:solidFill>
              </a:rPr>
              <a:pPr/>
              <a:t>21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247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sk-SK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2EC-CDEB-488B-B8C5-114494A445D7}" type="slidenum">
              <a:rPr lang="fr-FR" smtClean="0">
                <a:solidFill>
                  <a:prstClr val="black"/>
                </a:solidFill>
              </a:rPr>
              <a:pPr/>
              <a:t>3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137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sk-SK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2EC-CDEB-488B-B8C5-114494A445D7}" type="slidenum">
              <a:rPr lang="fr-FR" smtClean="0">
                <a:solidFill>
                  <a:prstClr val="black"/>
                </a:solidFill>
              </a:rPr>
              <a:pPr/>
              <a:t>4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949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sk-SK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2EC-CDEB-488B-B8C5-114494A445D7}" type="slidenum">
              <a:rPr lang="fr-FR" smtClean="0">
                <a:solidFill>
                  <a:prstClr val="black"/>
                </a:solidFill>
              </a:rPr>
              <a:pPr/>
              <a:t>5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632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sk-SK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2EC-CDEB-488B-B8C5-114494A445D7}" type="slidenum">
              <a:rPr lang="fr-FR" smtClean="0">
                <a:solidFill>
                  <a:prstClr val="black"/>
                </a:solidFill>
              </a:rPr>
              <a:pPr/>
              <a:t>6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085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sk-SK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2EC-CDEB-488B-B8C5-114494A445D7}" type="slidenum">
              <a:rPr lang="fr-FR" smtClean="0">
                <a:solidFill>
                  <a:prstClr val="black"/>
                </a:solidFill>
              </a:rPr>
              <a:pPr/>
              <a:t>7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693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D62ED-1D63-4F05-8641-8B20E6BDA6B0}" type="slidenum">
              <a:rPr lang="en-GB" smtClean="0">
                <a:solidFill>
                  <a:prstClr val="black"/>
                </a:solidFill>
              </a:rPr>
              <a:pPr/>
              <a:t>8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151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sk-SK" baseline="0" dirty="0" smtClean="0"/>
              <a:t>Úvodný rozhovor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2EC-CDEB-488B-B8C5-114494A445D7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499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010543"/>
          </a:xfrm>
          <a:solidFill>
            <a:schemeClr val="accent1"/>
          </a:solidFill>
        </p:spPr>
        <p:txBody>
          <a:bodyPr/>
          <a:lstStyle>
            <a:lvl1pPr algn="l">
              <a:defRPr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212976"/>
            <a:ext cx="7776864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7668344" y="116632"/>
            <a:ext cx="1368152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800" smtClean="0"/>
              <a:t>Your Logo</a:t>
            </a:r>
            <a:endParaRPr lang="en-GB" sz="180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840" y="6381328"/>
            <a:ext cx="1438656" cy="3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22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5856-1995-404D-9EEE-046BEA33D394}" type="datetimeFigureOut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28/12/2016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3B2D-91B8-472E-B09A-32E2DE1A868F}" type="slidenum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36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5856-1995-404D-9EEE-046BEA33D394}" type="datetimeFigureOut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28/12/2016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3B2D-91B8-472E-B09A-32E2DE1A868F}" type="slidenum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386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5856-1995-404D-9EEE-046BEA33D394}" type="datetimeFigureOut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28/12/2016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3B2D-91B8-472E-B09A-32E2DE1A868F}" type="slidenum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398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5856-1995-404D-9EEE-046BEA33D394}" type="datetimeFigureOut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28/12/2016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3B2D-91B8-472E-B09A-32E2DE1A868F}" type="slidenum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049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Arrondir un rectangle à un seul coin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5856-1995-404D-9EEE-046BEA33D394}" type="datetimeFigureOut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28/12/2016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3B2D-91B8-472E-B09A-32E2DE1A868F}" type="slidenum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77500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5856-1995-404D-9EEE-046BEA33D394}" type="datetimeFigureOut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28/12/2016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3B2D-91B8-472E-B09A-32E2DE1A868F}" type="slidenum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081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5856-1995-404D-9EEE-046BEA33D394}" type="datetimeFigureOut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28/12/2016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3B2D-91B8-472E-B09A-32E2DE1A868F}" type="slidenum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62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840" y="6381328"/>
            <a:ext cx="1438656" cy="3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86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840" y="6381328"/>
            <a:ext cx="1438656" cy="3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4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662296" y="1556056"/>
            <a:ext cx="4020984" cy="613784"/>
          </a:xfrm>
          <a:prstGeom prst="rect">
            <a:avLst/>
          </a:prstGeom>
          <a:solidFill>
            <a:srgbClr val="FFFFF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479008" y="1556792"/>
            <a:ext cx="4020984" cy="613784"/>
          </a:xfrm>
          <a:prstGeom prst="rect">
            <a:avLst/>
          </a:prstGeom>
          <a:solidFill>
            <a:srgbClr val="FFFFF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14" name="Picture 13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386" y="6309320"/>
            <a:ext cx="303997" cy="450964"/>
          </a:xfrm>
          <a:prstGeom prst="rect">
            <a:avLst/>
          </a:prstGeom>
        </p:spPr>
      </p:pic>
      <p:pic>
        <p:nvPicPr>
          <p:cNvPr id="15" name="Picture 14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966" y="6309320"/>
            <a:ext cx="303997" cy="4509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840" y="6381328"/>
            <a:ext cx="1438656" cy="3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07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966" y="6309320"/>
            <a:ext cx="303997" cy="4509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840" y="6381328"/>
            <a:ext cx="1438656" cy="3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45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0" name="Sous-titr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5856-1995-404D-9EEE-046BEA33D394}" type="datetimeFigureOut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28/12/2016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3B2D-91B8-472E-B09A-32E2DE1A868F}" type="slidenum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447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5856-1995-404D-9EEE-046BEA33D394}" type="datetimeFigureOut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28/12/2016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3B2D-91B8-472E-B09A-32E2DE1A868F}" type="slidenum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20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à coins arrondi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5856-1995-404D-9EEE-046BEA33D394}" type="datetimeFigureOut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28/12/2016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3B2D-91B8-472E-B09A-32E2DE1A868F}" type="slidenum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251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5856-1995-404D-9EEE-046BEA33D394}" type="datetimeFigureOut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28/12/2016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3B2D-91B8-472E-B09A-32E2DE1A868F}" type="slidenum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7" name="Picture 2" descr="C:\Users\jw\Documents\Visual Studio 2010\Projects\JSBubbles\JSBubbles.Game\images\themes\metro\Next.png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029" y="6348019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az 7">
            <a:hlinkClick r:id="" action="ppaction://hlinkshowjump?jump=endshow"/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640" y="6343213"/>
            <a:ext cx="400106" cy="400106"/>
          </a:xfrm>
          <a:prstGeom prst="rect">
            <a:avLst/>
          </a:prstGeom>
        </p:spPr>
      </p:pic>
      <p:pic>
        <p:nvPicPr>
          <p:cNvPr id="9" name="Obraz 8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908" y="6347991"/>
            <a:ext cx="400106" cy="400106"/>
          </a:xfrm>
          <a:prstGeom prst="rect">
            <a:avLst/>
          </a:prstGeom>
        </p:spPr>
      </p:pic>
      <p:pic>
        <p:nvPicPr>
          <p:cNvPr id="10" name="Obraz 9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800" y="6338465"/>
            <a:ext cx="419159" cy="4191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840" y="6381328"/>
            <a:ext cx="1438656" cy="3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36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Espace réservé du titre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FCA5856-1995-404D-9EEE-046BEA33D394}" type="datetimeFigureOut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28/12/2016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D173B2D-91B8-472E-B09A-32E2DE1A868F}" type="slidenum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840" y="6381328"/>
            <a:ext cx="1438656" cy="3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7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340477"/>
            <a:ext cx="7772400" cy="872499"/>
          </a:xfrm>
          <a:solidFill>
            <a:schemeClr val="tx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sk-SK" sz="2800" dirty="0" smtClean="0">
                <a:solidFill>
                  <a:schemeClr val="bg1"/>
                </a:solidFill>
              </a:rPr>
              <a:t>Záverečná fáza bilancie kompetencií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212976"/>
            <a:ext cx="7772400" cy="1752600"/>
          </a:xfrm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/>
          <a:lstStyle/>
          <a:p>
            <a:r>
              <a:rPr lang="sk-SK" dirty="0" smtClean="0"/>
              <a:t>Školenie odborných poradcov </a:t>
            </a:r>
            <a:r>
              <a:rPr lang="sk-SK" dirty="0" err="1" smtClean="0"/>
              <a:t>UPSVaR</a:t>
            </a:r>
            <a:endParaRPr lang="en-GB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83568" y="3365376"/>
            <a:ext cx="7848872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>
              <a:solidFill>
                <a:srgbClr val="1F497D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79513" y="5795394"/>
            <a:ext cx="87120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71224"/>
            <a:ext cx="2376313" cy="16219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840" y="6381328"/>
            <a:ext cx="1438656" cy="3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43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79512" y="188640"/>
            <a:ext cx="8712968" cy="850106"/>
          </a:xfrm>
          <a:prstGeom prst="rect">
            <a:avLst/>
          </a:prstGeom>
          <a:solidFill>
            <a:srgbClr val="1B587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600" dirty="0" smtClean="0">
                <a:solidFill>
                  <a:srgbClr val="FFFFFF"/>
                </a:solidFill>
                <a:latin typeface="Segoe UI Light"/>
              </a:rPr>
              <a:t>Dva dôležité body!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0528" y="1556792"/>
            <a:ext cx="90730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k-SK" sz="2400" dirty="0" smtClean="0"/>
              <a:t>Záverečná správa je v prvom rade výsledkom práce klienta. Poradca zaručuje, že klient pochopí a osvojí si obsah tohto dokumentu.</a:t>
            </a:r>
          </a:p>
          <a:p>
            <a:pPr lvl="1"/>
            <a:endParaRPr lang="sk-SK" sz="2400" dirty="0"/>
          </a:p>
          <a:p>
            <a:pPr lvl="1"/>
            <a:endParaRPr lang="sk-SK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k-SK" sz="2400" dirty="0" smtClean="0"/>
              <a:t>Primárnym príjemcom záverečnej správy je klient, ale táto by mala byť použiteľná v komunikácii s tretími osobami.</a:t>
            </a:r>
          </a:p>
        </p:txBody>
      </p:sp>
    </p:spTree>
    <p:extLst>
      <p:ext uri="{BB962C8B-B14F-4D97-AF65-F5344CB8AC3E}">
        <p14:creationId xmlns:p14="http://schemas.microsoft.com/office/powerpoint/2010/main" val="179202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392638"/>
              </p:ext>
            </p:extLst>
          </p:nvPr>
        </p:nvGraphicFramePr>
        <p:xfrm>
          <a:off x="179512" y="188640"/>
          <a:ext cx="8712969" cy="592429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207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800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47686"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Typ informácie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Prečo?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Najčastejšie chyby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2027">
                <a:tc>
                  <a:txBody>
                    <a:bodyPr/>
                    <a:lstStyle/>
                    <a:p>
                      <a:r>
                        <a:rPr lang="sk-SK" sz="1400" b="1" dirty="0" smtClean="0"/>
                        <a:t>Okolnosti a ciele BK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sk-SK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2027">
                <a:tc>
                  <a:txBody>
                    <a:bodyPr/>
                    <a:lstStyle/>
                    <a:p>
                      <a:r>
                        <a:rPr lang="sk-SK" sz="1400" b="1" dirty="0" smtClean="0"/>
                        <a:t>Hlavné</a:t>
                      </a:r>
                      <a:r>
                        <a:rPr lang="sk-SK" sz="1400" b="1" baseline="0" dirty="0" smtClean="0"/>
                        <a:t> fázy a použité metódy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2027">
                <a:tc>
                  <a:txBody>
                    <a:bodyPr/>
                    <a:lstStyle/>
                    <a:p>
                      <a:r>
                        <a:rPr lang="sk-SK" sz="1400" b="1" dirty="0" smtClean="0"/>
                        <a:t>Motivácie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2027">
                <a:tc>
                  <a:txBody>
                    <a:bodyPr/>
                    <a:lstStyle/>
                    <a:p>
                      <a:r>
                        <a:rPr lang="sk-SK" sz="1400" b="1" dirty="0" err="1" smtClean="0"/>
                        <a:t>Kariérové</a:t>
                      </a:r>
                      <a:r>
                        <a:rPr lang="sk-SK" sz="1400" b="1" baseline="0" dirty="0" smtClean="0"/>
                        <a:t> ciele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000710">
                <a:tc>
                  <a:txBody>
                    <a:bodyPr/>
                    <a:lstStyle/>
                    <a:p>
                      <a:r>
                        <a:rPr lang="sk-SK" sz="1400" b="1" dirty="0" smtClean="0"/>
                        <a:t>Kompetencie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95103">
                <a:tc>
                  <a:txBody>
                    <a:bodyPr/>
                    <a:lstStyle/>
                    <a:p>
                      <a:r>
                        <a:rPr lang="sk-SK" sz="1400" b="1" dirty="0" smtClean="0"/>
                        <a:t>Trh práce,</a:t>
                      </a:r>
                      <a:r>
                        <a:rPr lang="sk-SK" sz="1400" b="1" baseline="0" dirty="0" smtClean="0"/>
                        <a:t> prostredie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41358">
                <a:tc>
                  <a:txBody>
                    <a:bodyPr/>
                    <a:lstStyle/>
                    <a:p>
                      <a:r>
                        <a:rPr lang="sk-SK" sz="1400" b="1" dirty="0" smtClean="0"/>
                        <a:t>Akčný plán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41358">
                <a:tc>
                  <a:txBody>
                    <a:bodyPr/>
                    <a:lstStyle/>
                    <a:p>
                      <a:r>
                        <a:rPr lang="sk-SK" sz="1400" b="1" dirty="0" smtClean="0"/>
                        <a:t>Komentáre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34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225729"/>
              </p:ext>
            </p:extLst>
          </p:nvPr>
        </p:nvGraphicFramePr>
        <p:xfrm>
          <a:off x="179512" y="188640"/>
          <a:ext cx="8712969" cy="602378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207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800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47686"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Typ informácie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Prečo?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Najčastejšie chyby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2027">
                <a:tc>
                  <a:txBody>
                    <a:bodyPr/>
                    <a:lstStyle/>
                    <a:p>
                      <a:r>
                        <a:rPr lang="sk-SK" sz="1400" b="1" dirty="0" smtClean="0"/>
                        <a:t>Okolnosti a ciele BK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Situovať BK do životného kontextu</a:t>
                      </a:r>
                    </a:p>
                    <a:p>
                      <a:r>
                        <a:rPr lang="sk-SK" sz="1400" dirty="0" smtClean="0"/>
                        <a:t>Ukázať,</a:t>
                      </a:r>
                      <a:r>
                        <a:rPr lang="sk-SK" sz="1400" baseline="0" dirty="0" smtClean="0"/>
                        <a:t> že ciele boli stanovené na základe potrieb individuálneho klienta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sk-SK" sz="1400" dirty="0" smtClean="0"/>
                        <a:t>Úplné vynechanie alebo všeobecný či typizovaný popis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sk-SK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2027">
                <a:tc>
                  <a:txBody>
                    <a:bodyPr/>
                    <a:lstStyle/>
                    <a:p>
                      <a:r>
                        <a:rPr lang="sk-SK" sz="1400" b="1" dirty="0" smtClean="0"/>
                        <a:t>Hlavné</a:t>
                      </a:r>
                      <a:r>
                        <a:rPr lang="sk-SK" sz="1400" b="1" baseline="0" dirty="0" smtClean="0"/>
                        <a:t> fázy a použité metódy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2027">
                <a:tc>
                  <a:txBody>
                    <a:bodyPr/>
                    <a:lstStyle/>
                    <a:p>
                      <a:r>
                        <a:rPr lang="sk-SK" sz="1400" b="1" dirty="0" smtClean="0"/>
                        <a:t>Motivácie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2027">
                <a:tc>
                  <a:txBody>
                    <a:bodyPr/>
                    <a:lstStyle/>
                    <a:p>
                      <a:r>
                        <a:rPr lang="sk-SK" sz="1400" b="1" dirty="0" err="1" smtClean="0"/>
                        <a:t>Kariérové</a:t>
                      </a:r>
                      <a:r>
                        <a:rPr lang="sk-SK" sz="1400" b="1" baseline="0" dirty="0" smtClean="0"/>
                        <a:t> ciele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000710">
                <a:tc>
                  <a:txBody>
                    <a:bodyPr/>
                    <a:lstStyle/>
                    <a:p>
                      <a:r>
                        <a:rPr lang="sk-SK" sz="1400" b="1" dirty="0" smtClean="0"/>
                        <a:t>Kompetencie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95103">
                <a:tc>
                  <a:txBody>
                    <a:bodyPr/>
                    <a:lstStyle/>
                    <a:p>
                      <a:r>
                        <a:rPr lang="sk-SK" sz="1400" b="1" dirty="0" smtClean="0"/>
                        <a:t>Trh práce,</a:t>
                      </a:r>
                      <a:r>
                        <a:rPr lang="sk-SK" sz="1400" b="1" baseline="0" dirty="0" smtClean="0"/>
                        <a:t> prostredie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41358">
                <a:tc>
                  <a:txBody>
                    <a:bodyPr/>
                    <a:lstStyle/>
                    <a:p>
                      <a:r>
                        <a:rPr lang="sk-SK" sz="1400" b="1" dirty="0" smtClean="0"/>
                        <a:t>Akčný plán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41358">
                <a:tc>
                  <a:txBody>
                    <a:bodyPr/>
                    <a:lstStyle/>
                    <a:p>
                      <a:r>
                        <a:rPr lang="sk-SK" sz="1400" b="1" dirty="0" smtClean="0"/>
                        <a:t>Komentáre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0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271976"/>
              </p:ext>
            </p:extLst>
          </p:nvPr>
        </p:nvGraphicFramePr>
        <p:xfrm>
          <a:off x="179512" y="188640"/>
          <a:ext cx="8712969" cy="602378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647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800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47686"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Typ informácie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Prečo?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Najčastejšie chyby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2027">
                <a:tc>
                  <a:txBody>
                    <a:bodyPr/>
                    <a:lstStyle/>
                    <a:p>
                      <a:r>
                        <a:rPr lang="sk-SK" sz="1400" b="1" dirty="0" smtClean="0"/>
                        <a:t>Okolnosti a ciele BK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Situovať BK do životného kontextu</a:t>
                      </a:r>
                    </a:p>
                    <a:p>
                      <a:r>
                        <a:rPr lang="sk-SK" sz="1400" dirty="0" smtClean="0"/>
                        <a:t>Ukázať,</a:t>
                      </a:r>
                      <a:r>
                        <a:rPr lang="sk-SK" sz="1400" baseline="0" dirty="0" smtClean="0"/>
                        <a:t> že ciele boli stanovené na základe potrieb individuálneho klienta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sk-SK" sz="1400" dirty="0" smtClean="0"/>
                        <a:t>Úplné vynechanie alebo všeobecný či typizovaný popis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sk-SK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2027">
                <a:tc>
                  <a:txBody>
                    <a:bodyPr/>
                    <a:lstStyle/>
                    <a:p>
                      <a:r>
                        <a:rPr lang="sk-SK" sz="1400" b="1" dirty="0" smtClean="0"/>
                        <a:t>Hlavné</a:t>
                      </a:r>
                      <a:r>
                        <a:rPr lang="sk-SK" sz="1400" b="1" baseline="0" dirty="0" smtClean="0"/>
                        <a:t> fázy a použité metódy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sk-SK" sz="1400" dirty="0" smtClean="0"/>
                        <a:t>Jasné určenie trvania a priebehu</a:t>
                      </a:r>
                      <a:r>
                        <a:rPr lang="sk-SK" sz="1400" baseline="0" dirty="0" smtClean="0"/>
                        <a:t>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sk-SK" sz="1400" baseline="0" dirty="0" smtClean="0"/>
                        <a:t>Možnosť určiť pôvod uvádzaných informácií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kumimoji="0"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Šablónovitý</a:t>
                      </a: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priebeh</a:t>
                      </a: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BK</a:t>
                      </a:r>
                      <a:endParaRPr kumimoji="0" lang="sk-SK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0" lang="sk-SK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Všeobecný popis metód</a:t>
                      </a:r>
                      <a:r>
                        <a:rPr kumimoji="0" lang="sk-SK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priebehu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2027">
                <a:tc>
                  <a:txBody>
                    <a:bodyPr/>
                    <a:lstStyle/>
                    <a:p>
                      <a:r>
                        <a:rPr lang="sk-SK" sz="1400" b="1" dirty="0" smtClean="0"/>
                        <a:t>Motivácie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2027">
                <a:tc>
                  <a:txBody>
                    <a:bodyPr/>
                    <a:lstStyle/>
                    <a:p>
                      <a:r>
                        <a:rPr lang="sk-SK" sz="1400" b="1" dirty="0" err="1" smtClean="0"/>
                        <a:t>Kariérové</a:t>
                      </a:r>
                      <a:r>
                        <a:rPr lang="sk-SK" sz="1400" b="1" baseline="0" dirty="0" smtClean="0"/>
                        <a:t> ciele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000710">
                <a:tc>
                  <a:txBody>
                    <a:bodyPr/>
                    <a:lstStyle/>
                    <a:p>
                      <a:r>
                        <a:rPr lang="sk-SK" sz="1400" b="1" dirty="0" smtClean="0"/>
                        <a:t>Kompetencie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95103">
                <a:tc>
                  <a:txBody>
                    <a:bodyPr/>
                    <a:lstStyle/>
                    <a:p>
                      <a:r>
                        <a:rPr lang="sk-SK" sz="1400" b="1" dirty="0" smtClean="0"/>
                        <a:t>Trh práce,</a:t>
                      </a:r>
                      <a:r>
                        <a:rPr lang="sk-SK" sz="1400" b="1" baseline="0" dirty="0" smtClean="0"/>
                        <a:t> prostredie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41358">
                <a:tc>
                  <a:txBody>
                    <a:bodyPr/>
                    <a:lstStyle/>
                    <a:p>
                      <a:r>
                        <a:rPr lang="sk-SK" sz="1400" b="1" dirty="0" smtClean="0"/>
                        <a:t>Akčný plán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41358">
                <a:tc>
                  <a:txBody>
                    <a:bodyPr/>
                    <a:lstStyle/>
                    <a:p>
                      <a:r>
                        <a:rPr lang="sk-SK" sz="1400" b="1" dirty="0" smtClean="0"/>
                        <a:t>Komentáre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2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728481"/>
              </p:ext>
            </p:extLst>
          </p:nvPr>
        </p:nvGraphicFramePr>
        <p:xfrm>
          <a:off x="179512" y="188640"/>
          <a:ext cx="8712969" cy="602378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647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800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47686"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Typ informácie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Prečo?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Najčastejšie chyby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2027">
                <a:tc>
                  <a:txBody>
                    <a:bodyPr/>
                    <a:lstStyle/>
                    <a:p>
                      <a:r>
                        <a:rPr lang="sk-SK" sz="1400" b="1" dirty="0" smtClean="0"/>
                        <a:t>Okolnosti a ciele BK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Situovať BK do životného kontextu</a:t>
                      </a:r>
                    </a:p>
                    <a:p>
                      <a:r>
                        <a:rPr lang="sk-SK" sz="1400" dirty="0" smtClean="0"/>
                        <a:t>Ukázať,</a:t>
                      </a:r>
                      <a:r>
                        <a:rPr lang="sk-SK" sz="1400" baseline="0" dirty="0" smtClean="0"/>
                        <a:t> že ciele boli stanovené na základe potrieb individuálneho klienta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sk-SK" sz="1400" dirty="0" smtClean="0"/>
                        <a:t>Úplné vynechanie alebo všeobecný či typizovaný popis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sk-SK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2027">
                <a:tc>
                  <a:txBody>
                    <a:bodyPr/>
                    <a:lstStyle/>
                    <a:p>
                      <a:r>
                        <a:rPr lang="sk-SK" sz="1400" b="1" dirty="0" smtClean="0"/>
                        <a:t>Hlavné</a:t>
                      </a:r>
                      <a:r>
                        <a:rPr lang="sk-SK" sz="1400" b="1" baseline="0" dirty="0" smtClean="0"/>
                        <a:t> fázy a použité metódy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sk-SK" sz="1400" dirty="0" smtClean="0"/>
                        <a:t>Jasné určenie trvania a priebehu</a:t>
                      </a:r>
                      <a:r>
                        <a:rPr lang="sk-SK" sz="1400" baseline="0" dirty="0" smtClean="0"/>
                        <a:t>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sk-SK" sz="1400" baseline="0" dirty="0" smtClean="0"/>
                        <a:t>Možnosť určiť pôvod uvádzaných informácií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kumimoji="0"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Šablónovitý</a:t>
                      </a: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priebeh</a:t>
                      </a: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BK</a:t>
                      </a:r>
                      <a:endParaRPr kumimoji="0" lang="sk-SK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0" lang="sk-SK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Všeobecný popis metód</a:t>
                      </a:r>
                      <a:r>
                        <a:rPr kumimoji="0" lang="sk-SK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priebehu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2027">
                <a:tc>
                  <a:txBody>
                    <a:bodyPr/>
                    <a:lstStyle/>
                    <a:p>
                      <a:r>
                        <a:rPr lang="sk-SK" sz="1400" b="1" dirty="0" smtClean="0"/>
                        <a:t>Motivácie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Ukázať, na základe čoho sme dospeli k určeniu </a:t>
                      </a:r>
                      <a:r>
                        <a:rPr lang="sk-SK" sz="1400" dirty="0" err="1" smtClean="0"/>
                        <a:t>kariérového</a:t>
                      </a:r>
                      <a:r>
                        <a:rPr lang="sk-SK" sz="1400" dirty="0" smtClean="0"/>
                        <a:t> cieľa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Používanie odborných</a:t>
                      </a:r>
                      <a:r>
                        <a:rPr lang="sk-SK" sz="1400" baseline="0" dirty="0" smtClean="0"/>
                        <a:t> psychologických termínov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2027">
                <a:tc>
                  <a:txBody>
                    <a:bodyPr/>
                    <a:lstStyle/>
                    <a:p>
                      <a:r>
                        <a:rPr lang="sk-SK" sz="1400" b="1" dirty="0" err="1" smtClean="0"/>
                        <a:t>Kariérové</a:t>
                      </a:r>
                      <a:r>
                        <a:rPr lang="sk-SK" sz="1400" b="1" baseline="0" dirty="0" smtClean="0"/>
                        <a:t> ciele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000710">
                <a:tc>
                  <a:txBody>
                    <a:bodyPr/>
                    <a:lstStyle/>
                    <a:p>
                      <a:r>
                        <a:rPr lang="sk-SK" sz="1400" b="1" dirty="0" smtClean="0"/>
                        <a:t>Kompetencie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95103">
                <a:tc>
                  <a:txBody>
                    <a:bodyPr/>
                    <a:lstStyle/>
                    <a:p>
                      <a:r>
                        <a:rPr lang="sk-SK" sz="1400" b="1" dirty="0" smtClean="0"/>
                        <a:t>Trh práce,</a:t>
                      </a:r>
                      <a:r>
                        <a:rPr lang="sk-SK" sz="1400" b="1" baseline="0" dirty="0" smtClean="0"/>
                        <a:t> prostredie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41358">
                <a:tc>
                  <a:txBody>
                    <a:bodyPr/>
                    <a:lstStyle/>
                    <a:p>
                      <a:r>
                        <a:rPr lang="sk-SK" sz="1400" b="1" dirty="0" smtClean="0"/>
                        <a:t>Akčný plán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41358">
                <a:tc>
                  <a:txBody>
                    <a:bodyPr/>
                    <a:lstStyle/>
                    <a:p>
                      <a:r>
                        <a:rPr lang="sk-SK" sz="1400" b="1" dirty="0" smtClean="0"/>
                        <a:t>Komentáre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74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821252"/>
              </p:ext>
            </p:extLst>
          </p:nvPr>
        </p:nvGraphicFramePr>
        <p:xfrm>
          <a:off x="179512" y="188640"/>
          <a:ext cx="8712969" cy="61232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647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800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47686"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Typ informácie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Prečo?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Najčastejšie chyby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2027">
                <a:tc>
                  <a:txBody>
                    <a:bodyPr/>
                    <a:lstStyle/>
                    <a:p>
                      <a:r>
                        <a:rPr lang="sk-SK" sz="1400" b="1" dirty="0" smtClean="0"/>
                        <a:t>Okolnosti a ciele BK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Situovať BK do životného kontextu</a:t>
                      </a:r>
                    </a:p>
                    <a:p>
                      <a:r>
                        <a:rPr lang="sk-SK" sz="1400" dirty="0" smtClean="0"/>
                        <a:t>Ukázať,</a:t>
                      </a:r>
                      <a:r>
                        <a:rPr lang="sk-SK" sz="1400" baseline="0" dirty="0" smtClean="0"/>
                        <a:t> že ciele boli stanovené na základe potrieb individuálneho klienta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sk-SK" sz="1400" dirty="0" smtClean="0"/>
                        <a:t>Úplné vynechanie alebo všeobecný či typizovaný popis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sk-SK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2027">
                <a:tc>
                  <a:txBody>
                    <a:bodyPr/>
                    <a:lstStyle/>
                    <a:p>
                      <a:r>
                        <a:rPr lang="sk-SK" sz="1400" b="1" dirty="0" smtClean="0"/>
                        <a:t>Hlavné</a:t>
                      </a:r>
                      <a:r>
                        <a:rPr lang="sk-SK" sz="1400" b="1" baseline="0" dirty="0" smtClean="0"/>
                        <a:t> fázy a použité metódy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sk-SK" sz="1400" dirty="0" smtClean="0"/>
                        <a:t>Jasné určenie trvania a priebehu</a:t>
                      </a:r>
                      <a:r>
                        <a:rPr lang="sk-SK" sz="1400" baseline="0" dirty="0" smtClean="0"/>
                        <a:t>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sk-SK" sz="1400" baseline="0" dirty="0" smtClean="0"/>
                        <a:t>Možnosť určiť pôvod uvádzaných informácií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kumimoji="0"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Šablónovitý</a:t>
                      </a: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priebeh</a:t>
                      </a: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BK</a:t>
                      </a:r>
                      <a:endParaRPr kumimoji="0" lang="sk-SK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0" lang="sk-SK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Všeobecný popis metód</a:t>
                      </a:r>
                      <a:r>
                        <a:rPr kumimoji="0" lang="sk-SK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priebehu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2027">
                <a:tc>
                  <a:txBody>
                    <a:bodyPr/>
                    <a:lstStyle/>
                    <a:p>
                      <a:r>
                        <a:rPr lang="sk-SK" sz="1400" b="1" dirty="0" smtClean="0"/>
                        <a:t>Motivácie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Ukázať, na základe čoho sme dospeli k určeniu </a:t>
                      </a:r>
                      <a:r>
                        <a:rPr lang="sk-SK" sz="1400" dirty="0" err="1" smtClean="0"/>
                        <a:t>kariérového</a:t>
                      </a:r>
                      <a:r>
                        <a:rPr lang="sk-SK" sz="1400" dirty="0" smtClean="0"/>
                        <a:t> cieľa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Používanie odborných</a:t>
                      </a:r>
                      <a:r>
                        <a:rPr lang="sk-SK" sz="1400" baseline="0" dirty="0" smtClean="0"/>
                        <a:t> psychologických termínov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2027">
                <a:tc>
                  <a:txBody>
                    <a:bodyPr/>
                    <a:lstStyle/>
                    <a:p>
                      <a:r>
                        <a:rPr lang="sk-SK" sz="1400" b="1" dirty="0" err="1" smtClean="0"/>
                        <a:t>Kariérové</a:t>
                      </a:r>
                      <a:r>
                        <a:rPr lang="sk-SK" sz="1400" b="1" baseline="0" dirty="0" smtClean="0"/>
                        <a:t> ciele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Určujú</a:t>
                      </a:r>
                      <a:r>
                        <a:rPr lang="sk-SK" sz="1400" baseline="0" dirty="0" smtClean="0"/>
                        <a:t> jasný smer pre akčný plán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Určenie</a:t>
                      </a:r>
                      <a:r>
                        <a:rPr lang="sk-SK" sz="1400" baseline="0" dirty="0" smtClean="0"/>
                        <a:t> všeobecnej profesijnej oblasti, typu činností</a:t>
                      </a:r>
                    </a:p>
                    <a:p>
                      <a:r>
                        <a:rPr lang="sk-SK" sz="1400" baseline="0" dirty="0" smtClean="0"/>
                        <a:t>Príliš veľa alternatív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000710">
                <a:tc>
                  <a:txBody>
                    <a:bodyPr/>
                    <a:lstStyle/>
                    <a:p>
                      <a:r>
                        <a:rPr lang="sk-SK" sz="1400" b="1" dirty="0" smtClean="0"/>
                        <a:t>Kompetencie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95103">
                <a:tc>
                  <a:txBody>
                    <a:bodyPr/>
                    <a:lstStyle/>
                    <a:p>
                      <a:r>
                        <a:rPr lang="sk-SK" sz="1400" b="1" dirty="0" smtClean="0"/>
                        <a:t>Trh práce,</a:t>
                      </a:r>
                      <a:r>
                        <a:rPr lang="sk-SK" sz="1400" b="1" baseline="0" dirty="0" smtClean="0"/>
                        <a:t> prostredie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41358">
                <a:tc>
                  <a:txBody>
                    <a:bodyPr/>
                    <a:lstStyle/>
                    <a:p>
                      <a:r>
                        <a:rPr lang="sk-SK" sz="1400" b="1" dirty="0" smtClean="0"/>
                        <a:t>Akčný plán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41358">
                <a:tc>
                  <a:txBody>
                    <a:bodyPr/>
                    <a:lstStyle/>
                    <a:p>
                      <a:r>
                        <a:rPr lang="sk-SK" sz="1400" b="1" dirty="0" smtClean="0"/>
                        <a:t>Komentáre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05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946801"/>
              </p:ext>
            </p:extLst>
          </p:nvPr>
        </p:nvGraphicFramePr>
        <p:xfrm>
          <a:off x="179512" y="188640"/>
          <a:ext cx="8712969" cy="61232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647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800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47686"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Typ informácie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Prečo?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Najčastejšie chyby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2027">
                <a:tc>
                  <a:txBody>
                    <a:bodyPr/>
                    <a:lstStyle/>
                    <a:p>
                      <a:r>
                        <a:rPr lang="sk-SK" sz="1400" b="1" dirty="0" smtClean="0"/>
                        <a:t>Okolnosti a ciele BK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Situovať BK do životného kontextu</a:t>
                      </a:r>
                    </a:p>
                    <a:p>
                      <a:r>
                        <a:rPr lang="sk-SK" sz="1400" dirty="0" smtClean="0"/>
                        <a:t>Ukázať,</a:t>
                      </a:r>
                      <a:r>
                        <a:rPr lang="sk-SK" sz="1400" baseline="0" dirty="0" smtClean="0"/>
                        <a:t> že ciele boli stanovené na základe potrieb individuálneho klienta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sk-SK" sz="1400" dirty="0" smtClean="0"/>
                        <a:t>Úplné vynechanie alebo všeobecný či typizovaný popis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sk-SK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2027">
                <a:tc>
                  <a:txBody>
                    <a:bodyPr/>
                    <a:lstStyle/>
                    <a:p>
                      <a:r>
                        <a:rPr lang="sk-SK" sz="1400" b="1" dirty="0" smtClean="0"/>
                        <a:t>Hlavné</a:t>
                      </a:r>
                      <a:r>
                        <a:rPr lang="sk-SK" sz="1400" b="1" baseline="0" dirty="0" smtClean="0"/>
                        <a:t> fázy a použité metódy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sk-SK" sz="1400" dirty="0" smtClean="0"/>
                        <a:t>Jasné určenie trvania a priebehu</a:t>
                      </a:r>
                      <a:r>
                        <a:rPr lang="sk-SK" sz="1400" baseline="0" dirty="0" smtClean="0"/>
                        <a:t>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sk-SK" sz="1400" baseline="0" dirty="0" smtClean="0"/>
                        <a:t>Možnosť určiť pôvod uvádzaných informácií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kumimoji="0"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Šablónovitý</a:t>
                      </a: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priebeh</a:t>
                      </a: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BK</a:t>
                      </a:r>
                      <a:endParaRPr kumimoji="0" lang="sk-SK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0" lang="sk-SK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Všeobecný popis metód</a:t>
                      </a:r>
                      <a:r>
                        <a:rPr kumimoji="0" lang="sk-SK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priebehu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2027">
                <a:tc>
                  <a:txBody>
                    <a:bodyPr/>
                    <a:lstStyle/>
                    <a:p>
                      <a:r>
                        <a:rPr lang="sk-SK" sz="1400" b="1" dirty="0" smtClean="0"/>
                        <a:t>Motivácie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Ukázať, na základe čoho sme dospeli k určeniu </a:t>
                      </a:r>
                      <a:r>
                        <a:rPr lang="sk-SK" sz="1400" dirty="0" err="1" smtClean="0"/>
                        <a:t>kariérového</a:t>
                      </a:r>
                      <a:r>
                        <a:rPr lang="sk-SK" sz="1400" dirty="0" smtClean="0"/>
                        <a:t> cieľa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Používanie odborných</a:t>
                      </a:r>
                      <a:r>
                        <a:rPr lang="sk-SK" sz="1400" baseline="0" dirty="0" smtClean="0"/>
                        <a:t> psychologických termínov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2027">
                <a:tc>
                  <a:txBody>
                    <a:bodyPr/>
                    <a:lstStyle/>
                    <a:p>
                      <a:r>
                        <a:rPr lang="sk-SK" sz="1400" b="1" dirty="0" err="1" smtClean="0"/>
                        <a:t>Kariérové</a:t>
                      </a:r>
                      <a:r>
                        <a:rPr lang="sk-SK" sz="1400" b="1" baseline="0" dirty="0" smtClean="0"/>
                        <a:t> ciele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Určujú</a:t>
                      </a:r>
                      <a:r>
                        <a:rPr lang="sk-SK" sz="1400" baseline="0" dirty="0" smtClean="0"/>
                        <a:t> jasný smer pre akčný plán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Určenie</a:t>
                      </a:r>
                      <a:r>
                        <a:rPr lang="sk-SK" sz="1400" baseline="0" dirty="0" smtClean="0"/>
                        <a:t> všeobecnej profesijnej oblasti, typu činností</a:t>
                      </a:r>
                    </a:p>
                    <a:p>
                      <a:r>
                        <a:rPr lang="sk-SK" sz="1400" baseline="0" dirty="0" smtClean="0"/>
                        <a:t>Príliš veľa alternatív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000710">
                <a:tc>
                  <a:txBody>
                    <a:bodyPr/>
                    <a:lstStyle/>
                    <a:p>
                      <a:r>
                        <a:rPr lang="sk-SK" sz="1400" b="1" dirty="0" smtClean="0"/>
                        <a:t>Kompetencie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Ukázať, ktoré kompetencie (vedomosti, zručnosti, </a:t>
                      </a:r>
                      <a:r>
                        <a:rPr lang="sk-SK" sz="1400" dirty="0" err="1" smtClean="0"/>
                        <a:t>osob</a:t>
                      </a:r>
                      <a:r>
                        <a:rPr lang="sk-SK" sz="1400" dirty="0" smtClean="0"/>
                        <a:t>. predpoklady) uľahčia dosiahnutie cieľa. Identifikácia</a:t>
                      </a:r>
                      <a:r>
                        <a:rPr lang="sk-SK" sz="1400" baseline="0" dirty="0" smtClean="0"/>
                        <a:t> vzdelávacích potrieb.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Sústredenie</a:t>
                      </a:r>
                      <a:r>
                        <a:rPr lang="sk-SK" sz="1400" baseline="0" dirty="0" smtClean="0"/>
                        <a:t> sa na psychologické charakteristiky.</a:t>
                      </a:r>
                    </a:p>
                    <a:p>
                      <a:r>
                        <a:rPr lang="sk-SK" sz="1400" baseline="0" dirty="0" smtClean="0"/>
                        <a:t>Kompetencie prepísané z ISTP bez nadväznosti na konkrétnu skúsenosť.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95103">
                <a:tc>
                  <a:txBody>
                    <a:bodyPr/>
                    <a:lstStyle/>
                    <a:p>
                      <a:r>
                        <a:rPr lang="sk-SK" sz="1400" b="1" dirty="0" smtClean="0"/>
                        <a:t>Trh práce,</a:t>
                      </a:r>
                      <a:r>
                        <a:rPr lang="sk-SK" sz="1400" b="1" baseline="0" dirty="0" smtClean="0"/>
                        <a:t> prostredie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41358">
                <a:tc>
                  <a:txBody>
                    <a:bodyPr/>
                    <a:lstStyle/>
                    <a:p>
                      <a:r>
                        <a:rPr lang="sk-SK" sz="1400" b="1" dirty="0" smtClean="0"/>
                        <a:t>Akčný plán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41358">
                <a:tc>
                  <a:txBody>
                    <a:bodyPr/>
                    <a:lstStyle/>
                    <a:p>
                      <a:r>
                        <a:rPr lang="sk-SK" sz="1400" b="1" dirty="0" smtClean="0"/>
                        <a:t>Komentáre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55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79512" y="188640"/>
          <a:ext cx="8712969" cy="615969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647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800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47686"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Typ informácie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Prečo?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Najčastejšie chyby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2027">
                <a:tc>
                  <a:txBody>
                    <a:bodyPr/>
                    <a:lstStyle/>
                    <a:p>
                      <a:r>
                        <a:rPr lang="sk-SK" sz="1400" b="1" dirty="0" smtClean="0"/>
                        <a:t>Okolnosti a ciele BK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Situovať BK do životného kontextu</a:t>
                      </a:r>
                    </a:p>
                    <a:p>
                      <a:r>
                        <a:rPr lang="sk-SK" sz="1400" dirty="0" smtClean="0"/>
                        <a:t>Ukázať,</a:t>
                      </a:r>
                      <a:r>
                        <a:rPr lang="sk-SK" sz="1400" baseline="0" dirty="0" smtClean="0"/>
                        <a:t> že ciele boli stanovené na základe potrieb individuálneho klienta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sk-SK" sz="1400" dirty="0" smtClean="0"/>
                        <a:t>Úplné vynechanie alebo všeobecný či typizovaný popis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sk-SK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2027">
                <a:tc>
                  <a:txBody>
                    <a:bodyPr/>
                    <a:lstStyle/>
                    <a:p>
                      <a:r>
                        <a:rPr lang="sk-SK" sz="1400" b="1" dirty="0" smtClean="0"/>
                        <a:t>Hlavné</a:t>
                      </a:r>
                      <a:r>
                        <a:rPr lang="sk-SK" sz="1400" b="1" baseline="0" dirty="0" smtClean="0"/>
                        <a:t> fázy a použité metódy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sk-SK" sz="1400" dirty="0" smtClean="0"/>
                        <a:t>Jasné určenie trvania a priebehu</a:t>
                      </a:r>
                      <a:r>
                        <a:rPr lang="sk-SK" sz="1400" baseline="0" dirty="0" smtClean="0"/>
                        <a:t>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sk-SK" sz="1400" baseline="0" dirty="0" smtClean="0"/>
                        <a:t>Možnosť určiť pôvod uvádzaných informácií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kumimoji="0"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Šablónovitý</a:t>
                      </a: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priebeh</a:t>
                      </a: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BK</a:t>
                      </a:r>
                      <a:endParaRPr kumimoji="0" lang="sk-SK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0" lang="sk-SK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Všeobecný popis metód</a:t>
                      </a:r>
                      <a:r>
                        <a:rPr kumimoji="0" lang="sk-SK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priebehu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2027">
                <a:tc>
                  <a:txBody>
                    <a:bodyPr/>
                    <a:lstStyle/>
                    <a:p>
                      <a:r>
                        <a:rPr lang="sk-SK" sz="1400" b="1" dirty="0" smtClean="0"/>
                        <a:t>Motivácie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Ukázať, na základe čoho sme dospeli k určeniu </a:t>
                      </a:r>
                      <a:r>
                        <a:rPr lang="sk-SK" sz="1400" dirty="0" err="1" smtClean="0"/>
                        <a:t>kariérového</a:t>
                      </a:r>
                      <a:r>
                        <a:rPr lang="sk-SK" sz="1400" dirty="0" smtClean="0"/>
                        <a:t> cieľa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Používanie odborných</a:t>
                      </a:r>
                      <a:r>
                        <a:rPr lang="sk-SK" sz="1400" baseline="0" dirty="0" smtClean="0"/>
                        <a:t> psychologických termínov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2027">
                <a:tc>
                  <a:txBody>
                    <a:bodyPr/>
                    <a:lstStyle/>
                    <a:p>
                      <a:r>
                        <a:rPr lang="sk-SK" sz="1400" b="1" dirty="0" err="1" smtClean="0"/>
                        <a:t>Kariérové</a:t>
                      </a:r>
                      <a:r>
                        <a:rPr lang="sk-SK" sz="1400" b="1" baseline="0" dirty="0" smtClean="0"/>
                        <a:t> ciele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Určujú</a:t>
                      </a:r>
                      <a:r>
                        <a:rPr lang="sk-SK" sz="1400" baseline="0" dirty="0" smtClean="0"/>
                        <a:t> jasný smer pre akčný plán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Určenie</a:t>
                      </a:r>
                      <a:r>
                        <a:rPr lang="sk-SK" sz="1400" baseline="0" dirty="0" smtClean="0"/>
                        <a:t> všeobecnej profesijnej oblasti, typu činností</a:t>
                      </a:r>
                    </a:p>
                    <a:p>
                      <a:r>
                        <a:rPr lang="sk-SK" sz="1400" baseline="0" dirty="0" smtClean="0"/>
                        <a:t>Príliš veľa alternatív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000710">
                <a:tc>
                  <a:txBody>
                    <a:bodyPr/>
                    <a:lstStyle/>
                    <a:p>
                      <a:r>
                        <a:rPr lang="sk-SK" sz="1400" b="1" dirty="0" smtClean="0"/>
                        <a:t>Kompetencie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Ukázať, ktoré kompetencie (vedomosti, zručnosti, </a:t>
                      </a:r>
                      <a:r>
                        <a:rPr lang="sk-SK" sz="1400" dirty="0" err="1" smtClean="0"/>
                        <a:t>osob</a:t>
                      </a:r>
                      <a:r>
                        <a:rPr lang="sk-SK" sz="1400" dirty="0" smtClean="0"/>
                        <a:t>. predpoklady) uľahčia dosiahnutie cieľa. Identifikácia</a:t>
                      </a:r>
                      <a:r>
                        <a:rPr lang="sk-SK" sz="1400" baseline="0" dirty="0" smtClean="0"/>
                        <a:t> vzdelávacích potrieb.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Sústredenie</a:t>
                      </a:r>
                      <a:r>
                        <a:rPr lang="sk-SK" sz="1400" baseline="0" dirty="0" smtClean="0"/>
                        <a:t> sa na psychologické charakteristiky.</a:t>
                      </a:r>
                    </a:p>
                    <a:p>
                      <a:r>
                        <a:rPr lang="sk-SK" sz="1400" baseline="0" dirty="0" smtClean="0"/>
                        <a:t>Kompetencie prepísané z ISTP bez nadväznosti na konkrétnu skúsenosť.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95103">
                <a:tc>
                  <a:txBody>
                    <a:bodyPr/>
                    <a:lstStyle/>
                    <a:p>
                      <a:r>
                        <a:rPr lang="sk-SK" sz="1400" b="1" dirty="0" smtClean="0"/>
                        <a:t>Trh práce,</a:t>
                      </a:r>
                      <a:r>
                        <a:rPr lang="sk-SK" sz="1400" b="1" baseline="0" dirty="0" smtClean="0"/>
                        <a:t> prostredie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Uistenie sa o realizovateľnosti</a:t>
                      </a:r>
                      <a:r>
                        <a:rPr lang="sk-SK" sz="1400" baseline="0" dirty="0" smtClean="0"/>
                        <a:t> </a:t>
                      </a:r>
                      <a:r>
                        <a:rPr lang="sk-SK" sz="1400" baseline="0" dirty="0" err="1" smtClean="0"/>
                        <a:t>kariérového</a:t>
                      </a:r>
                      <a:r>
                        <a:rPr lang="sk-SK" sz="1400" baseline="0" dirty="0" smtClean="0"/>
                        <a:t> cieľa. Dôraz na aktivitu klienta.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Vypracuje poradca.</a:t>
                      </a:r>
                    </a:p>
                    <a:p>
                      <a:r>
                        <a:rPr lang="sk-SK" sz="1400" dirty="0" smtClean="0"/>
                        <a:t>Všeobecné</a:t>
                      </a:r>
                      <a:r>
                        <a:rPr lang="sk-SK" sz="1400" baseline="0" dirty="0" smtClean="0"/>
                        <a:t> informácie.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41358">
                <a:tc>
                  <a:txBody>
                    <a:bodyPr/>
                    <a:lstStyle/>
                    <a:p>
                      <a:r>
                        <a:rPr lang="sk-SK" sz="1400" b="1" dirty="0" smtClean="0"/>
                        <a:t>Akčný plán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41358">
                <a:tc>
                  <a:txBody>
                    <a:bodyPr/>
                    <a:lstStyle/>
                    <a:p>
                      <a:r>
                        <a:rPr lang="sk-SK" sz="1400" b="1" dirty="0" smtClean="0"/>
                        <a:t>Komentáre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10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822190"/>
              </p:ext>
            </p:extLst>
          </p:nvPr>
        </p:nvGraphicFramePr>
        <p:xfrm>
          <a:off x="179512" y="188640"/>
          <a:ext cx="8712969" cy="615969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647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800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47686"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Typ informácie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Prečo?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Najčastejšie chyby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2027">
                <a:tc>
                  <a:txBody>
                    <a:bodyPr/>
                    <a:lstStyle/>
                    <a:p>
                      <a:r>
                        <a:rPr lang="sk-SK" sz="1400" b="1" dirty="0" smtClean="0"/>
                        <a:t>Okolnosti a ciele BK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Situovať BK do životného kontextu</a:t>
                      </a:r>
                    </a:p>
                    <a:p>
                      <a:r>
                        <a:rPr lang="sk-SK" sz="1400" dirty="0" smtClean="0"/>
                        <a:t>Ukázať,</a:t>
                      </a:r>
                      <a:r>
                        <a:rPr lang="sk-SK" sz="1400" baseline="0" dirty="0" smtClean="0"/>
                        <a:t> že ciele boli stanovené na základe potrieb individuálneho klienta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sk-SK" sz="1400" dirty="0" smtClean="0"/>
                        <a:t>Úplné vynechanie alebo všeobecný či typizovaný popis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sk-SK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2027">
                <a:tc>
                  <a:txBody>
                    <a:bodyPr/>
                    <a:lstStyle/>
                    <a:p>
                      <a:r>
                        <a:rPr lang="sk-SK" sz="1400" b="1" dirty="0" smtClean="0"/>
                        <a:t>Hlavné</a:t>
                      </a:r>
                      <a:r>
                        <a:rPr lang="sk-SK" sz="1400" b="1" baseline="0" dirty="0" smtClean="0"/>
                        <a:t> fázy a použité metódy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sk-SK" sz="1400" dirty="0" smtClean="0"/>
                        <a:t>Jasné určenie trvania a priebehu</a:t>
                      </a:r>
                      <a:r>
                        <a:rPr lang="sk-SK" sz="1400" baseline="0" dirty="0" smtClean="0"/>
                        <a:t>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sk-SK" sz="1400" baseline="0" dirty="0" smtClean="0"/>
                        <a:t>Možnosť určiť pôvod uvádzaných informácií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kumimoji="0"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Šablónovitý</a:t>
                      </a: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priebeh</a:t>
                      </a: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BK</a:t>
                      </a:r>
                      <a:endParaRPr kumimoji="0" lang="sk-SK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0" lang="sk-SK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Všeobecný popis metód</a:t>
                      </a:r>
                      <a:r>
                        <a:rPr kumimoji="0" lang="sk-SK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priebehu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2027">
                <a:tc>
                  <a:txBody>
                    <a:bodyPr/>
                    <a:lstStyle/>
                    <a:p>
                      <a:r>
                        <a:rPr lang="sk-SK" sz="1400" b="1" dirty="0" smtClean="0"/>
                        <a:t>Motivácie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Ukázať, na základe čoho sme dospeli k určeniu </a:t>
                      </a:r>
                      <a:r>
                        <a:rPr lang="sk-SK" sz="1400" dirty="0" err="1" smtClean="0"/>
                        <a:t>kariérového</a:t>
                      </a:r>
                      <a:r>
                        <a:rPr lang="sk-SK" sz="1400" dirty="0" smtClean="0"/>
                        <a:t> cieľa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Používanie odborných</a:t>
                      </a:r>
                      <a:r>
                        <a:rPr lang="sk-SK" sz="1400" baseline="0" dirty="0" smtClean="0"/>
                        <a:t> psychologických termínov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2027">
                <a:tc>
                  <a:txBody>
                    <a:bodyPr/>
                    <a:lstStyle/>
                    <a:p>
                      <a:r>
                        <a:rPr lang="sk-SK" sz="1400" b="1" dirty="0" err="1" smtClean="0"/>
                        <a:t>Kariérové</a:t>
                      </a:r>
                      <a:r>
                        <a:rPr lang="sk-SK" sz="1400" b="1" baseline="0" dirty="0" smtClean="0"/>
                        <a:t> ciele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Určujú</a:t>
                      </a:r>
                      <a:r>
                        <a:rPr lang="sk-SK" sz="1400" baseline="0" dirty="0" smtClean="0"/>
                        <a:t> jasný smer pre akčný plán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Určenie</a:t>
                      </a:r>
                      <a:r>
                        <a:rPr lang="sk-SK" sz="1400" baseline="0" dirty="0" smtClean="0"/>
                        <a:t> všeobecnej profesijnej oblasti, typu činností</a:t>
                      </a:r>
                    </a:p>
                    <a:p>
                      <a:r>
                        <a:rPr lang="sk-SK" sz="1400" baseline="0" dirty="0" smtClean="0"/>
                        <a:t>Príliš veľa alternatív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000710">
                <a:tc>
                  <a:txBody>
                    <a:bodyPr/>
                    <a:lstStyle/>
                    <a:p>
                      <a:r>
                        <a:rPr lang="sk-SK" sz="1400" b="1" dirty="0" smtClean="0"/>
                        <a:t>Kompetencie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Ukázať, ktoré kompetencie (vedomosti, zručnosti, </a:t>
                      </a:r>
                      <a:r>
                        <a:rPr lang="sk-SK" sz="1400" dirty="0" err="1" smtClean="0"/>
                        <a:t>osob</a:t>
                      </a:r>
                      <a:r>
                        <a:rPr lang="sk-SK" sz="1400" dirty="0" smtClean="0"/>
                        <a:t>. predpoklady) uľahčia dosiahnutie cieľa. Identifikácia</a:t>
                      </a:r>
                      <a:r>
                        <a:rPr lang="sk-SK" sz="1400" baseline="0" dirty="0" smtClean="0"/>
                        <a:t> vzdelávacích potrieb.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Sústredenie</a:t>
                      </a:r>
                      <a:r>
                        <a:rPr lang="sk-SK" sz="1400" baseline="0" dirty="0" smtClean="0"/>
                        <a:t> sa na psychologické charakteristiky.</a:t>
                      </a:r>
                    </a:p>
                    <a:p>
                      <a:r>
                        <a:rPr lang="sk-SK" sz="1400" baseline="0" dirty="0" smtClean="0"/>
                        <a:t>Kompetencie prepísané z ISTP bez nadväznosti na konkrétnu skúsenosť.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95103">
                <a:tc>
                  <a:txBody>
                    <a:bodyPr/>
                    <a:lstStyle/>
                    <a:p>
                      <a:r>
                        <a:rPr lang="sk-SK" sz="1400" b="1" dirty="0" smtClean="0"/>
                        <a:t>Trh práce,</a:t>
                      </a:r>
                      <a:r>
                        <a:rPr lang="sk-SK" sz="1400" b="1" baseline="0" dirty="0" smtClean="0"/>
                        <a:t> prostredie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Uistenie sa o realizovateľnosti</a:t>
                      </a:r>
                      <a:r>
                        <a:rPr lang="sk-SK" sz="1400" baseline="0" dirty="0" smtClean="0"/>
                        <a:t> </a:t>
                      </a:r>
                      <a:r>
                        <a:rPr lang="sk-SK" sz="1400" baseline="0" dirty="0" err="1" smtClean="0"/>
                        <a:t>kariérového</a:t>
                      </a:r>
                      <a:r>
                        <a:rPr lang="sk-SK" sz="1400" baseline="0" dirty="0" smtClean="0"/>
                        <a:t> cieľa. Dôraz na aktivitu klienta.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Vypracuje poradca.</a:t>
                      </a:r>
                    </a:p>
                    <a:p>
                      <a:r>
                        <a:rPr lang="sk-SK" sz="1400" dirty="0" smtClean="0"/>
                        <a:t>Všeobecné</a:t>
                      </a:r>
                      <a:r>
                        <a:rPr lang="sk-SK" sz="1400" baseline="0" dirty="0" smtClean="0"/>
                        <a:t> informácie.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41358">
                <a:tc>
                  <a:txBody>
                    <a:bodyPr/>
                    <a:lstStyle/>
                    <a:p>
                      <a:r>
                        <a:rPr lang="sk-SK" sz="1400" b="1" dirty="0" smtClean="0"/>
                        <a:t>Akčný plán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Kontrolovateľné aktivity, ktoré umožnia ďalšiu prácu s klientom.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Príliš vágne aktivity.</a:t>
                      </a:r>
                    </a:p>
                    <a:p>
                      <a:r>
                        <a:rPr lang="sk-SK" sz="1400" dirty="0" smtClean="0"/>
                        <a:t>Šablónovitosť.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41358">
                <a:tc>
                  <a:txBody>
                    <a:bodyPr/>
                    <a:lstStyle/>
                    <a:p>
                      <a:r>
                        <a:rPr lang="sk-SK" sz="1400" b="1" dirty="0" smtClean="0"/>
                        <a:t>Komentáre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32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147776"/>
              </p:ext>
            </p:extLst>
          </p:nvPr>
        </p:nvGraphicFramePr>
        <p:xfrm>
          <a:off x="179512" y="188640"/>
          <a:ext cx="8712969" cy="615969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647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800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47686"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Typ informácie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Prečo?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Najčastejšie chyby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2027">
                <a:tc>
                  <a:txBody>
                    <a:bodyPr/>
                    <a:lstStyle/>
                    <a:p>
                      <a:r>
                        <a:rPr lang="sk-SK" sz="1400" b="1" dirty="0" smtClean="0"/>
                        <a:t>Okolnosti a ciele BK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Situovať BK do životného kontextu</a:t>
                      </a:r>
                    </a:p>
                    <a:p>
                      <a:r>
                        <a:rPr lang="sk-SK" sz="1400" dirty="0" smtClean="0"/>
                        <a:t>Ukázať,</a:t>
                      </a:r>
                      <a:r>
                        <a:rPr lang="sk-SK" sz="1400" baseline="0" dirty="0" smtClean="0"/>
                        <a:t> že ciele boli stanovené na základe potrieb individuálneho klienta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sk-SK" sz="1400" dirty="0" smtClean="0"/>
                        <a:t>Úplné vynechanie alebo všeobecný či typizovaný popis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sk-SK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2027">
                <a:tc>
                  <a:txBody>
                    <a:bodyPr/>
                    <a:lstStyle/>
                    <a:p>
                      <a:r>
                        <a:rPr lang="sk-SK" sz="1400" b="1" dirty="0" smtClean="0"/>
                        <a:t>Hlavné</a:t>
                      </a:r>
                      <a:r>
                        <a:rPr lang="sk-SK" sz="1400" b="1" baseline="0" dirty="0" smtClean="0"/>
                        <a:t> fázy a použité metódy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sk-SK" sz="1400" dirty="0" smtClean="0"/>
                        <a:t>Jasné určenie trvania a priebehu</a:t>
                      </a:r>
                      <a:r>
                        <a:rPr lang="sk-SK" sz="1400" baseline="0" dirty="0" smtClean="0"/>
                        <a:t>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sk-SK" sz="1400" baseline="0" dirty="0" smtClean="0"/>
                        <a:t>Možnosť určiť pôvod uvádzaných informácií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kumimoji="0"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Šablónovitý</a:t>
                      </a: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priebeh</a:t>
                      </a: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BK</a:t>
                      </a:r>
                      <a:endParaRPr kumimoji="0" lang="sk-SK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0" lang="sk-SK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Všeobecný popis metód</a:t>
                      </a:r>
                      <a:r>
                        <a:rPr kumimoji="0" lang="sk-SK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priebehu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2027">
                <a:tc>
                  <a:txBody>
                    <a:bodyPr/>
                    <a:lstStyle/>
                    <a:p>
                      <a:r>
                        <a:rPr lang="sk-SK" sz="1400" b="1" dirty="0" smtClean="0"/>
                        <a:t>Motivácie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Ukázať, na základe čoho sme dospeli k určeniu </a:t>
                      </a:r>
                      <a:r>
                        <a:rPr lang="sk-SK" sz="1400" dirty="0" err="1" smtClean="0"/>
                        <a:t>kariérového</a:t>
                      </a:r>
                      <a:r>
                        <a:rPr lang="sk-SK" sz="1400" dirty="0" smtClean="0"/>
                        <a:t> cieľa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Používanie odborných</a:t>
                      </a:r>
                      <a:r>
                        <a:rPr lang="sk-SK" sz="1400" baseline="0" dirty="0" smtClean="0"/>
                        <a:t> psychologických termínov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2027">
                <a:tc>
                  <a:txBody>
                    <a:bodyPr/>
                    <a:lstStyle/>
                    <a:p>
                      <a:r>
                        <a:rPr lang="sk-SK" sz="1400" b="1" dirty="0" err="1" smtClean="0"/>
                        <a:t>Kariérové</a:t>
                      </a:r>
                      <a:r>
                        <a:rPr lang="sk-SK" sz="1400" b="1" baseline="0" dirty="0" smtClean="0"/>
                        <a:t> ciele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Určujú</a:t>
                      </a:r>
                      <a:r>
                        <a:rPr lang="sk-SK" sz="1400" baseline="0" dirty="0" smtClean="0"/>
                        <a:t> jasný smer pre akčný plán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Určenie</a:t>
                      </a:r>
                      <a:r>
                        <a:rPr lang="sk-SK" sz="1400" baseline="0" dirty="0" smtClean="0"/>
                        <a:t> všeobecnej profesijnej oblasti, typu činností</a:t>
                      </a:r>
                    </a:p>
                    <a:p>
                      <a:r>
                        <a:rPr lang="sk-SK" sz="1400" baseline="0" dirty="0" smtClean="0"/>
                        <a:t>Príliš veľa alternatív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000710">
                <a:tc>
                  <a:txBody>
                    <a:bodyPr/>
                    <a:lstStyle/>
                    <a:p>
                      <a:r>
                        <a:rPr lang="sk-SK" sz="1400" b="1" dirty="0" smtClean="0"/>
                        <a:t>Kompetencie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Ukázať, ktoré kompetencie (vedomosti, zručnosti, </a:t>
                      </a:r>
                      <a:r>
                        <a:rPr lang="sk-SK" sz="1400" dirty="0" err="1" smtClean="0"/>
                        <a:t>osob</a:t>
                      </a:r>
                      <a:r>
                        <a:rPr lang="sk-SK" sz="1400" dirty="0" smtClean="0"/>
                        <a:t>. predpoklady) uľahčia dosiahnutie cieľa. Identifikácia</a:t>
                      </a:r>
                      <a:r>
                        <a:rPr lang="sk-SK" sz="1400" baseline="0" dirty="0" smtClean="0"/>
                        <a:t> vzdelávacích potrieb.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Sústredenie</a:t>
                      </a:r>
                      <a:r>
                        <a:rPr lang="sk-SK" sz="1400" baseline="0" dirty="0" smtClean="0"/>
                        <a:t> sa na psychologické charakteristiky.</a:t>
                      </a:r>
                    </a:p>
                    <a:p>
                      <a:r>
                        <a:rPr lang="sk-SK" sz="1400" baseline="0" dirty="0" smtClean="0"/>
                        <a:t>Kompetencie prepísané z ISTP bez nadväznosti na konkrétnu skúsenosť.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95103">
                <a:tc>
                  <a:txBody>
                    <a:bodyPr/>
                    <a:lstStyle/>
                    <a:p>
                      <a:r>
                        <a:rPr lang="sk-SK" sz="1400" b="1" dirty="0" smtClean="0"/>
                        <a:t>Trh práce,</a:t>
                      </a:r>
                      <a:r>
                        <a:rPr lang="sk-SK" sz="1400" b="1" baseline="0" dirty="0" smtClean="0"/>
                        <a:t> prostredie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Uistenie sa o realizovateľnosti</a:t>
                      </a:r>
                      <a:r>
                        <a:rPr lang="sk-SK" sz="1400" baseline="0" dirty="0" smtClean="0"/>
                        <a:t> </a:t>
                      </a:r>
                      <a:r>
                        <a:rPr lang="sk-SK" sz="1400" baseline="0" dirty="0" err="1" smtClean="0"/>
                        <a:t>kariérového</a:t>
                      </a:r>
                      <a:r>
                        <a:rPr lang="sk-SK" sz="1400" baseline="0" dirty="0" smtClean="0"/>
                        <a:t> cieľa. Dôraz na aktivitu klienta.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Vypracuje poradca.</a:t>
                      </a:r>
                    </a:p>
                    <a:p>
                      <a:r>
                        <a:rPr lang="sk-SK" sz="1400" dirty="0" smtClean="0"/>
                        <a:t>Všeobecné</a:t>
                      </a:r>
                      <a:r>
                        <a:rPr lang="sk-SK" sz="1400" baseline="0" dirty="0" smtClean="0"/>
                        <a:t> informácie.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41358">
                <a:tc>
                  <a:txBody>
                    <a:bodyPr/>
                    <a:lstStyle/>
                    <a:p>
                      <a:r>
                        <a:rPr lang="sk-SK" sz="1400" b="1" dirty="0" smtClean="0"/>
                        <a:t>Akčný plán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Kontrolovateľné aktivity, ktoré umožnia ďalšiu prácu s klientom.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Príliš vágne aktivity.</a:t>
                      </a:r>
                    </a:p>
                    <a:p>
                      <a:r>
                        <a:rPr lang="sk-SK" sz="1400" dirty="0" smtClean="0"/>
                        <a:t>Šablónovitosť.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41358">
                <a:tc>
                  <a:txBody>
                    <a:bodyPr/>
                    <a:lstStyle/>
                    <a:p>
                      <a:r>
                        <a:rPr lang="sk-SK" sz="1400" b="1" dirty="0" smtClean="0"/>
                        <a:t>Komentáre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Nepovinné:</a:t>
                      </a:r>
                      <a:r>
                        <a:rPr lang="sk-SK" sz="1400" baseline="0" dirty="0" smtClean="0"/>
                        <a:t> ukázať, že záverečná správa je výsledkom jeho práce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Klinické odporúčania. Paternalizmus.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47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79512" y="188640"/>
            <a:ext cx="8712968" cy="850106"/>
          </a:xfrm>
          <a:prstGeom prst="rect">
            <a:avLst/>
          </a:prstGeom>
          <a:solidFill>
            <a:srgbClr val="1B587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600" dirty="0" smtClean="0">
                <a:solidFill>
                  <a:srgbClr val="FFFFFF"/>
                </a:solidFill>
                <a:latin typeface="Segoe UI Light"/>
              </a:rPr>
              <a:t>Aktivity záverečnej fázy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1484784"/>
            <a:ext cx="8280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sz="2400" dirty="0"/>
          </a:p>
          <a:p>
            <a:pPr marL="342900" indent="-342900">
              <a:buAutoNum type="arabicPeriod"/>
            </a:pPr>
            <a:r>
              <a:rPr lang="sk-SK" sz="2400" dirty="0" smtClean="0"/>
              <a:t>Zhrnúť zistenia fázy zberu informácií</a:t>
            </a:r>
          </a:p>
          <a:p>
            <a:pPr marL="342900" indent="-342900">
              <a:buAutoNum type="arabicPeriod"/>
            </a:pPr>
            <a:endParaRPr lang="sk-SK" sz="2400" dirty="0"/>
          </a:p>
          <a:p>
            <a:pPr marL="342900" indent="-342900">
              <a:buAutoNum type="arabicPeriod"/>
            </a:pPr>
            <a:r>
              <a:rPr lang="sk-SK" sz="2400" dirty="0" smtClean="0"/>
              <a:t>Spoločne nájsť vhodný </a:t>
            </a:r>
            <a:r>
              <a:rPr lang="sk-SK" sz="2400" dirty="0" err="1" smtClean="0"/>
              <a:t>kariérový</a:t>
            </a:r>
            <a:r>
              <a:rPr lang="sk-SK" sz="2400" dirty="0" smtClean="0"/>
              <a:t> cieľ </a:t>
            </a:r>
            <a:r>
              <a:rPr lang="sk-SK" sz="2400" i="1" dirty="0" smtClean="0"/>
              <a:t>(rešerš v dokumentoch)</a:t>
            </a:r>
          </a:p>
          <a:p>
            <a:pPr marL="342900" indent="-342900">
              <a:buAutoNum type="arabicPeriod"/>
            </a:pPr>
            <a:endParaRPr lang="sk-SK" sz="2400" dirty="0"/>
          </a:p>
          <a:p>
            <a:pPr marL="342900" indent="-342900">
              <a:buAutoNum type="arabicPeriod"/>
            </a:pPr>
            <a:r>
              <a:rPr lang="sk-SK" sz="2400" dirty="0" smtClean="0"/>
              <a:t>Overiť realizovateľnosť kariérového cieľa </a:t>
            </a:r>
            <a:r>
              <a:rPr lang="sk-SK" sz="2400" i="1" dirty="0" smtClean="0"/>
              <a:t>(kontakt s trhom </a:t>
            </a:r>
            <a:r>
              <a:rPr lang="sk-SK" sz="2400" i="1" dirty="0" smtClean="0"/>
              <a:t>práce, rozhovory s ľuďmi z praxe)</a:t>
            </a:r>
            <a:endParaRPr lang="sk-SK" sz="2400" dirty="0" smtClean="0"/>
          </a:p>
          <a:p>
            <a:pPr marL="342900" indent="-342900">
              <a:buAutoNum type="arabicPeriod"/>
            </a:pPr>
            <a:endParaRPr lang="sk-SK" sz="2400" dirty="0"/>
          </a:p>
          <a:p>
            <a:pPr marL="342900" indent="-342900">
              <a:buAutoNum type="arabicPeriod"/>
            </a:pPr>
            <a:r>
              <a:rPr lang="sk-SK" sz="2400" dirty="0" smtClean="0"/>
              <a:t>Príprava akčného plánu</a:t>
            </a:r>
          </a:p>
          <a:p>
            <a:pPr marL="342900" indent="-342900">
              <a:buAutoNum type="arabicPeriod"/>
            </a:pPr>
            <a:endParaRPr lang="sk-SK" sz="2400" dirty="0"/>
          </a:p>
          <a:p>
            <a:pPr marL="342900" indent="-342900">
              <a:buAutoNum type="arabicPeriod"/>
            </a:pPr>
            <a:r>
              <a:rPr lang="sk-SK" sz="2400" i="1" dirty="0" smtClean="0"/>
              <a:t>Záverečná správa </a:t>
            </a:r>
            <a:r>
              <a:rPr lang="fr-FR" sz="2400" i="1" dirty="0" smtClean="0"/>
              <a:t>+ </a:t>
            </a:r>
            <a:r>
              <a:rPr lang="fr-FR" sz="2400" i="1" dirty="0" err="1" smtClean="0"/>
              <a:t>osobn</a:t>
            </a:r>
            <a:r>
              <a:rPr lang="sk-SK" sz="2400" i="1" dirty="0" smtClean="0"/>
              <a:t>á zložka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840" y="6381328"/>
            <a:ext cx="1438656" cy="3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8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79512" y="188640"/>
            <a:ext cx="8712968" cy="850106"/>
          </a:xfrm>
          <a:prstGeom prst="rect">
            <a:avLst/>
          </a:prstGeom>
          <a:solidFill>
            <a:srgbClr val="1B587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600" dirty="0" smtClean="0">
                <a:solidFill>
                  <a:srgbClr val="FFFFFF"/>
                </a:solidFill>
                <a:latin typeface="Segoe UI Light"/>
              </a:rPr>
              <a:t>Príklad priebehu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101546"/>
              </p:ext>
            </p:extLst>
          </p:nvPr>
        </p:nvGraphicFramePr>
        <p:xfrm>
          <a:off x="179512" y="1397000"/>
          <a:ext cx="8712969" cy="3977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171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757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Čo?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Ako dlho?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Úvod</a:t>
                      </a:r>
                      <a:endParaRPr 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Informačné stretnutie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Vstupný</a:t>
                      </a:r>
                      <a:r>
                        <a:rPr lang="sk-SK" baseline="0" dirty="0" smtClean="0"/>
                        <a:t> rozhovor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 hodina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Zber</a:t>
                      </a:r>
                      <a:endParaRPr 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Založenie portfólia</a:t>
                      </a:r>
                      <a:r>
                        <a:rPr lang="sk-SK" baseline="0" dirty="0" smtClean="0"/>
                        <a:t> kompetencií</a:t>
                      </a:r>
                      <a:r>
                        <a:rPr lang="sk-SK" dirty="0" smtClean="0"/>
                        <a:t> (skupina)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3 hodiny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Vypracovanie </a:t>
                      </a:r>
                      <a:r>
                        <a:rPr lang="sk-SK" dirty="0" err="1" smtClean="0"/>
                        <a:t>kariérového</a:t>
                      </a:r>
                      <a:r>
                        <a:rPr lang="sk-SK" dirty="0" smtClean="0"/>
                        <a:t> kvietka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2 hodiny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Vyhľadávanie</a:t>
                      </a:r>
                      <a:r>
                        <a:rPr lang="sk-SK" baseline="0" dirty="0" smtClean="0"/>
                        <a:t> informácií o trhu práce a povolaniach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 hodina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Záver</a:t>
                      </a:r>
                      <a:endParaRPr 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Monitorovanie</a:t>
                      </a:r>
                      <a:r>
                        <a:rPr lang="sk-SK" baseline="0" dirty="0" smtClean="0"/>
                        <a:t> – výsledky prieskumu trhu práce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 hodina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Príprava záverečnej</a:t>
                      </a:r>
                      <a:r>
                        <a:rPr lang="sk-SK" baseline="0" dirty="0" smtClean="0"/>
                        <a:t> správy (poradca)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 hodina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Rozhovor – dokončenie a odovzdanie záverečná správa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 hodina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SPOLU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10 hodín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75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79512" y="188640"/>
            <a:ext cx="8712968" cy="850106"/>
          </a:xfrm>
          <a:prstGeom prst="rect">
            <a:avLst/>
          </a:prstGeom>
          <a:solidFill>
            <a:srgbClr val="1B587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600" dirty="0" smtClean="0">
                <a:solidFill>
                  <a:srgbClr val="FFFFFF"/>
                </a:solidFill>
                <a:latin typeface="Segoe UI Light"/>
              </a:rPr>
              <a:t>Supervízia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0528" y="1556792"/>
            <a:ext cx="907300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k-SK" sz="3200" dirty="0" smtClean="0"/>
              <a:t>Vyskúšať si bilanciu kompetencií do konca roka s 3 klientmi (poslať kalendár stretnutí a záverečnú správu)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k-SK" sz="3200" dirty="0" smtClean="0"/>
              <a:t>Z toho 1 „kazuistika“ (dve A4)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k-SK" sz="3200" dirty="0" smtClean="0"/>
              <a:t>1 metóda subjektívneho hodnotenia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Vytvori</a:t>
            </a:r>
            <a:r>
              <a:rPr lang="sk-SK" sz="3200" dirty="0" smtClean="0"/>
              <a:t>ť svoje kompetenčné portfólio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sk-SK" sz="3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sk-SK" sz="3200" dirty="0" smtClean="0"/>
          </a:p>
        </p:txBody>
      </p:sp>
    </p:spTree>
    <p:extLst>
      <p:ext uri="{BB962C8B-B14F-4D97-AF65-F5344CB8AC3E}">
        <p14:creationId xmlns:p14="http://schemas.microsoft.com/office/powerpoint/2010/main" val="242593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79512" y="188640"/>
            <a:ext cx="8712968" cy="850106"/>
          </a:xfrm>
          <a:prstGeom prst="rect">
            <a:avLst/>
          </a:prstGeom>
          <a:solidFill>
            <a:srgbClr val="1B587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600" dirty="0" smtClean="0">
                <a:solidFill>
                  <a:srgbClr val="FFFFFF"/>
                </a:solidFill>
                <a:latin typeface="Segoe UI Light"/>
              </a:rPr>
              <a:t>Kritériá kvality záverečnej fázy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556792"/>
            <a:ext cx="85689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sk-SK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 smtClean="0"/>
              <a:t>Aspoň </a:t>
            </a:r>
            <a:r>
              <a:rPr lang="sk-SK" b="1" dirty="0" smtClean="0"/>
              <a:t>jeden individuálny rozhovor</a:t>
            </a:r>
            <a:r>
              <a:rPr lang="sk-SK" dirty="0" smtClean="0"/>
              <a:t> s poradcom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b="1" dirty="0" smtClean="0"/>
              <a:t>Zrozumiteľný priebežný súhrn</a:t>
            </a:r>
            <a:endParaRPr lang="sk-SK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 smtClean="0"/>
              <a:t>Vedie k vytvoreniu </a:t>
            </a:r>
            <a:r>
              <a:rPr lang="sk-SK" b="1" dirty="0" smtClean="0"/>
              <a:t>aspoň dvoch alternatív</a:t>
            </a:r>
            <a:endParaRPr lang="sk-SK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sk-SK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 smtClean="0"/>
              <a:t>Použitý jazyk musí byť </a:t>
            </a:r>
            <a:r>
              <a:rPr lang="sk-SK" b="1" dirty="0" smtClean="0"/>
              <a:t>jasný a zrozumiteľný </a:t>
            </a:r>
            <a:r>
              <a:rPr lang="sk-SK" dirty="0" smtClean="0"/>
              <a:t>klientovi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 smtClean="0"/>
              <a:t>Priame overovanie vo vzťahu k </a:t>
            </a:r>
            <a:r>
              <a:rPr lang="sk-SK" b="1" dirty="0" smtClean="0"/>
              <a:t>TP / dokumentácie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840" y="6381328"/>
            <a:ext cx="1438656" cy="3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96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79512" y="188640"/>
            <a:ext cx="8712968" cy="850106"/>
          </a:xfrm>
          <a:prstGeom prst="rect">
            <a:avLst/>
          </a:prstGeom>
          <a:solidFill>
            <a:srgbClr val="1F497D">
              <a:lumMod val="75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lvl="0">
              <a:defRPr/>
            </a:pPr>
            <a:r>
              <a:rPr lang="pl-PL" sz="3600" dirty="0" smtClean="0">
                <a:solidFill>
                  <a:srgbClr val="FFFFFF"/>
                </a:solidFill>
                <a:latin typeface="Segoe UI Light"/>
              </a:rPr>
              <a:t>Príklad 1 – zhrnutie kompetencií</a:t>
            </a:r>
            <a:endParaRPr lang="pl-PL" sz="3600" dirty="0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164" y="5949280"/>
            <a:ext cx="2026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600" dirty="0" smtClean="0"/>
              <a:t>Zdroj: EUROPASS</a:t>
            </a:r>
            <a:endParaRPr lang="en-US" sz="1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452545"/>
              </p:ext>
            </p:extLst>
          </p:nvPr>
        </p:nvGraphicFramePr>
        <p:xfrm>
          <a:off x="179512" y="1268760"/>
          <a:ext cx="8712970" cy="44644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425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425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4259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4259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4259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4053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Komunikačné kompetencie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49" marR="76249" marT="38125" marB="381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Organizačné a riadiace kompetencie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Odborné kompetencie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Počítačové kompetencie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Iné kompetencie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5914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49" marR="76249" marT="38125" marB="3812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k-SK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k-SK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k-SK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k-SK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78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79512" y="188640"/>
            <a:ext cx="8712968" cy="850106"/>
          </a:xfrm>
          <a:prstGeom prst="rect">
            <a:avLst/>
          </a:prstGeom>
          <a:solidFill>
            <a:srgbClr val="1F497D">
              <a:lumMod val="75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lvl="0">
              <a:defRPr/>
            </a:pPr>
            <a:r>
              <a:rPr lang="pl-PL" sz="2800" dirty="0" smtClean="0">
                <a:solidFill>
                  <a:srgbClr val="FFFFFF"/>
                </a:solidFill>
                <a:latin typeface="Segoe UI Light"/>
              </a:rPr>
              <a:t>Príklad 2: Kvietok</a:t>
            </a:r>
            <a:endParaRPr lang="pl-PL" sz="2800" dirty="0">
              <a:solidFill>
                <a:srgbClr val="FFFFFF"/>
              </a:solidFill>
              <a:latin typeface="Segoe UI Light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5166115"/>
              </p:ext>
            </p:extLst>
          </p:nvPr>
        </p:nvGraphicFramePr>
        <p:xfrm>
          <a:off x="-245110" y="1412776"/>
          <a:ext cx="9634220" cy="5233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823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79512" y="188637"/>
            <a:ext cx="1152128" cy="6524625"/>
          </a:xfrm>
          <a:prstGeom prst="rect">
            <a:avLst/>
          </a:prstGeom>
          <a:solidFill>
            <a:srgbClr val="1F497D">
              <a:lumMod val="75000"/>
            </a:srgbClr>
          </a:solidFill>
        </p:spPr>
        <p:txBody>
          <a:bodyPr vert="vert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lvl="0">
              <a:defRPr/>
            </a:pPr>
            <a:r>
              <a:rPr lang="pl-PL" sz="3600" dirty="0" smtClean="0">
                <a:solidFill>
                  <a:srgbClr val="FFFFFF"/>
                </a:solidFill>
                <a:latin typeface="Segoe UI Light"/>
              </a:rPr>
              <a:t>Príklad 3: </a:t>
            </a:r>
            <a:r>
              <a:rPr lang="pl-PL" sz="3600" dirty="0" smtClean="0">
                <a:solidFill>
                  <a:srgbClr val="FFFFFF"/>
                </a:solidFill>
                <a:latin typeface="Segoe UI Light"/>
              </a:rPr>
              <a:t>Rozhovory s ľuďmi z praxe</a:t>
            </a:r>
            <a:endParaRPr lang="pl-PL" sz="3600" dirty="0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47664" y="335846"/>
            <a:ext cx="759633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1. </a:t>
            </a:r>
            <a:r>
              <a:rPr lang="en-US" sz="2000" dirty="0" err="1"/>
              <a:t>Ako</a:t>
            </a:r>
            <a:r>
              <a:rPr lang="en-US" sz="2000" dirty="0"/>
              <a:t> </a:t>
            </a:r>
            <a:r>
              <a:rPr lang="en-US" sz="2000" dirty="0" err="1"/>
              <a:t>ste</a:t>
            </a:r>
            <a:r>
              <a:rPr lang="en-US" sz="2000" dirty="0"/>
              <a:t> </a:t>
            </a:r>
            <a:r>
              <a:rPr lang="en-US" sz="2000" dirty="0" err="1"/>
              <a:t>vo</a:t>
            </a:r>
            <a:r>
              <a:rPr lang="en-US" sz="2000" dirty="0"/>
              <a:t> </a:t>
            </a:r>
            <a:r>
              <a:rPr lang="en-US" sz="2000" dirty="0" err="1"/>
              <a:t>svojom</a:t>
            </a:r>
            <a:r>
              <a:rPr lang="en-US" sz="2000" dirty="0"/>
              <a:t> </a:t>
            </a:r>
            <a:r>
              <a:rPr lang="en-US" sz="2000" dirty="0" err="1"/>
              <a:t>povolaní</a:t>
            </a:r>
            <a:r>
              <a:rPr lang="en-US" sz="2000" dirty="0"/>
              <a:t> </a:t>
            </a:r>
            <a:r>
              <a:rPr lang="en-US" sz="2000" dirty="0" err="1"/>
              <a:t>začínali</a:t>
            </a:r>
            <a:r>
              <a:rPr lang="en-US" sz="2000" dirty="0"/>
              <a:t>?</a:t>
            </a:r>
            <a:r>
              <a:rPr lang="en-US" sz="2000" dirty="0" smtClean="0"/>
              <a:t> </a:t>
            </a:r>
            <a:r>
              <a:rPr lang="sk-SK" sz="2000" dirty="0" smtClean="0"/>
              <a:t>Čo bolo najťažšie</a:t>
            </a:r>
            <a:r>
              <a:rPr lang="en-US" sz="2000" dirty="0" smtClean="0"/>
              <a:t>?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2. </a:t>
            </a:r>
            <a:r>
              <a:rPr lang="sk-SK" sz="2000" dirty="0"/>
              <a:t>Ako vyzerá Váš typický pracovný deň? Aké sú hlavné činnosti? Aké je Vaše pracovné prostredie?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3. </a:t>
            </a:r>
            <a:r>
              <a:rPr lang="sk-SK" sz="2000" dirty="0"/>
              <a:t>Čo považujete za výhody a nevýhody Vášho povolania?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4. </a:t>
            </a:r>
            <a:r>
              <a:rPr lang="sk-SK" sz="2000" dirty="0"/>
              <a:t>Ako ste spokojní s Vaším povolaním / platovými podmienkami / možnosťami ďalšieho rastu / ...?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5. </a:t>
            </a:r>
            <a:r>
              <a:rPr lang="sk-SK" sz="2000" dirty="0"/>
              <a:t>Čo by ste odporúčali človeku, ktorý chce v tomto povolaní začínať (skúsenosť, vzdelanie, životopis, situácia na trhu práce, ...)?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96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79512" y="188637"/>
            <a:ext cx="1152128" cy="6524625"/>
          </a:xfrm>
          <a:prstGeom prst="rect">
            <a:avLst/>
          </a:prstGeom>
          <a:solidFill>
            <a:srgbClr val="1F497D">
              <a:lumMod val="75000"/>
            </a:srgbClr>
          </a:solidFill>
        </p:spPr>
        <p:txBody>
          <a:bodyPr vert="vert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lvl="0">
              <a:defRPr/>
            </a:pPr>
            <a:r>
              <a:rPr lang="pl-PL" sz="3600" dirty="0" smtClean="0">
                <a:solidFill>
                  <a:srgbClr val="FFFFFF"/>
                </a:solidFill>
                <a:latin typeface="Segoe UI Light"/>
              </a:rPr>
              <a:t>Príklad </a:t>
            </a:r>
            <a:r>
              <a:rPr lang="pl-PL" sz="3600" dirty="0">
                <a:solidFill>
                  <a:srgbClr val="FFFFFF"/>
                </a:solidFill>
                <a:latin typeface="Segoe UI Light"/>
              </a:rPr>
              <a:t>4</a:t>
            </a:r>
            <a:r>
              <a:rPr lang="pl-PL" sz="3600" dirty="0" smtClean="0">
                <a:solidFill>
                  <a:srgbClr val="FFFFFF"/>
                </a:solidFill>
                <a:latin typeface="Segoe UI Light"/>
              </a:rPr>
              <a:t>: </a:t>
            </a:r>
            <a:r>
              <a:rPr lang="pl-PL" sz="3600" dirty="0" smtClean="0">
                <a:solidFill>
                  <a:srgbClr val="FFFFFF"/>
                </a:solidFill>
                <a:latin typeface="Segoe UI Light"/>
              </a:rPr>
              <a:t>Od cieľa k plánu</a:t>
            </a:r>
            <a:endParaRPr lang="pl-PL" sz="3600" dirty="0">
              <a:solidFill>
                <a:srgbClr val="FFFFFF"/>
              </a:solidFill>
              <a:latin typeface="Segoe UI Ligh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118" y="0"/>
            <a:ext cx="6841113" cy="70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020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/>
        </p:nvSpPr>
        <p:spPr>
          <a:xfrm>
            <a:off x="683568" y="2708920"/>
            <a:ext cx="7848872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3600" b="1" dirty="0" smtClean="0">
                <a:solidFill>
                  <a:srgbClr val="1F497D"/>
                </a:solidFill>
              </a:rPr>
              <a:t>II. Záverečná správa</a:t>
            </a:r>
            <a:endParaRPr lang="en-GB" sz="3600" b="1" dirty="0">
              <a:solidFill>
                <a:srgbClr val="1F497D"/>
              </a:solidFill>
            </a:endParaRPr>
          </a:p>
        </p:txBody>
      </p:sp>
      <p:pic>
        <p:nvPicPr>
          <p:cNvPr id="15362" name="Picture 2" descr="http://www.arabianracing.org/wp-content/uploads/2013/07/url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276872"/>
            <a:ext cx="2388937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00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79512" y="188640"/>
            <a:ext cx="8712968" cy="850106"/>
          </a:xfrm>
          <a:prstGeom prst="rect">
            <a:avLst/>
          </a:prstGeom>
          <a:solidFill>
            <a:srgbClr val="1F497D">
              <a:lumMod val="75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" pitchFamily="34" charset="0"/>
              </a:rPr>
              <a:t>Záverečná správa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9512" y="1268760"/>
            <a:ext cx="87129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sk-SK" dirty="0" smtClean="0"/>
              <a:t>Hlavným príjemcom záverečnej správy je </a:t>
            </a:r>
            <a:r>
              <a:rPr lang="sk-SK" b="1" dirty="0" smtClean="0"/>
              <a:t>klient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sk-SK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 err="1" smtClean="0"/>
              <a:t>Okolnosti</a:t>
            </a:r>
            <a:r>
              <a:rPr lang="en-GB" b="1" dirty="0" smtClean="0"/>
              <a:t> </a:t>
            </a:r>
            <a:r>
              <a:rPr lang="en-GB" dirty="0" err="1" smtClean="0"/>
              <a:t>bilancie</a:t>
            </a:r>
            <a:endParaRPr lang="sk-SK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Kontext</a:t>
            </a:r>
            <a:r>
              <a:rPr lang="en-US" dirty="0" smtClean="0"/>
              <a:t> k</a:t>
            </a:r>
            <a:r>
              <a:rPr lang="sk-SK" dirty="0" err="1" smtClean="0"/>
              <a:t>lienta</a:t>
            </a:r>
            <a:endParaRPr lang="sk-SK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k-SK" dirty="0" smtClean="0"/>
              <a:t>Vyjadrené očakávania</a:t>
            </a:r>
            <a:endParaRPr lang="sk-SK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k-SK" dirty="0" smtClean="0"/>
              <a:t>Potreby a ciele</a:t>
            </a:r>
            <a:endParaRPr lang="sk-SK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 smtClean="0"/>
              <a:t>Popis </a:t>
            </a:r>
            <a:r>
              <a:rPr lang="sk-SK" b="1" dirty="0" smtClean="0"/>
              <a:t>základných fáz </a:t>
            </a:r>
            <a:r>
              <a:rPr lang="sk-SK" dirty="0" smtClean="0"/>
              <a:t>procesu</a:t>
            </a:r>
            <a:endParaRPr lang="sk-SK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b="1" dirty="0" smtClean="0"/>
              <a:t>Vedomosti, zručnosti, osobnostné predpoklady</a:t>
            </a:r>
            <a:r>
              <a:rPr lang="en-GB" b="1" dirty="0" smtClean="0"/>
              <a:t>, </a:t>
            </a:r>
            <a:r>
              <a:rPr lang="sk-SK" b="1" dirty="0" smtClean="0"/>
              <a:t>potenciál a motivácie, </a:t>
            </a:r>
            <a:r>
              <a:rPr lang="sk-SK" dirty="0" smtClean="0"/>
              <a:t>ktoré je možné využiť alebo ktoré je potrebné rozvinúť vzhľadom na </a:t>
            </a:r>
            <a:r>
              <a:rPr lang="sk-SK" dirty="0" err="1" smtClean="0"/>
              <a:t>kariérové</a:t>
            </a:r>
            <a:r>
              <a:rPr lang="sk-SK" dirty="0" smtClean="0"/>
              <a:t> ciele klienta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 smtClean="0"/>
              <a:t>Informácie o </a:t>
            </a:r>
            <a:r>
              <a:rPr lang="sk-SK" dirty="0" err="1" smtClean="0"/>
              <a:t>kariérovom</a:t>
            </a:r>
            <a:r>
              <a:rPr lang="sk-SK" dirty="0" smtClean="0"/>
              <a:t> cieli a podrobný </a:t>
            </a:r>
            <a:r>
              <a:rPr lang="sk-SK" b="1" dirty="0" smtClean="0"/>
              <a:t>akčný plán</a:t>
            </a:r>
            <a:endParaRPr lang="sk-SK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 smtClean="0"/>
              <a:t>Akákoľvek informácia, ktorá </a:t>
            </a:r>
            <a:r>
              <a:rPr lang="sk-SK" u="sng" dirty="0" smtClean="0"/>
              <a:t>nesúvisí s </a:t>
            </a:r>
            <a:r>
              <a:rPr lang="sk-SK" u="sng" dirty="0" err="1" smtClean="0"/>
              <a:t>kariérovým</a:t>
            </a:r>
            <a:r>
              <a:rPr lang="sk-SK" u="sng" dirty="0" smtClean="0"/>
              <a:t> cieľom, nesmie byť súčasťou záverečnej správy</a:t>
            </a:r>
            <a:endParaRPr lang="sk-SK" u="sng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smtClean="0"/>
              <a:t>Prípadné komentáre poradcu a klienta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5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Office Theme">
  <a:themeElements>
    <a:clrScheme name="Metro">
      <a:dk1>
        <a:srgbClr val="FFFFFF"/>
      </a:dk1>
      <a:lt1>
        <a:srgbClr val="1F497D"/>
      </a:lt1>
      <a:dk2>
        <a:srgbClr val="FFFFFF"/>
      </a:dk2>
      <a:lt2>
        <a:srgbClr val="1F497D"/>
      </a:lt2>
      <a:accent1>
        <a:srgbClr val="E8402E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C6D9F0"/>
      </a:folHlink>
    </a:clrScheme>
    <a:fontScheme name="Metro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18892</TotalTime>
  <Words>1594</Words>
  <Application>Microsoft Office PowerPoint</Application>
  <PresentationFormat>Prezentácia na obrazovke (4:3)</PresentationFormat>
  <Paragraphs>393</Paragraphs>
  <Slides>21</Slides>
  <Notes>21</Notes>
  <HiddenSlides>0</HiddenSlides>
  <MMClips>0</MMClips>
  <ScaleCrop>false</ScaleCrop>
  <HeadingPairs>
    <vt:vector size="4" baseType="variant">
      <vt:variant>
        <vt:lpstr>Motív</vt:lpstr>
      </vt:variant>
      <vt:variant>
        <vt:i4>2</vt:i4>
      </vt:variant>
      <vt:variant>
        <vt:lpstr>Nadpisy snímok</vt:lpstr>
      </vt:variant>
      <vt:variant>
        <vt:i4>21</vt:i4>
      </vt:variant>
    </vt:vector>
  </HeadingPairs>
  <TitlesOfParts>
    <vt:vector size="23" baseType="lpstr">
      <vt:lpstr>Office Theme</vt:lpstr>
      <vt:lpstr>Aspect</vt:lpstr>
      <vt:lpstr>Záverečná fáza bilancie kompetencií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>SAINT-GOBAIN 1.7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Alesandra Blakeston</dc:creator>
  <cp:lastModifiedBy>Šprlák Tomáš</cp:lastModifiedBy>
  <cp:revision>196</cp:revision>
  <dcterms:created xsi:type="dcterms:W3CDTF">2013-06-03T12:57:42Z</dcterms:created>
  <dcterms:modified xsi:type="dcterms:W3CDTF">2016-12-28T13:02:24Z</dcterms:modified>
</cp:coreProperties>
</file>