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2" r:id="rId4"/>
    <p:sldId id="275" r:id="rId5"/>
    <p:sldId id="273" r:id="rId6"/>
    <p:sldId id="279" r:id="rId7"/>
    <p:sldId id="280" r:id="rId8"/>
    <p:sldId id="276" r:id="rId9"/>
    <p:sldId id="281" r:id="rId10"/>
  </p:sldIdLst>
  <p:sldSz cx="9144000" cy="6858000" type="screen4x3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 autoAdjust="0"/>
    <p:restoredTop sz="77062" autoAdjust="0"/>
  </p:normalViewPr>
  <p:slideViewPr>
    <p:cSldViewPr>
      <p:cViewPr>
        <p:scale>
          <a:sx n="103" d="100"/>
          <a:sy n="103" d="100"/>
        </p:scale>
        <p:origin x="-2322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19307-E615-48AE-8C67-1DCE23C356AE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BC6D-8D2E-4E67-B223-7B19641371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846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929C-3019-4B89-A78A-D02A1AA6615E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3E40-679B-4FC6-909D-D07C9B809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47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Prepojiť BK s potrebami klienta</a:t>
            </a:r>
          </a:p>
          <a:p>
            <a:r>
              <a:rPr lang="sk-SK" dirty="0" smtClean="0"/>
              <a:t>Prezentovať praktické príklady zo života</a:t>
            </a:r>
            <a:r>
              <a:rPr lang="sk-SK" baseline="0" dirty="0" smtClean="0"/>
              <a:t>.</a:t>
            </a:r>
            <a:endParaRPr lang="sk-SK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Dobré tu je napríklad účastníkom </a:t>
            </a:r>
            <a:r>
              <a:rPr lang="sk-SK" dirty="0" err="1" smtClean="0"/>
              <a:t>infostretnutia</a:t>
            </a:r>
            <a:r>
              <a:rPr lang="sk-SK" dirty="0" smtClean="0"/>
              <a:t> ukázať</a:t>
            </a:r>
            <a:r>
              <a:rPr lang="sk-SK" baseline="0" dirty="0" smtClean="0"/>
              <a:t> prázdnu záverečnú správu.</a:t>
            </a:r>
          </a:p>
          <a:p>
            <a:r>
              <a:rPr lang="sk-SK" baseline="0" dirty="0" smtClean="0"/>
              <a:t>Účastníkom školenia porozprávať o vlastnej skúsenosti.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Bzučiace skupiny (4), každá bude mať za úlohu pripraviť vhodné odpovede na tieto 4 otázky: </a:t>
            </a:r>
            <a:r>
              <a:rPr lang="sk-SK" dirty="0" smtClean="0"/>
              <a:t>ČO? PREČO? AKO? ČO ĎALEJ</a:t>
            </a:r>
            <a:r>
              <a:rPr lang="sk-SK" dirty="0" smtClean="0"/>
              <a:t>?</a:t>
            </a:r>
            <a:endParaRPr lang="sk-SK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753024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29834" y="1988840"/>
            <a:ext cx="803465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sk-SK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Úvodné informačné stretnutie</a:t>
            </a:r>
          </a:p>
          <a:p>
            <a:pPr algn="r"/>
            <a:r>
              <a:rPr lang="sk-SK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Vzdelávanie </a:t>
            </a:r>
            <a:r>
              <a:rPr lang="sk-SK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UPSVaR</a:t>
            </a:r>
            <a:endParaRPr lang="sk-SK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sk-SK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20" descr="fecbop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16" y="4735596"/>
            <a:ext cx="2847972" cy="1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611560" y="2492896"/>
            <a:ext cx="7344816" cy="680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 </a:t>
            </a:r>
            <a:r>
              <a:rPr lang="sk-SK" sz="28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CIEĽ</a:t>
            </a:r>
            <a:endParaRPr lang="fr-FR" sz="2800" b="1" dirty="0">
              <a:solidFill>
                <a:srgbClr val="7BCF2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11560" y="3828256"/>
            <a:ext cx="8532440" cy="680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7BCF27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POSTUP</a:t>
            </a:r>
            <a:endParaRPr lang="fr-FR" sz="2400" b="1" dirty="0">
              <a:solidFill>
                <a:srgbClr val="7BCF27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1560" y="5157192"/>
            <a:ext cx="813690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VYHODNOTENIE</a:t>
            </a:r>
            <a:endParaRPr lang="fr-FR" sz="2400" b="1" dirty="0">
              <a:solidFill>
                <a:srgbClr val="7BCF27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6" name="Image 15" descr="fecbop00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017" y="6285339"/>
            <a:ext cx="411479" cy="4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281264"/>
            <a:ext cx="609019" cy="42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0" y="1268760"/>
            <a:ext cx="8244408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800" b="1" cap="all" dirty="0" smtClean="0">
                <a:solidFill>
                  <a:srgbClr val="92D050"/>
                </a:solidFill>
                <a:latin typeface="Calibri" panose="020F0502020204030204" pitchFamily="34" charset="0"/>
              </a:rPr>
              <a:t>ROVNAKO AKO CELÁ BK, MUSÍ BYŤ AJ TÁTO FÁZA </a:t>
            </a:r>
            <a:endParaRPr lang="sk-SK" sz="2800" b="1" cap="all" dirty="0" smtClean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800" b="1" cap="all" dirty="0" smtClean="0">
                <a:solidFill>
                  <a:srgbClr val="92D050"/>
                </a:solidFill>
                <a:latin typeface="Calibri" panose="020F0502020204030204" pitchFamily="34" charset="0"/>
              </a:rPr>
              <a:t>PRIPRAVENÁ </a:t>
            </a:r>
            <a:r>
              <a:rPr lang="sk-SK" sz="2800" b="1" cap="all" dirty="0" smtClean="0">
                <a:solidFill>
                  <a:srgbClr val="92D050"/>
                </a:solidFill>
                <a:latin typeface="Calibri" panose="020F0502020204030204" pitchFamily="34" charset="0"/>
              </a:rPr>
              <a:t>AKO PEDAGOGICKÝ PROCES</a:t>
            </a:r>
            <a:r>
              <a:rPr lang="fr-FR" sz="2800" b="1" cap="all" dirty="0" smtClean="0">
                <a:solidFill>
                  <a:srgbClr val="92D050"/>
                </a:solidFill>
                <a:latin typeface="Calibri" panose="020F0502020204030204" pitchFamily="34" charset="0"/>
              </a:rPr>
              <a:t>: </a:t>
            </a:r>
            <a:endParaRPr lang="fr-FR" sz="2800" b="1" cap="all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1520" y="1268760"/>
            <a:ext cx="7344816" cy="68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CIEĽ</a:t>
            </a:r>
            <a:endParaRPr lang="fr-FR" sz="2800" b="1" dirty="0">
              <a:solidFill>
                <a:srgbClr val="7BCF2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23738" y="2060848"/>
            <a:ext cx="8532440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Porozumieť cieľom a priebehu BK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6" name="Image 15" descr="fecbop00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017" y="6285339"/>
            <a:ext cx="411479" cy="4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281264"/>
            <a:ext cx="609019" cy="42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323528" y="3468216"/>
            <a:ext cx="8532440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Rozhodnúť sa, či vstúpiť do BK, alebo nie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60040" y="4941168"/>
            <a:ext cx="8532440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Prepojiť túto informačnú fázu s BK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1520" y="1268760"/>
            <a:ext cx="7344816" cy="68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POSTUP</a:t>
            </a:r>
            <a:endParaRPr lang="fr-FR" sz="2800" b="1" dirty="0">
              <a:solidFill>
                <a:srgbClr val="7BCF2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23738" y="1988840"/>
            <a:ext cx="8820262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Stretnutie môže byť individuálne, alebo skupinové. Skupinové stretnutie je z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pedagogického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pohľadu zaujímavejšie</a:t>
            </a: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.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6" name="Image 15" descr="fecbop00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017" y="6285339"/>
            <a:ext cx="411479" cy="4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281264"/>
            <a:ext cx="609019" cy="42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323528" y="3068960"/>
            <a:ext cx="8820472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Skupinové stretnutie musí mať tiež vzdelávací charakter – vedie k získaniu nových vedomostí a k rozvoju motivácie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38134" y="4365104"/>
            <a:ext cx="8820472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Je potrebné vedieť situáciu </a:t>
            </a:r>
            <a:r>
              <a:rPr lang="sk-SK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prítomných (úvodné zoznámenie sa):</a:t>
            </a:r>
            <a:r>
              <a:rPr lang="en-US" sz="2400" b="1" dirty="0">
                <a:solidFill>
                  <a:srgbClr val="7BCF27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>
                <a:solidFill>
                  <a:srgbClr val="7BCF27"/>
                </a:solidFill>
                <a:latin typeface="Calibri" panose="020F0502020204030204" pitchFamily="34" charset="0"/>
              </a:rPr>
            </a:br>
            <a:r>
              <a:rPr lang="sk-SK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Prečo sú tu</a:t>
            </a:r>
            <a:r>
              <a:rPr lang="en-US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? (</a:t>
            </a:r>
            <a:r>
              <a:rPr lang="sk-SK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vlastná iniciatíva, alebo ho niekto poslal?</a:t>
            </a:r>
            <a:r>
              <a:rPr lang="en-US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)</a:t>
            </a:r>
            <a:r>
              <a:rPr lang="en-US" sz="2400" b="1" dirty="0">
                <a:solidFill>
                  <a:srgbClr val="7BCF27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>
                <a:solidFill>
                  <a:srgbClr val="7BCF27"/>
                </a:solidFill>
                <a:latin typeface="Calibri" panose="020F0502020204030204" pitchFamily="34" charset="0"/>
              </a:rPr>
            </a:br>
            <a:r>
              <a:rPr lang="sk-SK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Čo už vedia o BK</a:t>
            </a:r>
            <a:r>
              <a:rPr lang="en-US" sz="24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?</a:t>
            </a:r>
            <a:endParaRPr lang="fr-FR" sz="2400" b="1" dirty="0">
              <a:solidFill>
                <a:srgbClr val="7BCF2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79512" y="1268760"/>
            <a:ext cx="7344816" cy="68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POTREBNÉ INFORMÁCIE</a:t>
            </a:r>
            <a:r>
              <a:rPr lang="fr-FR" sz="2800" b="1" dirty="0" smtClean="0">
                <a:solidFill>
                  <a:srgbClr val="7BCF27"/>
                </a:solidFill>
                <a:latin typeface="Calibri" panose="020F0502020204030204" pitchFamily="34" charset="0"/>
              </a:rPr>
              <a:t>:</a:t>
            </a:r>
            <a:endParaRPr lang="fr-FR" sz="2800" b="1" dirty="0">
              <a:solidFill>
                <a:srgbClr val="7BCF2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07990" y="1844824"/>
            <a:ext cx="868449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CIELE BK</a:t>
            </a: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 (</a:t>
            </a:r>
            <a:r>
              <a:rPr lang="sk-SK" sz="2400" b="1" dirty="0" err="1" smtClean="0">
                <a:solidFill>
                  <a:srgbClr val="92D050"/>
                </a:solidFill>
                <a:latin typeface="Calibri" panose="020F0502020204030204" pitchFamily="34" charset="0"/>
              </a:rPr>
              <a:t>kariérový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 cieľ a akčný plán,</a:t>
            </a: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nájdenie nadobudnutých kompetencií</a:t>
            </a:r>
            <a:r>
              <a:rPr lang="en-US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,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lepšie sebavedomie</a:t>
            </a: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,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rozvoj zručností pre riadenie vlastnej kariéry</a:t>
            </a:r>
            <a:r>
              <a:rPr lang="en-US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)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6" name="Image 15" descr="fecbop00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017" y="6285339"/>
            <a:ext cx="411479" cy="4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281264"/>
            <a:ext cx="609019" cy="42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179512" y="3645024"/>
            <a:ext cx="8964488" cy="911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PRIEBEH BK</a:t>
            </a: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 (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trvanie</a:t>
            </a:r>
            <a:r>
              <a:rPr lang="en-US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,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fázy</a:t>
            </a:r>
            <a:r>
              <a:rPr lang="en-US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,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metódy</a:t>
            </a:r>
            <a:r>
              <a:rPr lang="en-US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,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poradca</a:t>
            </a:r>
            <a:r>
              <a:rPr lang="en-US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,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obsah záverečnej správy</a:t>
            </a:r>
            <a:r>
              <a:rPr lang="en-US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…)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93751" y="5229200"/>
            <a:ext cx="893601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BK je proces, ktorý si vyžaduje aktívne zapojenie účastníka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Image 15" descr="fecbop00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017" y="6285339"/>
            <a:ext cx="411479" cy="4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281264"/>
            <a:ext cx="609019" cy="42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93914" y="2924944"/>
            <a:ext cx="896448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7BCF27"/>
                </a:solidFill>
              </a:rPr>
              <a:t> </a:t>
            </a:r>
            <a:r>
              <a:rPr lang="sk-SK" sz="3200" b="1" dirty="0" smtClean="0">
                <a:solidFill>
                  <a:srgbClr val="7BCF27"/>
                </a:solidFill>
              </a:rPr>
              <a:t>účasť v </a:t>
            </a:r>
            <a:r>
              <a:rPr lang="en-US" sz="3200" b="1" dirty="0" smtClean="0">
                <a:solidFill>
                  <a:srgbClr val="7BCF27"/>
                </a:solidFill>
              </a:rPr>
              <a:t>B</a:t>
            </a:r>
            <a:r>
              <a:rPr lang="sk-SK" sz="3200" b="1" dirty="0" smtClean="0">
                <a:solidFill>
                  <a:srgbClr val="7BCF27"/>
                </a:solidFill>
              </a:rPr>
              <a:t>K je dobrovoľná</a:t>
            </a:r>
            <a:endParaRPr lang="en-US" sz="3200" b="1" dirty="0" smtClean="0">
              <a:solidFill>
                <a:srgbClr val="7BCF27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7BCF27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7BCF27"/>
                </a:solidFill>
              </a:rPr>
              <a:t> </a:t>
            </a:r>
            <a:r>
              <a:rPr lang="sk-SK" sz="3200" b="1" dirty="0" smtClean="0">
                <a:solidFill>
                  <a:srgbClr val="7BCF27"/>
                </a:solidFill>
              </a:rPr>
              <a:t>BK vyžaduje silnú aktívnu účasť a motiváciu, aby bola úspešná</a:t>
            </a:r>
            <a:endParaRPr lang="fr-FR" sz="3200" b="1" dirty="0">
              <a:solidFill>
                <a:srgbClr val="7BCF27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274" y="1268760"/>
            <a:ext cx="896448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3200" b="1" dirty="0" smtClean="0">
                <a:solidFill>
                  <a:srgbClr val="7BCF27"/>
                </a:solidFill>
              </a:rPr>
              <a:t>Na konci tejto fázy by mal účastník pochopiť minimálne 2 veci</a:t>
            </a:r>
            <a:r>
              <a:rPr lang="en-US" sz="3200" b="1" dirty="0" smtClean="0">
                <a:solidFill>
                  <a:srgbClr val="7BCF27"/>
                </a:solidFill>
              </a:rPr>
              <a:t>:</a:t>
            </a:r>
            <a:endParaRPr lang="fr-FR" sz="3200" b="1" dirty="0">
              <a:solidFill>
                <a:srgbClr val="7BC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Image 15" descr="fecbop00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017" y="6285339"/>
            <a:ext cx="411479" cy="4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281264"/>
            <a:ext cx="609019" cy="42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72008" y="2060848"/>
            <a:ext cx="896448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>
              <a:solidFill>
                <a:srgbClr val="7BCF27"/>
              </a:solidFill>
            </a:endParaRPr>
          </a:p>
          <a:p>
            <a:pPr marL="0" indent="0" algn="just">
              <a:buNone/>
            </a:pPr>
            <a:r>
              <a:rPr lang="sk-SK" b="1" dirty="0" smtClean="0">
                <a:solidFill>
                  <a:srgbClr val="7BCF27"/>
                </a:solidFill>
              </a:rPr>
              <a:t>Pre tých, ktorí majú záujem:</a:t>
            </a:r>
          </a:p>
          <a:p>
            <a:pPr algn="just">
              <a:buFontTx/>
              <a:buChar char="-"/>
            </a:pPr>
            <a:r>
              <a:rPr lang="sk-SK" b="1" dirty="0" smtClean="0">
                <a:solidFill>
                  <a:srgbClr val="7BCF27"/>
                </a:solidFill>
              </a:rPr>
              <a:t>Predstaviť ciele úvodného stretnutia</a:t>
            </a:r>
          </a:p>
          <a:p>
            <a:pPr algn="just">
              <a:buFontTx/>
              <a:buChar char="-"/>
            </a:pPr>
            <a:r>
              <a:rPr lang="sk-SK" b="1" dirty="0" smtClean="0">
                <a:solidFill>
                  <a:srgbClr val="7BCF27"/>
                </a:solidFill>
              </a:rPr>
              <a:t>Nechať časový odstup na prípravu</a:t>
            </a:r>
          </a:p>
        </p:txBody>
      </p:sp>
    </p:spTree>
    <p:extLst>
      <p:ext uri="{BB962C8B-B14F-4D97-AF65-F5344CB8AC3E}">
        <p14:creationId xmlns:p14="http://schemas.microsoft.com/office/powerpoint/2010/main" val="12595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79512" y="1268760"/>
            <a:ext cx="7344816" cy="2664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2800" b="1" cap="all" dirty="0" smtClean="0">
                <a:solidFill>
                  <a:srgbClr val="92D050"/>
                </a:solidFill>
                <a:latin typeface="Calibri" panose="020F0502020204030204" pitchFamily="34" charset="0"/>
              </a:rPr>
              <a:t>PRAKTICKÉ CVIČENIE</a:t>
            </a:r>
            <a:r>
              <a:rPr lang="fr-FR" sz="28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:</a:t>
            </a:r>
            <a:endParaRPr lang="sk-SK" sz="2800" b="1" dirty="0" smtClean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r>
              <a:rPr lang="sk-SK" sz="28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ČO?</a:t>
            </a:r>
          </a:p>
          <a:p>
            <a:r>
              <a:rPr lang="sk-SK" sz="28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PREČO?</a:t>
            </a:r>
          </a:p>
          <a:p>
            <a:pPr marL="0" indent="0">
              <a:buNone/>
            </a:pPr>
            <a:endParaRPr lang="sk-SK" sz="2800" b="1" dirty="0" smtClean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r>
              <a:rPr lang="sk-SK" sz="28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AKO?</a:t>
            </a:r>
          </a:p>
          <a:p>
            <a:r>
              <a:rPr lang="sk-SK" sz="28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ČO ĎALEJ?</a:t>
            </a:r>
            <a:endParaRPr lang="fr-FR" sz="28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6" name="Image 15" descr="fecbop00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017" y="6285339"/>
            <a:ext cx="411479" cy="4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281264"/>
            <a:ext cx="609019" cy="42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02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71600" y="2708920"/>
            <a:ext cx="803465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sk-SK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VZDELÁVANIE PORADCOV </a:t>
            </a:r>
            <a:r>
              <a:rPr lang="sk-SK" altLang="ko-KR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UPSVaR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20" descr="fecbop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16" y="4735596"/>
            <a:ext cx="2847972" cy="1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4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287</Words>
  <Application>Microsoft Office PowerPoint</Application>
  <PresentationFormat>Prezentácia na obrazovke (4:3)</PresentationFormat>
  <Paragraphs>54</Paragraphs>
  <Slides>9</Slides>
  <Notes>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Šprlák Tomáš</cp:lastModifiedBy>
  <cp:revision>66</cp:revision>
  <cp:lastPrinted>2015-05-29T08:51:16Z</cp:lastPrinted>
  <dcterms:created xsi:type="dcterms:W3CDTF">2014-04-01T16:35:38Z</dcterms:created>
  <dcterms:modified xsi:type="dcterms:W3CDTF">2016-12-27T08:03:07Z</dcterms:modified>
</cp:coreProperties>
</file>