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79" r:id="rId2"/>
    <p:sldId id="280" r:id="rId3"/>
    <p:sldId id="258" r:id="rId4"/>
    <p:sldId id="267" r:id="rId5"/>
    <p:sldId id="268" r:id="rId6"/>
    <p:sldId id="259" r:id="rId7"/>
    <p:sldId id="266" r:id="rId8"/>
    <p:sldId id="276" r:id="rId9"/>
    <p:sldId id="277"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6" r:id="rId65"/>
    <p:sldId id="337" r:id="rId66"/>
    <p:sldId id="339" r:id="rId67"/>
    <p:sldId id="340"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359" r:id="rId87"/>
    <p:sldId id="360" r:id="rId88"/>
    <p:sldId id="361" r:id="rId89"/>
    <p:sldId id="362" r:id="rId90"/>
    <p:sldId id="363" r:id="rId91"/>
    <p:sldId id="278" r:id="rId92"/>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794" y="-3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0" name="Pravouhlý trojuholní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Nadpis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17" name="Podnadpis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k-SK" smtClean="0"/>
              <a:t>Upravte štýl predlohy podnadpisov</a:t>
            </a:r>
            <a:endParaRPr kumimoji="0" lang="en-US"/>
          </a:p>
        </p:txBody>
      </p:sp>
      <p:grpSp>
        <p:nvGrpSpPr>
          <p:cNvPr id="2" name="Skupina 1"/>
          <p:cNvGrpSpPr/>
          <p:nvPr/>
        </p:nvGrpSpPr>
        <p:grpSpPr>
          <a:xfrm>
            <a:off x="-3765" y="4953000"/>
            <a:ext cx="9147765" cy="1912088"/>
            <a:chOff x="-3765" y="4832896"/>
            <a:chExt cx="9147765" cy="2032192"/>
          </a:xfrm>
        </p:grpSpPr>
        <p:sp>
          <p:nvSpPr>
            <p:cNvPr id="7" name="Voľná form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oľná form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oľná form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ovná spojnica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Zástupný symbol dátumu 29"/>
          <p:cNvSpPr>
            <a:spLocks noGrp="1"/>
          </p:cNvSpPr>
          <p:nvPr>
            <p:ph type="dt" sz="half" idx="10"/>
          </p:nvPr>
        </p:nvSpPr>
        <p:spPr/>
        <p:txBody>
          <a:bodyPr/>
          <a:lstStyle>
            <a:lvl1pPr>
              <a:defRPr>
                <a:solidFill>
                  <a:srgbClr val="FFFFFF"/>
                </a:solidFill>
              </a:defRPr>
            </a:lvl1pPr>
            <a:extLst/>
          </a:lstStyle>
          <a:p>
            <a:fld id="{D38D5E76-DDB2-4B9F-B2F8-5E727B3F0A2D}" type="datetimeFigureOut">
              <a:rPr lang="sk-SK" smtClean="0"/>
              <a:t>10. 10. 2016</a:t>
            </a:fld>
            <a:endParaRPr lang="sk-SK"/>
          </a:p>
        </p:txBody>
      </p:sp>
      <p:sp>
        <p:nvSpPr>
          <p:cNvPr id="19" name="Zástupný symbol päty 18"/>
          <p:cNvSpPr>
            <a:spLocks noGrp="1"/>
          </p:cNvSpPr>
          <p:nvPr>
            <p:ph type="ftr" sz="quarter" idx="11"/>
          </p:nvPr>
        </p:nvSpPr>
        <p:spPr/>
        <p:txBody>
          <a:bodyPr/>
          <a:lstStyle>
            <a:lvl1pPr>
              <a:defRPr>
                <a:solidFill>
                  <a:schemeClr val="accent1">
                    <a:tint val="20000"/>
                  </a:schemeClr>
                </a:solidFill>
              </a:defRPr>
            </a:lvl1pPr>
            <a:extLst/>
          </a:lstStyle>
          <a:p>
            <a:endParaRPr lang="sk-SK"/>
          </a:p>
        </p:txBody>
      </p:sp>
      <p:sp>
        <p:nvSpPr>
          <p:cNvPr id="27" name="Zástupný symbol čísla snímky 26"/>
          <p:cNvSpPr>
            <a:spLocks noGrp="1"/>
          </p:cNvSpPr>
          <p:nvPr>
            <p:ph type="sldNum" sz="quarter" idx="12"/>
          </p:nvPr>
        </p:nvSpPr>
        <p:spPr/>
        <p:txBody>
          <a:bodyPr/>
          <a:lstStyle>
            <a:lvl1pPr>
              <a:defRPr>
                <a:solidFill>
                  <a:srgbClr val="FFFFFF"/>
                </a:solidFill>
              </a:defRPr>
            </a:lvl1pPr>
            <a:extLst/>
          </a:lstStyle>
          <a:p>
            <a:fld id="{521B144A-0F57-419E-A106-407DF7A880C3}" type="slidenum">
              <a:rPr lang="sk-SK" smtClean="0"/>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1481329"/>
            <a:ext cx="8229600" cy="4386071"/>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D38D5E76-DDB2-4B9F-B2F8-5E727B3F0A2D}" type="datetimeFigureOut">
              <a:rPr lang="sk-SK" smtClean="0"/>
              <a:t>10. 10. 2016</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521B144A-0F57-419E-A106-407DF7A880C3}"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844013" y="274640"/>
            <a:ext cx="1777470" cy="5592761"/>
          </a:xfrm>
        </p:spPr>
        <p:txBody>
          <a:bodyPr vert="eaVert"/>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274641"/>
            <a:ext cx="6324600" cy="5592760"/>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D38D5E76-DDB2-4B9F-B2F8-5E727B3F0A2D}" type="datetimeFigureOut">
              <a:rPr lang="sk-SK" smtClean="0"/>
              <a:t>10. 10. 2016</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521B144A-0F57-419E-A106-407DF7A880C3}"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D38D5E76-DDB2-4B9F-B2F8-5E727B3F0A2D}" type="datetimeFigureOut">
              <a:rPr lang="sk-SK" smtClean="0"/>
              <a:t>10. 10. 2016</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521B144A-0F57-419E-A106-407DF7A880C3}" type="slidenum">
              <a:rPr lang="sk-SK" smtClean="0"/>
              <a:t>‹#›</a:t>
            </a:fld>
            <a:endParaRPr lang="sk-SK"/>
          </a:p>
        </p:txBody>
      </p:sp>
      <p:sp>
        <p:nvSpPr>
          <p:cNvPr id="7" name="Nadpis 6"/>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k-SK" smtClean="0"/>
              <a:t>Upravte štýl predlohy textu.</a:t>
            </a:r>
          </a:p>
        </p:txBody>
      </p:sp>
      <p:sp>
        <p:nvSpPr>
          <p:cNvPr id="4" name="Zástupný symbol dátumu 3"/>
          <p:cNvSpPr>
            <a:spLocks noGrp="1"/>
          </p:cNvSpPr>
          <p:nvPr>
            <p:ph type="dt" sz="half" idx="10"/>
          </p:nvPr>
        </p:nvSpPr>
        <p:spPr/>
        <p:txBody>
          <a:bodyPr/>
          <a:lstStyle>
            <a:extLst/>
          </a:lstStyle>
          <a:p>
            <a:fld id="{D38D5E76-DDB2-4B9F-B2F8-5E727B3F0A2D}" type="datetimeFigureOut">
              <a:rPr lang="sk-SK" smtClean="0"/>
              <a:t>10. 10. 2016</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521B144A-0F57-419E-A106-407DF7A880C3}" type="slidenum">
              <a:rPr lang="sk-SK" smtClean="0"/>
              <a:t>‹#›</a:t>
            </a:fld>
            <a:endParaRPr lang="sk-SK"/>
          </a:p>
        </p:txBody>
      </p:sp>
      <p:sp>
        <p:nvSpPr>
          <p:cNvPr id="7" name="Výložk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Výložk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3" name="Zástupný symbol obsah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D38D5E76-DDB2-4B9F-B2F8-5E727B3F0A2D}" type="datetimeFigureOut">
              <a:rPr lang="sk-SK" smtClean="0"/>
              <a:t>10. 10. 2016</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521B144A-0F57-419E-A106-407DF7A880C3}" type="slidenum">
              <a:rPr lang="sk-SK" smtClean="0"/>
              <a:t>‹#›</a:t>
            </a:fld>
            <a:endParaRPr lang="sk-SK"/>
          </a:p>
        </p:txBody>
      </p:sp>
      <p:sp>
        <p:nvSpPr>
          <p:cNvPr id="8" name="Nadpis 7"/>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4" name="Zástupný symbol text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5" name="Zástupný symbol obsah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extLst/>
          </a:lstStyle>
          <a:p>
            <a:fld id="{D38D5E76-DDB2-4B9F-B2F8-5E727B3F0A2D}" type="datetimeFigureOut">
              <a:rPr lang="sk-SK" smtClean="0"/>
              <a:t>10. 10. 2016</a:t>
            </a:fld>
            <a:endParaRPr lang="sk-SK"/>
          </a:p>
        </p:txBody>
      </p:sp>
      <p:sp>
        <p:nvSpPr>
          <p:cNvPr id="8" name="Zástupný symbol päty 7"/>
          <p:cNvSpPr>
            <a:spLocks noGrp="1"/>
          </p:cNvSpPr>
          <p:nvPr>
            <p:ph type="ftr" sz="quarter" idx="11"/>
          </p:nvPr>
        </p:nvSpPr>
        <p:spPr/>
        <p:txBody>
          <a:bodyPr/>
          <a:lstStyle>
            <a:extLst/>
          </a:lstStyle>
          <a:p>
            <a:endParaRPr lang="sk-SK"/>
          </a:p>
        </p:txBody>
      </p:sp>
      <p:sp>
        <p:nvSpPr>
          <p:cNvPr id="9" name="Zástupný symbol čísla snímky 8"/>
          <p:cNvSpPr>
            <a:spLocks noGrp="1"/>
          </p:cNvSpPr>
          <p:nvPr>
            <p:ph type="sldNum" sz="quarter" idx="12"/>
          </p:nvPr>
        </p:nvSpPr>
        <p:spPr/>
        <p:txBody>
          <a:bodyPr/>
          <a:lstStyle>
            <a:extLst/>
          </a:lstStyle>
          <a:p>
            <a:fld id="{521B144A-0F57-419E-A106-407DF7A880C3}" type="slidenum">
              <a:rPr lang="sk-SK" smtClean="0"/>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3" name="Zástupný symbol dátumu 2"/>
          <p:cNvSpPr>
            <a:spLocks noGrp="1"/>
          </p:cNvSpPr>
          <p:nvPr>
            <p:ph type="dt" sz="half" idx="10"/>
          </p:nvPr>
        </p:nvSpPr>
        <p:spPr/>
        <p:txBody>
          <a:bodyPr/>
          <a:lstStyle>
            <a:extLst/>
          </a:lstStyle>
          <a:p>
            <a:fld id="{D38D5E76-DDB2-4B9F-B2F8-5E727B3F0A2D}" type="datetimeFigureOut">
              <a:rPr lang="sk-SK" smtClean="0"/>
              <a:t>10. 10. 2016</a:t>
            </a:fld>
            <a:endParaRPr lang="sk-SK"/>
          </a:p>
        </p:txBody>
      </p:sp>
      <p:sp>
        <p:nvSpPr>
          <p:cNvPr id="4" name="Zástupný symbol päty 3"/>
          <p:cNvSpPr>
            <a:spLocks noGrp="1"/>
          </p:cNvSpPr>
          <p:nvPr>
            <p:ph type="ftr" sz="quarter" idx="11"/>
          </p:nvPr>
        </p:nvSpPr>
        <p:spPr/>
        <p:txBody>
          <a:bodyPr/>
          <a:lstStyle>
            <a:extLst/>
          </a:lstStyle>
          <a:p>
            <a:endParaRPr lang="sk-SK"/>
          </a:p>
        </p:txBody>
      </p:sp>
      <p:sp>
        <p:nvSpPr>
          <p:cNvPr id="5" name="Zástupný symbol čísla snímky 4"/>
          <p:cNvSpPr>
            <a:spLocks noGrp="1"/>
          </p:cNvSpPr>
          <p:nvPr>
            <p:ph type="sldNum" sz="quarter" idx="12"/>
          </p:nvPr>
        </p:nvSpPr>
        <p:spPr/>
        <p:txBody>
          <a:bodyPr/>
          <a:lstStyle>
            <a:extLst/>
          </a:lstStyle>
          <a:p>
            <a:fld id="{521B144A-0F57-419E-A106-407DF7A880C3}" type="slidenum">
              <a:rPr lang="sk-SK" smtClean="0"/>
              <a:t>‹#›</a:t>
            </a:fld>
            <a:endParaRPr lang="sk-SK"/>
          </a:p>
        </p:txBody>
      </p:sp>
      <p:sp>
        <p:nvSpPr>
          <p:cNvPr id="6" name="Nadpis 5"/>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extLst/>
          </a:lstStyle>
          <a:p>
            <a:fld id="{D38D5E76-DDB2-4B9F-B2F8-5E727B3F0A2D}" type="datetimeFigureOut">
              <a:rPr lang="sk-SK" smtClean="0"/>
              <a:t>10. 10. 2016</a:t>
            </a:fld>
            <a:endParaRPr lang="sk-SK"/>
          </a:p>
        </p:txBody>
      </p:sp>
      <p:sp>
        <p:nvSpPr>
          <p:cNvPr id="3" name="Zástupný symbol päty 2"/>
          <p:cNvSpPr>
            <a:spLocks noGrp="1"/>
          </p:cNvSpPr>
          <p:nvPr>
            <p:ph type="ftr" sz="quarter" idx="11"/>
          </p:nvPr>
        </p:nvSpPr>
        <p:spPr/>
        <p:txBody>
          <a:bodyPr/>
          <a:lstStyle>
            <a:extLst/>
          </a:lstStyle>
          <a:p>
            <a:endParaRPr lang="sk-SK"/>
          </a:p>
        </p:txBody>
      </p:sp>
      <p:sp>
        <p:nvSpPr>
          <p:cNvPr id="4" name="Zástupný symbol čísla snímky 3"/>
          <p:cNvSpPr>
            <a:spLocks noGrp="1"/>
          </p:cNvSpPr>
          <p:nvPr>
            <p:ph type="sldNum" sz="quarter" idx="12"/>
          </p:nvPr>
        </p:nvSpPr>
        <p:spPr/>
        <p:txBody>
          <a:bodyPr/>
          <a:lstStyle>
            <a:extLst/>
          </a:lstStyle>
          <a:p>
            <a:fld id="{521B144A-0F57-419E-A106-407DF7A880C3}"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sk-SK" smtClean="0"/>
              <a:t>Upravte štýl predlohy textu.</a:t>
            </a:r>
          </a:p>
        </p:txBody>
      </p:sp>
      <p:sp>
        <p:nvSpPr>
          <p:cNvPr id="4" name="Zástupný symbol obsah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727032" y="6407944"/>
            <a:ext cx="1920240" cy="365760"/>
          </a:xfrm>
        </p:spPr>
        <p:txBody>
          <a:bodyPr/>
          <a:lstStyle>
            <a:extLst/>
          </a:lstStyle>
          <a:p>
            <a:fld id="{D38D5E76-DDB2-4B9F-B2F8-5E727B3F0A2D}" type="datetimeFigureOut">
              <a:rPr lang="sk-SK" smtClean="0"/>
              <a:t>10. 10. 2016</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521B144A-0F57-419E-A106-407DF7A880C3}" type="slidenum">
              <a:rPr lang="sk-SK" smtClean="0"/>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4" name="Zástupný symbol text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sk-SK" smtClean="0"/>
              <a:t>Upravte štýl predlohy textu.</a:t>
            </a:r>
          </a:p>
        </p:txBody>
      </p:sp>
      <p:sp>
        <p:nvSpPr>
          <p:cNvPr id="3" name="Zástupný symbol obrázka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sk-SK" smtClean="0"/>
              <a:t>Ak chcete pridať obrázok, kliknite na ikonu</a:t>
            </a:r>
            <a:endParaRPr kumimoji="0" lang="en-US" dirty="0"/>
          </a:p>
        </p:txBody>
      </p:sp>
      <p:sp>
        <p:nvSpPr>
          <p:cNvPr id="5" name="Zástupný symbol dátumu 4"/>
          <p:cNvSpPr>
            <a:spLocks noGrp="1"/>
          </p:cNvSpPr>
          <p:nvPr>
            <p:ph type="dt" sz="half" idx="10"/>
          </p:nvPr>
        </p:nvSpPr>
        <p:spPr/>
        <p:txBody>
          <a:bodyPr/>
          <a:lstStyle>
            <a:lvl1pPr>
              <a:defRPr>
                <a:solidFill>
                  <a:schemeClr val="tx1"/>
                </a:solidFill>
              </a:defRPr>
            </a:lvl1pPr>
            <a:extLst/>
          </a:lstStyle>
          <a:p>
            <a:fld id="{D38D5E76-DDB2-4B9F-B2F8-5E727B3F0A2D}" type="datetimeFigureOut">
              <a:rPr lang="sk-SK" smtClean="0"/>
              <a:t>10. 10. 2016</a:t>
            </a:fld>
            <a:endParaRPr lang="sk-SK"/>
          </a:p>
        </p:txBody>
      </p:sp>
      <p:sp>
        <p:nvSpPr>
          <p:cNvPr id="6" name="Zástupný symbol päty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sk-SK"/>
          </a:p>
        </p:txBody>
      </p:sp>
      <p:sp>
        <p:nvSpPr>
          <p:cNvPr id="7" name="Zástupný symbol čísla snímky 6"/>
          <p:cNvSpPr>
            <a:spLocks noGrp="1"/>
          </p:cNvSpPr>
          <p:nvPr>
            <p:ph type="sldNum" sz="quarter" idx="12"/>
          </p:nvPr>
        </p:nvSpPr>
        <p:spPr/>
        <p:txBody>
          <a:bodyPr/>
          <a:lstStyle>
            <a:lvl1pPr>
              <a:defRPr>
                <a:solidFill>
                  <a:schemeClr val="tx1"/>
                </a:solidFill>
              </a:defRPr>
            </a:lvl1pPr>
            <a:extLst/>
          </a:lstStyle>
          <a:p>
            <a:fld id="{521B144A-0F57-419E-A106-407DF7A880C3}" type="slidenum">
              <a:rPr lang="sk-SK" smtClean="0"/>
              <a:t>‹#›</a:t>
            </a:fld>
            <a:endParaRPr lang="sk-SK"/>
          </a:p>
        </p:txBody>
      </p:sp>
      <p:sp>
        <p:nvSpPr>
          <p:cNvPr id="2" name="Nadpis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sk-SK" smtClean="0"/>
              <a:t>Upravte štýly predlohy textu</a:t>
            </a:r>
            <a:endParaRPr kumimoji="0" lang="en-US"/>
          </a:p>
        </p:txBody>
      </p:sp>
      <p:sp>
        <p:nvSpPr>
          <p:cNvPr id="8" name="Voľná form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oľná form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Pravouhlý trojuholní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ovná spojnica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Výložk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Výložk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oľná form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oľná form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Pravouhlý trojuholní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ovná spojnica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Zástupný symbol nadpi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sk-SK" smtClean="0"/>
              <a:t>Upravte štýly predlohy textu</a:t>
            </a:r>
            <a:endParaRPr kumimoji="0" lang="en-US"/>
          </a:p>
        </p:txBody>
      </p:sp>
      <p:sp>
        <p:nvSpPr>
          <p:cNvPr id="30" name="Zástupný symbol text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8D5E76-DDB2-4B9F-B2F8-5E727B3F0A2D}" type="datetimeFigureOut">
              <a:rPr lang="sk-SK" smtClean="0"/>
              <a:t>10. 10. 2016</a:t>
            </a:fld>
            <a:endParaRPr lang="sk-SK"/>
          </a:p>
        </p:txBody>
      </p:sp>
      <p:sp>
        <p:nvSpPr>
          <p:cNvPr id="22" name="Zástupný symbol päty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sk-SK"/>
          </a:p>
        </p:txBody>
      </p:sp>
      <p:sp>
        <p:nvSpPr>
          <p:cNvPr id="18" name="Zástupný symbol čísla snímky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21B144A-0F57-419E-A106-407DF7A880C3}" type="slidenum">
              <a:rPr lang="sk-SK" smtClean="0"/>
              <a:t>‹#›</a:t>
            </a:fld>
            <a:endParaRPr lang="sk-SK"/>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bratislavskyhrad.eu/"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hyperlink" Target="http://www.minimalnamzda.sk/"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www.motivacny-list.sk/absolvent.php"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p:cNvSpPr>
            <a:spLocks noGrp="1"/>
          </p:cNvSpPr>
          <p:nvPr>
            <p:ph type="title"/>
          </p:nvPr>
        </p:nvSpPr>
        <p:spPr>
          <a:xfrm>
            <a:off x="395536" y="2708920"/>
            <a:ext cx="8229600" cy="1143000"/>
          </a:xfrm>
        </p:spPr>
        <p:txBody>
          <a:bodyPr>
            <a:normAutofit fontScale="90000"/>
          </a:bodyPr>
          <a:lstStyle/>
          <a:p>
            <a:r>
              <a:rPr lang="sk-SK" dirty="0"/>
              <a:t>3</a:t>
            </a:r>
            <a:r>
              <a:rPr lang="sk-SK" dirty="0" smtClean="0"/>
              <a:t>.Stretnutie </a:t>
            </a:r>
            <a:r>
              <a:rPr lang="sk-SK" dirty="0" smtClean="0"/>
              <a:t>v rámci projektu BAZ</a:t>
            </a:r>
            <a:endParaRPr lang="sk-SK" dirty="0"/>
          </a:p>
        </p:txBody>
      </p:sp>
    </p:spTree>
    <p:extLst>
      <p:ext uri="{BB962C8B-B14F-4D97-AF65-F5344CB8AC3E}">
        <p14:creationId xmlns:p14="http://schemas.microsoft.com/office/powerpoint/2010/main" val="124090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endParaRPr lang="sk-SK" dirty="0"/>
          </a:p>
        </p:txBody>
      </p:sp>
      <p:sp>
        <p:nvSpPr>
          <p:cNvPr id="3" name="Nadpis 2"/>
          <p:cNvSpPr>
            <a:spLocks noGrp="1"/>
          </p:cNvSpPr>
          <p:nvPr>
            <p:ph type="title"/>
          </p:nvPr>
        </p:nvSpPr>
        <p:spPr/>
        <p:txBody>
          <a:bodyPr/>
          <a:lstStyle/>
          <a:p>
            <a:endParaRPr lang="sk-SK"/>
          </a:p>
        </p:txBody>
      </p:sp>
    </p:spTree>
    <p:extLst>
      <p:ext uri="{BB962C8B-B14F-4D97-AF65-F5344CB8AC3E}">
        <p14:creationId xmlns:p14="http://schemas.microsoft.com/office/powerpoint/2010/main" val="123317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enka_000\Desktop\obrazky\14949869-3d-people-man-person-presenting-a-blank-paper-Concept-of-message--Stock-Phot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0648"/>
            <a:ext cx="3879850"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Nadpis 1"/>
          <p:cNvSpPr>
            <a:spLocks noGrp="1"/>
          </p:cNvSpPr>
          <p:nvPr>
            <p:ph type="ctrTitle"/>
          </p:nvPr>
        </p:nvSpPr>
        <p:spPr/>
        <p:txBody>
          <a:bodyPr>
            <a:normAutofit/>
          </a:bodyPr>
          <a:lstStyle/>
          <a:p>
            <a:r>
              <a:rPr lang="sk-SK" dirty="0" smtClean="0"/>
              <a:t>Písomné uchádzanie sa o zamestnanie</a:t>
            </a:r>
            <a:endParaRPr lang="sk-SK" dirty="0"/>
          </a:p>
        </p:txBody>
      </p:sp>
      <p:sp>
        <p:nvSpPr>
          <p:cNvPr id="3" name="Podnadpis 2"/>
          <p:cNvSpPr>
            <a:spLocks noGrp="1"/>
          </p:cNvSpPr>
          <p:nvPr>
            <p:ph type="subTitle" idx="1"/>
          </p:nvPr>
        </p:nvSpPr>
        <p:spPr/>
        <p:txBody>
          <a:bodyPr/>
          <a:lstStyle/>
          <a:p>
            <a:r>
              <a:rPr lang="sk-SK" dirty="0" smtClean="0"/>
              <a:t>TROJKOMBINÁCIA</a:t>
            </a:r>
            <a:endParaRPr lang="sk-SK" dirty="0"/>
          </a:p>
        </p:txBody>
      </p:sp>
    </p:spTree>
    <p:extLst>
      <p:ext uri="{BB962C8B-B14F-4D97-AF65-F5344CB8AC3E}">
        <p14:creationId xmlns:p14="http://schemas.microsoft.com/office/powerpoint/2010/main" val="427120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10000"/>
          </a:bodyPr>
          <a:lstStyle/>
          <a:p>
            <a:r>
              <a:rPr lang="sk-SK" dirty="0" smtClean="0"/>
              <a:t>Pokiaľ ide o žiadosť do nového zamestnania, </a:t>
            </a:r>
            <a:r>
              <a:rPr lang="sk-SK" b="1" dirty="0" smtClean="0">
                <a:solidFill>
                  <a:srgbClr val="FF0000"/>
                </a:solidFill>
              </a:rPr>
              <a:t>Váš životopis </a:t>
            </a:r>
            <a:r>
              <a:rPr lang="sk-SK" dirty="0" smtClean="0"/>
              <a:t>môže byť vstupenkou pozvania na osobný pohovor. Ale ako napísať správne Váš životopis aby neznel ako hromada ďalších?</a:t>
            </a:r>
          </a:p>
          <a:p>
            <a:r>
              <a:rPr lang="sk-SK" dirty="0" smtClean="0"/>
              <a:t>Dať dohromady úspešný životopis je  jednoduché ak viete ako na to. Je to hlavne o prispôsobení všetkých svojich doterajších skúsenosti a zručnosti k požiadavkám pracovného miesta o ktoré sa uchádzate. </a:t>
            </a:r>
          </a:p>
          <a:p>
            <a:r>
              <a:rPr lang="sk-SK" dirty="0" smtClean="0"/>
              <a:t>Čo však v prípade, že nespĺňajú požadované kritéria?</a:t>
            </a:r>
          </a:p>
          <a:p>
            <a:pPr marL="0" indent="0">
              <a:buNone/>
            </a:pPr>
            <a:r>
              <a:rPr lang="sk-SK" dirty="0" smtClean="0"/>
              <a:t> </a:t>
            </a:r>
          </a:p>
          <a:p>
            <a:r>
              <a:rPr lang="sk-SK" dirty="0" smtClean="0"/>
              <a:t>Následné tipy Vám pomôžu začať pri vytváraní úspešného životopisu:</a:t>
            </a:r>
          </a:p>
          <a:p>
            <a:endParaRPr lang="sk-SK" dirty="0"/>
          </a:p>
        </p:txBody>
      </p:sp>
      <p:sp>
        <p:nvSpPr>
          <p:cNvPr id="2" name="Nadpis 1"/>
          <p:cNvSpPr>
            <a:spLocks noGrp="1"/>
          </p:cNvSpPr>
          <p:nvPr>
            <p:ph type="title"/>
          </p:nvPr>
        </p:nvSpPr>
        <p:spPr>
          <a:xfrm>
            <a:off x="457200" y="274638"/>
            <a:ext cx="8229600" cy="1282154"/>
          </a:xfrm>
        </p:spPr>
        <p:txBody>
          <a:bodyPr>
            <a:normAutofit fontScale="90000"/>
          </a:bodyPr>
          <a:lstStyle/>
          <a:p>
            <a:r>
              <a:rPr lang="sk-SK" b="1" dirty="0" smtClean="0"/>
              <a:t/>
            </a:r>
            <a:br>
              <a:rPr lang="sk-SK" b="1" dirty="0" smtClean="0"/>
            </a:br>
            <a:r>
              <a:rPr lang="sk-SK" sz="3600" b="1" dirty="0" smtClean="0"/>
              <a:t>10  tipov ako vytvoriť nezabudnuteľný a čitateľný životopis</a:t>
            </a:r>
            <a:r>
              <a:rPr lang="sk-SK" b="1" dirty="0" smtClean="0"/>
              <a:t/>
            </a:r>
            <a:br>
              <a:rPr lang="sk-SK" b="1" dirty="0" smtClean="0"/>
            </a:br>
            <a:endParaRPr lang="sk-SK" dirty="0"/>
          </a:p>
        </p:txBody>
      </p:sp>
    </p:spTree>
    <p:extLst>
      <p:ext uri="{BB962C8B-B14F-4D97-AF65-F5344CB8AC3E}">
        <p14:creationId xmlns:p14="http://schemas.microsoft.com/office/powerpoint/2010/main" val="142022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Neexistuje žiadny </a:t>
            </a:r>
            <a:r>
              <a:rPr lang="sk-SK" i="1" dirty="0" smtClean="0">
                <a:solidFill>
                  <a:srgbClr val="FF0000"/>
                </a:solidFill>
              </a:rPr>
              <a:t>dobrý alebo zlý spôsob </a:t>
            </a:r>
            <a:r>
              <a:rPr lang="sk-SK" dirty="0" smtClean="0"/>
              <a:t>ako napísať životopis, ale niečo majú spoločné.</a:t>
            </a:r>
          </a:p>
          <a:p>
            <a:pPr marL="0" indent="0">
              <a:buNone/>
            </a:pPr>
            <a:r>
              <a:rPr lang="sk-SK" dirty="0" smtClean="0"/>
              <a:t>Oba by mali </a:t>
            </a:r>
            <a:r>
              <a:rPr lang="sk-SK" dirty="0" err="1" smtClean="0"/>
              <a:t>zahrňať</a:t>
            </a:r>
            <a:r>
              <a:rPr lang="sk-SK" dirty="0" smtClean="0"/>
              <a:t>:</a:t>
            </a:r>
          </a:p>
          <a:p>
            <a:r>
              <a:rPr lang="sk-SK" dirty="0" smtClean="0"/>
              <a:t>Osobné a kontaktné údaje,</a:t>
            </a:r>
          </a:p>
          <a:p>
            <a:r>
              <a:rPr lang="sk-SK" dirty="0" smtClean="0"/>
              <a:t>Vzdelanie a kvalifikáciu,</a:t>
            </a:r>
          </a:p>
          <a:p>
            <a:r>
              <a:rPr lang="sk-SK" dirty="0" smtClean="0"/>
              <a:t>Priebeh pracovných skúseností,</a:t>
            </a:r>
          </a:p>
          <a:p>
            <a:r>
              <a:rPr lang="sk-SK" dirty="0" smtClean="0"/>
              <a:t>Osobná charakteristika, záujmy, referencie.</a:t>
            </a:r>
          </a:p>
          <a:p>
            <a:endParaRPr lang="sk-SK" dirty="0"/>
          </a:p>
        </p:txBody>
      </p:sp>
      <p:sp>
        <p:nvSpPr>
          <p:cNvPr id="2" name="Nadpis 1"/>
          <p:cNvSpPr>
            <a:spLocks noGrp="1"/>
          </p:cNvSpPr>
          <p:nvPr>
            <p:ph type="title"/>
          </p:nvPr>
        </p:nvSpPr>
        <p:spPr/>
        <p:txBody>
          <a:bodyPr/>
          <a:lstStyle/>
          <a:p>
            <a:r>
              <a:rPr lang="sk-SK" b="1" dirty="0" smtClean="0"/>
              <a:t>1. Základné informácie</a:t>
            </a:r>
            <a:endParaRPr lang="sk-SK" dirty="0"/>
          </a:p>
        </p:txBody>
      </p:sp>
    </p:spTree>
    <p:extLst>
      <p:ext uri="{BB962C8B-B14F-4D97-AF65-F5344CB8AC3E}">
        <p14:creationId xmlns:p14="http://schemas.microsoft.com/office/powerpoint/2010/main" val="85762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pPr marL="0" indent="0" algn="just">
              <a:buNone/>
            </a:pPr>
            <a:r>
              <a:rPr lang="sk-SK" dirty="0" smtClean="0"/>
              <a:t>Úspešný životopis by mal byť vždy starostlivo a jasne prezentovaný, vytlačený na čistý biely papier. </a:t>
            </a:r>
          </a:p>
          <a:p>
            <a:pPr marL="0" indent="0">
              <a:buNone/>
            </a:pPr>
            <a:r>
              <a:rPr lang="sk-SK" dirty="0" smtClean="0"/>
              <a:t>Rozvrhnutie by malo byť vždy dobre štruktúrované. Nikdy by nemal byť pokrčený resp. zložený. </a:t>
            </a:r>
            <a:endParaRPr lang="sk-SK" dirty="0"/>
          </a:p>
          <a:p>
            <a:pPr marL="0" indent="0" algn="just">
              <a:buNone/>
            </a:pPr>
            <a:r>
              <a:rPr lang="sk-SK" dirty="0" smtClean="0"/>
              <a:t>Vždy si pamätajte, že horná a stredná oblasť prvej stránky je časť, ktorá väčšinou najviac vzbudí pozornosť zamestnávateľa, takže sa uistite, že najdôležitejšie informácie o Vás budú v týchto miestach.</a:t>
            </a:r>
          </a:p>
          <a:p>
            <a:endParaRPr lang="sk-SK" dirty="0" smtClean="0"/>
          </a:p>
          <a:p>
            <a:endParaRPr lang="sk-SK" dirty="0"/>
          </a:p>
        </p:txBody>
      </p:sp>
      <p:sp>
        <p:nvSpPr>
          <p:cNvPr id="2" name="Nadpis 1"/>
          <p:cNvSpPr>
            <a:spLocks noGrp="1"/>
          </p:cNvSpPr>
          <p:nvPr>
            <p:ph type="title"/>
          </p:nvPr>
        </p:nvSpPr>
        <p:spPr/>
        <p:txBody>
          <a:bodyPr/>
          <a:lstStyle/>
          <a:p>
            <a:r>
              <a:rPr lang="sk-SK" b="1" dirty="0" smtClean="0"/>
              <a:t>2. Prezentácia je kľúčová</a:t>
            </a:r>
            <a:endParaRPr lang="sk-SK" dirty="0"/>
          </a:p>
        </p:txBody>
      </p:sp>
    </p:spTree>
    <p:extLst>
      <p:ext uri="{BB962C8B-B14F-4D97-AF65-F5344CB8AC3E}">
        <p14:creationId xmlns:p14="http://schemas.microsoft.com/office/powerpoint/2010/main" val="1944736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pPr marL="0" indent="0">
              <a:buNone/>
            </a:pPr>
            <a:r>
              <a:rPr lang="sk-SK" dirty="0" smtClean="0"/>
              <a:t>Dobre napísaný životopis, je jasný, stručný a každý bod v ňom je bez zbytočného obkresľovania. Na to, aby bol Váš životopis zaujímavý, nepotrebujete veľa strán. </a:t>
            </a:r>
          </a:p>
          <a:p>
            <a:pPr marL="0" indent="0" algn="just">
              <a:buNone/>
            </a:pPr>
            <a:r>
              <a:rPr lang="sk-SK" dirty="0" smtClean="0"/>
              <a:t>Životopis je Vaša prezentácia zamestnávateľovi, ktorý ak je spokojný, dá Vám šancu na osobnom pohovore. </a:t>
            </a:r>
          </a:p>
          <a:p>
            <a:pPr marL="0" indent="0" algn="just">
              <a:buNone/>
            </a:pPr>
            <a:r>
              <a:rPr lang="sk-SK" dirty="0" smtClean="0"/>
              <a:t>Zamestnávatelia prijímajú desiatky životopisov, takže je nepravdepodobné, že by si Vášmu životopisu venovali viac než pár minút. </a:t>
            </a:r>
          </a:p>
          <a:p>
            <a:pPr marL="0" indent="0" algn="ctr">
              <a:buNone/>
            </a:pPr>
            <a:r>
              <a:rPr lang="sk-SK" b="1" dirty="0" smtClean="0">
                <a:solidFill>
                  <a:srgbClr val="FF0000"/>
                </a:solidFill>
              </a:rPr>
              <a:t>To znamená, že ich musí zaujať!</a:t>
            </a:r>
          </a:p>
          <a:p>
            <a:endParaRPr lang="sk-SK" dirty="0"/>
          </a:p>
        </p:txBody>
      </p:sp>
      <p:sp>
        <p:nvSpPr>
          <p:cNvPr id="2" name="Nadpis 1"/>
          <p:cNvSpPr>
            <a:spLocks noGrp="1"/>
          </p:cNvSpPr>
          <p:nvPr>
            <p:ph type="title"/>
          </p:nvPr>
        </p:nvSpPr>
        <p:spPr/>
        <p:txBody>
          <a:bodyPr>
            <a:normAutofit fontScale="90000"/>
          </a:bodyPr>
          <a:lstStyle/>
          <a:p>
            <a:r>
              <a:rPr lang="sk-SK" b="1" dirty="0" smtClean="0"/>
              <a:t>3.Nie viac ako dve stránky A4</a:t>
            </a:r>
            <a:r>
              <a:rPr lang="sk-SK" dirty="0" smtClean="0"/>
              <a:t/>
            </a:r>
            <a:br>
              <a:rPr lang="sk-SK" dirty="0" smtClean="0"/>
            </a:br>
            <a:endParaRPr lang="sk-SK" dirty="0"/>
          </a:p>
        </p:txBody>
      </p:sp>
    </p:spTree>
    <p:extLst>
      <p:ext uri="{BB962C8B-B14F-4D97-AF65-F5344CB8AC3E}">
        <p14:creationId xmlns:p14="http://schemas.microsoft.com/office/powerpoint/2010/main" val="47439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pPr marL="0" indent="0" algn="just">
              <a:buNone/>
            </a:pPr>
            <a:r>
              <a:rPr lang="sk-SK" dirty="0" smtClean="0"/>
              <a:t>Popis zamestnania je uverejnený v inzeráte, takže si prečítajte všetky podrobnosti od začiatku až do konca.</a:t>
            </a:r>
          </a:p>
          <a:p>
            <a:pPr marL="0" indent="0" algn="just">
              <a:buNone/>
            </a:pPr>
            <a:r>
              <a:rPr lang="sk-SK" dirty="0" smtClean="0"/>
              <a:t> Robte si poznámky a vyhľadajte si všetko čomu nerozumiete, napríklad oblasť pôsobenia spoločnosti a pod. , čo práca vyžaduje. </a:t>
            </a:r>
          </a:p>
          <a:p>
            <a:pPr marL="0" indent="0" algn="just">
              <a:buNone/>
            </a:pPr>
            <a:r>
              <a:rPr lang="sk-SK" dirty="0" smtClean="0">
                <a:solidFill>
                  <a:srgbClr val="FF0000"/>
                </a:solidFill>
              </a:rPr>
              <a:t>Pamätajte si, že neexistuje žiadny všeobecný životopis</a:t>
            </a:r>
            <a:r>
              <a:rPr lang="sk-SK" dirty="0" smtClean="0"/>
              <a:t>. </a:t>
            </a:r>
          </a:p>
          <a:p>
            <a:pPr marL="0" indent="0" algn="just">
              <a:buNone/>
            </a:pPr>
            <a:r>
              <a:rPr lang="sk-SK" b="1" dirty="0" smtClean="0">
                <a:solidFill>
                  <a:srgbClr val="FF0000"/>
                </a:solidFill>
              </a:rPr>
              <a:t>Prispôsobte svoj životopis na každú pracovnú pozíciu podľa požiadaviek potenciálneho zamestnávateľa.</a:t>
            </a:r>
          </a:p>
          <a:p>
            <a:pPr algn="just"/>
            <a:endParaRPr lang="sk-SK" dirty="0"/>
          </a:p>
        </p:txBody>
      </p:sp>
      <p:sp>
        <p:nvSpPr>
          <p:cNvPr id="2" name="Nadpis 1"/>
          <p:cNvSpPr>
            <a:spLocks noGrp="1"/>
          </p:cNvSpPr>
          <p:nvPr>
            <p:ph type="title"/>
          </p:nvPr>
        </p:nvSpPr>
        <p:spPr/>
        <p:txBody>
          <a:bodyPr>
            <a:normAutofit fontScale="90000"/>
          </a:bodyPr>
          <a:lstStyle/>
          <a:p>
            <a:r>
              <a:rPr lang="sk-SK" b="1" dirty="0" smtClean="0"/>
              <a:t>4. Pochopiť popis práce</a:t>
            </a:r>
            <a:r>
              <a:rPr lang="sk-SK" dirty="0" smtClean="0"/>
              <a:t/>
            </a:r>
            <a:br>
              <a:rPr lang="sk-SK" dirty="0" smtClean="0"/>
            </a:br>
            <a:endParaRPr lang="sk-SK" dirty="0"/>
          </a:p>
        </p:txBody>
      </p:sp>
    </p:spTree>
    <p:extLst>
      <p:ext uri="{BB962C8B-B14F-4D97-AF65-F5344CB8AC3E}">
        <p14:creationId xmlns:p14="http://schemas.microsoft.com/office/powerpoint/2010/main" val="234902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lgn="just">
              <a:buNone/>
            </a:pPr>
            <a:r>
              <a:rPr lang="sk-SK" dirty="0" smtClean="0"/>
              <a:t>V tejto časti Vášho životopisu nezabudnite spomenúť Vaše kľúčové zručnosti, ktoré by Vám pomohli vystúpiť z davu. </a:t>
            </a:r>
          </a:p>
          <a:p>
            <a:pPr marL="0" indent="0" algn="just">
              <a:buNone/>
            </a:pPr>
            <a:r>
              <a:rPr lang="sk-SK" dirty="0" smtClean="0"/>
              <a:t>Mali by napríklad zahŕňať komunikačné, počítačové  a jazykové zručnosti. </a:t>
            </a:r>
          </a:p>
          <a:p>
            <a:pPr marL="0" indent="0" algn="just">
              <a:buNone/>
            </a:pPr>
            <a:r>
              <a:rPr lang="sk-SK" dirty="0" smtClean="0"/>
              <a:t>Zručnosti môžu vyjsť napríklad aj z účasti v športovom tíme, alebo z dobrovoľníckej skupiny – všetko je dôležité.</a:t>
            </a:r>
          </a:p>
          <a:p>
            <a:endParaRPr lang="sk-SK" dirty="0"/>
          </a:p>
        </p:txBody>
      </p:sp>
      <p:sp>
        <p:nvSpPr>
          <p:cNvPr id="2" name="Nadpis 1"/>
          <p:cNvSpPr>
            <a:spLocks noGrp="1"/>
          </p:cNvSpPr>
          <p:nvPr>
            <p:ph type="title"/>
          </p:nvPr>
        </p:nvSpPr>
        <p:spPr/>
        <p:txBody>
          <a:bodyPr>
            <a:normAutofit fontScale="90000"/>
          </a:bodyPr>
          <a:lstStyle/>
          <a:p>
            <a:r>
              <a:rPr lang="sk-SK" b="1" dirty="0" smtClean="0"/>
              <a:t>5. Tvorba zručností</a:t>
            </a:r>
            <a:r>
              <a:rPr lang="sk-SK" dirty="0" smtClean="0"/>
              <a:t/>
            </a:r>
            <a:br>
              <a:rPr lang="sk-SK" dirty="0" smtClean="0"/>
            </a:br>
            <a:endParaRPr lang="sk-SK" dirty="0"/>
          </a:p>
        </p:txBody>
      </p:sp>
      <p:pic>
        <p:nvPicPr>
          <p:cNvPr id="4098" name="Picture 2" descr="C:\Users\lenka_000\Desktop\poradenstvo\obrazok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47675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3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pPr marL="0" indent="0">
              <a:buNone/>
            </a:pPr>
            <a:endParaRPr lang="sk-SK" dirty="0" smtClean="0"/>
          </a:p>
          <a:p>
            <a:pPr marL="0" indent="0" algn="just">
              <a:buNone/>
            </a:pPr>
            <a:r>
              <a:rPr lang="sk-SK" dirty="0" smtClean="0"/>
              <a:t>Táto skupina zahŕňa veci a činností, ktoré Vás zaujímajú  a venujete sa im.  </a:t>
            </a:r>
          </a:p>
          <a:p>
            <a:pPr marL="0" indent="0" algn="just">
              <a:buNone/>
            </a:pPr>
            <a:r>
              <a:rPr lang="sk-SK" dirty="0" smtClean="0"/>
              <a:t>Využite svoju vlastnú iniciatívu a popíšte napr., ako ste pracovali v tíme, alebo ako ste vytvorili študentské noviny a pod. </a:t>
            </a:r>
          </a:p>
          <a:p>
            <a:pPr marL="0" indent="0" algn="just">
              <a:buNone/>
            </a:pPr>
            <a:r>
              <a:rPr lang="sk-SK" dirty="0" smtClean="0"/>
              <a:t>Skúste zahrnúť niečo, čo ukazuje aké rôznorodé záujmy máte, nezahŕňajte však pasívne záujmy ako pozeranie TV a samostatné koníčky. </a:t>
            </a:r>
          </a:p>
          <a:p>
            <a:pPr marL="0" indent="0" algn="ctr">
              <a:buNone/>
            </a:pPr>
            <a:r>
              <a:rPr lang="sk-SK" dirty="0" smtClean="0">
                <a:solidFill>
                  <a:srgbClr val="FF0000"/>
                </a:solidFill>
              </a:rPr>
              <a:t>Vytvorte niečo, aby ste boli naozaj zaujímavý.</a:t>
            </a:r>
          </a:p>
          <a:p>
            <a:endParaRPr lang="sk-SK" dirty="0"/>
          </a:p>
        </p:txBody>
      </p:sp>
      <p:sp>
        <p:nvSpPr>
          <p:cNvPr id="2" name="Nadpis 1"/>
          <p:cNvSpPr>
            <a:spLocks noGrp="1"/>
          </p:cNvSpPr>
          <p:nvPr>
            <p:ph type="title"/>
          </p:nvPr>
        </p:nvSpPr>
        <p:spPr/>
        <p:txBody>
          <a:bodyPr>
            <a:normAutofit fontScale="90000"/>
          </a:bodyPr>
          <a:lstStyle/>
          <a:p>
            <a:r>
              <a:rPr lang="sk-SK" b="1" dirty="0" smtClean="0"/>
              <a:t>6. Tvorba záujmov</a:t>
            </a:r>
            <a:r>
              <a:rPr lang="sk-SK" dirty="0" smtClean="0"/>
              <a:t/>
            </a:r>
            <a:br>
              <a:rPr lang="sk-SK" dirty="0" smtClean="0"/>
            </a:br>
            <a:endParaRPr lang="sk-SK" dirty="0"/>
          </a:p>
        </p:txBody>
      </p:sp>
    </p:spTree>
    <p:extLst>
      <p:ext uri="{BB962C8B-B14F-4D97-AF65-F5344CB8AC3E}">
        <p14:creationId xmlns:p14="http://schemas.microsoft.com/office/powerpoint/2010/main" val="2374489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lgn="just">
              <a:buNone/>
            </a:pPr>
            <a:r>
              <a:rPr lang="sk-SK" dirty="0" smtClean="0"/>
              <a:t>Popíšte priebeh Vašich zamestnaní, prípadne brigád/stáží čo najzaujímavejšie. </a:t>
            </a:r>
          </a:p>
          <a:p>
            <a:pPr marL="0" indent="0" algn="just">
              <a:buNone/>
            </a:pPr>
            <a:r>
              <a:rPr lang="sk-SK" dirty="0" smtClean="0"/>
              <a:t>Akú náplň práce ste vykonávali, čo chcete dosiahnuť, čo daná pracovná pozícia obsahovala. </a:t>
            </a:r>
          </a:p>
          <a:p>
            <a:pPr marL="0" indent="0" algn="just">
              <a:buNone/>
            </a:pPr>
            <a:r>
              <a:rPr lang="sk-SK" dirty="0" smtClean="0"/>
              <a:t>Každá pracovná pozícia Vám niečo dala. </a:t>
            </a:r>
          </a:p>
          <a:p>
            <a:pPr marL="0" indent="0" algn="just">
              <a:buNone/>
            </a:pPr>
            <a:r>
              <a:rPr lang="sk-SK" dirty="0" smtClean="0"/>
              <a:t>Využite to a spomeňte to pri tvorbe tejto sekcie životopisu.</a:t>
            </a:r>
          </a:p>
          <a:p>
            <a:endParaRPr lang="sk-SK" dirty="0"/>
          </a:p>
        </p:txBody>
      </p:sp>
      <p:sp>
        <p:nvSpPr>
          <p:cNvPr id="2" name="Nadpis 1"/>
          <p:cNvSpPr>
            <a:spLocks noGrp="1"/>
          </p:cNvSpPr>
          <p:nvPr>
            <p:ph type="title"/>
          </p:nvPr>
        </p:nvSpPr>
        <p:spPr/>
        <p:txBody>
          <a:bodyPr>
            <a:normAutofit fontScale="90000"/>
          </a:bodyPr>
          <a:lstStyle/>
          <a:p>
            <a:r>
              <a:rPr lang="sk-SK" b="1" dirty="0" smtClean="0"/>
              <a:t/>
            </a:r>
            <a:br>
              <a:rPr lang="sk-SK" b="1" dirty="0" smtClean="0"/>
            </a:br>
            <a:r>
              <a:rPr lang="sk-SK" b="1" dirty="0" smtClean="0"/>
              <a:t>7. Tvorba skúseností</a:t>
            </a:r>
            <a:r>
              <a:rPr lang="sk-SK" dirty="0" smtClean="0"/>
              <a:t/>
            </a:r>
            <a:br>
              <a:rPr lang="sk-SK" dirty="0" smtClean="0"/>
            </a:br>
            <a:endParaRPr lang="sk-SK" dirty="0"/>
          </a:p>
        </p:txBody>
      </p:sp>
      <p:pic>
        <p:nvPicPr>
          <p:cNvPr id="1026" name="Picture 2" descr="C:\Users\lenka_000\Desktop\obrazky\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519613"/>
            <a:ext cx="20955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32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11560" y="692696"/>
            <a:ext cx="7772400" cy="2262113"/>
          </a:xfrm>
        </p:spPr>
        <p:txBody>
          <a:bodyPr>
            <a:normAutofit/>
          </a:bodyPr>
          <a:lstStyle/>
          <a:p>
            <a:r>
              <a:rPr lang="sk-SK" b="1" dirty="0">
                <a:solidFill>
                  <a:srgbClr val="FF0000"/>
                </a:solidFill>
              </a:rPr>
              <a:t>AKO POSTUPOVAŤ PRI HĽADANÍ ZAMESTNANIA</a:t>
            </a:r>
            <a:endParaRPr lang="sk-SK" dirty="0">
              <a:solidFill>
                <a:srgbClr val="FF0000"/>
              </a:solidFill>
            </a:endParaRPr>
          </a:p>
        </p:txBody>
      </p:sp>
      <p:sp>
        <p:nvSpPr>
          <p:cNvPr id="3" name="Podnadpis 2"/>
          <p:cNvSpPr>
            <a:spLocks noGrp="1"/>
          </p:cNvSpPr>
          <p:nvPr>
            <p:ph type="subTitle" idx="1"/>
          </p:nvPr>
        </p:nvSpPr>
        <p:spPr>
          <a:xfrm>
            <a:off x="1503362" y="3068960"/>
            <a:ext cx="6400800" cy="1752600"/>
          </a:xfrm>
        </p:spPr>
        <p:txBody>
          <a:bodyPr/>
          <a:lstStyle/>
          <a:p>
            <a:r>
              <a:rPr lang="sk-SK" b="1" dirty="0" smtClean="0"/>
              <a:t>Metódy a spôsoby vyhľadávania voľných pracovných miest</a:t>
            </a:r>
            <a:endParaRPr lang="sk-SK" b="1" dirty="0"/>
          </a:p>
        </p:txBody>
      </p:sp>
      <p:pic>
        <p:nvPicPr>
          <p:cNvPr id="1026" name="Picture 2" descr="C:\Users\lenka_000\Desktop\poradenstvo\obrazok11.jpg"/>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Effect>
                      <a14:brightnessContrast bright="9000"/>
                    </a14:imgEffect>
                  </a14:imgLayer>
                </a14:imgProps>
              </a:ext>
              <a:ext uri="{28A0092B-C50C-407E-A947-70E740481C1C}">
                <a14:useLocalDpi xmlns:a14="http://schemas.microsoft.com/office/drawing/2010/main" val="0"/>
              </a:ext>
            </a:extLst>
          </a:blip>
          <a:srcRect/>
          <a:stretch>
            <a:fillRect/>
          </a:stretch>
        </p:blipFill>
        <p:spPr bwMode="auto">
          <a:xfrm>
            <a:off x="7020272" y="4437112"/>
            <a:ext cx="1816418"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69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lgn="ctr">
              <a:buNone/>
            </a:pPr>
            <a:r>
              <a:rPr lang="sk-SK" dirty="0" smtClean="0"/>
              <a:t>Referencie by mali byť od niekoho, kto Vás zamestnával v minulosti a môže ručiť za Vaše zručnosti a skúsenosti. </a:t>
            </a:r>
          </a:p>
          <a:p>
            <a:pPr marL="0" indent="0" algn="ctr">
              <a:buNone/>
            </a:pPr>
            <a:r>
              <a:rPr lang="sk-SK" dirty="0" smtClean="0"/>
              <a:t>Ak ste ešte neboli zamestnaný skúste použiť svojho učiteľa/profesora.</a:t>
            </a:r>
          </a:p>
          <a:p>
            <a:pPr algn="ctr"/>
            <a:endParaRPr lang="sk-SK" dirty="0"/>
          </a:p>
        </p:txBody>
      </p:sp>
      <p:sp>
        <p:nvSpPr>
          <p:cNvPr id="2" name="Nadpis 1"/>
          <p:cNvSpPr>
            <a:spLocks noGrp="1"/>
          </p:cNvSpPr>
          <p:nvPr>
            <p:ph type="title"/>
          </p:nvPr>
        </p:nvSpPr>
        <p:spPr/>
        <p:txBody>
          <a:bodyPr>
            <a:normAutofit fontScale="90000"/>
          </a:bodyPr>
          <a:lstStyle/>
          <a:p>
            <a:r>
              <a:rPr lang="sk-SK" b="1" dirty="0" smtClean="0"/>
              <a:t>8. Referencie</a:t>
            </a:r>
            <a:r>
              <a:rPr lang="sk-SK" dirty="0" smtClean="0"/>
              <a:t/>
            </a:r>
            <a:br>
              <a:rPr lang="sk-SK" dirty="0" smtClean="0"/>
            </a:br>
            <a:endParaRPr lang="sk-SK" dirty="0"/>
          </a:p>
        </p:txBody>
      </p:sp>
    </p:spTree>
    <p:extLst>
      <p:ext uri="{BB962C8B-B14F-4D97-AF65-F5344CB8AC3E}">
        <p14:creationId xmlns:p14="http://schemas.microsoft.com/office/powerpoint/2010/main" val="894348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ka_000\Desktop\obrazky\image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60032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symbol obsahu 2"/>
          <p:cNvSpPr>
            <a:spLocks noGrp="1"/>
          </p:cNvSpPr>
          <p:nvPr>
            <p:ph idx="1"/>
          </p:nvPr>
        </p:nvSpPr>
        <p:spPr>
          <a:xfrm>
            <a:off x="539552" y="1556792"/>
            <a:ext cx="8229600" cy="4525963"/>
          </a:xfrm>
        </p:spPr>
        <p:txBody>
          <a:bodyPr>
            <a:normAutofit/>
          </a:bodyPr>
          <a:lstStyle/>
          <a:p>
            <a:pPr marL="0" indent="0">
              <a:buNone/>
            </a:pPr>
            <a:r>
              <a:rPr lang="sk-SK" dirty="0" smtClean="0"/>
              <a:t>Je dôležité, aby ste svoj životopis pravidelne aktualizovali a pridávali nové zručnosti a skúsenosti. </a:t>
            </a:r>
          </a:p>
          <a:p>
            <a:pPr marL="0" indent="0">
              <a:buNone/>
            </a:pPr>
            <a:r>
              <a:rPr lang="sk-SK" dirty="0" smtClean="0"/>
              <a:t>Napríklad ak ste práve dokončili nejaký nový projekt, uistite sa, že ho budete mať v životopise.</a:t>
            </a:r>
          </a:p>
          <a:p>
            <a:pPr marL="0" indent="0">
              <a:buNone/>
            </a:pPr>
            <a:r>
              <a:rPr lang="sk-SK" dirty="0" smtClean="0"/>
              <a:t> Zamestnávatelia sú vždy naklonení kandidátovi, ktorý robí niečo navyše na podporu svojej vlastnej schopnosti, skúsenosti.</a:t>
            </a:r>
          </a:p>
          <a:p>
            <a:endParaRPr lang="sk-SK" dirty="0"/>
          </a:p>
        </p:txBody>
      </p:sp>
      <p:sp>
        <p:nvSpPr>
          <p:cNvPr id="2" name="Nadpis 1"/>
          <p:cNvSpPr>
            <a:spLocks noGrp="1"/>
          </p:cNvSpPr>
          <p:nvPr>
            <p:ph type="title"/>
          </p:nvPr>
        </p:nvSpPr>
        <p:spPr/>
        <p:txBody>
          <a:bodyPr>
            <a:normAutofit fontScale="90000"/>
          </a:bodyPr>
          <a:lstStyle/>
          <a:p>
            <a:r>
              <a:rPr lang="sk-SK" b="1" dirty="0" smtClean="0"/>
              <a:t/>
            </a:r>
            <a:br>
              <a:rPr lang="sk-SK" b="1" dirty="0" smtClean="0"/>
            </a:br>
            <a:r>
              <a:rPr lang="sk-SK" b="1" dirty="0" smtClean="0"/>
              <a:t>9. Udržujte Váš životopis aktualizovaný</a:t>
            </a:r>
            <a:r>
              <a:rPr lang="sk-SK" dirty="0" smtClean="0"/>
              <a:t/>
            </a:r>
            <a:br>
              <a:rPr lang="sk-SK" dirty="0" smtClean="0"/>
            </a:br>
            <a:endParaRPr lang="sk-SK" dirty="0"/>
          </a:p>
        </p:txBody>
      </p:sp>
    </p:spTree>
    <p:extLst>
      <p:ext uri="{BB962C8B-B14F-4D97-AF65-F5344CB8AC3E}">
        <p14:creationId xmlns:p14="http://schemas.microsoft.com/office/powerpoint/2010/main" val="934911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lenka_000\Desktop\poradenstvo\obrazok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9947" y="4701963"/>
            <a:ext cx="2736304" cy="2156037"/>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symbol obsahu 2"/>
          <p:cNvSpPr>
            <a:spLocks noGrp="1"/>
          </p:cNvSpPr>
          <p:nvPr>
            <p:ph idx="1"/>
          </p:nvPr>
        </p:nvSpPr>
        <p:spPr/>
        <p:txBody>
          <a:bodyPr/>
          <a:lstStyle/>
          <a:p>
            <a:pPr marL="0" indent="0" algn="just">
              <a:buNone/>
            </a:pPr>
            <a:r>
              <a:rPr lang="sk-SK" dirty="0" smtClean="0"/>
              <a:t>V prípade, že máte problém s tvorbou životopisu kontaktujte poradcov v poradenských, personálnych  centrách, poradcov </a:t>
            </a:r>
            <a:r>
              <a:rPr lang="sk-SK" dirty="0" err="1" smtClean="0"/>
              <a:t>ÚPSVaR</a:t>
            </a:r>
            <a:r>
              <a:rPr lang="sk-SK" dirty="0" smtClean="0"/>
              <a:t>, využite internetové poradenstvo, </a:t>
            </a:r>
          </a:p>
          <a:p>
            <a:pPr marL="0" indent="0" algn="just">
              <a:buNone/>
            </a:pPr>
            <a:r>
              <a:rPr lang="sk-SK" dirty="0" smtClean="0"/>
              <a:t>Je to efektívnejšie ako poslať nekvalitný, nezaujímavý životopis a čakať pozvanie zamestnávateľa, ktoré nepríde...</a:t>
            </a:r>
            <a:endParaRPr lang="sk-SK" dirty="0"/>
          </a:p>
          <a:p>
            <a:pPr marL="0" indent="0" algn="just">
              <a:buNone/>
            </a:pPr>
            <a:r>
              <a:rPr lang="sk-SK" dirty="0" smtClean="0"/>
              <a:t> </a:t>
            </a:r>
            <a:endParaRPr lang="sk-SK" dirty="0"/>
          </a:p>
        </p:txBody>
      </p:sp>
      <p:sp>
        <p:nvSpPr>
          <p:cNvPr id="2" name="Nadpis 1"/>
          <p:cNvSpPr>
            <a:spLocks noGrp="1"/>
          </p:cNvSpPr>
          <p:nvPr>
            <p:ph type="title"/>
          </p:nvPr>
        </p:nvSpPr>
        <p:spPr/>
        <p:txBody>
          <a:bodyPr/>
          <a:lstStyle/>
          <a:p>
            <a:r>
              <a:rPr lang="sk-SK" dirty="0" smtClean="0"/>
              <a:t>10.Kontaktujte poradcov</a:t>
            </a:r>
            <a:endParaRPr lang="sk-SK" dirty="0"/>
          </a:p>
        </p:txBody>
      </p:sp>
    </p:spTree>
    <p:extLst>
      <p:ext uri="{BB962C8B-B14F-4D97-AF65-F5344CB8AC3E}">
        <p14:creationId xmlns:p14="http://schemas.microsoft.com/office/powerpoint/2010/main" val="3733825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908720"/>
            <a:ext cx="8229600" cy="4741987"/>
          </a:xfrm>
        </p:spPr>
        <p:txBody>
          <a:bodyPr>
            <a:normAutofit fontScale="77500" lnSpcReduction="20000"/>
          </a:bodyPr>
          <a:lstStyle/>
          <a:p>
            <a:pPr latinLnBrk="1"/>
            <a:r>
              <a:rPr lang="sk-SK" b="1" dirty="0"/>
              <a:t>Osobné údaje:</a:t>
            </a:r>
            <a:endParaRPr lang="sk-SK" sz="1800" dirty="0"/>
          </a:p>
          <a:p>
            <a:pPr marL="0" indent="0" latinLnBrk="1">
              <a:buNone/>
            </a:pPr>
            <a:r>
              <a:rPr lang="sk-SK" dirty="0"/>
              <a:t>Priezvisko, </a:t>
            </a:r>
            <a:r>
              <a:rPr lang="sk-SK" dirty="0" smtClean="0"/>
              <a:t>Meno</a:t>
            </a:r>
            <a:r>
              <a:rPr lang="sk-SK" dirty="0"/>
              <a:t>:	</a:t>
            </a:r>
            <a:r>
              <a:rPr lang="sk-SK" dirty="0" smtClean="0"/>
              <a:t>              </a:t>
            </a:r>
            <a:r>
              <a:rPr lang="sk-SK" b="1" dirty="0" err="1" smtClean="0"/>
              <a:t>Fantomas</a:t>
            </a:r>
            <a:r>
              <a:rPr lang="sk-SK" b="1" dirty="0" smtClean="0"/>
              <a:t> </a:t>
            </a:r>
          </a:p>
          <a:p>
            <a:pPr marL="0" indent="0" latinLnBrk="1">
              <a:buNone/>
            </a:pPr>
            <a:r>
              <a:rPr lang="sk-SK" dirty="0" smtClean="0"/>
              <a:t>Adresa </a:t>
            </a:r>
            <a:r>
              <a:rPr lang="sk-SK" dirty="0"/>
              <a:t>trvalého pobytu:	</a:t>
            </a:r>
            <a:r>
              <a:rPr lang="sk-SK" dirty="0" smtClean="0"/>
              <a:t>Paríž </a:t>
            </a:r>
            <a:r>
              <a:rPr lang="sk-SK" dirty="0"/>
              <a:t>332, 055 </a:t>
            </a:r>
            <a:r>
              <a:rPr lang="sk-SK" dirty="0" smtClean="0"/>
              <a:t>62- </a:t>
            </a:r>
            <a:r>
              <a:rPr lang="sk-SK" dirty="0"/>
              <a:t>(Košický Kraj)</a:t>
            </a:r>
            <a:endParaRPr lang="sk-SK" sz="2000" dirty="0"/>
          </a:p>
          <a:p>
            <a:pPr marL="0" indent="0" latinLnBrk="1">
              <a:buNone/>
            </a:pPr>
            <a:r>
              <a:rPr lang="sk-SK" dirty="0"/>
              <a:t>Tel. číslo	</a:t>
            </a:r>
            <a:r>
              <a:rPr lang="sk-SK" dirty="0" smtClean="0"/>
              <a:t>                      </a:t>
            </a:r>
            <a:r>
              <a:rPr lang="sk-SK" dirty="0" smtClean="0"/>
              <a:t>+</a:t>
            </a:r>
            <a:r>
              <a:rPr lang="sk-SK" dirty="0" smtClean="0"/>
              <a:t>422900 01010101</a:t>
            </a:r>
            <a:endParaRPr lang="sk-SK" sz="2000" dirty="0"/>
          </a:p>
          <a:p>
            <a:pPr marL="0" indent="0" latinLnBrk="1">
              <a:buNone/>
            </a:pPr>
            <a:r>
              <a:rPr lang="sk-SK" dirty="0"/>
              <a:t>E – mail:			</a:t>
            </a:r>
            <a:r>
              <a:rPr lang="sk-SK" dirty="0" err="1" smtClean="0"/>
              <a:t>fantomas@gmail.com</a:t>
            </a:r>
            <a:endParaRPr lang="sk-SK" sz="2000" dirty="0"/>
          </a:p>
          <a:p>
            <a:pPr marL="0" indent="0" latinLnBrk="1">
              <a:buNone/>
            </a:pPr>
            <a:r>
              <a:rPr lang="sk-SK" dirty="0"/>
              <a:t>Dátum narodenia:			</a:t>
            </a:r>
            <a:r>
              <a:rPr lang="sk-SK" dirty="0" smtClean="0"/>
              <a:t>01.01.1900</a:t>
            </a:r>
            <a:endParaRPr lang="sk-SK" sz="2000" dirty="0"/>
          </a:p>
          <a:p>
            <a:pPr marL="0" indent="0" latinLnBrk="1">
              <a:buNone/>
            </a:pPr>
            <a:r>
              <a:rPr lang="sk-SK" dirty="0"/>
              <a:t>Národnosť:				slovenská</a:t>
            </a:r>
            <a:endParaRPr lang="sk-SK" sz="2000" dirty="0"/>
          </a:p>
          <a:p>
            <a:pPr marL="0" indent="0" latinLnBrk="1">
              <a:buNone/>
            </a:pPr>
            <a:r>
              <a:rPr lang="sk-SK" dirty="0"/>
              <a:t>Rodinný stav:				slobodný</a:t>
            </a:r>
            <a:endParaRPr lang="sk-SK" sz="2000" dirty="0"/>
          </a:p>
          <a:p>
            <a:pPr latinLnBrk="1"/>
            <a:r>
              <a:rPr lang="sk-SK" b="1" dirty="0"/>
              <a:t>Vzdelanie:</a:t>
            </a:r>
            <a:endParaRPr lang="sk-SK" sz="1800" dirty="0"/>
          </a:p>
          <a:p>
            <a:pPr marL="0" indent="0" latinLnBrk="1">
              <a:buNone/>
            </a:pPr>
            <a:r>
              <a:rPr lang="sk-SK" dirty="0"/>
              <a:t>20.9.2010 – </a:t>
            </a:r>
            <a:r>
              <a:rPr lang="sk-SK" dirty="0" smtClean="0"/>
              <a:t>31.8.2015</a:t>
            </a:r>
            <a:r>
              <a:rPr lang="sk-SK" dirty="0"/>
              <a:t>	Technická Univerzita Zvolen</a:t>
            </a:r>
            <a:endParaRPr lang="sk-SK" sz="2000" dirty="0"/>
          </a:p>
          <a:p>
            <a:pPr marL="0" indent="0" latinLnBrk="1">
              <a:buNone/>
            </a:pPr>
            <a:r>
              <a:rPr lang="sk-SK" dirty="0"/>
              <a:t>	</a:t>
            </a:r>
            <a:r>
              <a:rPr lang="sk-SK" dirty="0" smtClean="0"/>
              <a:t>                             </a:t>
            </a:r>
            <a:r>
              <a:rPr lang="sk-SK" dirty="0" smtClean="0"/>
              <a:t>    Odbor</a:t>
            </a:r>
            <a:r>
              <a:rPr lang="sk-SK" dirty="0"/>
              <a:t>: Priemyselne Inžinierstvo</a:t>
            </a:r>
            <a:endParaRPr lang="sk-SK" sz="2000" dirty="0"/>
          </a:p>
          <a:p>
            <a:pPr marL="0" indent="0" latinLnBrk="1">
              <a:buNone/>
            </a:pPr>
            <a:r>
              <a:rPr lang="sk-SK" dirty="0"/>
              <a:t>1.9.2006 –   20.5.2010	Gymnázium Gelnica</a:t>
            </a:r>
            <a:endParaRPr lang="sk-SK" sz="2000" dirty="0"/>
          </a:p>
          <a:p>
            <a:pPr marL="0" indent="0" latinLnBrk="1">
              <a:buNone/>
            </a:pPr>
            <a:r>
              <a:rPr lang="sk-SK" dirty="0"/>
              <a:t>1.9.1997 -   30.6.2006	Základná škola Prakovce</a:t>
            </a:r>
            <a:endParaRPr lang="sk-SK" sz="2000" dirty="0"/>
          </a:p>
          <a:p>
            <a:pPr marL="3657600" lvl="8" indent="0">
              <a:buNone/>
            </a:pPr>
            <a:endParaRPr lang="sk-SK" dirty="0"/>
          </a:p>
        </p:txBody>
      </p:sp>
      <p:sp>
        <p:nvSpPr>
          <p:cNvPr id="2" name="Nadpis 1"/>
          <p:cNvSpPr>
            <a:spLocks noGrp="1"/>
          </p:cNvSpPr>
          <p:nvPr>
            <p:ph type="title"/>
          </p:nvPr>
        </p:nvSpPr>
        <p:spPr>
          <a:xfrm>
            <a:off x="457200" y="274638"/>
            <a:ext cx="8229600" cy="706090"/>
          </a:xfrm>
        </p:spPr>
        <p:txBody>
          <a:bodyPr>
            <a:normAutofit fontScale="90000"/>
          </a:bodyPr>
          <a:lstStyle/>
          <a:p>
            <a:r>
              <a:rPr lang="sk-SK" dirty="0" smtClean="0"/>
              <a:t>Životopis – vzor </a:t>
            </a:r>
            <a:endParaRPr lang="sk-SK" dirty="0"/>
          </a:p>
        </p:txBody>
      </p:sp>
      <p:pic>
        <p:nvPicPr>
          <p:cNvPr id="1026" name="Picture 2" descr="C:\Users\lenka_000\Desktop\fantom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802" y="188640"/>
            <a:ext cx="1684421" cy="100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33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70000" lnSpcReduction="20000"/>
          </a:bodyPr>
          <a:lstStyle/>
          <a:p>
            <a:pPr latinLnBrk="1"/>
            <a:r>
              <a:rPr lang="sk-SK" b="1" dirty="0"/>
              <a:t>Prax:</a:t>
            </a:r>
            <a:endParaRPr lang="sk-SK" dirty="0"/>
          </a:p>
          <a:p>
            <a:pPr marL="0" indent="0" latinLnBrk="1">
              <a:buNone/>
            </a:pPr>
            <a:r>
              <a:rPr lang="sk-SK" b="1" dirty="0" smtClean="0"/>
              <a:t>01.09.2016 </a:t>
            </a:r>
            <a:r>
              <a:rPr lang="sk-SK" b="1" dirty="0"/>
              <a:t>– trvá	</a:t>
            </a:r>
            <a:r>
              <a:rPr lang="sk-SK" sz="2300" b="1" dirty="0" smtClean="0"/>
              <a:t>      Úrad </a:t>
            </a:r>
            <a:r>
              <a:rPr lang="sk-SK" sz="2300" b="1" dirty="0"/>
              <a:t>práce sociálnych vecí a rodiny Gelnica </a:t>
            </a:r>
            <a:endParaRPr lang="sk-SK" sz="2300" dirty="0" smtClean="0"/>
          </a:p>
          <a:p>
            <a:pPr marL="0" indent="0" latinLnBrk="1">
              <a:buNone/>
            </a:pPr>
            <a:r>
              <a:rPr lang="sk-SK" b="1" dirty="0"/>
              <a:t> </a:t>
            </a:r>
            <a:r>
              <a:rPr lang="sk-SK" b="1" dirty="0" smtClean="0"/>
              <a:t>                                        </a:t>
            </a:r>
            <a:r>
              <a:rPr lang="sk-SK" b="1" dirty="0" smtClean="0"/>
              <a:t>evidovaný </a:t>
            </a:r>
            <a:r>
              <a:rPr lang="sk-SK" b="1" dirty="0"/>
              <a:t>uchádzač o zamestnanie</a:t>
            </a:r>
            <a:endParaRPr lang="sk-SK" dirty="0"/>
          </a:p>
          <a:p>
            <a:pPr marL="0" indent="0" latinLnBrk="1">
              <a:buNone/>
            </a:pPr>
            <a:endParaRPr lang="sk-SK" dirty="0" smtClean="0"/>
          </a:p>
          <a:p>
            <a:pPr marL="0" indent="0" latinLnBrk="1">
              <a:buNone/>
            </a:pPr>
            <a:r>
              <a:rPr lang="sk-SK" dirty="0" smtClean="0"/>
              <a:t>18.6.2012 </a:t>
            </a:r>
            <a:r>
              <a:rPr lang="sk-SK" dirty="0"/>
              <a:t>– </a:t>
            </a:r>
            <a:r>
              <a:rPr lang="sk-SK" dirty="0" smtClean="0"/>
              <a:t>13.10.2014    </a:t>
            </a:r>
            <a:r>
              <a:rPr lang="sk-SK" b="1" dirty="0" err="1" smtClean="0"/>
              <a:t>Palifor</a:t>
            </a:r>
            <a:r>
              <a:rPr lang="sk-SK" b="1" dirty="0" smtClean="0"/>
              <a:t> s.r.o., Bratislava</a:t>
            </a:r>
            <a:endParaRPr lang="sk-SK" dirty="0"/>
          </a:p>
          <a:p>
            <a:pPr marL="0" indent="0" latinLnBrk="1">
              <a:buNone/>
            </a:pPr>
            <a:r>
              <a:rPr lang="sk-SK" dirty="0"/>
              <a:t>                                          </a:t>
            </a:r>
            <a:r>
              <a:rPr lang="sk-SK" dirty="0" err="1" smtClean="0"/>
              <a:t>manager</a:t>
            </a:r>
            <a:r>
              <a:rPr lang="sk-SK" dirty="0" smtClean="0"/>
              <a:t> výkupu</a:t>
            </a:r>
            <a:endParaRPr lang="sk-SK" dirty="0"/>
          </a:p>
          <a:p>
            <a:pPr marL="0" indent="0" latinLnBrk="1">
              <a:buNone/>
            </a:pPr>
            <a:r>
              <a:rPr lang="sk-SK" b="1" dirty="0"/>
              <a:t>                                           </a:t>
            </a:r>
            <a:endParaRPr lang="sk-SK" dirty="0"/>
          </a:p>
          <a:p>
            <a:pPr marL="0" indent="0" latinLnBrk="1">
              <a:buNone/>
            </a:pPr>
            <a:r>
              <a:rPr lang="sk-SK" dirty="0"/>
              <a:t>11.7.2011 – 10.8.2011	</a:t>
            </a:r>
            <a:r>
              <a:rPr lang="sk-SK" dirty="0" smtClean="0"/>
              <a:t>      </a:t>
            </a:r>
            <a:r>
              <a:rPr lang="sk-SK" b="1" dirty="0" smtClean="0"/>
              <a:t>IKEA </a:t>
            </a:r>
            <a:r>
              <a:rPr lang="sk-SK" b="1" dirty="0"/>
              <a:t>SK, Bratislava</a:t>
            </a:r>
            <a:r>
              <a:rPr lang="sk-SK" dirty="0"/>
              <a:t> </a:t>
            </a:r>
          </a:p>
          <a:p>
            <a:pPr marL="0" indent="0" latinLnBrk="1">
              <a:buNone/>
            </a:pPr>
            <a:r>
              <a:rPr lang="sk-SK" dirty="0"/>
              <a:t>                                          </a:t>
            </a:r>
            <a:r>
              <a:rPr lang="sk-SK" dirty="0" smtClean="0"/>
              <a:t> </a:t>
            </a:r>
            <a:r>
              <a:rPr lang="sk-SK" dirty="0"/>
              <a:t>skladník, pomocne práce v sklade - </a:t>
            </a:r>
            <a:r>
              <a:rPr lang="sk-SK" sz="2000" dirty="0" err="1"/>
              <a:t>DoVP</a:t>
            </a:r>
            <a:endParaRPr lang="sk-SK" sz="2000" dirty="0"/>
          </a:p>
          <a:p>
            <a:pPr marL="0" indent="0" latinLnBrk="1">
              <a:buNone/>
            </a:pPr>
            <a:r>
              <a:rPr lang="sk-SK" dirty="0"/>
              <a:t>4.7.2011 – 13.7.2011	</a:t>
            </a:r>
            <a:r>
              <a:rPr lang="sk-SK" dirty="0" smtClean="0"/>
              <a:t>      </a:t>
            </a:r>
            <a:r>
              <a:rPr lang="sk-SK" b="1" dirty="0" err="1" smtClean="0"/>
              <a:t>Cargo</a:t>
            </a:r>
            <a:r>
              <a:rPr lang="sk-SK" b="1" dirty="0" smtClean="0"/>
              <a:t> </a:t>
            </a:r>
            <a:r>
              <a:rPr lang="sk-SK" b="1" dirty="0"/>
              <a:t>Partner a.s. Bratislava</a:t>
            </a:r>
            <a:r>
              <a:rPr lang="sk-SK" dirty="0"/>
              <a:t> </a:t>
            </a:r>
            <a:r>
              <a:rPr lang="sk-SK" dirty="0" smtClean="0"/>
              <a:t>– </a:t>
            </a:r>
            <a:r>
              <a:rPr lang="sk-SK" dirty="0" err="1" smtClean="0"/>
              <a:t>DoVP</a:t>
            </a:r>
            <a:endParaRPr lang="sk-SK" dirty="0" smtClean="0"/>
          </a:p>
          <a:p>
            <a:pPr marL="0" indent="0" latinLnBrk="1">
              <a:buNone/>
            </a:pPr>
            <a:endParaRPr lang="sk-SK" dirty="0"/>
          </a:p>
          <a:p>
            <a:pPr latinLnBrk="1"/>
            <a:r>
              <a:rPr lang="sk-SK" b="1" dirty="0"/>
              <a:t>Ďalšie vzdelanie:</a:t>
            </a:r>
            <a:endParaRPr lang="sk-SK" dirty="0"/>
          </a:p>
          <a:p>
            <a:pPr marL="0" indent="0" latinLnBrk="1">
              <a:buNone/>
            </a:pPr>
            <a:r>
              <a:rPr lang="sk-SK" dirty="0"/>
              <a:t>1.9.2015 - trvá</a:t>
            </a:r>
            <a:r>
              <a:rPr lang="sk-SK" b="1" dirty="0"/>
              <a:t>		</a:t>
            </a:r>
            <a:r>
              <a:rPr lang="sk-SK" b="1" dirty="0" smtClean="0"/>
              <a:t>      Stredná </a:t>
            </a:r>
            <a:r>
              <a:rPr lang="sk-SK" b="1" dirty="0"/>
              <a:t>odborná škola </a:t>
            </a:r>
            <a:r>
              <a:rPr lang="sk-SK" sz="1700" b="1" dirty="0" err="1" smtClean="0"/>
              <a:t>Prakovce,odbor</a:t>
            </a:r>
            <a:r>
              <a:rPr lang="sk-SK" sz="1700" b="1" dirty="0" smtClean="0"/>
              <a:t> nástrojár                                                        </a:t>
            </a:r>
          </a:p>
          <a:p>
            <a:pPr marL="0" indent="0" latinLnBrk="1">
              <a:buNone/>
            </a:pPr>
            <a:r>
              <a:rPr lang="sk-SK" sz="2600" b="1" dirty="0"/>
              <a:t> </a:t>
            </a:r>
            <a:r>
              <a:rPr lang="sk-SK" sz="2600" b="1" dirty="0" smtClean="0"/>
              <a:t>                                    </a:t>
            </a:r>
            <a:r>
              <a:rPr lang="sk-SK" sz="2600" b="1" dirty="0" smtClean="0"/>
              <a:t>       </a:t>
            </a:r>
            <a:r>
              <a:rPr lang="sk-SK" dirty="0" smtClean="0"/>
              <a:t>(</a:t>
            </a:r>
            <a:r>
              <a:rPr lang="sk-SK" dirty="0"/>
              <a:t>externá forma štúdia)</a:t>
            </a:r>
            <a:r>
              <a:rPr lang="sk-SK" b="1" dirty="0"/>
              <a:t>		</a:t>
            </a:r>
            <a:endParaRPr lang="sk-SK" dirty="0"/>
          </a:p>
          <a:p>
            <a:pPr marL="0" indent="0" latinLnBrk="1">
              <a:buNone/>
            </a:pPr>
            <a:r>
              <a:rPr lang="sk-SK" dirty="0" smtClean="0"/>
              <a:t>17.8.2015-25.9.2015       </a:t>
            </a:r>
            <a:r>
              <a:rPr lang="sk-SK" dirty="0" smtClean="0"/>
              <a:t>  </a:t>
            </a:r>
            <a:r>
              <a:rPr lang="sk-SK" b="1" dirty="0" smtClean="0"/>
              <a:t>Operátor </a:t>
            </a:r>
            <a:r>
              <a:rPr lang="sk-SK" b="1" dirty="0"/>
              <a:t>CNC strojov</a:t>
            </a:r>
            <a:r>
              <a:rPr lang="sk-SK" dirty="0"/>
              <a:t> </a:t>
            </a:r>
            <a:endParaRPr lang="sk-SK" dirty="0" smtClean="0"/>
          </a:p>
          <a:p>
            <a:pPr marL="0" indent="0" latinLnBrk="1">
              <a:buNone/>
            </a:pPr>
            <a:r>
              <a:rPr lang="sk-SK" dirty="0"/>
              <a:t> </a:t>
            </a:r>
            <a:r>
              <a:rPr lang="sk-SK" dirty="0" smtClean="0"/>
              <a:t>                                          (</a:t>
            </a:r>
            <a:r>
              <a:rPr lang="sk-SK" dirty="0"/>
              <a:t>kurz ukončený </a:t>
            </a:r>
            <a:r>
              <a:rPr lang="sk-SK" dirty="0" smtClean="0"/>
              <a:t>osvedčením</a:t>
            </a:r>
            <a:r>
              <a:rPr lang="sk-SK" dirty="0"/>
              <a:t>)</a:t>
            </a:r>
          </a:p>
          <a:p>
            <a:endParaRPr lang="sk-SK" dirty="0"/>
          </a:p>
        </p:txBody>
      </p:sp>
    </p:spTree>
    <p:extLst>
      <p:ext uri="{BB962C8B-B14F-4D97-AF65-F5344CB8AC3E}">
        <p14:creationId xmlns:p14="http://schemas.microsoft.com/office/powerpoint/2010/main" val="2667930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88640"/>
            <a:ext cx="8229600" cy="6480720"/>
          </a:xfrm>
        </p:spPr>
        <p:txBody>
          <a:bodyPr>
            <a:normAutofit fontScale="32500" lnSpcReduction="20000"/>
          </a:bodyPr>
          <a:lstStyle/>
          <a:p>
            <a:pPr latinLnBrk="1"/>
            <a:r>
              <a:rPr lang="sk-SK" sz="5000" b="1" dirty="0"/>
              <a:t>Jazykové znalosti:			Úroveň</a:t>
            </a:r>
            <a:endParaRPr lang="sk-SK" sz="5000" dirty="0"/>
          </a:p>
          <a:p>
            <a:pPr marL="0" indent="0" latinLnBrk="1">
              <a:buNone/>
            </a:pPr>
            <a:r>
              <a:rPr lang="sk-SK" sz="4500" dirty="0"/>
              <a:t>Anglický jazyk			</a:t>
            </a:r>
            <a:r>
              <a:rPr lang="sk-SK" sz="4500" dirty="0" smtClean="0"/>
              <a:t>       </a:t>
            </a:r>
            <a:r>
              <a:rPr lang="sk-SK" sz="4500" dirty="0" err="1" smtClean="0"/>
              <a:t>pokročilý-maturita</a:t>
            </a:r>
            <a:endParaRPr lang="sk-SK" sz="4500" dirty="0"/>
          </a:p>
          <a:p>
            <a:pPr marL="0" indent="0" latinLnBrk="1">
              <a:buNone/>
            </a:pPr>
            <a:r>
              <a:rPr lang="sk-SK" sz="4500" dirty="0"/>
              <a:t>Nemecký jazyk			</a:t>
            </a:r>
            <a:r>
              <a:rPr lang="sk-SK" sz="4500" dirty="0" smtClean="0"/>
              <a:t>              základy</a:t>
            </a:r>
            <a:endParaRPr lang="sk-SK" sz="4500" dirty="0"/>
          </a:p>
          <a:p>
            <a:pPr latinLnBrk="1"/>
            <a:r>
              <a:rPr lang="sk-SK" sz="4500" b="1" dirty="0"/>
              <a:t>Počítačové znalosti		</a:t>
            </a:r>
            <a:r>
              <a:rPr lang="sk-SK" sz="4500" b="1" dirty="0" smtClean="0"/>
              <a:t>              Úroveň</a:t>
            </a:r>
            <a:endParaRPr lang="sk-SK" sz="4500" dirty="0"/>
          </a:p>
          <a:p>
            <a:pPr marL="0" indent="0" latinLnBrk="1">
              <a:buNone/>
            </a:pPr>
            <a:r>
              <a:rPr lang="sk-SK" sz="4500" dirty="0"/>
              <a:t>Používanie MS Windows                     </a:t>
            </a:r>
            <a:r>
              <a:rPr lang="sk-SK" sz="4500" dirty="0" smtClean="0"/>
              <a:t>            </a:t>
            </a:r>
            <a:r>
              <a:rPr lang="sk-SK" sz="4500" dirty="0" smtClean="0"/>
              <a:t>   </a:t>
            </a:r>
            <a:r>
              <a:rPr lang="sk-SK" sz="4500" dirty="0"/>
              <a:t>pokročilý</a:t>
            </a:r>
          </a:p>
          <a:p>
            <a:pPr marL="0" indent="0" latinLnBrk="1">
              <a:buNone/>
            </a:pPr>
            <a:r>
              <a:rPr lang="sk-SK" sz="4500" dirty="0"/>
              <a:t>MS Office(Word, Excel,                    </a:t>
            </a:r>
          </a:p>
          <a:p>
            <a:pPr marL="0" indent="0" latinLnBrk="1">
              <a:buNone/>
            </a:pPr>
            <a:r>
              <a:rPr lang="sk-SK" sz="4500" dirty="0"/>
              <a:t>Outlook, </a:t>
            </a:r>
            <a:r>
              <a:rPr lang="sk-SK" sz="4500" dirty="0" err="1"/>
              <a:t>Power</a:t>
            </a:r>
            <a:r>
              <a:rPr lang="sk-SK" sz="4500" dirty="0"/>
              <a:t> point)		</a:t>
            </a:r>
            <a:r>
              <a:rPr lang="sk-SK" sz="4500" dirty="0" smtClean="0"/>
              <a:t>            </a:t>
            </a:r>
            <a:r>
              <a:rPr lang="sk-SK" sz="4500" dirty="0"/>
              <a:t>pokročilý</a:t>
            </a:r>
          </a:p>
          <a:p>
            <a:pPr marL="0" indent="0" latinLnBrk="1">
              <a:buNone/>
            </a:pPr>
            <a:r>
              <a:rPr lang="sk-SK" sz="4500" dirty="0"/>
              <a:t>Internet (e-mail, </a:t>
            </a:r>
            <a:r>
              <a:rPr lang="sk-SK" sz="4500" dirty="0" err="1"/>
              <a:t>www</a:t>
            </a:r>
            <a:r>
              <a:rPr lang="sk-SK" sz="4500" dirty="0"/>
              <a:t>)		</a:t>
            </a:r>
            <a:r>
              <a:rPr lang="sk-SK" sz="4500" dirty="0" smtClean="0"/>
              <a:t>            pokročilý </a:t>
            </a:r>
            <a:endParaRPr lang="sk-SK" sz="4500" dirty="0"/>
          </a:p>
          <a:p>
            <a:pPr marL="0" indent="0" latinLnBrk="1">
              <a:buNone/>
            </a:pPr>
            <a:r>
              <a:rPr lang="sk-SK" sz="4500" dirty="0"/>
              <a:t>C++			</a:t>
            </a:r>
            <a:r>
              <a:rPr lang="sk-SK" sz="4500" dirty="0" smtClean="0"/>
              <a:t>               </a:t>
            </a:r>
            <a:r>
              <a:rPr lang="sk-SK" sz="4500" dirty="0" smtClean="0"/>
              <a:t>            začiatočník</a:t>
            </a:r>
            <a:endParaRPr lang="sk-SK" sz="4500" dirty="0" smtClean="0"/>
          </a:p>
          <a:p>
            <a:pPr marL="0" indent="0" latinLnBrk="1">
              <a:buNone/>
            </a:pPr>
            <a:endParaRPr lang="sk-SK" sz="4500" dirty="0"/>
          </a:p>
          <a:p>
            <a:pPr latinLnBrk="1"/>
            <a:r>
              <a:rPr lang="sk-SK" sz="4500" b="1" dirty="0"/>
              <a:t>Vodičský preukaz                                </a:t>
            </a:r>
            <a:r>
              <a:rPr lang="sk-SK" sz="4500" dirty="0"/>
              <a:t> A,B,C,T – aktívny vodič </a:t>
            </a:r>
            <a:endParaRPr lang="sk-SK" sz="4500" dirty="0" smtClean="0"/>
          </a:p>
          <a:p>
            <a:pPr marL="109728" indent="0" latinLnBrk="1">
              <a:buNone/>
            </a:pPr>
            <a:r>
              <a:rPr lang="sk-SK" sz="4500" dirty="0"/>
              <a:t> </a:t>
            </a:r>
            <a:r>
              <a:rPr lang="sk-SK" sz="4500" dirty="0" smtClean="0"/>
              <a:t>                                                             </a:t>
            </a:r>
            <a:r>
              <a:rPr lang="sk-SK" sz="4500" dirty="0" smtClean="0"/>
              <a:t>Od 1.10.2015 </a:t>
            </a:r>
            <a:r>
              <a:rPr lang="sk-SK" sz="4500" dirty="0"/>
              <a:t>nástup na kurz – rozšírenie </a:t>
            </a:r>
            <a:endParaRPr lang="sk-SK" sz="4500" dirty="0" smtClean="0"/>
          </a:p>
          <a:p>
            <a:pPr marL="109728" indent="0" latinLnBrk="1">
              <a:buNone/>
            </a:pPr>
            <a:r>
              <a:rPr lang="sk-SK" sz="4500" dirty="0"/>
              <a:t> </a:t>
            </a:r>
            <a:r>
              <a:rPr lang="sk-SK" sz="4500" dirty="0" smtClean="0"/>
              <a:t>                                                              </a:t>
            </a:r>
            <a:r>
              <a:rPr lang="sk-SK" sz="4500" dirty="0" smtClean="0"/>
              <a:t>vodičského </a:t>
            </a:r>
            <a:r>
              <a:rPr lang="sk-SK" sz="4500" dirty="0" smtClean="0"/>
              <a:t>oprávnenia </a:t>
            </a:r>
            <a:r>
              <a:rPr lang="sk-SK" sz="4500" dirty="0"/>
              <a:t>o skupinu </a:t>
            </a:r>
            <a:r>
              <a:rPr lang="sk-SK" sz="4500" dirty="0" smtClean="0"/>
              <a:t>E</a:t>
            </a:r>
          </a:p>
          <a:p>
            <a:pPr marL="0" indent="0" latinLnBrk="1">
              <a:buNone/>
            </a:pPr>
            <a:endParaRPr lang="sk-SK" sz="4500" dirty="0"/>
          </a:p>
          <a:p>
            <a:pPr marL="0" indent="0" latinLnBrk="1">
              <a:buNone/>
            </a:pPr>
            <a:r>
              <a:rPr lang="sk-SK" sz="4500" b="1" dirty="0"/>
              <a:t>Vlastnosti a záujmy:</a:t>
            </a:r>
            <a:r>
              <a:rPr lang="sk-SK" sz="4500" dirty="0"/>
              <a:t>	</a:t>
            </a:r>
            <a:r>
              <a:rPr lang="sk-SK" sz="4500" dirty="0" smtClean="0"/>
              <a:t> </a:t>
            </a:r>
            <a:r>
              <a:rPr lang="sk-SK" sz="4300" dirty="0" smtClean="0"/>
              <a:t>Zodpovednosť</a:t>
            </a:r>
            <a:r>
              <a:rPr lang="sk-SK" sz="4300" dirty="0"/>
              <a:t>, samostatnosť, flexibilita, bezúhonnosť</a:t>
            </a:r>
            <a:r>
              <a:rPr lang="sk-SK" sz="4300" dirty="0" smtClean="0"/>
              <a:t>,</a:t>
            </a:r>
            <a:r>
              <a:rPr lang="sk-SK" sz="4300" b="1" dirty="0" smtClean="0"/>
              <a:t>   </a:t>
            </a:r>
            <a:r>
              <a:rPr lang="sk-SK" sz="4300" b="1" dirty="0" smtClean="0"/>
              <a:t>           </a:t>
            </a:r>
          </a:p>
          <a:p>
            <a:pPr marL="0" indent="0" latinLnBrk="1">
              <a:buNone/>
            </a:pPr>
            <a:r>
              <a:rPr lang="sk-SK" sz="4300" b="1" dirty="0"/>
              <a:t> </a:t>
            </a:r>
            <a:r>
              <a:rPr lang="sk-SK" sz="4300" b="1" dirty="0" smtClean="0"/>
              <a:t>                                                 </a:t>
            </a:r>
            <a:r>
              <a:rPr lang="sk-SK" sz="4300" b="1" dirty="0" smtClean="0"/>
              <a:t>r</a:t>
            </a:r>
            <a:r>
              <a:rPr lang="sk-SK" sz="4300" dirty="0" smtClean="0"/>
              <a:t>eprezentatívnosť</a:t>
            </a:r>
            <a:r>
              <a:rPr lang="sk-SK" sz="4300" dirty="0"/>
              <a:t>,  komunikatívnosť, </a:t>
            </a:r>
            <a:r>
              <a:rPr lang="sk-SK" sz="4300" dirty="0" smtClean="0"/>
              <a:t>prijemné vystupovanie  </a:t>
            </a:r>
          </a:p>
          <a:p>
            <a:pPr marL="0" indent="0" latinLnBrk="1">
              <a:buNone/>
            </a:pPr>
            <a:r>
              <a:rPr lang="sk-SK" sz="4300" dirty="0"/>
              <a:t> </a:t>
            </a:r>
            <a:r>
              <a:rPr lang="sk-SK" sz="4300" dirty="0" smtClean="0"/>
              <a:t>                                                 </a:t>
            </a:r>
            <a:r>
              <a:rPr lang="sk-SK" sz="4300" dirty="0" smtClean="0"/>
              <a:t> </a:t>
            </a:r>
            <a:r>
              <a:rPr lang="sk-SK" sz="4300" dirty="0" smtClean="0"/>
              <a:t>odolnosť </a:t>
            </a:r>
            <a:r>
              <a:rPr lang="sk-SK" sz="4300" dirty="0"/>
              <a:t>voči stresu. </a:t>
            </a:r>
            <a:r>
              <a:rPr lang="sk-SK" sz="4300" b="1" dirty="0" smtClean="0"/>
              <a:t> </a:t>
            </a:r>
          </a:p>
          <a:p>
            <a:pPr marL="0" indent="0" latinLnBrk="1">
              <a:buNone/>
            </a:pPr>
            <a:r>
              <a:rPr lang="sk-SK" sz="4500" dirty="0" smtClean="0"/>
              <a:t>                                               </a:t>
            </a:r>
            <a:r>
              <a:rPr lang="sk-SK" sz="4500" dirty="0" err="1" smtClean="0"/>
              <a:t>Fitness</a:t>
            </a:r>
            <a:r>
              <a:rPr lang="sk-SK" sz="4500" dirty="0" smtClean="0"/>
              <a:t>–kulturistika</a:t>
            </a:r>
            <a:r>
              <a:rPr lang="sk-SK" sz="4500" dirty="0"/>
              <a:t>, futbal, cestovanie, technologické </a:t>
            </a:r>
            <a:r>
              <a:rPr lang="sk-SK" sz="4500" dirty="0" smtClean="0"/>
              <a:t> </a:t>
            </a:r>
          </a:p>
          <a:p>
            <a:pPr marL="0" indent="0" latinLnBrk="1">
              <a:buNone/>
            </a:pPr>
            <a:r>
              <a:rPr lang="sk-SK" sz="4500" dirty="0"/>
              <a:t> </a:t>
            </a:r>
            <a:r>
              <a:rPr lang="sk-SK" sz="4500" dirty="0" smtClean="0"/>
              <a:t>                                              </a:t>
            </a:r>
            <a:r>
              <a:rPr lang="sk-SK" sz="4500" dirty="0" smtClean="0"/>
              <a:t>novinky</a:t>
            </a:r>
            <a:r>
              <a:rPr lang="sk-SK" sz="4500" dirty="0"/>
              <a:t>,  </a:t>
            </a:r>
            <a:r>
              <a:rPr lang="sk-SK" sz="4500" dirty="0" smtClean="0"/>
              <a:t> </a:t>
            </a:r>
            <a:r>
              <a:rPr lang="sk-SK" sz="4500" dirty="0"/>
              <a:t>šport   práca s PC,  vášeň pre automobilový </a:t>
            </a:r>
            <a:r>
              <a:rPr lang="sk-SK" sz="4500" dirty="0" smtClean="0"/>
              <a:t>                         </a:t>
            </a:r>
          </a:p>
          <a:p>
            <a:pPr marL="0" indent="0" latinLnBrk="1">
              <a:buNone/>
            </a:pPr>
            <a:r>
              <a:rPr lang="sk-SK" sz="4500" dirty="0"/>
              <a:t> </a:t>
            </a:r>
            <a:r>
              <a:rPr lang="sk-SK" sz="4500" dirty="0" smtClean="0"/>
              <a:t>                                              </a:t>
            </a:r>
            <a:r>
              <a:rPr lang="sk-SK" sz="4500" dirty="0" smtClean="0"/>
              <a:t>priemysel</a:t>
            </a:r>
            <a:endParaRPr lang="sk-SK" sz="4500" dirty="0"/>
          </a:p>
          <a:p>
            <a:pPr marL="0" indent="0" latinLnBrk="1">
              <a:buNone/>
            </a:pPr>
            <a:endParaRPr lang="sk-SK" sz="4500" dirty="0"/>
          </a:p>
          <a:p>
            <a:pPr marL="0" indent="0" latinLnBrk="1">
              <a:buNone/>
            </a:pPr>
            <a:r>
              <a:rPr lang="en-US" sz="4500" dirty="0" err="1"/>
              <a:t>Údaje</a:t>
            </a:r>
            <a:r>
              <a:rPr lang="en-US" sz="4500" dirty="0"/>
              <a:t> </a:t>
            </a:r>
            <a:r>
              <a:rPr lang="en-US" sz="4500" dirty="0" err="1"/>
              <a:t>uvedené</a:t>
            </a:r>
            <a:r>
              <a:rPr lang="en-US" sz="4500" dirty="0"/>
              <a:t> v </a:t>
            </a:r>
            <a:r>
              <a:rPr lang="en-US" sz="4500" dirty="0" err="1"/>
              <a:t>životopise</a:t>
            </a:r>
            <a:r>
              <a:rPr lang="en-US" sz="4500" dirty="0"/>
              <a:t> </a:t>
            </a:r>
            <a:r>
              <a:rPr lang="en-US" sz="4500" dirty="0" err="1"/>
              <a:t>sú</a:t>
            </a:r>
            <a:r>
              <a:rPr lang="en-US" sz="4500" dirty="0"/>
              <a:t> </a:t>
            </a:r>
            <a:r>
              <a:rPr lang="en-US" sz="4500" dirty="0" err="1"/>
              <a:t>úplné</a:t>
            </a:r>
            <a:r>
              <a:rPr lang="en-US" sz="4500" dirty="0"/>
              <a:t> a </a:t>
            </a:r>
            <a:r>
              <a:rPr lang="en-US" sz="4500" dirty="0" err="1"/>
              <a:t>pravdivé</a:t>
            </a:r>
            <a:r>
              <a:rPr lang="en-US" sz="4500" dirty="0"/>
              <a:t>. </a:t>
            </a:r>
            <a:r>
              <a:rPr lang="en-US" sz="4500" dirty="0" err="1"/>
              <a:t>Som</a:t>
            </a:r>
            <a:r>
              <a:rPr lang="en-US" sz="4500" dirty="0"/>
              <a:t> </a:t>
            </a:r>
            <a:r>
              <a:rPr lang="en-US" sz="4500" dirty="0" err="1"/>
              <a:t>si</a:t>
            </a:r>
            <a:r>
              <a:rPr lang="en-US" sz="4500" dirty="0"/>
              <a:t> </a:t>
            </a:r>
            <a:r>
              <a:rPr lang="en-US" sz="4500" dirty="0" err="1"/>
              <a:t>vedomý</a:t>
            </a:r>
            <a:r>
              <a:rPr lang="en-US" sz="4500" dirty="0"/>
              <a:t> (á) </a:t>
            </a:r>
            <a:r>
              <a:rPr lang="en-US" sz="4500" dirty="0" err="1"/>
              <a:t>následkov</a:t>
            </a:r>
            <a:r>
              <a:rPr lang="en-US" sz="4500" dirty="0"/>
              <a:t> </a:t>
            </a:r>
            <a:r>
              <a:rPr lang="en-US" sz="4500" dirty="0" err="1"/>
              <a:t>vyplývajúcich</a:t>
            </a:r>
            <a:r>
              <a:rPr lang="en-US" sz="4500" dirty="0"/>
              <a:t> z </a:t>
            </a:r>
            <a:r>
              <a:rPr lang="en-US" sz="4500" dirty="0" err="1"/>
              <a:t>poskytnutia</a:t>
            </a:r>
            <a:r>
              <a:rPr lang="en-US" sz="4500" dirty="0"/>
              <a:t> </a:t>
            </a:r>
            <a:r>
              <a:rPr lang="en-US" sz="4500" dirty="0" err="1"/>
              <a:t>nepravdivých</a:t>
            </a:r>
            <a:r>
              <a:rPr lang="en-US" sz="4500" dirty="0"/>
              <a:t> </a:t>
            </a:r>
            <a:r>
              <a:rPr lang="en-US" sz="4500" dirty="0" err="1"/>
              <a:t>údajov</a:t>
            </a:r>
            <a:r>
              <a:rPr lang="en-US" sz="4500" dirty="0"/>
              <a:t> </a:t>
            </a:r>
            <a:r>
              <a:rPr lang="en-US" sz="4500" dirty="0" err="1"/>
              <a:t>alebo</a:t>
            </a:r>
            <a:r>
              <a:rPr lang="en-US" sz="4500" dirty="0"/>
              <a:t> </a:t>
            </a:r>
            <a:r>
              <a:rPr lang="en-US" sz="4500" dirty="0" err="1"/>
              <a:t>zo</a:t>
            </a:r>
            <a:r>
              <a:rPr lang="en-US" sz="4500" dirty="0"/>
              <a:t> </a:t>
            </a:r>
            <a:r>
              <a:rPr lang="en-US" sz="4500" dirty="0" err="1"/>
              <a:t>zatajenia</a:t>
            </a:r>
            <a:r>
              <a:rPr lang="en-US" sz="4500" dirty="0"/>
              <a:t> </a:t>
            </a:r>
            <a:r>
              <a:rPr lang="en-US" sz="4500" dirty="0" err="1"/>
              <a:t>dôležitých</a:t>
            </a:r>
            <a:r>
              <a:rPr lang="en-US" sz="4500" dirty="0"/>
              <a:t> okolností.</a:t>
            </a:r>
            <a:r>
              <a:rPr lang="en-US" sz="4500" baseline="30000" dirty="0"/>
              <a:t>1</a:t>
            </a:r>
            <a:r>
              <a:rPr lang="en-US" sz="4500" dirty="0"/>
              <a:t>)</a:t>
            </a:r>
            <a:endParaRPr lang="sk-SK" sz="4500" dirty="0"/>
          </a:p>
          <a:p>
            <a:pPr marL="0" indent="0" latinLnBrk="1">
              <a:buNone/>
            </a:pPr>
            <a:r>
              <a:rPr lang="sk-SK" sz="4500" dirty="0"/>
              <a:t> </a:t>
            </a:r>
          </a:p>
          <a:p>
            <a:pPr marL="0" indent="0" latinLnBrk="1">
              <a:buNone/>
            </a:pPr>
            <a:endParaRPr lang="sk-SK" sz="4500" dirty="0"/>
          </a:p>
          <a:p>
            <a:pPr latinLnBrk="1"/>
            <a:r>
              <a:rPr lang="sk-SK" sz="4200" dirty="0"/>
              <a:t>V Prakovciach, </a:t>
            </a:r>
            <a:r>
              <a:rPr lang="sk-SK" sz="4200" dirty="0" smtClean="0"/>
              <a:t>01.10.2016                                        ....................................................</a:t>
            </a:r>
            <a:endParaRPr lang="sk-SK" sz="4200" dirty="0"/>
          </a:p>
        </p:txBody>
      </p:sp>
    </p:spTree>
    <p:extLst>
      <p:ext uri="{BB962C8B-B14F-4D97-AF65-F5344CB8AC3E}">
        <p14:creationId xmlns:p14="http://schemas.microsoft.com/office/powerpoint/2010/main" val="2879163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endParaRPr lang="pl-PL" b="1" dirty="0" smtClean="0"/>
          </a:p>
          <a:p>
            <a:pPr marL="0" indent="0" algn="ctr">
              <a:buNone/>
            </a:pPr>
            <a:r>
              <a:rPr lang="pl-PL" b="1" dirty="0" smtClean="0">
                <a:solidFill>
                  <a:srgbClr val="FF0000"/>
                </a:solidFill>
              </a:rPr>
              <a:t>Ako  </a:t>
            </a:r>
            <a:r>
              <a:rPr lang="pl-PL" b="1" dirty="0">
                <a:solidFill>
                  <a:srgbClr val="FF0000"/>
                </a:solidFill>
              </a:rPr>
              <a:t>napísať žiadosť o </a:t>
            </a:r>
            <a:r>
              <a:rPr lang="pl-PL" b="1" dirty="0" smtClean="0">
                <a:solidFill>
                  <a:srgbClr val="FF0000"/>
                </a:solidFill>
              </a:rPr>
              <a:t>zamestnanie</a:t>
            </a:r>
          </a:p>
          <a:p>
            <a:pPr marL="0" indent="0">
              <a:buNone/>
            </a:pPr>
            <a:endParaRPr lang="pl-PL" b="1" dirty="0"/>
          </a:p>
          <a:p>
            <a:pPr marL="0" indent="0">
              <a:buNone/>
            </a:pPr>
            <a:r>
              <a:rPr lang="sk-SK" dirty="0"/>
              <a:t>Je dôležité vedieť, ako napísať žiadosť o prijatie do zamestnania. Má nejaké pravidlá</a:t>
            </a:r>
            <a:r>
              <a:rPr lang="sk-SK" dirty="0" smtClean="0"/>
              <a:t>.</a:t>
            </a:r>
          </a:p>
          <a:p>
            <a:pPr marL="0" indent="0">
              <a:buNone/>
            </a:pPr>
            <a:r>
              <a:rPr lang="sk-SK" dirty="0" smtClean="0"/>
              <a:t> 6 typov, </a:t>
            </a:r>
            <a:r>
              <a:rPr lang="sk-SK" dirty="0"/>
              <a:t>aby sa nestalo, že vás nepozvú na pohovor iba kvôli tomu, že vaša žiadosť o zamestnanie je nevhodne napísaná.</a:t>
            </a:r>
            <a:endParaRPr lang="pl-PL" b="1" dirty="0"/>
          </a:p>
          <a:p>
            <a:pPr marL="0" indent="0">
              <a:buNone/>
            </a:pPr>
            <a:r>
              <a:rPr lang="pl-PL" dirty="0"/>
              <a:t/>
            </a:r>
            <a:br>
              <a:rPr lang="pl-PL" dirty="0"/>
            </a:br>
            <a:endParaRPr lang="pl-PL" dirty="0"/>
          </a:p>
          <a:p>
            <a:endParaRPr lang="sk-SK" dirty="0"/>
          </a:p>
        </p:txBody>
      </p:sp>
      <p:sp>
        <p:nvSpPr>
          <p:cNvPr id="2" name="Nadpis 1"/>
          <p:cNvSpPr>
            <a:spLocks noGrp="1"/>
          </p:cNvSpPr>
          <p:nvPr>
            <p:ph type="title"/>
          </p:nvPr>
        </p:nvSpPr>
        <p:spPr/>
        <p:txBody>
          <a:bodyPr>
            <a:normAutofit fontScale="90000"/>
          </a:bodyPr>
          <a:lstStyle/>
          <a:p>
            <a:pPr algn="ctr"/>
            <a:r>
              <a:rPr lang="sk-SK" b="1" dirty="0" smtClean="0">
                <a:solidFill>
                  <a:srgbClr val="FF0000"/>
                </a:solidFill>
              </a:rPr>
              <a:t>ŽIADOSŤ O PRIJATIE DO ZAMESTNANIA</a:t>
            </a:r>
            <a:endParaRPr lang="sk-SK" b="1" dirty="0">
              <a:solidFill>
                <a:srgbClr val="FF0000"/>
              </a:solidFill>
            </a:endParaRPr>
          </a:p>
        </p:txBody>
      </p:sp>
      <p:pic>
        <p:nvPicPr>
          <p:cNvPr id="6146" name="Picture 2" descr="C:\Users\lenka_000\Desktop\poradenstvo\obrazok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725144"/>
            <a:ext cx="2608280" cy="213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37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Musíte myslieť na fakt, že podľa pracovnej pozície je nutné prispôsobiť aj vašu žiadosť. </a:t>
            </a:r>
            <a:endParaRPr lang="sk-SK" dirty="0" smtClean="0"/>
          </a:p>
          <a:p>
            <a:pPr marL="0" indent="0">
              <a:buNone/>
            </a:pPr>
            <a:endParaRPr lang="sk-SK" dirty="0"/>
          </a:p>
          <a:p>
            <a:pPr marL="0" indent="0">
              <a:buNone/>
            </a:pPr>
            <a:r>
              <a:rPr lang="sk-SK" dirty="0" smtClean="0">
                <a:solidFill>
                  <a:srgbClr val="FF0000"/>
                </a:solidFill>
              </a:rPr>
              <a:t>Neposielajte </a:t>
            </a:r>
            <a:r>
              <a:rPr lang="sk-SK" dirty="0">
                <a:solidFill>
                  <a:srgbClr val="FF0000"/>
                </a:solidFill>
              </a:rPr>
              <a:t>každému zamestnávateľovi tú istú žiadosť o prijatie do zamestnania.</a:t>
            </a:r>
            <a:br>
              <a:rPr lang="sk-SK" dirty="0">
                <a:solidFill>
                  <a:srgbClr val="FF0000"/>
                </a:solidFill>
              </a:rPr>
            </a:br>
            <a:endParaRPr lang="sk-SK" dirty="0">
              <a:solidFill>
                <a:srgbClr val="FF0000"/>
              </a:solidFill>
            </a:endParaRPr>
          </a:p>
          <a:p>
            <a:pPr marL="0" indent="0">
              <a:buNone/>
            </a:pPr>
            <a:endParaRPr lang="sk-SK" dirty="0"/>
          </a:p>
        </p:txBody>
      </p:sp>
      <p:sp>
        <p:nvSpPr>
          <p:cNvPr id="2" name="Nadpis 1"/>
          <p:cNvSpPr>
            <a:spLocks noGrp="1"/>
          </p:cNvSpPr>
          <p:nvPr>
            <p:ph type="title"/>
          </p:nvPr>
        </p:nvSpPr>
        <p:spPr/>
        <p:txBody>
          <a:bodyPr>
            <a:normAutofit fontScale="90000"/>
          </a:bodyPr>
          <a:lstStyle/>
          <a:p>
            <a:r>
              <a:rPr lang="sk-SK" b="1" dirty="0"/>
              <a:t>1. Nový zamestnávateľ – nová </a:t>
            </a:r>
            <a:r>
              <a:rPr lang="sk-SK" b="1" dirty="0" smtClean="0"/>
              <a:t>žiadosť</a:t>
            </a:r>
            <a:endParaRPr lang="sk-SK" b="1" dirty="0"/>
          </a:p>
        </p:txBody>
      </p:sp>
      <p:pic>
        <p:nvPicPr>
          <p:cNvPr id="7170" name="Picture 2" descr="C:\Users\lenka_000\Desktop\obrazky\biele postavy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4221088"/>
            <a:ext cx="3621087" cy="262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427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Netreba zabúdať na dôležitý fakt, že je nutné spomenúť, do akej firmy sa hlásite</a:t>
            </a:r>
            <a:r>
              <a:rPr lang="sk-SK" dirty="0" smtClean="0"/>
              <a:t>.</a:t>
            </a:r>
          </a:p>
          <a:p>
            <a:pPr marL="0" indent="0">
              <a:buNone/>
            </a:pPr>
            <a:endParaRPr lang="sk-SK" dirty="0"/>
          </a:p>
          <a:p>
            <a:pPr marL="0" indent="0">
              <a:buNone/>
            </a:pPr>
            <a:r>
              <a:rPr lang="sk-SK" dirty="0" smtClean="0"/>
              <a:t> </a:t>
            </a:r>
            <a:r>
              <a:rPr lang="sk-SK" dirty="0"/>
              <a:t>Zadajte presný názov spoločnosti a adresu na ktorej sídli.</a:t>
            </a:r>
          </a:p>
        </p:txBody>
      </p:sp>
      <p:sp>
        <p:nvSpPr>
          <p:cNvPr id="2" name="Nadpis 1"/>
          <p:cNvSpPr>
            <a:spLocks noGrp="1"/>
          </p:cNvSpPr>
          <p:nvPr>
            <p:ph type="title"/>
          </p:nvPr>
        </p:nvSpPr>
        <p:spPr/>
        <p:txBody>
          <a:bodyPr>
            <a:normAutofit fontScale="90000"/>
          </a:bodyPr>
          <a:lstStyle/>
          <a:p>
            <a:r>
              <a:rPr lang="sk-SK" b="1" dirty="0"/>
              <a:t>2. Uveďte názov firmy</a:t>
            </a:r>
            <a:br>
              <a:rPr lang="sk-SK" b="1" dirty="0"/>
            </a:br>
            <a:endParaRPr lang="sk-SK" dirty="0"/>
          </a:p>
        </p:txBody>
      </p:sp>
    </p:spTree>
    <p:extLst>
      <p:ext uri="{BB962C8B-B14F-4D97-AF65-F5344CB8AC3E}">
        <p14:creationId xmlns:p14="http://schemas.microsoft.com/office/powerpoint/2010/main" val="2732887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Píše sa na samostatný papier. </a:t>
            </a:r>
            <a:endParaRPr lang="sk-SK" dirty="0" smtClean="0"/>
          </a:p>
          <a:p>
            <a:pPr marL="0" indent="0">
              <a:buNone/>
            </a:pPr>
            <a:r>
              <a:rPr lang="sk-SK" dirty="0" smtClean="0"/>
              <a:t>Má </a:t>
            </a:r>
            <a:r>
              <a:rPr lang="sk-SK" dirty="0"/>
              <a:t>mať rozsah maximálne jednu stranu formátu A4. </a:t>
            </a:r>
            <a:endParaRPr lang="sk-SK" dirty="0" smtClean="0"/>
          </a:p>
          <a:p>
            <a:pPr marL="0" indent="0">
              <a:buNone/>
            </a:pPr>
            <a:endParaRPr lang="sk-SK" dirty="0"/>
          </a:p>
          <a:p>
            <a:pPr marL="0" indent="0">
              <a:buNone/>
            </a:pPr>
            <a:r>
              <a:rPr lang="sk-SK" dirty="0" smtClean="0"/>
              <a:t>Žiadosť </a:t>
            </a:r>
            <a:r>
              <a:rPr lang="sk-SK" dirty="0"/>
              <a:t>o prijatie do zamestnania musí byť vecná a stručná.</a:t>
            </a:r>
          </a:p>
        </p:txBody>
      </p:sp>
      <p:sp>
        <p:nvSpPr>
          <p:cNvPr id="2" name="Nadpis 1"/>
          <p:cNvSpPr>
            <a:spLocks noGrp="1"/>
          </p:cNvSpPr>
          <p:nvPr>
            <p:ph type="title"/>
          </p:nvPr>
        </p:nvSpPr>
        <p:spPr/>
        <p:txBody>
          <a:bodyPr>
            <a:normAutofit fontScale="90000"/>
          </a:bodyPr>
          <a:lstStyle/>
          <a:p>
            <a:r>
              <a:rPr lang="sk-SK" b="1" dirty="0"/>
              <a:t>3. Forma a obsah</a:t>
            </a:r>
            <a:br>
              <a:rPr lang="sk-SK" b="1" dirty="0"/>
            </a:br>
            <a:endParaRPr lang="sk-SK" dirty="0"/>
          </a:p>
        </p:txBody>
      </p:sp>
    </p:spTree>
    <p:extLst>
      <p:ext uri="{BB962C8B-B14F-4D97-AF65-F5344CB8AC3E}">
        <p14:creationId xmlns:p14="http://schemas.microsoft.com/office/powerpoint/2010/main" val="4287817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67544" y="548680"/>
            <a:ext cx="8229600" cy="5904656"/>
          </a:xfrm>
        </p:spPr>
        <p:txBody>
          <a:bodyPr>
            <a:normAutofit/>
          </a:bodyPr>
          <a:lstStyle/>
          <a:p>
            <a:pPr marL="0" indent="0" algn="ctr">
              <a:buNone/>
            </a:pPr>
            <a:r>
              <a:rPr lang="sk-SK" b="1" dirty="0">
                <a:solidFill>
                  <a:srgbClr val="FF0000"/>
                </a:solidFill>
              </a:rPr>
              <a:t>Správny postup </a:t>
            </a:r>
            <a:r>
              <a:rPr lang="sk-SK" dirty="0"/>
              <a:t>pri hľadaní zamestnania a vyvarovanie sa častých chýb, ktoré sa</a:t>
            </a:r>
          </a:p>
          <a:p>
            <a:pPr marL="0" indent="0" algn="ctr">
              <a:buNone/>
            </a:pPr>
            <a:r>
              <a:rPr lang="sk-SK" dirty="0"/>
              <a:t>v tomto procese z neznalostí bežne vyskytujú, zvyšujú šance záujemcu získať zamestnanie.</a:t>
            </a:r>
          </a:p>
          <a:p>
            <a:pPr marL="0" indent="0" algn="just">
              <a:buNone/>
            </a:pPr>
            <a:r>
              <a:rPr lang="sk-SK" dirty="0"/>
              <a:t>Vysoká miera nezamestnanosti a niekoľko ďalších dôležitých faktorov zvyšujú na </a:t>
            </a:r>
            <a:r>
              <a:rPr lang="sk-SK" dirty="0" smtClean="0"/>
              <a:t>Slovensku </a:t>
            </a:r>
            <a:r>
              <a:rPr lang="sk-SK" dirty="0"/>
              <a:t> </a:t>
            </a:r>
            <a:r>
              <a:rPr lang="sk-SK" dirty="0" smtClean="0"/>
              <a:t>konkurenčný </a:t>
            </a:r>
            <a:r>
              <a:rPr lang="sk-SK" dirty="0"/>
              <a:t>boj medzi uchádzačmi o voľné pracovné miesta. Najmä pri stredných a </a:t>
            </a:r>
            <a:r>
              <a:rPr lang="sk-SK" dirty="0" smtClean="0"/>
              <a:t>vyšších špecializovaných </a:t>
            </a:r>
            <a:r>
              <a:rPr lang="sk-SK" dirty="0"/>
              <a:t>pozíciách závisí výsledok výberového konania veľmi výrazne nielen </a:t>
            </a:r>
            <a:r>
              <a:rPr lang="sk-SK" dirty="0" smtClean="0"/>
              <a:t>od odborných </a:t>
            </a:r>
            <a:r>
              <a:rPr lang="sk-SK" dirty="0"/>
              <a:t>a osobnostných predpokladov kandidáta, ale </a:t>
            </a:r>
            <a:r>
              <a:rPr lang="sk-SK" dirty="0">
                <a:solidFill>
                  <a:srgbClr val="FF0000"/>
                </a:solidFill>
              </a:rPr>
              <a:t>aj od toho, ako zvládne celý </a:t>
            </a:r>
            <a:r>
              <a:rPr lang="sk-SK" dirty="0" smtClean="0">
                <a:solidFill>
                  <a:srgbClr val="FF0000"/>
                </a:solidFill>
              </a:rPr>
              <a:t>proces uchádzania </a:t>
            </a:r>
            <a:r>
              <a:rPr lang="sk-SK" dirty="0">
                <a:solidFill>
                  <a:srgbClr val="FF0000"/>
                </a:solidFill>
              </a:rPr>
              <a:t>sa o prácu</a:t>
            </a:r>
            <a:r>
              <a:rPr lang="sk-SK" dirty="0" smtClean="0"/>
              <a:t>.</a:t>
            </a:r>
            <a:endParaRPr lang="sk-SK" dirty="0"/>
          </a:p>
        </p:txBody>
      </p:sp>
    </p:spTree>
    <p:extLst>
      <p:ext uri="{BB962C8B-B14F-4D97-AF65-F5344CB8AC3E}">
        <p14:creationId xmlns:p14="http://schemas.microsoft.com/office/powerpoint/2010/main" val="580578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endParaRPr lang="sk-SK" dirty="0" smtClean="0"/>
          </a:p>
          <a:p>
            <a:pPr marL="0" indent="0">
              <a:buNone/>
            </a:pPr>
            <a:r>
              <a:rPr lang="sk-SK" dirty="0" smtClean="0"/>
              <a:t>Pokiaľ </a:t>
            </a:r>
            <a:r>
              <a:rPr lang="sk-SK" dirty="0"/>
              <a:t>ste už dlhšie na pracovnom trhu, spomeňte nejaké vaše zamestnanie. </a:t>
            </a:r>
            <a:endParaRPr lang="sk-SK" dirty="0" smtClean="0"/>
          </a:p>
          <a:p>
            <a:pPr marL="0" indent="0">
              <a:buNone/>
            </a:pPr>
            <a:r>
              <a:rPr lang="sk-SK" dirty="0" smtClean="0"/>
              <a:t>Štúdium </a:t>
            </a:r>
            <a:r>
              <a:rPr lang="sk-SK" dirty="0"/>
              <a:t>väčšinu zamestnávateľov nezaujíma. Svoje najvyššie dosiahnuté vzdelanie uveďte v prípade, že ste čerstvým absolventom.</a:t>
            </a:r>
          </a:p>
        </p:txBody>
      </p:sp>
      <p:sp>
        <p:nvSpPr>
          <p:cNvPr id="2" name="Nadpis 1"/>
          <p:cNvSpPr>
            <a:spLocks noGrp="1"/>
          </p:cNvSpPr>
          <p:nvPr>
            <p:ph type="title"/>
          </p:nvPr>
        </p:nvSpPr>
        <p:spPr/>
        <p:txBody>
          <a:bodyPr>
            <a:normAutofit fontScale="90000"/>
          </a:bodyPr>
          <a:lstStyle/>
          <a:p>
            <a:pPr algn="ctr"/>
            <a:r>
              <a:rPr lang="sk-SK" b="1" dirty="0"/>
              <a:t>4. Dôležitejšie sú pracovné skúsenosti ako škola</a:t>
            </a:r>
          </a:p>
        </p:txBody>
      </p:sp>
    </p:spTree>
    <p:extLst>
      <p:ext uri="{BB962C8B-B14F-4D97-AF65-F5344CB8AC3E}">
        <p14:creationId xmlns:p14="http://schemas.microsoft.com/office/powerpoint/2010/main" val="2509010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Do každej žiadosti by ste mali písať iba to, čo skutočne ovládate. Niektoré zamestnania majú špecifickú požiadavku na niečo. Pokiaľ chcú špičkovú nemčinu a vy ju skutočne neovládate, nepreceňujte svoje schopnosti. Môže sa stať, že časť pohovoru bude vedená v nemeckom jazyku.</a:t>
            </a:r>
          </a:p>
        </p:txBody>
      </p:sp>
      <p:sp>
        <p:nvSpPr>
          <p:cNvPr id="2" name="Nadpis 1"/>
          <p:cNvSpPr>
            <a:spLocks noGrp="1"/>
          </p:cNvSpPr>
          <p:nvPr>
            <p:ph type="title"/>
          </p:nvPr>
        </p:nvSpPr>
        <p:spPr/>
        <p:txBody>
          <a:bodyPr/>
          <a:lstStyle/>
          <a:p>
            <a:r>
              <a:rPr lang="sk-SK" b="1" dirty="0"/>
              <a:t>5. Pravdivosť</a:t>
            </a:r>
          </a:p>
        </p:txBody>
      </p:sp>
      <p:pic>
        <p:nvPicPr>
          <p:cNvPr id="8194" name="Picture 2" descr="C:\Users\lenka_000\Desktop\obrazky\bludisk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725144"/>
            <a:ext cx="285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86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Skúste byť čo najoriginálnejší. To, že vo voľnom čase počúvate hudbu a športujete je príliš otrepané. Vyskúšajte to čo najlepšie opísať a hlavne skúste vaše záujmy a vlastnosti prispôsobiť na danú pozíciu. Pokúste sa vžiť do firmy, že akého človeka asi hľadajú.</a:t>
            </a:r>
          </a:p>
        </p:txBody>
      </p:sp>
      <p:sp>
        <p:nvSpPr>
          <p:cNvPr id="2" name="Nadpis 1"/>
          <p:cNvSpPr>
            <a:spLocks noGrp="1"/>
          </p:cNvSpPr>
          <p:nvPr>
            <p:ph type="title"/>
          </p:nvPr>
        </p:nvSpPr>
        <p:spPr/>
        <p:txBody>
          <a:bodyPr>
            <a:normAutofit fontScale="90000"/>
          </a:bodyPr>
          <a:lstStyle/>
          <a:p>
            <a:r>
              <a:rPr lang="sk-SK" b="1" dirty="0"/>
              <a:t>6. Vlastnosti a záľuby</a:t>
            </a:r>
            <a:br>
              <a:rPr lang="sk-SK" b="1" dirty="0"/>
            </a:br>
            <a:endParaRPr lang="sk-SK" dirty="0"/>
          </a:p>
        </p:txBody>
      </p:sp>
    </p:spTree>
    <p:extLst>
      <p:ext uri="{BB962C8B-B14F-4D97-AF65-F5344CB8AC3E}">
        <p14:creationId xmlns:p14="http://schemas.microsoft.com/office/powerpoint/2010/main" val="4115150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Niektoré veci určite nie je vhodné uviesť do žiadosti o prijatie do zamestnania. </a:t>
            </a:r>
            <a:br>
              <a:rPr lang="sk-SK" dirty="0"/>
            </a:br>
            <a:endParaRPr lang="sk-SK" dirty="0"/>
          </a:p>
          <a:p>
            <a:pPr marL="0" indent="0">
              <a:buNone/>
            </a:pPr>
            <a:endParaRPr lang="sk-SK" dirty="0"/>
          </a:p>
        </p:txBody>
      </p:sp>
      <p:sp>
        <p:nvSpPr>
          <p:cNvPr id="2" name="Nadpis 1"/>
          <p:cNvSpPr>
            <a:spLocks noGrp="1"/>
          </p:cNvSpPr>
          <p:nvPr>
            <p:ph type="title"/>
          </p:nvPr>
        </p:nvSpPr>
        <p:spPr>
          <a:xfrm>
            <a:off x="467544" y="188640"/>
            <a:ext cx="8229600" cy="1156990"/>
          </a:xfrm>
        </p:spPr>
        <p:txBody>
          <a:bodyPr>
            <a:normAutofit fontScale="90000"/>
          </a:bodyPr>
          <a:lstStyle/>
          <a:p>
            <a:r>
              <a:rPr lang="pl-PL" dirty="0"/>
              <a:t/>
            </a:r>
            <a:br>
              <a:rPr lang="pl-PL" dirty="0"/>
            </a:br>
            <a:r>
              <a:rPr lang="pl-PL" dirty="0" smtClean="0"/>
              <a:t/>
            </a:r>
            <a:br>
              <a:rPr lang="pl-PL" dirty="0" smtClean="0"/>
            </a:br>
            <a:r>
              <a:rPr lang="pl-PL" dirty="0"/>
              <a:t/>
            </a:r>
            <a:br>
              <a:rPr lang="pl-PL" dirty="0"/>
            </a:br>
            <a:r>
              <a:rPr lang="pl-PL" b="1" dirty="0" smtClean="0">
                <a:solidFill>
                  <a:srgbClr val="FF0000"/>
                </a:solidFill>
              </a:rPr>
              <a:t>Žiadosť </a:t>
            </a:r>
            <a:r>
              <a:rPr lang="pl-PL" b="1" dirty="0">
                <a:solidFill>
                  <a:srgbClr val="FF0000"/>
                </a:solidFill>
              </a:rPr>
              <a:t>o zamestnanie - časté chyby</a:t>
            </a:r>
            <a:r>
              <a:rPr lang="pl-PL" b="1" dirty="0"/>
              <a:t/>
            </a:r>
            <a:br>
              <a:rPr lang="pl-PL" b="1" dirty="0"/>
            </a:br>
            <a:r>
              <a:rPr lang="pl-PL" dirty="0"/>
              <a:t/>
            </a:r>
            <a:br>
              <a:rPr lang="pl-PL" dirty="0"/>
            </a:br>
            <a:r>
              <a:rPr lang="pl-PL" dirty="0"/>
              <a:t/>
            </a:r>
            <a:br>
              <a:rPr lang="pl-PL" dirty="0"/>
            </a:br>
            <a:endParaRPr lang="sk-SK" dirty="0"/>
          </a:p>
        </p:txBody>
      </p:sp>
      <p:pic>
        <p:nvPicPr>
          <p:cNvPr id="9218" name="Picture 2" descr="C:\Users\lenka_000\Desktop\obrazky\riesenie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93305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605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48680"/>
            <a:ext cx="8229600" cy="5577483"/>
          </a:xfrm>
        </p:spPr>
        <p:txBody>
          <a:bodyPr>
            <a:normAutofit/>
          </a:bodyPr>
          <a:lstStyle/>
          <a:p>
            <a:pPr marL="0" indent="0">
              <a:buNone/>
            </a:pPr>
            <a:r>
              <a:rPr lang="sk-SK" b="1" dirty="0"/>
              <a:t>1. Skratky a slangy:</a:t>
            </a:r>
          </a:p>
          <a:p>
            <a:pPr marL="0" indent="0">
              <a:buNone/>
            </a:pPr>
            <a:r>
              <a:rPr lang="sk-SK" dirty="0"/>
              <a:t>Žiadosť o prijatie je úradný dokument. Do takýchto dokumentov sa nehodia žiadne skratky. Slangy taktiež patria do hovorovej reči a nie do úradných dokumentov.</a:t>
            </a:r>
            <a:br>
              <a:rPr lang="sk-SK" dirty="0"/>
            </a:br>
            <a:endParaRPr lang="sk-SK" dirty="0"/>
          </a:p>
          <a:p>
            <a:pPr marL="0" indent="0">
              <a:buNone/>
            </a:pPr>
            <a:r>
              <a:rPr lang="sk-SK" b="1" dirty="0"/>
              <a:t>2. Chyby:</a:t>
            </a:r>
          </a:p>
          <a:p>
            <a:pPr marL="0" indent="0">
              <a:buNone/>
            </a:pPr>
            <a:r>
              <a:rPr lang="sk-SK" dirty="0"/>
              <a:t>Skôr ako ju odošlete, niekoľkokrát si ju skontrolujte. Správna gramatika a spôsob vyjadrovania často vystihujú vašu osobnosť. V zamestnaní majú prednosť inteligentnejší ľudia ako tí, čo ledva ovládajú pravopis.</a:t>
            </a:r>
          </a:p>
        </p:txBody>
      </p:sp>
    </p:spTree>
    <p:extLst>
      <p:ext uri="{BB962C8B-B14F-4D97-AF65-F5344CB8AC3E}">
        <p14:creationId xmlns:p14="http://schemas.microsoft.com/office/powerpoint/2010/main" val="3972265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251520" y="260649"/>
            <a:ext cx="8712968" cy="6924973"/>
          </a:xfrm>
          <a:prstGeom prst="rect">
            <a:avLst/>
          </a:prstGeom>
        </p:spPr>
        <p:txBody>
          <a:bodyPr wrap="square">
            <a:spAutoFit/>
          </a:bodyPr>
          <a:lstStyle/>
          <a:p>
            <a:r>
              <a:rPr lang="sk-SK" sz="2800" b="1" dirty="0"/>
              <a:t>3. Negativizmus:</a:t>
            </a:r>
          </a:p>
          <a:p>
            <a:r>
              <a:rPr lang="sk-SK" sz="2800" dirty="0"/>
              <a:t>Každý, kto chce niekoho zamestnať, chce mať vo svojom tíme pozitívne naladeného človeka. Nepíšte o tom, čo je zlé, čo sa vám nepodarilo. Radšej spomeňte niečo pozitívne. Chronických sťažovateľov je v prácach veľa, ale to nie je ten správny signál pre človeka, ktorý vás možno bude platiť.</a:t>
            </a:r>
            <a:br>
              <a:rPr lang="sk-SK" sz="2800" dirty="0"/>
            </a:br>
            <a:r>
              <a:rPr lang="sk-SK" sz="2800" b="1" dirty="0" smtClean="0"/>
              <a:t>4</a:t>
            </a:r>
            <a:r>
              <a:rPr lang="sk-SK" sz="2800" b="1" dirty="0"/>
              <a:t>. Žiadosť o prijatie do zamestnania nie je motivačný list:</a:t>
            </a:r>
          </a:p>
          <a:p>
            <a:r>
              <a:rPr lang="sk-SK" sz="2800" dirty="0"/>
              <a:t>Aj keď je pravda, že určité znaky majú spoločné, sú to dva rôzne dokumenty. Motivačný list je obsiahlejší a je tu viac priestoru na motiváciu, žiadosť o zamestnanie má skôr formálnejší charakter</a:t>
            </a:r>
            <a:r>
              <a:rPr lang="sk-SK" sz="2400" dirty="0"/>
              <a:t>.</a:t>
            </a:r>
            <a:br>
              <a:rPr lang="sk-SK" sz="2400" dirty="0"/>
            </a:br>
            <a:endParaRPr lang="sk-SK" sz="2400" dirty="0"/>
          </a:p>
        </p:txBody>
      </p:sp>
    </p:spTree>
    <p:extLst>
      <p:ext uri="{BB962C8B-B14F-4D97-AF65-F5344CB8AC3E}">
        <p14:creationId xmlns:p14="http://schemas.microsoft.com/office/powerpoint/2010/main" val="1194539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467544" y="335846"/>
            <a:ext cx="8424936" cy="5262979"/>
          </a:xfrm>
          <a:prstGeom prst="rect">
            <a:avLst/>
          </a:prstGeom>
        </p:spPr>
        <p:txBody>
          <a:bodyPr wrap="square">
            <a:spAutoFit/>
          </a:bodyPr>
          <a:lstStyle/>
          <a:p>
            <a:r>
              <a:rPr lang="sk-SK" sz="2400" b="1" dirty="0" smtClean="0"/>
              <a:t>5</a:t>
            </a:r>
            <a:r>
              <a:rPr lang="sk-SK" sz="2400" b="1" dirty="0"/>
              <a:t>. </a:t>
            </a:r>
            <a:r>
              <a:rPr lang="sk-SK" sz="2400" b="1" dirty="0" err="1"/>
              <a:t>Online</a:t>
            </a:r>
            <a:r>
              <a:rPr lang="sk-SK" sz="2400" b="1" dirty="0"/>
              <a:t> formuláre:</a:t>
            </a:r>
          </a:p>
          <a:p>
            <a:r>
              <a:rPr lang="sk-SK" sz="2400" dirty="0"/>
              <a:t>Niekedy sa stane, že na webovej stránke firmy je formulár, cez ktorý sa dá prihlásiť na danú pracovnú pozíciu. V tomto prípade nie je nutnosť poslať „ďalšiu žiadosť o prijatie do zamestnania“. Dajte si radšej záležať na poslaní životopisu a motivačného listu</a:t>
            </a:r>
            <a:r>
              <a:rPr lang="sk-SK" sz="2400" dirty="0" smtClean="0"/>
              <a:t>.</a:t>
            </a:r>
          </a:p>
          <a:p>
            <a:endParaRPr lang="sk-SK" sz="2400" dirty="0"/>
          </a:p>
          <a:p>
            <a:endParaRPr lang="sk-SK" sz="2400" dirty="0" smtClean="0"/>
          </a:p>
          <a:p>
            <a:r>
              <a:rPr lang="sk-SK" sz="2400" b="1" dirty="0"/>
              <a:t>6. Bez životopisu to nemá zmysel:</a:t>
            </a:r>
          </a:p>
          <a:p>
            <a:r>
              <a:rPr lang="sk-SK" sz="2400" dirty="0"/>
              <a:t>Žiadosť o prijatie do zamestnania je len doplnok k životopisu. To najdôležitejšie by malo byť práve v dobre napísanom životopise. Ak pošlete iba žiadosť o zamestnanie, vaša šanca pozvania na pohovor je takmer nulová.</a:t>
            </a:r>
          </a:p>
          <a:p>
            <a:r>
              <a:rPr lang="sk-SK" sz="2400" dirty="0"/>
              <a:t/>
            </a:r>
            <a:br>
              <a:rPr lang="sk-SK" sz="2400" dirty="0"/>
            </a:br>
            <a:endParaRPr lang="sk-SK" sz="2400" dirty="0"/>
          </a:p>
        </p:txBody>
      </p:sp>
    </p:spTree>
    <p:extLst>
      <p:ext uri="{BB962C8B-B14F-4D97-AF65-F5344CB8AC3E}">
        <p14:creationId xmlns:p14="http://schemas.microsoft.com/office/powerpoint/2010/main" val="1499508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existujú </a:t>
            </a:r>
            <a:r>
              <a:rPr lang="sk-SK" dirty="0"/>
              <a:t>dve možnosti, kedy môžete žiadosť o zamestnanie napísať</a:t>
            </a:r>
            <a:r>
              <a:rPr lang="sk-SK" dirty="0" smtClean="0"/>
              <a:t>:</a:t>
            </a:r>
          </a:p>
          <a:p>
            <a:pPr marL="514350" indent="-514350">
              <a:buAutoNum type="alphaUcParenR"/>
            </a:pPr>
            <a:r>
              <a:rPr lang="sk-SK" b="1" dirty="0" smtClean="0">
                <a:solidFill>
                  <a:srgbClr val="FF0000"/>
                </a:solidFill>
              </a:rPr>
              <a:t>Keď </a:t>
            </a:r>
            <a:r>
              <a:rPr lang="sk-SK" b="1" dirty="0">
                <a:solidFill>
                  <a:srgbClr val="FF0000"/>
                </a:solidFill>
              </a:rPr>
              <a:t>firmy majú uverejnený inzerát.</a:t>
            </a:r>
            <a:r>
              <a:rPr lang="sk-SK" dirty="0">
                <a:solidFill>
                  <a:srgbClr val="FF0000"/>
                </a:solidFill>
              </a:rPr>
              <a:t/>
            </a:r>
            <a:br>
              <a:rPr lang="sk-SK" dirty="0">
                <a:solidFill>
                  <a:srgbClr val="FF0000"/>
                </a:solidFill>
              </a:rPr>
            </a:br>
            <a:endParaRPr lang="sk-SK" dirty="0" smtClean="0">
              <a:solidFill>
                <a:srgbClr val="FF0000"/>
              </a:solidFill>
            </a:endParaRPr>
          </a:p>
          <a:p>
            <a:pPr marL="514350" indent="-514350">
              <a:buAutoNum type="alphaUcParenR"/>
            </a:pPr>
            <a:r>
              <a:rPr lang="sk-SK" b="1" dirty="0" smtClean="0">
                <a:solidFill>
                  <a:srgbClr val="FF0000"/>
                </a:solidFill>
              </a:rPr>
              <a:t> </a:t>
            </a:r>
            <a:r>
              <a:rPr lang="sk-SK" b="1" dirty="0">
                <a:solidFill>
                  <a:srgbClr val="FF0000"/>
                </a:solidFill>
              </a:rPr>
              <a:t>Nie je uverejnený inzerát na pracovnú pozíciu.</a:t>
            </a:r>
            <a:endParaRPr lang="sk-SK" dirty="0">
              <a:solidFill>
                <a:srgbClr val="FF0000"/>
              </a:solidFill>
            </a:endParaRPr>
          </a:p>
        </p:txBody>
      </p:sp>
      <p:sp>
        <p:nvSpPr>
          <p:cNvPr id="2" name="Nadpis 1"/>
          <p:cNvSpPr>
            <a:spLocks noGrp="1"/>
          </p:cNvSpPr>
          <p:nvPr>
            <p:ph type="title"/>
          </p:nvPr>
        </p:nvSpPr>
        <p:spPr/>
        <p:txBody>
          <a:bodyPr>
            <a:normAutofit fontScale="90000"/>
          </a:bodyPr>
          <a:lstStyle/>
          <a:p>
            <a:pPr algn="ctr"/>
            <a:r>
              <a:rPr lang="pl-PL" b="1" dirty="0" smtClean="0">
                <a:solidFill>
                  <a:srgbClr val="FF0000"/>
                </a:solidFill>
              </a:rPr>
              <a:t/>
            </a:r>
            <a:br>
              <a:rPr lang="pl-PL" b="1" dirty="0" smtClean="0">
                <a:solidFill>
                  <a:srgbClr val="FF0000"/>
                </a:solidFill>
              </a:rPr>
            </a:br>
            <a:r>
              <a:rPr lang="pl-PL" b="1" dirty="0" smtClean="0">
                <a:solidFill>
                  <a:srgbClr val="FF0000"/>
                </a:solidFill>
              </a:rPr>
              <a:t>Žiadosť </a:t>
            </a:r>
            <a:r>
              <a:rPr lang="pl-PL" b="1" dirty="0">
                <a:solidFill>
                  <a:srgbClr val="FF0000"/>
                </a:solidFill>
              </a:rPr>
              <a:t>o zamestnanie </a:t>
            </a:r>
            <a:r>
              <a:rPr lang="pl-PL" b="1" dirty="0" smtClean="0">
                <a:solidFill>
                  <a:srgbClr val="FF0000"/>
                </a:solidFill>
              </a:rPr>
              <a:t>– </a:t>
            </a:r>
            <a:br>
              <a:rPr lang="pl-PL" b="1" dirty="0" smtClean="0">
                <a:solidFill>
                  <a:srgbClr val="FF0000"/>
                </a:solidFill>
              </a:rPr>
            </a:br>
            <a:r>
              <a:rPr lang="pl-PL" b="1" dirty="0" smtClean="0">
                <a:solidFill>
                  <a:srgbClr val="FF0000"/>
                </a:solidFill>
              </a:rPr>
              <a:t>s </a:t>
            </a:r>
            <a:r>
              <a:rPr lang="pl-PL" b="1" dirty="0">
                <a:solidFill>
                  <a:srgbClr val="FF0000"/>
                </a:solidFill>
              </a:rPr>
              <a:t>inzerátom</a:t>
            </a:r>
            <a:br>
              <a:rPr lang="pl-PL" b="1" dirty="0">
                <a:solidFill>
                  <a:srgbClr val="FF0000"/>
                </a:solidFill>
              </a:rPr>
            </a:br>
            <a:endParaRPr lang="sk-SK" dirty="0">
              <a:solidFill>
                <a:srgbClr val="FF0000"/>
              </a:solidFill>
            </a:endParaRPr>
          </a:p>
        </p:txBody>
      </p:sp>
      <p:pic>
        <p:nvPicPr>
          <p:cNvPr id="10242" name="Picture 2" descr="C:\Users\lenka_000\Desktop\obrazky\trh pr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005064"/>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178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 </a:t>
            </a:r>
            <a:r>
              <a:rPr lang="sk-SK" dirty="0"/>
              <a:t>keď firma má zverejnený inzerát. V tomto prípade je šanca na získanie novej práce o niečo vyššia. Niektorí si povedia, však načo posielať žiadosť o prijatie do zamestnania keď je to iba formalita. Realita je taká, že ak vám na práci skutočne záleží, urobíte aj niečo viac ako obyčajných pár klikov na počítači. Ak vidíte dobrú pracovnú pozíciu, na ktorej vám skutočne záleží, neváhajte.</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Hľadáme nového zamestnanca...</a:t>
            </a:r>
            <a:br>
              <a:rPr lang="sk-SK" b="1" dirty="0"/>
            </a:br>
            <a:endParaRPr lang="sk-SK" dirty="0"/>
          </a:p>
        </p:txBody>
      </p:sp>
    </p:spTree>
    <p:extLst>
      <p:ext uri="{BB962C8B-B14F-4D97-AF65-F5344CB8AC3E}">
        <p14:creationId xmlns:p14="http://schemas.microsoft.com/office/powerpoint/2010/main" val="1987268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10000"/>
          </a:bodyPr>
          <a:lstStyle/>
          <a:p>
            <a:r>
              <a:rPr lang="sk-SK" dirty="0" smtClean="0"/>
              <a:t>Často </a:t>
            </a:r>
            <a:r>
              <a:rPr lang="sk-SK" dirty="0"/>
              <a:t>sa stáva, že na daný inzerát zareaguje 150 ľudí. Firma niekedy prijíma len jedného alebo dvoch ľudí. </a:t>
            </a:r>
            <a:r>
              <a:rPr lang="sk-SK" dirty="0">
                <a:solidFill>
                  <a:srgbClr val="FF0000"/>
                </a:solidFill>
              </a:rPr>
              <a:t>Tým, že pošlete žiadosť o prijatie do zamestnania, motivačný list a životopis dávate firme najavo, že to s danou ponukou myslíte naozaj vážne. </a:t>
            </a:r>
            <a:r>
              <a:rPr lang="sk-SK" dirty="0"/>
              <a:t>Drvivá väčšina posiela len životopis a to tak, že pošle desiatim naraz a povie si: „Však hádam sa aspoň niekto ozve“. Keby ste boli na strane zamestnávateľa, rozhodli by ste sa vyplácať mzdu práve takémuto človekovi? Ak pošlete všetky tri dokumenty, určite vás budú brať vážnejšie.</a:t>
            </a:r>
          </a:p>
        </p:txBody>
      </p:sp>
      <p:sp>
        <p:nvSpPr>
          <p:cNvPr id="2" name="Nadpis 1"/>
          <p:cNvSpPr>
            <a:spLocks noGrp="1"/>
          </p:cNvSpPr>
          <p:nvPr>
            <p:ph type="title"/>
          </p:nvPr>
        </p:nvSpPr>
        <p:spPr/>
        <p:txBody>
          <a:bodyPr>
            <a:normAutofit fontScale="90000"/>
          </a:bodyPr>
          <a:lstStyle/>
          <a:p>
            <a:r>
              <a:rPr lang="sk-SK" b="1" dirty="0"/>
              <a:t>Má zmysel </a:t>
            </a:r>
            <a:r>
              <a:rPr lang="sk-SK" b="1" dirty="0" err="1"/>
              <a:t>trojkombinácia</a:t>
            </a:r>
            <a:r>
              <a:rPr lang="sk-SK" b="1" dirty="0"/>
              <a:t>?</a:t>
            </a:r>
            <a:br>
              <a:rPr lang="sk-SK" b="1" dirty="0"/>
            </a:br>
            <a:endParaRPr lang="sk-SK" dirty="0"/>
          </a:p>
        </p:txBody>
      </p:sp>
    </p:spTree>
    <p:extLst>
      <p:ext uri="{BB962C8B-B14F-4D97-AF65-F5344CB8AC3E}">
        <p14:creationId xmlns:p14="http://schemas.microsoft.com/office/powerpoint/2010/main" val="198571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r>
              <a:rPr lang="sk-SK" dirty="0"/>
              <a:t>Z hľadiska dostupnosti pracovných ponúk je možné rozlíšiť dva typy trhu práce:</a:t>
            </a:r>
          </a:p>
          <a:p>
            <a:pPr marL="0" lvl="0" indent="0">
              <a:buNone/>
            </a:pPr>
            <a:r>
              <a:rPr lang="sk-SK" u="sng" dirty="0">
                <a:solidFill>
                  <a:srgbClr val="FF0000"/>
                </a:solidFill>
              </a:rPr>
              <a:t>Zjavný trh práce</a:t>
            </a:r>
            <a:r>
              <a:rPr lang="sk-SK" dirty="0">
                <a:solidFill>
                  <a:srgbClr val="FF0000"/>
                </a:solidFill>
              </a:rPr>
              <a:t> </a:t>
            </a:r>
            <a:r>
              <a:rPr lang="sk-SK" dirty="0"/>
              <a:t>– patria sem všetky ponuky zamestnania, ktoré sú publikované a teda nejakým spôsobom potenciálne prístupné všetkým záujemcom.</a:t>
            </a:r>
          </a:p>
          <a:p>
            <a:pPr marL="0" lvl="0" indent="0">
              <a:buNone/>
            </a:pPr>
            <a:r>
              <a:rPr lang="sk-SK" u="sng" dirty="0">
                <a:solidFill>
                  <a:srgbClr val="FF0000"/>
                </a:solidFill>
              </a:rPr>
              <a:t>Skrytý trh práce</a:t>
            </a:r>
            <a:r>
              <a:rPr lang="sk-SK" dirty="0"/>
              <a:t> – ponuky zamestnania, ktoré nie sú publikované a nie sú dostupné všetkým.</a:t>
            </a:r>
          </a:p>
          <a:p>
            <a:pPr marL="0" indent="0">
              <a:buNone/>
            </a:pPr>
            <a:r>
              <a:rPr lang="sk-SK" dirty="0"/>
              <a:t>Výskumy ukazujú, že približne 60-70% pracovných ponúk sa nachádza na skrytom trhu práce – nikdy nie sú publikované. Pravdepodobne najdôležitejším dôvodom je, že zamestnávateľ potrebuje mať dôveru, že nájde spoľahlivého človeka a preto namiesto inzerátov volí skôr osobné odporúčania. Zároveň sú s publikovaním ponuky práce spojené náklady (čas, peniaze, energia). </a:t>
            </a:r>
          </a:p>
          <a:p>
            <a:pPr marL="0" indent="0">
              <a:buNone/>
            </a:pPr>
            <a:endParaRPr lang="sk-SK" dirty="0"/>
          </a:p>
        </p:txBody>
      </p:sp>
      <p:sp>
        <p:nvSpPr>
          <p:cNvPr id="2" name="Nadpis 1"/>
          <p:cNvSpPr>
            <a:spLocks noGrp="1"/>
          </p:cNvSpPr>
          <p:nvPr>
            <p:ph type="title"/>
          </p:nvPr>
        </p:nvSpPr>
        <p:spPr/>
        <p:txBody>
          <a:bodyPr>
            <a:normAutofit/>
          </a:bodyPr>
          <a:lstStyle/>
          <a:p>
            <a:r>
              <a:rPr lang="sk-SK" cap="all" dirty="0" smtClean="0"/>
              <a:t> </a:t>
            </a:r>
            <a:r>
              <a:rPr lang="sk-SK" b="1" cap="all" dirty="0">
                <a:solidFill>
                  <a:srgbClr val="FF0000"/>
                </a:solidFill>
              </a:rPr>
              <a:t>ZJAVNÝ A SKRYTÝ TRH PRÁCE</a:t>
            </a:r>
            <a:endParaRPr lang="sk-SK" b="1" dirty="0">
              <a:solidFill>
                <a:srgbClr val="FF0000"/>
              </a:solidFill>
            </a:endParaRPr>
          </a:p>
        </p:txBody>
      </p:sp>
    </p:spTree>
    <p:extLst>
      <p:ext uri="{BB962C8B-B14F-4D97-AF65-F5344CB8AC3E}">
        <p14:creationId xmlns:p14="http://schemas.microsoft.com/office/powerpoint/2010/main" val="376294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80728"/>
            <a:ext cx="8229600" cy="5145435"/>
          </a:xfrm>
        </p:spPr>
        <p:txBody>
          <a:bodyPr>
            <a:normAutofit/>
          </a:bodyPr>
          <a:lstStyle/>
          <a:p>
            <a:pPr marL="0" indent="0">
              <a:buNone/>
            </a:pPr>
            <a:r>
              <a:rPr lang="sk-SK" dirty="0" smtClean="0"/>
              <a:t>Pokiaľ </a:t>
            </a:r>
            <a:r>
              <a:rPr lang="sk-SK" dirty="0"/>
              <a:t>firma niekoho zháňa, mali by ste </a:t>
            </a:r>
            <a:r>
              <a:rPr lang="sk-SK" dirty="0">
                <a:solidFill>
                  <a:srgbClr val="00B0F0"/>
                </a:solidFill>
              </a:rPr>
              <a:t>spomenúť aj zdroj, kde ste sa o voľnom pracovnom mieste dozvedeli</a:t>
            </a:r>
            <a:r>
              <a:rPr lang="sk-SK" dirty="0"/>
              <a:t>. Stačí jednoducho spomenúť internetovú adresu alebo napríklad noviny, kde ste sa o pracovnej ponuke dozvedeli. Okrem toho </a:t>
            </a:r>
            <a:r>
              <a:rPr lang="sk-SK" dirty="0">
                <a:solidFill>
                  <a:srgbClr val="00B0F0"/>
                </a:solidFill>
              </a:rPr>
              <a:t>uveďte aj pracovnú pozíciu, na ktorú sa hlásite. </a:t>
            </a:r>
            <a:r>
              <a:rPr lang="sk-SK" dirty="0"/>
              <a:t>Tu spočíva hlavný rozdiel medzi tým, či niekoho hľadajú, alebo posielate žiadosť o prijatie do zamestnania z vlastnej iniciatívy.</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solidFill>
                  <a:srgbClr val="FF0000"/>
                </a:solidFill>
              </a:rPr>
              <a:t>Čo by </a:t>
            </a:r>
            <a:r>
              <a:rPr lang="sk-SK" b="1" dirty="0" smtClean="0">
                <a:solidFill>
                  <a:srgbClr val="FF0000"/>
                </a:solidFill>
              </a:rPr>
              <a:t>nemalo chýbať v </a:t>
            </a:r>
            <a:r>
              <a:rPr lang="sk-SK" b="1" dirty="0">
                <a:solidFill>
                  <a:srgbClr val="FF0000"/>
                </a:solidFill>
              </a:rPr>
              <a:t>ž</a:t>
            </a:r>
            <a:r>
              <a:rPr lang="sk-SK" b="1" dirty="0" smtClean="0">
                <a:solidFill>
                  <a:srgbClr val="FF0000"/>
                </a:solidFill>
              </a:rPr>
              <a:t>iadosti:</a:t>
            </a:r>
            <a:r>
              <a:rPr lang="sk-SK" b="1" dirty="0">
                <a:solidFill>
                  <a:srgbClr val="FF0000"/>
                </a:solidFill>
              </a:rPr>
              <a:t/>
            </a:r>
            <a:br>
              <a:rPr lang="sk-SK" b="1"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val="2493401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539552" y="1988840"/>
            <a:ext cx="8147248" cy="4137323"/>
          </a:xfrm>
        </p:spPr>
        <p:txBody>
          <a:bodyPr>
            <a:normAutofit lnSpcReduction="10000"/>
          </a:bodyPr>
          <a:lstStyle/>
          <a:p>
            <a:pPr marL="0" indent="0">
              <a:buNone/>
            </a:pPr>
            <a:r>
              <a:rPr lang="sk-SK" dirty="0" smtClean="0"/>
              <a:t>Podať </a:t>
            </a:r>
            <a:r>
              <a:rPr lang="sk-SK" dirty="0"/>
              <a:t>žiadosť o zamestnanie má zmysel aj vtedy, ak firma nikoho nezháňa. Nie je vypísané žiadne výberové konanie, ale vy by ste chceli pracovať práve pre takúto spoločnosť. Môžete tak urobiť najmä vtedy, ak sa jedná o prácu vo vašom odbore. </a:t>
            </a:r>
            <a:endParaRPr lang="sk-SK" dirty="0" smtClean="0"/>
          </a:p>
          <a:p>
            <a:pPr marL="0" indent="0">
              <a:buNone/>
            </a:pPr>
            <a:r>
              <a:rPr lang="sk-SK" dirty="0" smtClean="0"/>
              <a:t>Dobrý </a:t>
            </a:r>
            <a:r>
              <a:rPr lang="sk-SK" dirty="0"/>
              <a:t>príklad je napríklad učiteľ, ktorý sa rozhodne navštíviť základné a stredné školy vo svojom meste a podá tak žiadosť o prijatie do zamestnania.</a:t>
            </a:r>
          </a:p>
          <a:p>
            <a:endParaRPr lang="sk-SK" dirty="0"/>
          </a:p>
        </p:txBody>
      </p:sp>
      <p:sp>
        <p:nvSpPr>
          <p:cNvPr id="2" name="Nadpis 1"/>
          <p:cNvSpPr>
            <a:spLocks noGrp="1"/>
          </p:cNvSpPr>
          <p:nvPr>
            <p:ph type="title"/>
          </p:nvPr>
        </p:nvSpPr>
        <p:spPr/>
        <p:txBody>
          <a:bodyPr>
            <a:normAutofit fontScale="90000"/>
          </a:bodyPr>
          <a:lstStyle/>
          <a:p>
            <a:pPr algn="ctr"/>
            <a:r>
              <a:rPr lang="sk-SK" b="1" dirty="0" smtClean="0">
                <a:solidFill>
                  <a:srgbClr val="FF0000"/>
                </a:solidFill>
              </a:rPr>
              <a:t/>
            </a:r>
            <a:br>
              <a:rPr lang="sk-SK" b="1" dirty="0" smtClean="0">
                <a:solidFill>
                  <a:srgbClr val="FF0000"/>
                </a:solidFill>
              </a:rPr>
            </a:br>
            <a:r>
              <a:rPr lang="sk-SK" b="1" dirty="0" smtClean="0">
                <a:solidFill>
                  <a:srgbClr val="FF0000"/>
                </a:solidFill>
              </a:rPr>
              <a:t>Žiadosť </a:t>
            </a:r>
            <a:r>
              <a:rPr lang="sk-SK" b="1" dirty="0">
                <a:solidFill>
                  <a:srgbClr val="FF0000"/>
                </a:solidFill>
              </a:rPr>
              <a:t>o zamestnanie </a:t>
            </a:r>
            <a:r>
              <a:rPr lang="sk-SK" b="1" dirty="0" smtClean="0">
                <a:solidFill>
                  <a:srgbClr val="FF0000"/>
                </a:solidFill>
              </a:rPr>
              <a:t>– </a:t>
            </a:r>
            <a:br>
              <a:rPr lang="sk-SK" b="1" dirty="0" smtClean="0">
                <a:solidFill>
                  <a:srgbClr val="FF0000"/>
                </a:solidFill>
              </a:rPr>
            </a:br>
            <a:r>
              <a:rPr lang="sk-SK" b="1" dirty="0" smtClean="0">
                <a:solidFill>
                  <a:srgbClr val="FF0000"/>
                </a:solidFill>
              </a:rPr>
              <a:t>bez </a:t>
            </a:r>
            <a:r>
              <a:rPr lang="sk-SK" b="1" dirty="0">
                <a:solidFill>
                  <a:srgbClr val="FF0000"/>
                </a:solidFill>
              </a:rPr>
              <a:t>inzerátu</a:t>
            </a:r>
            <a:br>
              <a:rPr lang="sk-SK" b="1"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val="878581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lenka_000\Desktop\poradenstvo\obrazok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293096"/>
            <a:ext cx="2080353" cy="2599540"/>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symbol obsahu 2"/>
          <p:cNvSpPr>
            <a:spLocks noGrp="1"/>
          </p:cNvSpPr>
          <p:nvPr>
            <p:ph idx="1"/>
          </p:nvPr>
        </p:nvSpPr>
        <p:spPr/>
        <p:txBody>
          <a:bodyPr>
            <a:normAutofit fontScale="92500"/>
          </a:bodyPr>
          <a:lstStyle/>
          <a:p>
            <a:r>
              <a:rPr lang="sk-SK" dirty="0" smtClean="0"/>
              <a:t>Asi </a:t>
            </a:r>
            <a:r>
              <a:rPr lang="sk-SK" dirty="0"/>
              <a:t>najjednoduchšie je navštíviť danú firmu alebo zariadenie osobne. Máte celkom veľkú šancu, že vaša žiadosť spolu so životopisom sa dostane do rúk kompetentnému človekovi. Môžete taktiež kontaktovať e-mailom personálne oddelenie. Takáto možnosť je oveľa jednoduchšia, ale šanca na prijatie je nižšia. Vaša žiadosť sa môže jednoducho stratiť. </a:t>
            </a:r>
            <a:endParaRPr lang="sk-SK" dirty="0" smtClean="0"/>
          </a:p>
          <a:p>
            <a:r>
              <a:rPr lang="sk-SK" dirty="0" smtClean="0"/>
              <a:t>Celkom </a:t>
            </a:r>
            <a:r>
              <a:rPr lang="sk-SK" dirty="0"/>
              <a:t>zaujímavá je možnosť telefonicky sa spojiť s daným zamestnávateľom.</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Ako to môžete urobiť?</a:t>
            </a:r>
            <a:br>
              <a:rPr lang="sk-SK" b="1" dirty="0"/>
            </a:br>
            <a:endParaRPr lang="sk-SK" dirty="0"/>
          </a:p>
        </p:txBody>
      </p:sp>
    </p:spTree>
    <p:extLst>
      <p:ext uri="{BB962C8B-B14F-4D97-AF65-F5344CB8AC3E}">
        <p14:creationId xmlns:p14="http://schemas.microsoft.com/office/powerpoint/2010/main" val="2770013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10000"/>
          </a:bodyPr>
          <a:lstStyle/>
          <a:p>
            <a:pPr marL="0" indent="0">
              <a:buNone/>
            </a:pPr>
            <a:r>
              <a:rPr lang="sk-SK" dirty="0" smtClean="0"/>
              <a:t>Áno </a:t>
            </a:r>
            <a:r>
              <a:rPr lang="sk-SK" dirty="0"/>
              <a:t>má. Na Slovensku existuje veľa menších firiem, ktoré ešte poriadne nezačali používať internet. Z nejakého dôvodu nevedia alebo nechcú vypísať výberové konanie. Ako ďalšia výhoda spočíva v tom, že zamestnávateľ vidí motiváciu, čo nie je zlé. Môže nastať situácia, že nejaký zamestnanec vo firme podáva slabšie výkony a môže sa stať, že práve vy ste ideálna náhrada. Nevýhoda pri vlastnej iniciatíve je, že väčšinou musíte dlhšie čakať na rozhodnutie. Niekedy sa stane, že zamestnávateľ vás kontaktuje aj po dvoch rokoch od podania žiadosti.</a:t>
            </a:r>
          </a:p>
        </p:txBody>
      </p:sp>
      <p:sp>
        <p:nvSpPr>
          <p:cNvPr id="2" name="Nadpis 1"/>
          <p:cNvSpPr>
            <a:spLocks noGrp="1"/>
          </p:cNvSpPr>
          <p:nvPr>
            <p:ph type="title"/>
          </p:nvPr>
        </p:nvSpPr>
        <p:spPr/>
        <p:txBody>
          <a:bodyPr>
            <a:normAutofit fontScale="90000"/>
          </a:bodyPr>
          <a:lstStyle/>
          <a:p>
            <a:r>
              <a:rPr lang="sk-SK" b="1" dirty="0" smtClean="0"/>
              <a:t/>
            </a:r>
            <a:br>
              <a:rPr lang="sk-SK" b="1" dirty="0" smtClean="0"/>
            </a:br>
            <a:r>
              <a:rPr lang="sk-SK" b="1" dirty="0" smtClean="0"/>
              <a:t>Nového </a:t>
            </a:r>
            <a:r>
              <a:rPr lang="sk-SK" b="1" dirty="0"/>
              <a:t>zamestnanca nehľadajú, má to vôbec zmysel?</a:t>
            </a:r>
            <a:br>
              <a:rPr lang="sk-SK" b="1" dirty="0"/>
            </a:br>
            <a:endParaRPr lang="sk-SK" dirty="0"/>
          </a:p>
        </p:txBody>
      </p:sp>
    </p:spTree>
    <p:extLst>
      <p:ext uri="{BB962C8B-B14F-4D97-AF65-F5344CB8AC3E}">
        <p14:creationId xmlns:p14="http://schemas.microsoft.com/office/powerpoint/2010/main" val="1270308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Najzákladnejší </a:t>
            </a:r>
            <a:r>
              <a:rPr lang="sk-SK" dirty="0"/>
              <a:t>rozdiel je asi v tom, že musíte napísať o akú pracovnú oblasť máte záujem, napríklad administratíva. Na internetovej stránke sa skúste dozvedieť, aké pracovné pozície daná firma ponúka. </a:t>
            </a:r>
            <a:endParaRPr lang="sk-SK" dirty="0" smtClean="0"/>
          </a:p>
          <a:p>
            <a:pPr marL="0" indent="0">
              <a:buNone/>
            </a:pPr>
            <a:r>
              <a:rPr lang="sk-SK" dirty="0" smtClean="0">
                <a:solidFill>
                  <a:srgbClr val="FF0000"/>
                </a:solidFill>
              </a:rPr>
              <a:t>Nezabudnite </a:t>
            </a:r>
            <a:r>
              <a:rPr lang="sk-SK" dirty="0">
                <a:solidFill>
                  <a:srgbClr val="FF0000"/>
                </a:solidFill>
              </a:rPr>
              <a:t>na základnú frázu: „Na základe vlastnej iniciatívy“.</a:t>
            </a:r>
          </a:p>
        </p:txBody>
      </p:sp>
      <p:sp>
        <p:nvSpPr>
          <p:cNvPr id="2" name="Nadpis 1"/>
          <p:cNvSpPr>
            <a:spLocks noGrp="1"/>
          </p:cNvSpPr>
          <p:nvPr>
            <p:ph type="title"/>
          </p:nvPr>
        </p:nvSpPr>
        <p:spPr/>
        <p:txBody>
          <a:bodyPr>
            <a:normAutofit fontScale="90000"/>
          </a:bodyPr>
          <a:lstStyle/>
          <a:p>
            <a:r>
              <a:rPr lang="sk-SK" b="1" dirty="0"/>
              <a:t>V čom je žiadosť iná, keď nikoho nehľadajú?</a:t>
            </a:r>
          </a:p>
        </p:txBody>
      </p:sp>
    </p:spTree>
    <p:extLst>
      <p:ext uri="{BB962C8B-B14F-4D97-AF65-F5344CB8AC3E}">
        <p14:creationId xmlns:p14="http://schemas.microsoft.com/office/powerpoint/2010/main" val="1060301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Žiadosť </a:t>
            </a:r>
            <a:r>
              <a:rPr lang="sk-SK" dirty="0"/>
              <a:t>o zamestnanie je úradný dokument. Má byť napísaný na čistom liste A4. Má určité pravidlá, ktoré by sa mali dodržiavať či už z formálneho alebo estetického hľadiska.</a:t>
            </a:r>
          </a:p>
          <a:p>
            <a:endParaRPr lang="sk-SK" dirty="0"/>
          </a:p>
        </p:txBody>
      </p:sp>
      <p:sp>
        <p:nvSpPr>
          <p:cNvPr id="2" name="Nadpis 1"/>
          <p:cNvSpPr>
            <a:spLocks noGrp="1"/>
          </p:cNvSpPr>
          <p:nvPr>
            <p:ph type="title"/>
          </p:nvPr>
        </p:nvSpPr>
        <p:spPr/>
        <p:txBody>
          <a:bodyPr>
            <a:normAutofit fontScale="90000"/>
          </a:bodyPr>
          <a:lstStyle/>
          <a:p>
            <a:r>
              <a:rPr lang="sk-SK" b="1" dirty="0">
                <a:solidFill>
                  <a:srgbClr val="FF0000"/>
                </a:solidFill>
              </a:rPr>
              <a:t>Žiadosť o zamestnanie - štruktúra</a:t>
            </a:r>
            <a:br>
              <a:rPr lang="sk-SK" b="1" dirty="0">
                <a:solidFill>
                  <a:srgbClr val="FF0000"/>
                </a:solidFill>
              </a:rPr>
            </a:br>
            <a:endParaRPr lang="sk-SK" dirty="0">
              <a:solidFill>
                <a:srgbClr val="FF0000"/>
              </a:solidFill>
            </a:endParaRPr>
          </a:p>
        </p:txBody>
      </p:sp>
      <p:pic>
        <p:nvPicPr>
          <p:cNvPr id="12290" name="Picture 2" descr="C:\Users\lenka_000\Desktop\obrazky\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717032"/>
            <a:ext cx="2736304" cy="199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343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Do </a:t>
            </a:r>
            <a:r>
              <a:rPr lang="sk-SK" dirty="0"/>
              <a:t>hlavičky sa píšu vaše údaje v nasledovnom poradí: Akademický titul, meno, priezvisko, adresa, PSČ a mesto. Niekedy sa môže uvádzať aj telefónne číslo a e-mailový kontakt. Nie je to potrebné, ak ste ho už uviedli v správe alebo životopise. Hlavička sa zarovnáva na stred a je zvýraznená tučným písmom.</a:t>
            </a:r>
            <a:br>
              <a:rPr lang="sk-SK" dirty="0"/>
            </a:br>
            <a:endParaRPr lang="sk-SK" dirty="0"/>
          </a:p>
        </p:txBody>
      </p:sp>
      <p:sp>
        <p:nvSpPr>
          <p:cNvPr id="2" name="Nadpis 1"/>
          <p:cNvSpPr>
            <a:spLocks noGrp="1"/>
          </p:cNvSpPr>
          <p:nvPr>
            <p:ph type="title"/>
          </p:nvPr>
        </p:nvSpPr>
        <p:spPr/>
        <p:txBody>
          <a:bodyPr>
            <a:normAutofit fontScale="90000"/>
          </a:bodyPr>
          <a:lstStyle/>
          <a:p>
            <a:r>
              <a:rPr lang="sk-SK" b="1" dirty="0"/>
              <a:t>Hlavička:</a:t>
            </a:r>
            <a:br>
              <a:rPr lang="sk-SK" b="1" dirty="0"/>
            </a:br>
            <a:endParaRPr lang="sk-SK" dirty="0"/>
          </a:p>
        </p:txBody>
      </p:sp>
      <p:pic>
        <p:nvPicPr>
          <p:cNvPr id="13314" name="Picture 2" descr="C:\Users\lenka_000\Desktop\obrazky\o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293096"/>
            <a:ext cx="3641188" cy="256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476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endParaRPr lang="sk-SK" b="1" dirty="0"/>
          </a:p>
          <a:p>
            <a:r>
              <a:rPr lang="sk-SK" dirty="0"/>
              <a:t>V prvom riadku je názov spoločnosti. V ďalšom uvádzate kontaktnú osobu. V každom inzeráte je napísane nejaké meno. Potom nasleduje adresa a poštové smerovacie číslo s mestom. Zvyčajne sa tieto údaje píšu pod seba a zarovnávajú vpravo.</a:t>
            </a:r>
          </a:p>
        </p:txBody>
      </p:sp>
      <p:sp>
        <p:nvSpPr>
          <p:cNvPr id="2" name="Nadpis 1"/>
          <p:cNvSpPr>
            <a:spLocks noGrp="1"/>
          </p:cNvSpPr>
          <p:nvPr>
            <p:ph type="title"/>
          </p:nvPr>
        </p:nvSpPr>
        <p:spPr/>
        <p:txBody>
          <a:bodyPr/>
          <a:lstStyle/>
          <a:p>
            <a:r>
              <a:rPr lang="sk-SK" b="1" dirty="0"/>
              <a:t>Adresa firmy a osoba</a:t>
            </a:r>
            <a:endParaRPr lang="sk-SK" dirty="0"/>
          </a:p>
        </p:txBody>
      </p:sp>
    </p:spTree>
    <p:extLst>
      <p:ext uri="{BB962C8B-B14F-4D97-AF65-F5344CB8AC3E}">
        <p14:creationId xmlns:p14="http://schemas.microsoft.com/office/powerpoint/2010/main" val="2027545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Všetko </a:t>
            </a:r>
            <a:r>
              <a:rPr lang="sk-SK" dirty="0"/>
              <a:t>je to v dvoch riadkoch. V prvom udávate dátum a mesto, napr. Bratislava, </a:t>
            </a:r>
            <a:r>
              <a:rPr lang="sk-SK" dirty="0" smtClean="0"/>
              <a:t>15.9.2016. </a:t>
            </a:r>
            <a:endParaRPr lang="sk-SK" dirty="0" smtClean="0"/>
          </a:p>
          <a:p>
            <a:r>
              <a:rPr lang="sk-SK" dirty="0" smtClean="0"/>
              <a:t>Potom </a:t>
            </a:r>
            <a:r>
              <a:rPr lang="sk-SK" dirty="0"/>
              <a:t>o jeden až dva riadky nižšie napíšte vec. </a:t>
            </a:r>
            <a:endParaRPr lang="sk-SK" dirty="0" smtClean="0"/>
          </a:p>
          <a:p>
            <a:r>
              <a:rPr lang="sk-SK" b="1" dirty="0" smtClean="0">
                <a:solidFill>
                  <a:srgbClr val="FF0000"/>
                </a:solidFill>
              </a:rPr>
              <a:t>Musíte </a:t>
            </a:r>
            <a:r>
              <a:rPr lang="sk-SK" b="1" dirty="0">
                <a:solidFill>
                  <a:srgbClr val="FF0000"/>
                </a:solidFill>
              </a:rPr>
              <a:t>napísať, že ide o žiadosť o prijatie do zamestnania. Táto veta sa píše tučným písmom.</a:t>
            </a:r>
            <a:br>
              <a:rPr lang="sk-SK" b="1" dirty="0">
                <a:solidFill>
                  <a:srgbClr val="FF0000"/>
                </a:solidFill>
              </a:rPr>
            </a:br>
            <a:endParaRPr lang="sk-SK" b="1" dirty="0">
              <a:solidFill>
                <a:srgbClr val="FF0000"/>
              </a:solidFill>
            </a:endParaRPr>
          </a:p>
          <a:p>
            <a:endParaRPr lang="sk-SK" dirty="0"/>
          </a:p>
        </p:txBody>
      </p:sp>
      <p:sp>
        <p:nvSpPr>
          <p:cNvPr id="2" name="Nadpis 1"/>
          <p:cNvSpPr>
            <a:spLocks noGrp="1"/>
          </p:cNvSpPr>
          <p:nvPr>
            <p:ph type="title"/>
          </p:nvPr>
        </p:nvSpPr>
        <p:spPr/>
        <p:txBody>
          <a:bodyPr/>
          <a:lstStyle/>
          <a:p>
            <a:r>
              <a:rPr lang="sk-SK" b="1" dirty="0"/>
              <a:t>Dátum, mesto a </a:t>
            </a:r>
            <a:r>
              <a:rPr lang="sk-SK" b="1" dirty="0" smtClean="0"/>
              <a:t>vec</a:t>
            </a:r>
            <a:endParaRPr lang="sk-SK" b="1" dirty="0"/>
          </a:p>
        </p:txBody>
      </p:sp>
    </p:spTree>
    <p:extLst>
      <p:ext uri="{BB962C8B-B14F-4D97-AF65-F5344CB8AC3E}">
        <p14:creationId xmlns:p14="http://schemas.microsoft.com/office/powerpoint/2010/main" val="3676637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V </a:t>
            </a:r>
            <a:r>
              <a:rPr lang="sk-SK" dirty="0"/>
              <a:t>prvom odseku sa píše o tom, </a:t>
            </a:r>
            <a:r>
              <a:rPr lang="sk-SK" dirty="0">
                <a:solidFill>
                  <a:srgbClr val="FF0000"/>
                </a:solidFill>
              </a:rPr>
              <a:t>ako ste sa o voľnom pracovnom mieste dozvedeli</a:t>
            </a:r>
            <a:r>
              <a:rPr lang="sk-SK" dirty="0"/>
              <a:t>. Pokiaľ reagujete na konkrétnu pracovnú pozíciu, </a:t>
            </a:r>
            <a:r>
              <a:rPr lang="sk-SK" dirty="0">
                <a:solidFill>
                  <a:srgbClr val="FF0000"/>
                </a:solidFill>
              </a:rPr>
              <a:t>napíšte o akú pozíciu ide </a:t>
            </a:r>
            <a:r>
              <a:rPr lang="sk-SK" dirty="0"/>
              <a:t>a kde ste inzerát našli. Žiadosť o prijatie do zamestnania sa píše často aj bez inzerátu. V tomto prípade napíšte, že ju podávate z vlastnej iniciatívy a napíšte pozíciu alebo oblasť v ktorej by ste chceli pracovať.</a:t>
            </a:r>
            <a:br>
              <a:rPr lang="sk-SK" dirty="0"/>
            </a:br>
            <a:endParaRPr lang="sk-SK" dirty="0"/>
          </a:p>
          <a:p>
            <a:endParaRPr lang="sk-SK" dirty="0"/>
          </a:p>
        </p:txBody>
      </p:sp>
      <p:sp>
        <p:nvSpPr>
          <p:cNvPr id="2" name="Nadpis 1"/>
          <p:cNvSpPr>
            <a:spLocks noGrp="1"/>
          </p:cNvSpPr>
          <p:nvPr>
            <p:ph type="title"/>
          </p:nvPr>
        </p:nvSpPr>
        <p:spPr/>
        <p:txBody>
          <a:bodyPr/>
          <a:lstStyle/>
          <a:p>
            <a:r>
              <a:rPr lang="sk-SK" b="1" dirty="0"/>
              <a:t>Zdroj a pozícia:</a:t>
            </a:r>
          </a:p>
        </p:txBody>
      </p:sp>
      <p:pic>
        <p:nvPicPr>
          <p:cNvPr id="14338" name="Picture 2" descr="C:\Users\lenka_000\Desktop\obrazky\imag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725144"/>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32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6120680"/>
          </a:xfrm>
        </p:spPr>
        <p:txBody>
          <a:bodyPr>
            <a:normAutofit/>
          </a:bodyPr>
          <a:lstStyle/>
          <a:p>
            <a:pPr marL="0" indent="0" algn="ctr">
              <a:buNone/>
            </a:pPr>
            <a:r>
              <a:rPr lang="sk-SK" dirty="0"/>
              <a:t>Paradoxom je, že ankety medzi uchádzačmi o zamestnanie zisťujú, že </a:t>
            </a:r>
            <a:r>
              <a:rPr lang="sk-SK" b="1" dirty="0"/>
              <a:t>60-70% uchádzačov si hľadá zamestnanie výlučne na otvorenom (zjavnom) trhu práce</a:t>
            </a:r>
            <a:r>
              <a:rPr lang="sk-SK" dirty="0"/>
              <a:t>. </a:t>
            </a:r>
            <a:endParaRPr lang="sk-SK" dirty="0" smtClean="0"/>
          </a:p>
          <a:p>
            <a:pPr marL="0" indent="0" algn="ctr">
              <a:buNone/>
            </a:pPr>
            <a:r>
              <a:rPr lang="sk-SK" dirty="0" smtClean="0"/>
              <a:t>Využívanie </a:t>
            </a:r>
            <a:r>
              <a:rPr lang="sk-SK" dirty="0"/>
              <a:t>potenciálu skrytého trhu práce nesie v sebe teda dve kombinované výhody: nielen že je na ňom potenciálne viac pracovných ponúk, ale zaujíma sa oň aj menej uchádzačov (menšia konkurencia).</a:t>
            </a:r>
          </a:p>
          <a:p>
            <a:pPr marL="0" indent="0">
              <a:buNone/>
            </a:pPr>
            <a:endParaRPr lang="sk-SK" dirty="0" smtClean="0"/>
          </a:p>
          <a:p>
            <a:pPr marL="0" indent="0">
              <a:buNone/>
            </a:pPr>
            <a:endParaRPr lang="sk-SK" dirty="0"/>
          </a:p>
          <a:p>
            <a:pPr marL="0" indent="0">
              <a:buNone/>
            </a:pPr>
            <a:r>
              <a:rPr lang="sk-SK" dirty="0"/>
              <a:t> </a:t>
            </a:r>
          </a:p>
          <a:p>
            <a:endParaRPr lang="sk-SK" dirty="0"/>
          </a:p>
          <a:p>
            <a:endParaRPr lang="sk-SK"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221088"/>
            <a:ext cx="5544616" cy="263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7757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Zvyčajne </a:t>
            </a:r>
            <a:r>
              <a:rPr lang="sk-SK" dirty="0"/>
              <a:t>je vhodné napísať aspoň jedno zamestnanie v ktorom ste boli úspešný. Pokiaľ nemáte žiadnu prax, môžete uviesť aj vaše štúdium. Stručne by malo byť zhrnuté, to čo ovládate. Na záver nejaké vaše koníčky alebo silné stránky.</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Pracovné skúsenosti, vlastnosti a záujmy</a:t>
            </a:r>
            <a:endParaRPr lang="sk-SK" dirty="0"/>
          </a:p>
        </p:txBody>
      </p:sp>
    </p:spTree>
    <p:extLst>
      <p:ext uri="{BB962C8B-B14F-4D97-AF65-F5344CB8AC3E}">
        <p14:creationId xmlns:p14="http://schemas.microsoft.com/office/powerpoint/2010/main" val="4033215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r>
              <a:rPr lang="sk-SK" b="1" dirty="0"/>
              <a:t>Zdvorilý záver:</a:t>
            </a:r>
          </a:p>
          <a:p>
            <a:r>
              <a:rPr lang="sk-SK" dirty="0"/>
              <a:t>Uveďte, že sa tešíte na prípadné pozvanie na osobný pohovor alebo že môžete nastúpiť ihneď. Potom môžete vyjadriť pozdrav a úctu. Na konci sa pod svoju žiadosť podpíšte.</a:t>
            </a:r>
            <a:br>
              <a:rPr lang="sk-SK" dirty="0"/>
            </a:br>
            <a:endParaRPr lang="sk-SK" dirty="0"/>
          </a:p>
          <a:p>
            <a:r>
              <a:rPr lang="sk-SK" b="1" dirty="0"/>
              <a:t>Prílohy:</a:t>
            </a:r>
          </a:p>
          <a:p>
            <a:r>
              <a:rPr lang="sk-SK" dirty="0"/>
              <a:t>Samotná žiadosť o zamestnanie nemá zmysel. Povinnosť je poslať aspoň životopis. Ďalšie možné prílohy sú motivačný list alebo kópia vysokoškolského diplomu a podobne.</a:t>
            </a:r>
          </a:p>
        </p:txBody>
      </p:sp>
    </p:spTree>
    <p:extLst>
      <p:ext uri="{BB962C8B-B14F-4D97-AF65-F5344CB8AC3E}">
        <p14:creationId xmlns:p14="http://schemas.microsoft.com/office/powerpoint/2010/main" val="41489216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a:t/>
            </a:r>
            <a:br>
              <a:rPr lang="sk-SK" dirty="0"/>
            </a:br>
            <a:r>
              <a:rPr lang="sk-SK" dirty="0"/>
              <a:t>Niekto by si povedal, však sú to len detaily. Často ale vypovedajú o vašej osobnosti. </a:t>
            </a:r>
            <a:r>
              <a:rPr lang="sk-SK" dirty="0">
                <a:solidFill>
                  <a:srgbClr val="FF0000"/>
                </a:solidFill>
              </a:rPr>
              <a:t>Predovšetkým pri pozíciách, ktoré nemajú špecifické nároky na schopnosti a prax. Hlavne absolventi a neskúsení pracujúci by mali klásť na toto dôraz.</a:t>
            </a:r>
          </a:p>
          <a:p>
            <a:endParaRPr lang="sk-SK" dirty="0"/>
          </a:p>
        </p:txBody>
      </p:sp>
      <p:sp>
        <p:nvSpPr>
          <p:cNvPr id="2" name="Nadpis 1"/>
          <p:cNvSpPr>
            <a:spLocks noGrp="1"/>
          </p:cNvSpPr>
          <p:nvPr>
            <p:ph type="title"/>
          </p:nvPr>
        </p:nvSpPr>
        <p:spPr/>
        <p:txBody>
          <a:bodyPr>
            <a:normAutofit fontScale="90000"/>
          </a:bodyPr>
          <a:lstStyle/>
          <a:p>
            <a:r>
              <a:rPr lang="sk-SK" b="1" dirty="0">
                <a:solidFill>
                  <a:srgbClr val="FF0000"/>
                </a:solidFill>
              </a:rPr>
              <a:t>Žiadosť o zamestnanie - záľuby</a:t>
            </a:r>
            <a:br>
              <a:rPr lang="sk-SK" b="1"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val="3642017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r>
              <a:rPr lang="sk-SK" dirty="0" smtClean="0"/>
              <a:t>Každý </a:t>
            </a:r>
            <a:r>
              <a:rPr lang="sk-SK" dirty="0"/>
              <a:t>človek má viacero záľub. </a:t>
            </a:r>
            <a:r>
              <a:rPr lang="sk-SK" dirty="0">
                <a:solidFill>
                  <a:srgbClr val="FF0000"/>
                </a:solidFill>
              </a:rPr>
              <a:t>Väčšinou tie najvšeobecnejšie sú aj tie najhoršie</a:t>
            </a:r>
            <a:r>
              <a:rPr lang="sk-SK" dirty="0"/>
              <a:t>. </a:t>
            </a:r>
            <a:r>
              <a:rPr lang="sk-SK" dirty="0">
                <a:effectLst>
                  <a:outerShdw blurRad="38100" dist="38100" dir="2700000" algn="tl">
                    <a:srgbClr val="000000">
                      <a:alpha val="43137"/>
                    </a:srgbClr>
                  </a:outerShdw>
                </a:effectLst>
              </a:rPr>
              <a:t>Vo veľkom množstve sa uvádza šport.</a:t>
            </a:r>
            <a:r>
              <a:rPr lang="sk-SK" dirty="0"/>
              <a:t> </a:t>
            </a:r>
            <a:r>
              <a:rPr lang="sk-SK" u="sng" dirty="0">
                <a:solidFill>
                  <a:srgbClr val="FF0000"/>
                </a:solidFill>
              </a:rPr>
              <a:t>To je dosť zlý príklad</a:t>
            </a:r>
            <a:r>
              <a:rPr lang="sk-SK" dirty="0"/>
              <a:t>. Nikto nevie o aký šport ide. Prečo to tam napísal? Lebo tam nemal čo napísať, alebo nemá doma čo robiť tak sleduje televíziu? Radšej to konkretizujte. Napríklad ak sa hlásite na </a:t>
            </a:r>
            <a:r>
              <a:rPr lang="sk-SK" dirty="0">
                <a:solidFill>
                  <a:srgbClr val="FF0000"/>
                </a:solidFill>
              </a:rPr>
              <a:t>fyzicky náročnú prácu, </a:t>
            </a:r>
            <a:r>
              <a:rPr lang="sk-SK" dirty="0"/>
              <a:t>môžete uviesť váš koníček ako napríklad </a:t>
            </a:r>
            <a:r>
              <a:rPr lang="sk-SK" dirty="0">
                <a:solidFill>
                  <a:srgbClr val="FF0000"/>
                </a:solidFill>
              </a:rPr>
              <a:t>posilňovanie. </a:t>
            </a:r>
            <a:r>
              <a:rPr lang="sk-SK" dirty="0"/>
              <a:t>Personalista si hneď povie: „Výborne, fyzicky zdatného potrebujeme“. </a:t>
            </a:r>
            <a:r>
              <a:rPr lang="sk-SK" u="sng" dirty="0">
                <a:solidFill>
                  <a:srgbClr val="FF0000"/>
                </a:solidFill>
              </a:rPr>
              <a:t>Ďalší zlý príklad je hudba</a:t>
            </a:r>
            <a:r>
              <a:rPr lang="sk-SK" dirty="0"/>
              <a:t>. Ak nehráte v hudobnej skupine, radšej napíšte inú záľubu. Výborné príklady sú aktívne záujmy z ktorých možno vyčítať, že ide o záľubu a nie „váľanie šuniek“.</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Záľuby:</a:t>
            </a:r>
            <a:br>
              <a:rPr lang="sk-SK" b="1" dirty="0"/>
            </a:br>
            <a:endParaRPr lang="sk-SK" dirty="0"/>
          </a:p>
        </p:txBody>
      </p:sp>
    </p:spTree>
    <p:extLst>
      <p:ext uri="{BB962C8B-B14F-4D97-AF65-F5344CB8AC3E}">
        <p14:creationId xmlns:p14="http://schemas.microsoft.com/office/powerpoint/2010/main" val="1025275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10000"/>
          </a:bodyPr>
          <a:lstStyle/>
          <a:p>
            <a:r>
              <a:rPr lang="sk-SK" dirty="0" smtClean="0"/>
              <a:t>Ide </a:t>
            </a:r>
            <a:r>
              <a:rPr lang="sk-SK" dirty="0"/>
              <a:t>v celku o subjektívnu záležitosť. Každý človek je iný a každý má viac pozitívnych vlastností. Nekopírujte ich vždy. Zvážte, či práve takéhoto človeka hľadajú. Niekto si povie, že komunikatívnosť a asertivita sú dobré príklady. Áno sú, ak sa hlásite ako predajca, obchodník alebo sprievodca. Ak chcete pracovať v administratíve, nepíšte to tam. Vtedy je lepšie uviesť napríklad dôslednosť alebo zodpovednosť. Pri „</a:t>
            </a:r>
            <a:r>
              <a:rPr lang="sk-SK" dirty="0" err="1"/>
              <a:t>papierovačkách</a:t>
            </a:r>
            <a:r>
              <a:rPr lang="sk-SK" dirty="0"/>
              <a:t>“ hádam nechce nikto unudiť krajného extroverta. V každom prípade by mali byť pravdivé. Je možné ich mierne prikrášliť, ale skutočne iba mierne, pretože klamať sa pri výberových pohovoroch neoplatí.</a:t>
            </a:r>
          </a:p>
        </p:txBody>
      </p:sp>
      <p:sp>
        <p:nvSpPr>
          <p:cNvPr id="2" name="Nadpis 1"/>
          <p:cNvSpPr>
            <a:spLocks noGrp="1"/>
          </p:cNvSpPr>
          <p:nvPr>
            <p:ph type="title"/>
          </p:nvPr>
        </p:nvSpPr>
        <p:spPr/>
        <p:txBody>
          <a:bodyPr/>
          <a:lstStyle/>
          <a:p>
            <a:r>
              <a:rPr lang="sk-SK" b="1" dirty="0" smtClean="0"/>
              <a:t>Vlastnosti</a:t>
            </a:r>
            <a:endParaRPr lang="sk-SK" b="1" dirty="0"/>
          </a:p>
        </p:txBody>
      </p:sp>
    </p:spTree>
    <p:extLst>
      <p:ext uri="{BB962C8B-B14F-4D97-AF65-F5344CB8AC3E}">
        <p14:creationId xmlns:p14="http://schemas.microsoft.com/office/powerpoint/2010/main" val="2538284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a:t/>
            </a:r>
            <a:br>
              <a:rPr lang="sk-SK" dirty="0"/>
            </a:br>
            <a:r>
              <a:rPr lang="sk-SK" dirty="0"/>
              <a:t>Dôležitá vec, na ktorú je potrebné myslieť je to, že nie je možné posielať rovnakú žiadosť všetkým zamestnávateľom. Je nutné ju upraviť a ušiť na mieru. Nekopírujte ju každému zamestnávateľovi, ale vždy sa snažte byť čo najoriginálnejší. Teraz v krátkosti o tom, čo uviesť do časti, kde budete spomínať vaše pracovné skúsenosti a schopnosti.</a:t>
            </a:r>
          </a:p>
          <a:p>
            <a:endParaRPr lang="sk-SK" dirty="0"/>
          </a:p>
        </p:txBody>
      </p:sp>
      <p:sp>
        <p:nvSpPr>
          <p:cNvPr id="2" name="Nadpis 1"/>
          <p:cNvSpPr>
            <a:spLocks noGrp="1"/>
          </p:cNvSpPr>
          <p:nvPr>
            <p:ph type="title"/>
          </p:nvPr>
        </p:nvSpPr>
        <p:spPr/>
        <p:txBody>
          <a:bodyPr>
            <a:normAutofit fontScale="90000"/>
          </a:bodyPr>
          <a:lstStyle/>
          <a:p>
            <a:r>
              <a:rPr lang="sk-SK" b="1" dirty="0" smtClean="0">
                <a:solidFill>
                  <a:srgbClr val="FF0000"/>
                </a:solidFill>
              </a:rPr>
              <a:t/>
            </a:r>
            <a:br>
              <a:rPr lang="sk-SK" b="1" dirty="0" smtClean="0">
                <a:solidFill>
                  <a:srgbClr val="FF0000"/>
                </a:solidFill>
              </a:rPr>
            </a:br>
            <a:r>
              <a:rPr lang="sk-SK" b="1" dirty="0" smtClean="0">
                <a:solidFill>
                  <a:srgbClr val="FF0000"/>
                </a:solidFill>
              </a:rPr>
              <a:t>Žiadosť </a:t>
            </a:r>
            <a:r>
              <a:rPr lang="sk-SK" b="1" dirty="0">
                <a:solidFill>
                  <a:srgbClr val="FF0000"/>
                </a:solidFill>
              </a:rPr>
              <a:t>o zamestnanie - schopnosti</a:t>
            </a:r>
            <a:br>
              <a:rPr lang="sk-SK" b="1" dirty="0">
                <a:solidFill>
                  <a:srgbClr val="FF0000"/>
                </a:solidFill>
              </a:rPr>
            </a:br>
            <a:endParaRPr lang="sk-SK" dirty="0">
              <a:solidFill>
                <a:srgbClr val="FF0000"/>
              </a:solidFill>
            </a:endParaRPr>
          </a:p>
        </p:txBody>
      </p:sp>
      <p:pic>
        <p:nvPicPr>
          <p:cNvPr id="15362" name="Picture 2" descr="C:\Users\lenka_000\Desktop\obrazky\o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5013176"/>
            <a:ext cx="1736725"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230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pPr marL="0" indent="0">
              <a:buNone/>
            </a:pPr>
            <a:endParaRPr lang="sk-SK" b="1" dirty="0"/>
          </a:p>
          <a:p>
            <a:r>
              <a:rPr lang="sk-SK" dirty="0"/>
              <a:t>Žiadosť o zamestnanie je stručný úradný dokument. Nie je priestor pre uvedenie množstva zamestnaní. Väčšinou spomeňte iba jedno, maximálne dve. Uveďte to, ktoré si myslíte, že vášho možného zamestnávateľa osloví. Pokiaľ sa hlásite na pozíciu kuchára určite neuspejete s tým, že ste pracovali 5 rokov v butiku s oblečením. Ak ste v situácií, že sa neviete rozhodnúť medzi dvoma, spravidla sa udáva posledný zamestnávateľ.</a:t>
            </a:r>
          </a:p>
        </p:txBody>
      </p:sp>
      <p:sp>
        <p:nvSpPr>
          <p:cNvPr id="2" name="Nadpis 1"/>
          <p:cNvSpPr>
            <a:spLocks noGrp="1"/>
          </p:cNvSpPr>
          <p:nvPr>
            <p:ph type="title"/>
          </p:nvPr>
        </p:nvSpPr>
        <p:spPr/>
        <p:txBody>
          <a:bodyPr/>
          <a:lstStyle/>
          <a:p>
            <a:r>
              <a:rPr lang="sk-SK" dirty="0" smtClean="0"/>
              <a:t>PRAX</a:t>
            </a:r>
            <a:endParaRPr lang="sk-SK" dirty="0"/>
          </a:p>
        </p:txBody>
      </p:sp>
    </p:spTree>
    <p:extLst>
      <p:ext uri="{BB962C8B-B14F-4D97-AF65-F5344CB8AC3E}">
        <p14:creationId xmlns:p14="http://schemas.microsoft.com/office/powerpoint/2010/main" val="1602901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10000"/>
          </a:bodyPr>
          <a:lstStyle/>
          <a:p>
            <a:pPr marL="0" indent="0">
              <a:buNone/>
            </a:pPr>
            <a:r>
              <a:rPr lang="sk-SK" dirty="0" smtClean="0"/>
              <a:t>Tiež </a:t>
            </a:r>
            <a:r>
              <a:rPr lang="sk-SK" dirty="0"/>
              <a:t>je dôležité napísať ich tak, aby oslovili človeka, ktorý rozhoduje o vašom prijatí. Najčastejšie sa uvádzajú jazykové schopnosti a počítačové znalosti. Treba si určiť nejaké poradie. </a:t>
            </a:r>
            <a:r>
              <a:rPr lang="sk-SK" u="sng" dirty="0"/>
              <a:t>Začnite tými, ktoré sa najviac hodia.</a:t>
            </a:r>
            <a:r>
              <a:rPr lang="sk-SK" dirty="0"/>
              <a:t> Ak sa hlásite na </a:t>
            </a:r>
            <a:r>
              <a:rPr lang="sk-SK" u="sng" dirty="0"/>
              <a:t>pozíciu šoféra, spomeňte </a:t>
            </a:r>
            <a:r>
              <a:rPr lang="sk-SK" dirty="0"/>
              <a:t>vaše jazdecké skúsenosti a pre akú skupinu máte vodičský preukaz. Ostatné veci ako napríklad jazykové a počítačové znalosti uveďte len v jednej vete, prípadne ich ani nemusíte uviesť. </a:t>
            </a:r>
            <a:r>
              <a:rPr lang="sk-SK" u="sng" dirty="0"/>
              <a:t>Ak sa hlásite na programátora webových stránok, určite nezapôsobíte tým</a:t>
            </a:r>
            <a:r>
              <a:rPr lang="sk-SK" dirty="0"/>
              <a:t>, že máte vodičský preukaz skupiny A, B, C, E a najazdili ste už 300 – tisíc kilometrov.</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Schopnosti:</a:t>
            </a:r>
            <a:br>
              <a:rPr lang="sk-SK" b="1" dirty="0"/>
            </a:br>
            <a:endParaRPr lang="sk-SK" dirty="0"/>
          </a:p>
        </p:txBody>
      </p:sp>
      <p:pic>
        <p:nvPicPr>
          <p:cNvPr id="16386" name="Picture 2" descr="C:\Users\lenka_000\Desktop\obrazky\au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5157192"/>
            <a:ext cx="238125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604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pl-PL" b="1" dirty="0"/>
              <a:t>Žiadosť o zamestnanie bez </a:t>
            </a:r>
            <a:r>
              <a:rPr lang="pl-PL" b="1" dirty="0" smtClean="0"/>
              <a:t>inzerátu vzor</a:t>
            </a:r>
            <a:endParaRPr lang="pl-PL" b="1" dirty="0"/>
          </a:p>
          <a:p>
            <a:endParaRPr lang="sk-SK" dirty="0"/>
          </a:p>
        </p:txBody>
      </p:sp>
      <p:sp>
        <p:nvSpPr>
          <p:cNvPr id="2" name="Nadpis 1"/>
          <p:cNvSpPr>
            <a:spLocks noGrp="1"/>
          </p:cNvSpPr>
          <p:nvPr>
            <p:ph type="title"/>
          </p:nvPr>
        </p:nvSpPr>
        <p:spPr/>
        <p:txBody>
          <a:bodyPr/>
          <a:lstStyle/>
          <a:p>
            <a:r>
              <a:rPr lang="sk-SK" i="1" dirty="0">
                <a:solidFill>
                  <a:srgbClr val="FF0000"/>
                </a:solidFill>
              </a:rPr>
              <a:t>ŽIADOSŤ - VZOR</a:t>
            </a:r>
          </a:p>
        </p:txBody>
      </p:sp>
    </p:spTree>
    <p:extLst>
      <p:ext uri="{BB962C8B-B14F-4D97-AF65-F5344CB8AC3E}">
        <p14:creationId xmlns:p14="http://schemas.microsoft.com/office/powerpoint/2010/main" val="4274197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323528" y="332655"/>
            <a:ext cx="8820472" cy="6155531"/>
          </a:xfrm>
          <a:prstGeom prst="rect">
            <a:avLst/>
          </a:prstGeom>
        </p:spPr>
        <p:txBody>
          <a:bodyPr wrap="square">
            <a:spAutoFit/>
          </a:bodyPr>
          <a:lstStyle/>
          <a:p>
            <a:pPr algn="ctr"/>
            <a:r>
              <a:rPr lang="sk-SK" sz="1600" b="1" u="sng" dirty="0"/>
              <a:t>Ing. Tomáš Novotný, Trnavské mýto 26, 831 03 Bratislava</a:t>
            </a:r>
            <a:endParaRPr lang="sk-SK" sz="1600" dirty="0"/>
          </a:p>
          <a:p>
            <a:r>
              <a:rPr lang="sk-SK" dirty="0" smtClean="0"/>
              <a:t>                                                             </a:t>
            </a:r>
            <a:r>
              <a:rPr lang="sk-SK" dirty="0" smtClean="0"/>
              <a:t>                                                                                                                                                </a:t>
            </a:r>
            <a:r>
              <a:rPr lang="sk-SK" dirty="0" smtClean="0"/>
              <a:t>					Bratislavský </a:t>
            </a:r>
            <a:r>
              <a:rPr lang="sk-SK" dirty="0"/>
              <a:t>hrad a.s.</a:t>
            </a:r>
            <a:br>
              <a:rPr lang="sk-SK" dirty="0"/>
            </a:br>
            <a:r>
              <a:rPr lang="sk-SK" dirty="0"/>
              <a:t>                                                         </a:t>
            </a:r>
            <a:r>
              <a:rPr lang="sk-SK" dirty="0" smtClean="0"/>
              <a:t>      </a:t>
            </a:r>
            <a:r>
              <a:rPr lang="sk-SK" dirty="0" smtClean="0"/>
              <a:t>Mgr</a:t>
            </a:r>
            <a:r>
              <a:rPr lang="sk-SK" dirty="0"/>
              <a:t>. Peter Mzdový</a:t>
            </a:r>
            <a:br>
              <a:rPr lang="sk-SK" dirty="0"/>
            </a:br>
            <a:r>
              <a:rPr lang="sk-SK" dirty="0"/>
              <a:t>                                                              </a:t>
            </a:r>
            <a:r>
              <a:rPr lang="sk-SK" dirty="0" smtClean="0"/>
              <a:t> </a:t>
            </a:r>
            <a:r>
              <a:rPr lang="sk-SK" dirty="0" smtClean="0"/>
              <a:t>Zámocká </a:t>
            </a:r>
            <a:r>
              <a:rPr lang="sk-SK" dirty="0"/>
              <a:t>81</a:t>
            </a:r>
            <a:br>
              <a:rPr lang="sk-SK" dirty="0"/>
            </a:br>
            <a:r>
              <a:rPr lang="sk-SK" dirty="0"/>
              <a:t>                                                               </a:t>
            </a:r>
            <a:r>
              <a:rPr lang="sk-SK" dirty="0" smtClean="0"/>
              <a:t>811 </a:t>
            </a:r>
            <a:r>
              <a:rPr lang="sk-SK" dirty="0"/>
              <a:t>01 Bratislava</a:t>
            </a:r>
          </a:p>
          <a:p>
            <a:r>
              <a:rPr lang="sk-SK" dirty="0" smtClean="0"/>
              <a:t>Bratislava</a:t>
            </a:r>
            <a:r>
              <a:rPr lang="sk-SK" dirty="0"/>
              <a:t>, 18.3.2015</a:t>
            </a:r>
          </a:p>
          <a:p>
            <a:r>
              <a:rPr lang="sk-SK" dirty="0"/>
              <a:t/>
            </a:r>
            <a:br>
              <a:rPr lang="sk-SK" dirty="0"/>
            </a:br>
            <a:r>
              <a:rPr lang="sk-SK" b="1" dirty="0"/>
              <a:t>Žiadosť o prijatie do zamestnania</a:t>
            </a:r>
            <a:r>
              <a:rPr lang="sk-SK" dirty="0"/>
              <a:t/>
            </a:r>
            <a:br>
              <a:rPr lang="sk-SK" dirty="0"/>
            </a:br>
            <a:endParaRPr lang="sk-SK" dirty="0" smtClean="0"/>
          </a:p>
          <a:p>
            <a:r>
              <a:rPr lang="sk-SK" dirty="0" smtClean="0"/>
              <a:t>Na </a:t>
            </a:r>
            <a:r>
              <a:rPr lang="sk-SK" dirty="0"/>
              <a:t>základe vlastnej iniciatívy by som sa chcel uchádzať o pracovnú pozíciu turistického sprievodcu na </a:t>
            </a:r>
            <a:r>
              <a:rPr lang="sk-SK" dirty="0">
                <a:hlinkClick r:id="rId2"/>
              </a:rPr>
              <a:t>Bratislavskom hrade</a:t>
            </a:r>
            <a:r>
              <a:rPr lang="sk-SK" dirty="0"/>
              <a:t>. </a:t>
            </a:r>
          </a:p>
          <a:p>
            <a:r>
              <a:rPr lang="sk-SK" dirty="0"/>
              <a:t>Mám 10 ročnú prax ako sprievodca na </a:t>
            </a:r>
            <a:r>
              <a:rPr lang="sk-SK" dirty="0" smtClean="0"/>
              <a:t>Trenčianskom </a:t>
            </a:r>
            <a:r>
              <a:rPr lang="sk-SK" dirty="0"/>
              <a:t>hrade. Plynule hovorím po anglicky. Niekoľkokrát do týždňa som robil výklady v angličtine. Ovládam prácu s počítačom (Internet, Word, </a:t>
            </a:r>
            <a:r>
              <a:rPr lang="sk-SK" dirty="0" err="1"/>
              <a:t>Power</a:t>
            </a:r>
            <a:r>
              <a:rPr lang="sk-SK" dirty="0"/>
              <a:t> Point, Excel). Medzi moje záľuby patrí cestovanie a turistika. Fyzická kondícia a zdravotný stav je na dobrej úrovni. Moje prednosti sú zodpovednosť, flexibilita a komunikatívnosť. </a:t>
            </a:r>
          </a:p>
          <a:p>
            <a:r>
              <a:rPr lang="sk-SK" dirty="0"/>
              <a:t>Rád </a:t>
            </a:r>
            <a:r>
              <a:rPr lang="sk-SK" dirty="0" smtClean="0"/>
              <a:t>prijmem </a:t>
            </a:r>
            <a:r>
              <a:rPr lang="sk-SK" dirty="0"/>
              <a:t>pozvanie na osobný pohovor.</a:t>
            </a:r>
          </a:p>
          <a:p>
            <a:r>
              <a:rPr lang="sk-SK" dirty="0"/>
              <a:t>S pozdravom</a:t>
            </a:r>
          </a:p>
          <a:p>
            <a:r>
              <a:rPr lang="sk-SK" dirty="0" smtClean="0"/>
              <a:t>                                                                                </a:t>
            </a:r>
            <a:r>
              <a:rPr lang="sk-SK" dirty="0" smtClean="0"/>
              <a:t> </a:t>
            </a:r>
            <a:r>
              <a:rPr lang="sk-SK" dirty="0" smtClean="0"/>
              <a:t>Ing</a:t>
            </a:r>
            <a:r>
              <a:rPr lang="sk-SK" dirty="0"/>
              <a:t>. Tomáš Novotný</a:t>
            </a:r>
          </a:p>
          <a:p>
            <a:r>
              <a:rPr lang="sk-SK" dirty="0"/>
              <a:t/>
            </a:r>
            <a:br>
              <a:rPr lang="sk-SK" dirty="0"/>
            </a:br>
            <a:r>
              <a:rPr lang="sk-SK" b="1" dirty="0"/>
              <a:t>Prílohy:</a:t>
            </a:r>
            <a:r>
              <a:rPr lang="sk-SK" dirty="0"/>
              <a:t> životopis, motivačný list, kópia vysokoškolského diplomu</a:t>
            </a:r>
          </a:p>
        </p:txBody>
      </p:sp>
    </p:spTree>
    <p:extLst>
      <p:ext uri="{BB962C8B-B14F-4D97-AF65-F5344CB8AC3E}">
        <p14:creationId xmlns:p14="http://schemas.microsoft.com/office/powerpoint/2010/main" val="76443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196752"/>
            <a:ext cx="8229600" cy="5112568"/>
          </a:xfrm>
        </p:spPr>
        <p:txBody>
          <a:bodyPr>
            <a:normAutofit fontScale="85000" lnSpcReduction="20000"/>
          </a:bodyPr>
          <a:lstStyle/>
          <a:p>
            <a:pPr marL="0" indent="0" algn="ctr">
              <a:buNone/>
            </a:pPr>
            <a:r>
              <a:rPr lang="sk-SK" u="sng" dirty="0" smtClean="0"/>
              <a:t>Celkom </a:t>
            </a:r>
            <a:r>
              <a:rPr lang="sk-SK" u="sng" dirty="0"/>
              <a:t>na začiatku je dôležité nájsť si potenciálneho zamestnávateľa</a:t>
            </a:r>
            <a:r>
              <a:rPr lang="sk-SK" dirty="0"/>
              <a:t>, ktorý by </a:t>
            </a:r>
            <a:r>
              <a:rPr lang="sk-SK" dirty="0" smtClean="0"/>
              <a:t>mohol prichádzať </a:t>
            </a:r>
            <a:r>
              <a:rPr lang="sk-SK" dirty="0"/>
              <a:t>do úvahy, ktorý má voľné pracovné miesta a ktorý by mohol mať záujem </a:t>
            </a:r>
            <a:r>
              <a:rPr lang="sk-SK" dirty="0" smtClean="0"/>
              <a:t>o využitie </a:t>
            </a:r>
            <a:r>
              <a:rPr lang="sk-SK" dirty="0"/>
              <a:t>vašich odborných a osobnostných schopností. </a:t>
            </a:r>
            <a:endParaRPr lang="sk-SK" dirty="0" smtClean="0"/>
          </a:p>
          <a:p>
            <a:pPr marL="0" indent="0">
              <a:buNone/>
            </a:pPr>
            <a:r>
              <a:rPr lang="sk-SK" dirty="0" smtClean="0">
                <a:solidFill>
                  <a:srgbClr val="0070C0"/>
                </a:solidFill>
              </a:rPr>
              <a:t>Tu </a:t>
            </a:r>
            <a:r>
              <a:rPr lang="sk-SK" dirty="0">
                <a:solidFill>
                  <a:srgbClr val="0070C0"/>
                </a:solidFill>
              </a:rPr>
              <a:t>je možné použiť dva </a:t>
            </a:r>
            <a:r>
              <a:rPr lang="sk-SK" dirty="0" smtClean="0">
                <a:solidFill>
                  <a:srgbClr val="0070C0"/>
                </a:solidFill>
              </a:rPr>
              <a:t>základné </a:t>
            </a:r>
            <a:r>
              <a:rPr lang="pl-PL" dirty="0" smtClean="0">
                <a:solidFill>
                  <a:srgbClr val="0070C0"/>
                </a:solidFill>
              </a:rPr>
              <a:t>spôsoby </a:t>
            </a:r>
            <a:r>
              <a:rPr lang="pl-PL" dirty="0">
                <a:solidFill>
                  <a:srgbClr val="0070C0"/>
                </a:solidFill>
              </a:rPr>
              <a:t>uchádzania sa o zamestnanie:</a:t>
            </a:r>
          </a:p>
          <a:p>
            <a:pPr marL="0" indent="0">
              <a:buNone/>
            </a:pPr>
            <a:r>
              <a:rPr lang="sk-SK" b="1" dirty="0">
                <a:solidFill>
                  <a:srgbClr val="FF0000"/>
                </a:solidFill>
              </a:rPr>
              <a:t>a) </a:t>
            </a:r>
            <a:r>
              <a:rPr lang="sk-SK" b="1" i="1" dirty="0">
                <a:solidFill>
                  <a:srgbClr val="FF0000"/>
                </a:solidFill>
              </a:rPr>
              <a:t>prejavenie záujmu o inzerované voľné pracovné miesto- </a:t>
            </a:r>
            <a:r>
              <a:rPr lang="sk-SK" dirty="0"/>
              <a:t>najlepšie osobným, </a:t>
            </a:r>
            <a:r>
              <a:rPr lang="sk-SK" dirty="0" smtClean="0"/>
              <a:t>prípadne písomným </a:t>
            </a:r>
            <a:r>
              <a:rPr lang="sk-SK" dirty="0"/>
              <a:t>kontaktom,</a:t>
            </a:r>
          </a:p>
          <a:p>
            <a:pPr marL="0" indent="0">
              <a:buNone/>
            </a:pPr>
            <a:r>
              <a:rPr lang="sk-SK" b="1" dirty="0">
                <a:solidFill>
                  <a:srgbClr val="FF0000"/>
                </a:solidFill>
              </a:rPr>
              <a:t>b) </a:t>
            </a:r>
            <a:r>
              <a:rPr lang="sk-SK" b="1" i="1" dirty="0">
                <a:solidFill>
                  <a:srgbClr val="FF0000"/>
                </a:solidFill>
              </a:rPr>
              <a:t>tzv. slepé uchádzani</a:t>
            </a:r>
            <a:r>
              <a:rPr lang="sk-SK" b="1" dirty="0">
                <a:solidFill>
                  <a:srgbClr val="FF0000"/>
                </a:solidFill>
              </a:rPr>
              <a:t>e </a:t>
            </a:r>
            <a:r>
              <a:rPr lang="sk-SK" dirty="0"/>
              <a:t>- zaslanie žiadosti a ostatných materiálov bez toho, aby </a:t>
            </a:r>
            <a:r>
              <a:rPr lang="sk-SK" dirty="0" smtClean="0"/>
              <a:t>bolo vopred </a:t>
            </a:r>
            <a:r>
              <a:rPr lang="sk-SK" dirty="0"/>
              <a:t>zrejmé , či daná firma v súčasnosti hľadá nových ľudí alebo </a:t>
            </a:r>
            <a:r>
              <a:rPr lang="sk-SK" dirty="0" smtClean="0"/>
              <a:t>nie. Nemožno </a:t>
            </a:r>
            <a:r>
              <a:rPr lang="sk-SK" dirty="0"/>
              <a:t>jednoznačne určiť, ktorý spôsob je lepší – všetko závisí od </a:t>
            </a:r>
            <a:r>
              <a:rPr lang="sk-SK" dirty="0" smtClean="0"/>
              <a:t>Vášho profesionálneho</a:t>
            </a:r>
            <a:r>
              <a:rPr lang="sk-SK" dirty="0"/>
              <a:t>, premysleného a dôsledného postupu pri ich uplatňovaní.</a:t>
            </a:r>
          </a:p>
        </p:txBody>
      </p:sp>
      <p:sp>
        <p:nvSpPr>
          <p:cNvPr id="2" name="Nadpis 1"/>
          <p:cNvSpPr>
            <a:spLocks noGrp="1"/>
          </p:cNvSpPr>
          <p:nvPr>
            <p:ph type="title"/>
          </p:nvPr>
        </p:nvSpPr>
        <p:spPr/>
        <p:txBody>
          <a:bodyPr>
            <a:normAutofit fontScale="90000"/>
          </a:bodyPr>
          <a:lstStyle/>
          <a:p>
            <a:r>
              <a:rPr lang="sk-SK" b="1" dirty="0">
                <a:solidFill>
                  <a:srgbClr val="FF0000"/>
                </a:solidFill>
              </a:rPr>
              <a:t>Postup úspešného hľadania </a:t>
            </a:r>
            <a:r>
              <a:rPr lang="sk-SK" b="1" dirty="0" smtClean="0">
                <a:solidFill>
                  <a:srgbClr val="FF0000"/>
                </a:solidFill>
              </a:rPr>
              <a:t>práce</a:t>
            </a:r>
            <a:endParaRPr lang="sk-SK" dirty="0"/>
          </a:p>
        </p:txBody>
      </p:sp>
    </p:spTree>
    <p:extLst>
      <p:ext uri="{BB962C8B-B14F-4D97-AF65-F5344CB8AC3E}">
        <p14:creationId xmlns:p14="http://schemas.microsoft.com/office/powerpoint/2010/main" val="36286853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i="1" dirty="0" smtClean="0">
                <a:solidFill>
                  <a:srgbClr val="FF0000"/>
                </a:solidFill>
              </a:rPr>
              <a:t>ŽIADOSŤ -VZOR</a:t>
            </a:r>
            <a:endParaRPr lang="sk-SK" i="1" dirty="0">
              <a:solidFill>
                <a:srgbClr val="FF0000"/>
              </a:solidFill>
            </a:endParaRPr>
          </a:p>
        </p:txBody>
      </p:sp>
      <p:sp>
        <p:nvSpPr>
          <p:cNvPr id="3" name="Obdĺžnik 2"/>
          <p:cNvSpPr/>
          <p:nvPr/>
        </p:nvSpPr>
        <p:spPr>
          <a:xfrm>
            <a:off x="895012" y="2924944"/>
            <a:ext cx="7704856" cy="646331"/>
          </a:xfrm>
          <a:prstGeom prst="rect">
            <a:avLst/>
          </a:prstGeom>
        </p:spPr>
        <p:txBody>
          <a:bodyPr wrap="square">
            <a:spAutoFit/>
          </a:bodyPr>
          <a:lstStyle/>
          <a:p>
            <a:r>
              <a:rPr lang="sk-SK" sz="3600" b="1" dirty="0"/>
              <a:t>Žiadosť o </a:t>
            </a:r>
            <a:r>
              <a:rPr lang="sk-SK" sz="3600" b="1" dirty="0" smtClean="0"/>
              <a:t>zamestnanie  s inzerátom</a:t>
            </a:r>
            <a:endParaRPr lang="sk-SK" sz="3600" b="1" dirty="0"/>
          </a:p>
        </p:txBody>
      </p:sp>
    </p:spTree>
    <p:extLst>
      <p:ext uri="{BB962C8B-B14F-4D97-AF65-F5344CB8AC3E}">
        <p14:creationId xmlns:p14="http://schemas.microsoft.com/office/powerpoint/2010/main" val="1093555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431032" y="260647"/>
            <a:ext cx="8712968" cy="6740307"/>
          </a:xfrm>
          <a:prstGeom prst="rect">
            <a:avLst/>
          </a:prstGeom>
        </p:spPr>
        <p:txBody>
          <a:bodyPr wrap="square">
            <a:spAutoFit/>
          </a:bodyPr>
          <a:lstStyle/>
          <a:p>
            <a:pPr algn="ctr"/>
            <a:r>
              <a:rPr lang="sk-SK" b="1" u="sng" dirty="0"/>
              <a:t>Ing. Petra Zodpovedná, </a:t>
            </a:r>
            <a:r>
              <a:rPr lang="sk-SK" b="1" u="sng" dirty="0" err="1"/>
              <a:t>Račianské</a:t>
            </a:r>
            <a:r>
              <a:rPr lang="sk-SK" b="1" u="sng" dirty="0"/>
              <a:t> mýto 12/345, 831 02 Bratislava</a:t>
            </a:r>
            <a:endParaRPr lang="sk-SK" dirty="0"/>
          </a:p>
          <a:p>
            <a:r>
              <a:rPr lang="sk-SK" dirty="0"/>
              <a:t/>
            </a:r>
            <a:br>
              <a:rPr lang="sk-SK" dirty="0"/>
            </a:br>
            <a:r>
              <a:rPr lang="sk-SK" dirty="0" smtClean="0"/>
              <a:t>					</a:t>
            </a:r>
            <a:r>
              <a:rPr lang="sk-SK" dirty="0" smtClean="0"/>
              <a:t>Financie </a:t>
            </a:r>
            <a:r>
              <a:rPr lang="sk-SK" dirty="0"/>
              <a:t>a mzdy a.s.</a:t>
            </a:r>
            <a:br>
              <a:rPr lang="sk-SK" dirty="0"/>
            </a:br>
            <a:r>
              <a:rPr lang="sk-SK" dirty="0" smtClean="0"/>
              <a:t>				</a:t>
            </a:r>
            <a:r>
              <a:rPr lang="sk-SK" dirty="0"/>
              <a:t> </a:t>
            </a:r>
            <a:r>
              <a:rPr lang="sk-SK" dirty="0" smtClean="0"/>
              <a:t>            </a:t>
            </a:r>
            <a:r>
              <a:rPr lang="sk-SK" dirty="0" smtClean="0"/>
              <a:t>Mgr</a:t>
            </a:r>
            <a:r>
              <a:rPr lang="sk-SK" dirty="0"/>
              <a:t>. Peter </a:t>
            </a:r>
            <a:r>
              <a:rPr lang="sk-SK" dirty="0" err="1"/>
              <a:t>Čmelinský</a:t>
            </a:r>
            <a:r>
              <a:rPr lang="sk-SK" dirty="0"/>
              <a:t/>
            </a:r>
            <a:br>
              <a:rPr lang="sk-SK" dirty="0"/>
            </a:br>
            <a:r>
              <a:rPr lang="sk-SK" dirty="0" smtClean="0"/>
              <a:t>					</a:t>
            </a:r>
            <a:r>
              <a:rPr lang="sk-SK" dirty="0" smtClean="0"/>
              <a:t>Trnavské </a:t>
            </a:r>
            <a:r>
              <a:rPr lang="sk-SK" dirty="0"/>
              <a:t>mýto 81</a:t>
            </a:r>
            <a:br>
              <a:rPr lang="sk-SK" dirty="0"/>
            </a:br>
            <a:r>
              <a:rPr lang="sk-SK" dirty="0" smtClean="0"/>
              <a:t>					</a:t>
            </a:r>
            <a:r>
              <a:rPr lang="sk-SK" dirty="0" smtClean="0"/>
              <a:t>831 </a:t>
            </a:r>
            <a:r>
              <a:rPr lang="sk-SK" dirty="0"/>
              <a:t>02 Bratislava</a:t>
            </a:r>
          </a:p>
          <a:p>
            <a:r>
              <a:rPr lang="sk-SK" dirty="0" smtClean="0"/>
              <a:t>Bratislava</a:t>
            </a:r>
            <a:r>
              <a:rPr lang="sk-SK" dirty="0"/>
              <a:t>, </a:t>
            </a:r>
            <a:r>
              <a:rPr lang="sk-SK" dirty="0" smtClean="0"/>
              <a:t>27.9.2016</a:t>
            </a:r>
            <a:endParaRPr lang="sk-SK" dirty="0"/>
          </a:p>
          <a:p>
            <a:r>
              <a:rPr lang="sk-SK" dirty="0"/>
              <a:t/>
            </a:r>
            <a:br>
              <a:rPr lang="sk-SK" dirty="0"/>
            </a:br>
            <a:r>
              <a:rPr lang="sk-SK" b="1" dirty="0" smtClean="0"/>
              <a:t>Žiadosť </a:t>
            </a:r>
            <a:r>
              <a:rPr lang="sk-SK" b="1" dirty="0"/>
              <a:t>o prijatie do zamestnania</a:t>
            </a:r>
            <a:r>
              <a:rPr lang="sk-SK" dirty="0"/>
              <a:t/>
            </a:r>
            <a:br>
              <a:rPr lang="sk-SK" dirty="0"/>
            </a:br>
            <a:endParaRPr lang="sk-SK" dirty="0" smtClean="0"/>
          </a:p>
          <a:p>
            <a:r>
              <a:rPr lang="sk-SK" dirty="0" smtClean="0"/>
              <a:t>Na </a:t>
            </a:r>
            <a:r>
              <a:rPr lang="sk-SK" dirty="0"/>
              <a:t>základe inzerátu uverejneného na stránke </a:t>
            </a:r>
            <a:r>
              <a:rPr lang="sk-SK" dirty="0" err="1">
                <a:hlinkClick r:id="rId2"/>
              </a:rPr>
              <a:t>www.minimalnamzda.sk</a:t>
            </a:r>
            <a:r>
              <a:rPr lang="sk-SK" dirty="0"/>
              <a:t> zo dňa 27.3.2015 sa chcem uchádzať o pracovnú pozíciu mzdovej účtovníčky vo vašej firme.</a:t>
            </a:r>
          </a:p>
          <a:p>
            <a:r>
              <a:rPr lang="sk-SK" dirty="0"/>
              <a:t>Ako mzdová účtovníčka som pracovala 10 rokov. Pravidelne som robila firmám jednoduché a podvojné účtovníctvo. Mám skúsenosti so všetkými typmi daňového priznania. Ovládam prácu na počítači (prstoklad, Excel, Word, </a:t>
            </a:r>
            <a:r>
              <a:rPr lang="sk-SK" dirty="0" err="1"/>
              <a:t>Power</a:t>
            </a:r>
            <a:r>
              <a:rPr lang="sk-SK" dirty="0"/>
              <a:t> Point). Plynule rozprávam po anglicky a mám základy nemčiny. Medzi moje silné stránky patrí zodpovednosť a dochvíľnosť.</a:t>
            </a:r>
          </a:p>
          <a:p>
            <a:r>
              <a:rPr lang="sk-SK" dirty="0"/>
              <a:t>Veľmi rada sa s Vami stretnem na osobnom pohovore.</a:t>
            </a:r>
          </a:p>
          <a:p>
            <a:r>
              <a:rPr lang="sk-SK" dirty="0"/>
              <a:t>Za kladné vybavenie žiadosti ďakujem.</a:t>
            </a:r>
          </a:p>
          <a:p>
            <a:r>
              <a:rPr lang="sk-SK" dirty="0"/>
              <a:t>S pozdravom</a:t>
            </a:r>
          </a:p>
          <a:p>
            <a:r>
              <a:rPr lang="sk-SK" dirty="0" smtClean="0"/>
              <a:t>                                                                                Ing. </a:t>
            </a:r>
            <a:r>
              <a:rPr lang="sk-SK" dirty="0"/>
              <a:t>Petra Zodpovedná</a:t>
            </a:r>
          </a:p>
          <a:p>
            <a:r>
              <a:rPr lang="sk-SK" dirty="0"/>
              <a:t/>
            </a:r>
            <a:br>
              <a:rPr lang="sk-SK" dirty="0"/>
            </a:br>
            <a:r>
              <a:rPr lang="sk-SK" b="1" dirty="0" smtClean="0"/>
              <a:t>Prílohy</a:t>
            </a:r>
            <a:r>
              <a:rPr lang="sk-SK" b="1" dirty="0"/>
              <a:t>:</a:t>
            </a:r>
            <a:r>
              <a:rPr lang="sk-SK" dirty="0"/>
              <a:t> životopis, motivačný list</a:t>
            </a:r>
          </a:p>
        </p:txBody>
      </p:sp>
    </p:spTree>
    <p:extLst>
      <p:ext uri="{BB962C8B-B14F-4D97-AF65-F5344CB8AC3E}">
        <p14:creationId xmlns:p14="http://schemas.microsoft.com/office/powerpoint/2010/main" val="3485173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endParaRPr lang="sk-SK" dirty="0" smtClean="0"/>
          </a:p>
          <a:p>
            <a:endParaRPr lang="sk-SK" dirty="0"/>
          </a:p>
          <a:p>
            <a:pPr marL="0" indent="0" algn="ctr">
              <a:buNone/>
            </a:pPr>
            <a:r>
              <a:rPr lang="sk-SK" dirty="0" smtClean="0"/>
              <a:t> Žiadosť pre absolventov</a:t>
            </a:r>
            <a:endParaRPr lang="sk-SK" dirty="0"/>
          </a:p>
        </p:txBody>
      </p:sp>
      <p:sp>
        <p:nvSpPr>
          <p:cNvPr id="2" name="Nadpis 1"/>
          <p:cNvSpPr>
            <a:spLocks noGrp="1"/>
          </p:cNvSpPr>
          <p:nvPr>
            <p:ph type="title"/>
          </p:nvPr>
        </p:nvSpPr>
        <p:spPr/>
        <p:txBody>
          <a:bodyPr>
            <a:normAutofit/>
          </a:bodyPr>
          <a:lstStyle/>
          <a:p>
            <a:r>
              <a:rPr lang="sk-SK" b="1" dirty="0" smtClean="0"/>
              <a:t>ŽIADOSŤ - VZOR</a:t>
            </a:r>
            <a:endParaRPr lang="sk-SK" dirty="0"/>
          </a:p>
        </p:txBody>
      </p:sp>
    </p:spTree>
    <p:extLst>
      <p:ext uri="{BB962C8B-B14F-4D97-AF65-F5344CB8AC3E}">
        <p14:creationId xmlns:p14="http://schemas.microsoft.com/office/powerpoint/2010/main" val="28708165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251520" y="188641"/>
            <a:ext cx="8784976" cy="7294305"/>
          </a:xfrm>
          <a:prstGeom prst="rect">
            <a:avLst/>
          </a:prstGeom>
        </p:spPr>
        <p:txBody>
          <a:bodyPr wrap="square">
            <a:spAutoFit/>
          </a:bodyPr>
          <a:lstStyle/>
          <a:p>
            <a:pPr algn="ctr"/>
            <a:r>
              <a:rPr lang="sk-SK" b="1" u="sng" dirty="0"/>
              <a:t>Mgr. Tomáš Ekonomický, </a:t>
            </a:r>
            <a:r>
              <a:rPr lang="sk-SK" b="1" u="sng" dirty="0" err="1"/>
              <a:t>Šancová</a:t>
            </a:r>
            <a:r>
              <a:rPr lang="sk-SK" b="1" u="sng" dirty="0"/>
              <a:t>, 821 01 Bratislava</a:t>
            </a:r>
            <a:endParaRPr lang="sk-SK" dirty="0"/>
          </a:p>
          <a:p>
            <a:r>
              <a:rPr lang="sk-SK" dirty="0"/>
              <a:t/>
            </a:r>
            <a:br>
              <a:rPr lang="sk-SK" dirty="0"/>
            </a:br>
            <a:r>
              <a:rPr lang="sk-SK" dirty="0" smtClean="0"/>
              <a:t>				            </a:t>
            </a:r>
            <a:r>
              <a:rPr lang="sk-SK" dirty="0" smtClean="0"/>
              <a:t>Personálne </a:t>
            </a:r>
            <a:r>
              <a:rPr lang="sk-SK" dirty="0"/>
              <a:t>mzdy, a.s.</a:t>
            </a:r>
            <a:br>
              <a:rPr lang="sk-SK" dirty="0"/>
            </a:br>
            <a:r>
              <a:rPr lang="sk-SK" dirty="0" smtClean="0"/>
              <a:t>					Ing</a:t>
            </a:r>
            <a:r>
              <a:rPr lang="sk-SK" dirty="0"/>
              <a:t>. Martina Kratochvílová</a:t>
            </a:r>
            <a:br>
              <a:rPr lang="sk-SK" dirty="0"/>
            </a:br>
            <a:r>
              <a:rPr lang="sk-SK" dirty="0" smtClean="0"/>
              <a:t>					</a:t>
            </a:r>
            <a:r>
              <a:rPr lang="sk-SK" dirty="0" err="1" smtClean="0"/>
              <a:t>Račianské</a:t>
            </a:r>
            <a:r>
              <a:rPr lang="sk-SK" dirty="0" smtClean="0"/>
              <a:t> </a:t>
            </a:r>
            <a:r>
              <a:rPr lang="sk-SK" dirty="0"/>
              <a:t>mýto 17/72</a:t>
            </a:r>
            <a:br>
              <a:rPr lang="sk-SK" dirty="0"/>
            </a:br>
            <a:r>
              <a:rPr lang="sk-SK" dirty="0" smtClean="0"/>
              <a:t>					821 </a:t>
            </a:r>
            <a:r>
              <a:rPr lang="sk-SK" dirty="0"/>
              <a:t>01 Bratislava</a:t>
            </a:r>
          </a:p>
          <a:p>
            <a:r>
              <a:rPr lang="sk-SK" dirty="0" smtClean="0"/>
              <a:t>Bratislava</a:t>
            </a:r>
            <a:r>
              <a:rPr lang="sk-SK" dirty="0"/>
              <a:t>, </a:t>
            </a:r>
            <a:r>
              <a:rPr lang="sk-SK" dirty="0" smtClean="0"/>
              <a:t>2.9.2016</a:t>
            </a:r>
            <a:endParaRPr lang="sk-SK" dirty="0"/>
          </a:p>
          <a:p>
            <a:endParaRPr lang="sk-SK" dirty="0"/>
          </a:p>
          <a:p>
            <a:r>
              <a:rPr lang="sk-SK" b="1" dirty="0"/>
              <a:t>Žiadosť o prijatie do zamestnania</a:t>
            </a:r>
            <a:r>
              <a:rPr lang="sk-SK" dirty="0"/>
              <a:t/>
            </a:r>
            <a:br>
              <a:rPr lang="sk-SK" dirty="0"/>
            </a:br>
            <a:endParaRPr lang="sk-SK" dirty="0" smtClean="0"/>
          </a:p>
          <a:p>
            <a:r>
              <a:rPr lang="sk-SK" dirty="0" smtClean="0"/>
              <a:t>Na </a:t>
            </a:r>
            <a:r>
              <a:rPr lang="sk-SK" dirty="0"/>
              <a:t>základe získaných informácií o vašej akciovej spoločnosti si vás dovoľujem úctivo požiadať o prijatie do zamestnania. Mám záujem o prácu v oblasti administratívy.</a:t>
            </a:r>
          </a:p>
          <a:p>
            <a:r>
              <a:rPr lang="sk-SK" dirty="0"/>
              <a:t>V roku </a:t>
            </a:r>
            <a:r>
              <a:rPr lang="sk-SK" dirty="0" smtClean="0"/>
              <a:t>2016 </a:t>
            </a:r>
            <a:r>
              <a:rPr lang="sk-SK" dirty="0"/>
              <a:t>som štátnou záverečnou skúškou ukončil vysokoškolské štúdium na Univerzite Komenského v Bratislave, fakulte sociálnych a ekonomických vied v študijnom programe sociálna a pracovná psychológia.</a:t>
            </a:r>
          </a:p>
          <a:p>
            <a:r>
              <a:rPr lang="sk-SK" dirty="0"/>
              <a:t>Ovládam prácu na počítači – MS Word, Excel, PowerPoint ako aj prstoklad, ktorý umožňuje rýchlu prácu na počítači. Mám vodičský preukaz </a:t>
            </a:r>
            <a:r>
              <a:rPr lang="sk-SK" dirty="0" err="1"/>
              <a:t>sk</a:t>
            </a:r>
            <a:r>
              <a:rPr lang="sk-SK" dirty="0"/>
              <a:t>. B.</a:t>
            </a:r>
          </a:p>
          <a:p>
            <a:r>
              <a:rPr lang="sk-SK" dirty="0"/>
              <a:t>Do pracovného pomeru môžem nastúpiť ihneď.</a:t>
            </a:r>
          </a:p>
          <a:p>
            <a:r>
              <a:rPr lang="sk-SK" dirty="0"/>
              <a:t>S </a:t>
            </a:r>
            <a:r>
              <a:rPr lang="sk-SK" dirty="0" smtClean="0"/>
              <a:t>úctou                                                                                             </a:t>
            </a:r>
            <a:r>
              <a:rPr lang="sk-SK" dirty="0" smtClean="0"/>
              <a:t>    </a:t>
            </a:r>
          </a:p>
          <a:p>
            <a:r>
              <a:rPr lang="sk-SK" dirty="0"/>
              <a:t> </a:t>
            </a:r>
            <a:r>
              <a:rPr lang="sk-SK" dirty="0" smtClean="0"/>
              <a:t>                                                               </a:t>
            </a:r>
            <a:r>
              <a:rPr lang="sk-SK" dirty="0" smtClean="0"/>
              <a:t>Mgr</a:t>
            </a:r>
            <a:r>
              <a:rPr lang="sk-SK" dirty="0"/>
              <a:t>. </a:t>
            </a:r>
            <a:r>
              <a:rPr lang="sk-SK" dirty="0" smtClean="0"/>
              <a:t>Tomáš </a:t>
            </a:r>
            <a:r>
              <a:rPr lang="sk-SK" dirty="0"/>
              <a:t>Ekonomický</a:t>
            </a:r>
          </a:p>
          <a:p>
            <a:r>
              <a:rPr lang="sk-SK" dirty="0"/>
              <a:t/>
            </a:r>
            <a:br>
              <a:rPr lang="sk-SK" dirty="0"/>
            </a:br>
            <a:r>
              <a:rPr lang="sk-SK" b="1" dirty="0"/>
              <a:t>Prílohy:</a:t>
            </a:r>
            <a:r>
              <a:rPr lang="sk-SK" dirty="0"/>
              <a:t> fotokópia vysokoškolského diplomu, životopis</a:t>
            </a:r>
          </a:p>
          <a:p>
            <a:r>
              <a:rPr lang="sk-SK" dirty="0"/>
              <a:t/>
            </a:r>
            <a:br>
              <a:rPr lang="sk-SK" dirty="0"/>
            </a:br>
            <a:endParaRPr lang="sk-SK" dirty="0"/>
          </a:p>
        </p:txBody>
      </p:sp>
    </p:spTree>
    <p:extLst>
      <p:ext uri="{BB962C8B-B14F-4D97-AF65-F5344CB8AC3E}">
        <p14:creationId xmlns:p14="http://schemas.microsoft.com/office/powerpoint/2010/main" val="1863963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lenka_000\Desktop\poradenstvo\obrazok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symbol obsahu 2"/>
          <p:cNvSpPr>
            <a:spLocks noGrp="1"/>
          </p:cNvSpPr>
          <p:nvPr>
            <p:ph idx="1"/>
          </p:nvPr>
        </p:nvSpPr>
        <p:spPr/>
        <p:txBody>
          <a:bodyPr>
            <a:normAutofit/>
          </a:bodyPr>
          <a:lstStyle/>
          <a:p>
            <a:r>
              <a:rPr lang="sk-SK" b="1" dirty="0"/>
              <a:t>Čo je to motivačný list</a:t>
            </a:r>
          </a:p>
          <a:p>
            <a:pPr marL="0" indent="0">
              <a:buNone/>
            </a:pPr>
            <a:endParaRPr lang="sk-SK" dirty="0"/>
          </a:p>
          <a:p>
            <a:r>
              <a:rPr lang="sk-SK" dirty="0"/>
              <a:t/>
            </a:r>
            <a:br>
              <a:rPr lang="sk-SK" dirty="0"/>
            </a:br>
            <a:r>
              <a:rPr lang="sk-SK" dirty="0"/>
              <a:t>Motivačný list je typ dokumentu, ktorý má napomôcť uchádzačovi dostať sa do užšieho výberu. Jeho hlavným cieľom je dostať sa na osobný pohovor. Štandardne sa posiela so životopisom. Motivačný list niektoré firmy podceňujú a naopak niektoré mu prikladajú veľký význam.</a:t>
            </a:r>
          </a:p>
          <a:p>
            <a:endParaRPr lang="sk-SK" dirty="0"/>
          </a:p>
        </p:txBody>
      </p:sp>
      <p:sp>
        <p:nvSpPr>
          <p:cNvPr id="2" name="Nadpis 1"/>
          <p:cNvSpPr>
            <a:spLocks noGrp="1"/>
          </p:cNvSpPr>
          <p:nvPr>
            <p:ph type="title"/>
          </p:nvPr>
        </p:nvSpPr>
        <p:spPr/>
        <p:txBody>
          <a:bodyPr/>
          <a:lstStyle/>
          <a:p>
            <a:r>
              <a:rPr lang="sk-SK" dirty="0" smtClean="0"/>
              <a:t>MOTIVAČNÝ LIST</a:t>
            </a:r>
            <a:endParaRPr lang="sk-SK" dirty="0"/>
          </a:p>
        </p:txBody>
      </p:sp>
    </p:spTree>
    <p:extLst>
      <p:ext uri="{BB962C8B-B14F-4D97-AF65-F5344CB8AC3E}">
        <p14:creationId xmlns:p14="http://schemas.microsoft.com/office/powerpoint/2010/main" val="1173730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r>
              <a:rPr lang="sk-SK" dirty="0" smtClean="0"/>
              <a:t>Ide </a:t>
            </a:r>
            <a:r>
              <a:rPr lang="sk-SK" dirty="0"/>
              <a:t>o to, aby sme človeka, ktorý ho číta zaujali. Veľakrát sa jednoducho stane, že zamestnávateľ si prečíta motivačný list a jednoducho si povie: </a:t>
            </a:r>
            <a:r>
              <a:rPr lang="sk-SK" b="1" dirty="0"/>
              <a:t>„To je ten človek, ktorého hľadám“</a:t>
            </a:r>
            <a:r>
              <a:rPr lang="sk-SK" dirty="0"/>
              <a:t>. Môže sa stať, že váš životopis je priemerný a obyčajný a na základe dobrej motivácie sa dostanete na pohor. Netreba však zabúdať aj na fakt, že nie vždy sa motivačný list podarí dobre napísať. Skúsenosť ale hovorí jasnou rečou, </a:t>
            </a:r>
            <a:r>
              <a:rPr lang="sk-SK" b="1" dirty="0">
                <a:solidFill>
                  <a:srgbClr val="FF0000"/>
                </a:solidFill>
              </a:rPr>
              <a:t>až 95% motivačných listov je pre posúdenie žiadosti pozitívnym alebo neutrálnym signálom. Je to dané aj tým, že niečím vyniknete na rozdiel od iných uchádzačov.</a:t>
            </a:r>
          </a:p>
          <a:p>
            <a:r>
              <a:rPr lang="sk-SK" dirty="0"/>
              <a:t/>
            </a:r>
            <a:br>
              <a:rPr lang="sk-SK" dirty="0"/>
            </a:br>
            <a:endParaRPr lang="sk-SK" dirty="0"/>
          </a:p>
        </p:txBody>
      </p:sp>
      <p:sp>
        <p:nvSpPr>
          <p:cNvPr id="2" name="Nadpis 1"/>
          <p:cNvSpPr>
            <a:spLocks noGrp="1"/>
          </p:cNvSpPr>
          <p:nvPr>
            <p:ph type="title"/>
          </p:nvPr>
        </p:nvSpPr>
        <p:spPr/>
        <p:txBody>
          <a:bodyPr>
            <a:normAutofit fontScale="90000"/>
          </a:bodyPr>
          <a:lstStyle/>
          <a:p>
            <a:r>
              <a:rPr lang="sk-SK" b="1" dirty="0"/>
              <a:t>Čo ním chceme dosiahnuť?</a:t>
            </a:r>
            <a:br>
              <a:rPr lang="sk-SK" b="1" dirty="0"/>
            </a:br>
            <a:endParaRPr lang="sk-SK" dirty="0"/>
          </a:p>
        </p:txBody>
      </p:sp>
      <p:pic>
        <p:nvPicPr>
          <p:cNvPr id="18434" name="Picture 2" descr="C:\Users\lenka_000\Desktop\poradenstvo\obrazok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581128"/>
            <a:ext cx="3657600"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763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Skôr </a:t>
            </a:r>
            <a:r>
              <a:rPr lang="sk-SK" dirty="0"/>
              <a:t>než ho začnete písať, je dôležité si uvedomiť, že by sme mali dodržiavať určité pravidlá pri jeho písaní. Mali by sme byť struční a dostatočne výstižní. Rozsah by sa mal pohybovať v rozmedzí 0,5 až 1 normostrana. </a:t>
            </a:r>
            <a:r>
              <a:rPr lang="sk-SK" dirty="0">
                <a:solidFill>
                  <a:srgbClr val="FF0000"/>
                </a:solidFill>
              </a:rPr>
              <a:t>Napísať ho dlhší ako na jednu stranu formátu A4 je zásadná chyba</a:t>
            </a:r>
            <a:r>
              <a:rPr lang="sk-SK" dirty="0"/>
              <a:t>. </a:t>
            </a:r>
          </a:p>
        </p:txBody>
      </p:sp>
      <p:sp>
        <p:nvSpPr>
          <p:cNvPr id="2" name="Nadpis 1"/>
          <p:cNvSpPr>
            <a:spLocks noGrp="1"/>
          </p:cNvSpPr>
          <p:nvPr>
            <p:ph type="title"/>
          </p:nvPr>
        </p:nvSpPr>
        <p:spPr/>
        <p:txBody>
          <a:bodyPr>
            <a:normAutofit fontScale="90000"/>
          </a:bodyPr>
          <a:lstStyle/>
          <a:p>
            <a:r>
              <a:rPr lang="sk-SK" b="1" dirty="0"/>
              <a:t>Štruktúra motivačného listu</a:t>
            </a:r>
            <a:br>
              <a:rPr lang="sk-SK" b="1" dirty="0"/>
            </a:br>
            <a:endParaRPr lang="sk-SK" dirty="0"/>
          </a:p>
        </p:txBody>
      </p:sp>
    </p:spTree>
    <p:extLst>
      <p:ext uri="{BB962C8B-B14F-4D97-AF65-F5344CB8AC3E}">
        <p14:creationId xmlns:p14="http://schemas.microsoft.com/office/powerpoint/2010/main" val="36662692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pPr marL="0" indent="0">
              <a:buNone/>
            </a:pPr>
            <a:r>
              <a:rPr lang="sk-SK" b="1" dirty="0"/>
              <a:t>1. Hlavička</a:t>
            </a:r>
          </a:p>
          <a:p>
            <a:pPr marL="0" indent="0">
              <a:buNone/>
            </a:pPr>
            <a:r>
              <a:rPr lang="sk-SK" dirty="0"/>
              <a:t>Zarovnáte ju na stred. V nej sa uvádza titul, krstné meno a priezvisko autora. Ďalej nasleduje adresa, poštové smerovacie číslo a mesto.</a:t>
            </a:r>
            <a:br>
              <a:rPr lang="sk-SK" dirty="0"/>
            </a:br>
            <a:endParaRPr lang="sk-SK" dirty="0"/>
          </a:p>
          <a:p>
            <a:pPr marL="0" indent="0">
              <a:buNone/>
            </a:pPr>
            <a:r>
              <a:rPr lang="sk-SK" b="1" dirty="0"/>
              <a:t>2. Údaje o spoločnosti</a:t>
            </a:r>
          </a:p>
          <a:p>
            <a:pPr marL="0" indent="0">
              <a:buNone/>
            </a:pPr>
            <a:r>
              <a:rPr lang="sk-SK" dirty="0"/>
              <a:t>Píšu sa pod seba vľavo, prípadne vpravo. Poradie je nasledovné: Názov spoločnosti, kontaktná osoba, ulica, PSČ a mesto.</a:t>
            </a:r>
            <a:br>
              <a:rPr lang="sk-SK" dirty="0"/>
            </a:br>
            <a:endParaRPr lang="sk-SK" dirty="0"/>
          </a:p>
          <a:p>
            <a:pPr marL="0" indent="0">
              <a:buNone/>
            </a:pPr>
            <a:r>
              <a:rPr lang="sk-SK" b="1" dirty="0"/>
              <a:t>3. Mesto a dátum</a:t>
            </a:r>
          </a:p>
          <a:p>
            <a:pPr marL="0" indent="0">
              <a:buNone/>
            </a:pPr>
            <a:r>
              <a:rPr lang="sk-SK" dirty="0"/>
              <a:t>Napíšete dátum, kedy motivačný list odosielate a taktiež príslušné mesto. Napríklad: Žilina, </a:t>
            </a:r>
            <a:r>
              <a:rPr lang="sk-SK" dirty="0" smtClean="0"/>
              <a:t>10.1.2016</a:t>
            </a:r>
            <a:r>
              <a:rPr lang="sk-SK" dirty="0"/>
              <a:t/>
            </a:r>
            <a:br>
              <a:rPr lang="sk-SK" dirty="0"/>
            </a:br>
            <a:endParaRPr lang="sk-SK" dirty="0"/>
          </a:p>
          <a:p>
            <a:pPr marL="0" indent="0">
              <a:buNone/>
            </a:pPr>
            <a:endParaRPr lang="sk-SK" dirty="0"/>
          </a:p>
        </p:txBody>
      </p:sp>
      <p:sp>
        <p:nvSpPr>
          <p:cNvPr id="2" name="Nadpis 1"/>
          <p:cNvSpPr>
            <a:spLocks noGrp="1"/>
          </p:cNvSpPr>
          <p:nvPr>
            <p:ph type="title"/>
          </p:nvPr>
        </p:nvSpPr>
        <p:spPr/>
        <p:txBody>
          <a:bodyPr/>
          <a:lstStyle/>
          <a:p>
            <a:r>
              <a:rPr lang="sk-SK" dirty="0" smtClean="0"/>
              <a:t>Osnova –motivačného listu</a:t>
            </a:r>
            <a:endParaRPr lang="sk-SK" dirty="0"/>
          </a:p>
        </p:txBody>
      </p:sp>
    </p:spTree>
    <p:extLst>
      <p:ext uri="{BB962C8B-B14F-4D97-AF65-F5344CB8AC3E}">
        <p14:creationId xmlns:p14="http://schemas.microsoft.com/office/powerpoint/2010/main" val="11430948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88640"/>
            <a:ext cx="8229600" cy="6264696"/>
          </a:xfrm>
        </p:spPr>
        <p:txBody>
          <a:bodyPr>
            <a:normAutofit fontScale="25000" lnSpcReduction="20000"/>
          </a:bodyPr>
          <a:lstStyle/>
          <a:p>
            <a:pPr marL="0" indent="0">
              <a:buNone/>
            </a:pPr>
            <a:r>
              <a:rPr lang="sk-SK" sz="5100" b="1" dirty="0"/>
              <a:t>4. Obsah</a:t>
            </a:r>
          </a:p>
          <a:p>
            <a:pPr marL="0" indent="0">
              <a:buNone/>
            </a:pPr>
            <a:r>
              <a:rPr lang="sk-SK" sz="8000" dirty="0" smtClean="0">
                <a:solidFill>
                  <a:srgbClr val="FF0000"/>
                </a:solidFill>
              </a:rPr>
              <a:t>a)Netreba </a:t>
            </a:r>
            <a:r>
              <a:rPr lang="sk-SK" sz="8000" dirty="0">
                <a:solidFill>
                  <a:srgbClr val="FF0000"/>
                </a:solidFill>
              </a:rPr>
              <a:t>zabúdať na oslovenie</a:t>
            </a:r>
            <a:r>
              <a:rPr lang="sk-SK" sz="8000" dirty="0"/>
              <a:t>. Pri každej ponuke býva kontaktná osoba, tak ju zdvorilo oslovte: Vážená pani Meno Priezvisko.</a:t>
            </a:r>
            <a:br>
              <a:rPr lang="sk-SK" sz="8000" dirty="0"/>
            </a:br>
            <a:endParaRPr lang="sk-SK" sz="8000" dirty="0" smtClean="0"/>
          </a:p>
          <a:p>
            <a:pPr marL="0" indent="0">
              <a:buNone/>
            </a:pPr>
            <a:r>
              <a:rPr lang="sk-SK" sz="8000" b="1" dirty="0" smtClean="0"/>
              <a:t>b</a:t>
            </a:r>
            <a:r>
              <a:rPr lang="sk-SK" sz="8000" b="1" dirty="0"/>
              <a:t>)</a:t>
            </a:r>
            <a:r>
              <a:rPr lang="sk-SK" sz="8000" dirty="0"/>
              <a:t> V ďalšom odseku napíšete niečo o pracovnej pozícii na ktorú reagujete. </a:t>
            </a:r>
            <a:r>
              <a:rPr lang="sk-SK" sz="8000" dirty="0">
                <a:solidFill>
                  <a:srgbClr val="FF0000"/>
                </a:solidFill>
              </a:rPr>
              <a:t>Naštudujte si niečo o firme a pracovnej pozícii a povedzte v motivačnom liste, prečo ste si ju vybrali. Prvá veta je dôležitá. Začíname originálne a nie otrepanými frázami</a:t>
            </a:r>
            <a:r>
              <a:rPr lang="sk-SK" sz="8000" dirty="0"/>
              <a:t>, ktoré použilo množstvo ľudí pred vami.</a:t>
            </a:r>
          </a:p>
          <a:p>
            <a:pPr marL="0" indent="0">
              <a:buNone/>
            </a:pPr>
            <a:endParaRPr lang="sk-SK" sz="8000" b="1" dirty="0" smtClean="0"/>
          </a:p>
          <a:p>
            <a:pPr marL="0" indent="0">
              <a:buNone/>
            </a:pPr>
            <a:r>
              <a:rPr lang="sk-SK" sz="8000" b="1" dirty="0" smtClean="0"/>
              <a:t>c</a:t>
            </a:r>
            <a:r>
              <a:rPr lang="sk-SK" sz="8000" b="1" dirty="0"/>
              <a:t>)</a:t>
            </a:r>
            <a:r>
              <a:rPr lang="sk-SK" sz="8000" dirty="0"/>
              <a:t> </a:t>
            </a:r>
            <a:r>
              <a:rPr lang="sk-SK" sz="8000" dirty="0">
                <a:solidFill>
                  <a:srgbClr val="FF0000"/>
                </a:solidFill>
              </a:rPr>
              <a:t>Zapracujte úspechy, ktoré ste v živote dosiahli. Odvolávajte sa na súčasné zamestnania. </a:t>
            </a:r>
            <a:r>
              <a:rPr lang="sk-SK" sz="8000" dirty="0"/>
              <a:t>Pokojne spomeňte, čo na vás ľudia a šéf oceňovali. Skúsenosti hovoria o tom, že pokiaľ ste na pracovnom trhu viac ako 5 rokov, vaše štúdium zamestnávateľa moc nezaujíma. Pokiaľ ste </a:t>
            </a:r>
            <a:r>
              <a:rPr lang="sk-SK" sz="8000" dirty="0">
                <a:hlinkClick r:id="rId2"/>
              </a:rPr>
              <a:t>absolvent</a:t>
            </a:r>
            <a:r>
              <a:rPr lang="sk-SK" sz="8000" dirty="0"/>
              <a:t>, motivačný list sa bude písať zložitejšie. Vyzdvihnite, to čo vám predošlé zamestnania dali a čo môžete poskytnúť novému zamestnávateľovi.</a:t>
            </a:r>
          </a:p>
          <a:p>
            <a:pPr marL="0" indent="0">
              <a:buNone/>
            </a:pPr>
            <a:endParaRPr lang="sk-SK" sz="8000" b="1" dirty="0" smtClean="0"/>
          </a:p>
          <a:p>
            <a:pPr marL="0" indent="0">
              <a:buNone/>
            </a:pPr>
            <a:r>
              <a:rPr lang="sk-SK" sz="8000" b="1" dirty="0" smtClean="0"/>
              <a:t>d</a:t>
            </a:r>
            <a:r>
              <a:rPr lang="sk-SK" sz="8000" b="1" dirty="0"/>
              <a:t>)</a:t>
            </a:r>
            <a:r>
              <a:rPr lang="sk-SK" sz="8000" dirty="0"/>
              <a:t> </a:t>
            </a:r>
            <a:r>
              <a:rPr lang="sk-SK" sz="8000" dirty="0">
                <a:solidFill>
                  <a:srgbClr val="FF0000"/>
                </a:solidFill>
              </a:rPr>
              <a:t>Napíšte niečo o sebe</a:t>
            </a:r>
            <a:r>
              <a:rPr lang="sk-SK" sz="8000" dirty="0"/>
              <a:t>. Pochváľte sa tým, čo ovládate. Veľký pozor! </a:t>
            </a:r>
            <a:r>
              <a:rPr lang="sk-SK" sz="8000" b="1" dirty="0"/>
              <a:t>Chce to pridanú hodnotu a nie nudné opisovanie životopisu.</a:t>
            </a:r>
            <a:r>
              <a:rPr lang="sk-SK" sz="8000" dirty="0"/>
              <a:t> </a:t>
            </a:r>
            <a:r>
              <a:rPr lang="sk-SK" sz="8000" dirty="0">
                <a:solidFill>
                  <a:srgbClr val="FF0000"/>
                </a:solidFill>
              </a:rPr>
              <a:t>Životopis ste už predsa poslali, hádam nepošlete dva.</a:t>
            </a:r>
          </a:p>
          <a:p>
            <a:pPr marL="0" indent="0">
              <a:buNone/>
            </a:pPr>
            <a:r>
              <a:rPr lang="sk-SK" dirty="0"/>
              <a:t/>
            </a:r>
            <a:br>
              <a:rPr lang="sk-SK" dirty="0"/>
            </a:br>
            <a:endParaRPr lang="sk-SK" dirty="0"/>
          </a:p>
          <a:p>
            <a:endParaRPr lang="sk-SK" dirty="0"/>
          </a:p>
        </p:txBody>
      </p:sp>
    </p:spTree>
    <p:extLst>
      <p:ext uri="{BB962C8B-B14F-4D97-AF65-F5344CB8AC3E}">
        <p14:creationId xmlns:p14="http://schemas.microsoft.com/office/powerpoint/2010/main" val="40358298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b="1" dirty="0"/>
              <a:t>5. Záver</a:t>
            </a:r>
          </a:p>
          <a:p>
            <a:pPr marL="0" indent="0">
              <a:buNone/>
            </a:pPr>
            <a:r>
              <a:rPr lang="sk-SK" dirty="0"/>
              <a:t>V poslednom odseku nezabudnite spomenúť, že sa s danou firmou chcete stretnúť na osobnom pohovore. Motivačný list podpíšte. </a:t>
            </a:r>
          </a:p>
        </p:txBody>
      </p:sp>
    </p:spTree>
    <p:extLst>
      <p:ext uri="{BB962C8B-B14F-4D97-AF65-F5344CB8AC3E}">
        <p14:creationId xmlns:p14="http://schemas.microsoft.com/office/powerpoint/2010/main" val="279532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solidFill>
                  <a:srgbClr val="FF0000"/>
                </a:solidFill>
              </a:rPr>
              <a:t>Po vytypovaní vhodného zamestnávateľa nasleduje ďalšia nemenej dôležitá fáza </a:t>
            </a:r>
            <a:r>
              <a:rPr lang="sk-SK" dirty="0" smtClean="0">
                <a:solidFill>
                  <a:srgbClr val="FF0000"/>
                </a:solidFill>
              </a:rPr>
              <a:t>tohto procesu </a:t>
            </a:r>
            <a:r>
              <a:rPr lang="sk-SK" dirty="0">
                <a:solidFill>
                  <a:srgbClr val="FF0000"/>
                </a:solidFill>
              </a:rPr>
              <a:t>- </a:t>
            </a:r>
            <a:r>
              <a:rPr lang="sk-SK" b="1" i="1" dirty="0">
                <a:solidFill>
                  <a:srgbClr val="FF0000"/>
                </a:solidFill>
              </a:rPr>
              <a:t>príprava vyčerpávajúcich a </a:t>
            </a:r>
            <a:r>
              <a:rPr lang="sk-SK" b="1" i="1" dirty="0" smtClean="0">
                <a:solidFill>
                  <a:srgbClr val="FF0000"/>
                </a:solidFill>
              </a:rPr>
              <a:t>reprezentatívnych </a:t>
            </a:r>
            <a:r>
              <a:rPr lang="sk-SK" b="1" i="1" dirty="0">
                <a:solidFill>
                  <a:srgbClr val="FF0000"/>
                </a:solidFill>
              </a:rPr>
              <a:t>podkladových </a:t>
            </a:r>
            <a:r>
              <a:rPr lang="sk-SK" b="1" i="1" dirty="0" smtClean="0">
                <a:solidFill>
                  <a:srgbClr val="FF0000"/>
                </a:solidFill>
              </a:rPr>
              <a:t>materiálov a to</a:t>
            </a:r>
          </a:p>
          <a:p>
            <a:pPr marL="457200" indent="-457200">
              <a:buFont typeface="Wingdings" pitchFamily="2" charset="2"/>
              <a:buChar char="Ø"/>
            </a:pPr>
            <a:r>
              <a:rPr lang="sk-SK" dirty="0" smtClean="0"/>
              <a:t> </a:t>
            </a:r>
            <a:r>
              <a:rPr lang="sk-SK" dirty="0"/>
              <a:t>žiadosť,</a:t>
            </a:r>
          </a:p>
          <a:p>
            <a:pPr marL="457200" indent="-457200">
              <a:buFont typeface="Wingdings" pitchFamily="2" charset="2"/>
              <a:buChar char="Ø"/>
            </a:pPr>
            <a:r>
              <a:rPr lang="sk-SK" dirty="0" smtClean="0"/>
              <a:t> </a:t>
            </a:r>
            <a:r>
              <a:rPr lang="sk-SK" dirty="0"/>
              <a:t>životopis</a:t>
            </a:r>
            <a:r>
              <a:rPr lang="sk-SK" dirty="0" smtClean="0"/>
              <a:t>,</a:t>
            </a:r>
          </a:p>
          <a:p>
            <a:pPr>
              <a:buFont typeface="Wingdings" pitchFamily="2" charset="2"/>
              <a:buChar char="Ø"/>
            </a:pPr>
            <a:r>
              <a:rPr lang="sk-SK" dirty="0" smtClean="0"/>
              <a:t>  motivačný  list</a:t>
            </a:r>
          </a:p>
          <a:p>
            <a:pPr marL="109728" indent="0">
              <a:buNone/>
            </a:pPr>
            <a:r>
              <a:rPr lang="sk-SK" dirty="0"/>
              <a:t> </a:t>
            </a:r>
            <a:r>
              <a:rPr lang="sk-SK" dirty="0" smtClean="0"/>
              <a:t>                                                   </a:t>
            </a:r>
            <a:endParaRPr lang="sk-SK" dirty="0"/>
          </a:p>
        </p:txBody>
      </p:sp>
      <p:pic>
        <p:nvPicPr>
          <p:cNvPr id="5122" name="Picture 2" descr="C:\Users\lenka_000\Desktop\obrazky\image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14908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0458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404664"/>
            <a:ext cx="8363272" cy="5793507"/>
          </a:xfrm>
        </p:spPr>
        <p:txBody>
          <a:bodyPr>
            <a:noAutofit/>
          </a:bodyPr>
          <a:lstStyle/>
          <a:p>
            <a:pPr marL="0" indent="0" algn="ctr">
              <a:buNone/>
            </a:pPr>
            <a:r>
              <a:rPr lang="sk-SK" sz="2000" b="1" dirty="0">
                <a:solidFill>
                  <a:srgbClr val="FF0000"/>
                </a:solidFill>
              </a:rPr>
              <a:t>Ako nepísať motivačný list</a:t>
            </a:r>
          </a:p>
          <a:p>
            <a:pPr marL="0" indent="0">
              <a:buNone/>
            </a:pPr>
            <a:r>
              <a:rPr lang="sk-SK" sz="2000" dirty="0" smtClean="0"/>
              <a:t>Pri </a:t>
            </a:r>
            <a:r>
              <a:rPr lang="sk-SK" sz="2000" dirty="0"/>
              <a:t>písaní motivačného listu netreba zabúdať aj na chyby, ktorých sa uchádzači o zamestnanie dopúšťajú. Spomeniem preto tie hlavné:</a:t>
            </a:r>
            <a:br>
              <a:rPr lang="sk-SK" sz="2000" dirty="0"/>
            </a:br>
            <a:r>
              <a:rPr lang="sk-SK" sz="2000" b="1" dirty="0" smtClean="0"/>
              <a:t>1</a:t>
            </a:r>
            <a:r>
              <a:rPr lang="sk-SK" sz="2000" b="1" dirty="0"/>
              <a:t>. Pravopisné chyby:</a:t>
            </a:r>
          </a:p>
          <a:p>
            <a:pPr marL="0" indent="0">
              <a:buNone/>
            </a:pPr>
            <a:r>
              <a:rPr lang="sk-SK" sz="2000" dirty="0"/>
              <a:t>Slovenský jazyk patrí medzi najťažšie jazyky sveta. Nie každý ovláda pravopis na dostatočnej úrovni. Pokiaľ je v motivačnom liste množstvo chýb nepôsobí to vôbec príťažlivo. Netreba zabúdať, že personalisti sú v drvivej väčšine šikovní a študovaní ľudia. Pokiaľ máte v 8 vetách 5 chýb, motivačný list v takomto prípade pôsobí </a:t>
            </a:r>
            <a:r>
              <a:rPr lang="sk-SK" sz="2000" dirty="0" err="1"/>
              <a:t>demotivačne</a:t>
            </a:r>
            <a:r>
              <a:rPr lang="sk-SK" sz="2000" dirty="0"/>
              <a:t>. Ak je pravopis vaša slabá stránka, dajte si text niekomu skontrolovať.</a:t>
            </a:r>
            <a:br>
              <a:rPr lang="sk-SK" sz="2000" dirty="0"/>
            </a:br>
            <a:r>
              <a:rPr lang="sk-SK" sz="2000" b="1" dirty="0" smtClean="0"/>
              <a:t>2</a:t>
            </a:r>
            <a:r>
              <a:rPr lang="sk-SK" sz="2000" b="1" dirty="0"/>
              <a:t>. Som univerzálny:</a:t>
            </a:r>
          </a:p>
          <a:p>
            <a:pPr marL="0" indent="0">
              <a:buNone/>
            </a:pPr>
            <a:r>
              <a:rPr lang="sk-SK" sz="2000" dirty="0"/>
              <a:t>Všetko viem, so všetkým si poradím nie je moc obľúbená fráza. Väčšina si to interpretuje – nevie nič. Možno že aj niečo vie, ale vo všetkom je priemerný a takého nechceme. Musí byť na vás vidno, že ste jedinečný. Hlásite sa predsa na šoféra. Nikoho nezaujíma to, že dobre varíte a dokonale si viete zariadiť byt.</a:t>
            </a:r>
            <a:br>
              <a:rPr lang="sk-SK" sz="2000" dirty="0"/>
            </a:br>
            <a:r>
              <a:rPr lang="sk-SK" sz="2000" dirty="0"/>
              <a:t/>
            </a:r>
            <a:br>
              <a:rPr lang="sk-SK" sz="2000" dirty="0"/>
            </a:br>
            <a:endParaRPr lang="sk-SK" sz="2000" dirty="0"/>
          </a:p>
        </p:txBody>
      </p:sp>
    </p:spTree>
    <p:extLst>
      <p:ext uri="{BB962C8B-B14F-4D97-AF65-F5344CB8AC3E}">
        <p14:creationId xmlns:p14="http://schemas.microsoft.com/office/powerpoint/2010/main" val="41841663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548680"/>
            <a:ext cx="8229600" cy="6120680"/>
          </a:xfrm>
        </p:spPr>
        <p:txBody>
          <a:bodyPr>
            <a:noAutofit/>
          </a:bodyPr>
          <a:lstStyle/>
          <a:p>
            <a:pPr marL="0" indent="0">
              <a:buNone/>
            </a:pPr>
            <a:r>
              <a:rPr lang="sk-SK" sz="2000" b="1" dirty="0"/>
              <a:t>3. </a:t>
            </a:r>
            <a:r>
              <a:rPr lang="sk-SK" sz="2000" b="1" dirty="0" err="1" smtClean="0"/>
              <a:t>Negativizmus:</a:t>
            </a:r>
            <a:r>
              <a:rPr lang="sk-SK" sz="2000" dirty="0" err="1" smtClean="0"/>
              <a:t>Musíte</a:t>
            </a:r>
            <a:r>
              <a:rPr lang="sk-SK" sz="2000" dirty="0" smtClean="0"/>
              <a:t> </a:t>
            </a:r>
            <a:r>
              <a:rPr lang="sk-SK" sz="2000" dirty="0"/>
              <a:t>pôsobiť pozitívne. V žiadnom prípade nehovorte o nepríjemných udalostiach z predošlého zamestnania. Nesťažujte sa na svojich kolegov. Ak ste mali zlého šéfa, nehovorte o tom. Ohováraním svojho nadriadeného skutočne nezabodujete.</a:t>
            </a:r>
            <a:br>
              <a:rPr lang="sk-SK" sz="2000" dirty="0"/>
            </a:br>
            <a:endParaRPr lang="sk-SK" sz="2000" dirty="0" smtClean="0"/>
          </a:p>
          <a:p>
            <a:pPr marL="0" indent="0">
              <a:buNone/>
            </a:pPr>
            <a:endParaRPr lang="sk-SK" sz="2000" b="1" dirty="0"/>
          </a:p>
          <a:p>
            <a:pPr marL="0" indent="0">
              <a:buNone/>
            </a:pPr>
            <a:r>
              <a:rPr lang="sk-SK" sz="2000" b="1" dirty="0" smtClean="0"/>
              <a:t>4</a:t>
            </a:r>
            <a:r>
              <a:rPr lang="sk-SK" sz="2000" b="1" dirty="0"/>
              <a:t>. Rok so bol doma:</a:t>
            </a:r>
          </a:p>
          <a:p>
            <a:pPr marL="0" indent="0">
              <a:buNone/>
            </a:pPr>
            <a:r>
              <a:rPr lang="sk-SK" sz="2000" dirty="0"/>
              <a:t>Môže sa stať, že sa vám dlhšie nedarí nájsť zamestnanie. Toto je obdobie, kedy ste neboli úspešný. </a:t>
            </a:r>
            <a:r>
              <a:rPr lang="sk-SK" sz="2000" dirty="0">
                <a:solidFill>
                  <a:srgbClr val="FF0000"/>
                </a:solidFill>
              </a:rPr>
              <a:t>Nepíšte to do motivačného listu</a:t>
            </a:r>
            <a:r>
              <a:rPr lang="sk-SK" sz="2000" dirty="0"/>
              <a:t>. Ak sa dostanete na pohovor, pravdepodobne sa vás na to opýtajú, tak sa na túto otázku pripravte. Čím dlhšie ste nezamestnaný, tým sú vaše šance na prijatie do nového zamestnania nižšie. Stávate sa menej atraktívnym pre trh práce.</a:t>
            </a:r>
            <a:br>
              <a:rPr lang="sk-SK" sz="2000" dirty="0"/>
            </a:br>
            <a:endParaRPr lang="sk-SK" sz="2000" dirty="0"/>
          </a:p>
        </p:txBody>
      </p:sp>
    </p:spTree>
    <p:extLst>
      <p:ext uri="{BB962C8B-B14F-4D97-AF65-F5344CB8AC3E}">
        <p14:creationId xmlns:p14="http://schemas.microsoft.com/office/powerpoint/2010/main" val="10355016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67544" y="908720"/>
            <a:ext cx="8229600" cy="5544616"/>
          </a:xfrm>
        </p:spPr>
        <p:txBody>
          <a:bodyPr>
            <a:normAutofit fontScale="25000" lnSpcReduction="20000"/>
          </a:bodyPr>
          <a:lstStyle/>
          <a:p>
            <a:pPr marL="0" indent="0">
              <a:buNone/>
            </a:pPr>
            <a:endParaRPr lang="sk-SK" b="1" dirty="0" smtClean="0"/>
          </a:p>
          <a:p>
            <a:pPr marL="0" indent="0">
              <a:buNone/>
            </a:pPr>
            <a:r>
              <a:rPr lang="sk-SK" sz="8000" b="1" dirty="0"/>
              <a:t>5. Osobnostné vlastnosti:</a:t>
            </a:r>
          </a:p>
          <a:p>
            <a:pPr marL="0" indent="0">
              <a:buNone/>
            </a:pPr>
            <a:r>
              <a:rPr lang="sk-SK" sz="8000" dirty="0">
                <a:solidFill>
                  <a:srgbClr val="FF0000"/>
                </a:solidFill>
              </a:rPr>
              <a:t>Považujem sa za empatického a zodpovedného človeka = nuda</a:t>
            </a:r>
            <a:r>
              <a:rPr lang="sk-SK" sz="8000" dirty="0"/>
              <a:t>. To si možno o sebe myslíte, ale je to vôbec pravda? Píšte radšej o tom, ako ste boli empatický v </a:t>
            </a:r>
            <a:r>
              <a:rPr lang="sk-SK" sz="8000" b="1" dirty="0"/>
              <a:t>minulosti</a:t>
            </a:r>
            <a:r>
              <a:rPr lang="sk-SK" sz="8000" dirty="0"/>
              <a:t>. Komu ste pomohli, do koho ste sa dokázali vcítiť.</a:t>
            </a:r>
            <a:endParaRPr lang="sk-SK" sz="8000" b="1" dirty="0"/>
          </a:p>
          <a:p>
            <a:pPr marL="0" indent="0">
              <a:buNone/>
            </a:pPr>
            <a:endParaRPr lang="sk-SK" sz="8000" b="1" dirty="0"/>
          </a:p>
          <a:p>
            <a:pPr marL="0" indent="0">
              <a:buNone/>
            </a:pPr>
            <a:r>
              <a:rPr lang="sk-SK" sz="8000" b="1" dirty="0" smtClean="0"/>
              <a:t>6</a:t>
            </a:r>
            <a:r>
              <a:rPr lang="sk-SK" sz="8000" b="1" dirty="0"/>
              <a:t>. Záľuby:</a:t>
            </a:r>
          </a:p>
          <a:p>
            <a:pPr marL="0" indent="0">
              <a:buNone/>
            </a:pPr>
            <a:r>
              <a:rPr lang="sk-SK" sz="8000" dirty="0"/>
              <a:t>Uviesť do motivačného listu, že sa </a:t>
            </a:r>
            <a:r>
              <a:rPr lang="sk-SK" sz="8000" dirty="0">
                <a:solidFill>
                  <a:srgbClr val="FF0000"/>
                </a:solidFill>
              </a:rPr>
              <a:t>venujete hudbe a športu = stereotyp</a:t>
            </a:r>
            <a:r>
              <a:rPr lang="sk-SK" sz="8000" dirty="0"/>
              <a:t>. Hudbu počúvate doma z počítača a nemáte nič na práci, tak v televízore pozeráte nemeckú a anglickú futbalovú ligu. Také lepšie záujmy: </a:t>
            </a:r>
            <a:r>
              <a:rPr lang="sk-SK" sz="8000" dirty="0">
                <a:solidFill>
                  <a:srgbClr val="0070C0"/>
                </a:solidFill>
              </a:rPr>
              <a:t>Venujem sa vo voľnom čase turistike. Bol som na Gerlachovskom štíte a mám prechodené Tirolské Alpy. Venujem sa rockovej hudbe. Minulý rok som s kapelou koncertoval na festivale Pohoda.</a:t>
            </a:r>
            <a:br>
              <a:rPr lang="sk-SK" sz="8000" dirty="0">
                <a:solidFill>
                  <a:srgbClr val="0070C0"/>
                </a:solidFill>
              </a:rPr>
            </a:br>
            <a:r>
              <a:rPr lang="sk-SK" sz="8000" b="1" dirty="0" smtClean="0"/>
              <a:t>7</a:t>
            </a:r>
            <a:r>
              <a:rPr lang="sk-SK" sz="8000" b="1" dirty="0"/>
              <a:t>. Platové podmienky:</a:t>
            </a:r>
          </a:p>
          <a:p>
            <a:pPr marL="0" indent="0">
              <a:buNone/>
            </a:pPr>
            <a:r>
              <a:rPr lang="sk-SK" sz="8000" dirty="0"/>
              <a:t>Keď reagujete na pracovnú pozíciu, </a:t>
            </a:r>
            <a:r>
              <a:rPr lang="sk-SK" sz="8000" dirty="0">
                <a:solidFill>
                  <a:srgbClr val="FF0000"/>
                </a:solidFill>
              </a:rPr>
              <a:t>o plate sa nerozprávame</a:t>
            </a:r>
            <a:r>
              <a:rPr lang="sk-SK" sz="8000" dirty="0"/>
              <a:t>. Platové požiadavky nepíšte ani do motivačného listu. To je otázka, ktorá patrí na pohovor. Opýtajte sa na plat na pohovore, ale nie hneď ako prvú otázku.</a:t>
            </a:r>
            <a:br>
              <a:rPr lang="sk-SK" sz="8000" dirty="0"/>
            </a:br>
            <a:endParaRPr lang="sk-SK" sz="8000" dirty="0"/>
          </a:p>
          <a:p>
            <a:endParaRPr lang="sk-SK" dirty="0"/>
          </a:p>
        </p:txBody>
      </p:sp>
    </p:spTree>
    <p:extLst>
      <p:ext uri="{BB962C8B-B14F-4D97-AF65-F5344CB8AC3E}">
        <p14:creationId xmlns:p14="http://schemas.microsoft.com/office/powerpoint/2010/main" val="1418867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08720"/>
            <a:ext cx="8229600" cy="5217443"/>
          </a:xfrm>
        </p:spPr>
        <p:txBody>
          <a:bodyPr>
            <a:normAutofit fontScale="85000" lnSpcReduction="20000"/>
          </a:bodyPr>
          <a:lstStyle/>
          <a:p>
            <a:pPr marL="0" indent="0">
              <a:buNone/>
            </a:pPr>
            <a:r>
              <a:rPr lang="sk-SK" dirty="0"/>
              <a:t/>
            </a:r>
            <a:br>
              <a:rPr lang="sk-SK" dirty="0"/>
            </a:br>
            <a:r>
              <a:rPr lang="sk-SK" dirty="0" smtClean="0"/>
              <a:t> </a:t>
            </a:r>
            <a:r>
              <a:rPr lang="sk-SK" b="1" dirty="0"/>
              <a:t>1. Pridaná hodnota:</a:t>
            </a:r>
          </a:p>
          <a:p>
            <a:pPr marL="0" indent="0">
              <a:buNone/>
            </a:pPr>
            <a:r>
              <a:rPr lang="sk-SK" dirty="0" smtClean="0"/>
              <a:t>Údaje </a:t>
            </a:r>
            <a:r>
              <a:rPr lang="sk-SK" dirty="0"/>
              <a:t>zo životopisu sa vyskytujú vo veľkom aj v motivačnom liste. Píšte hlavne o tom, čo nie je v životopise. Chce to pridanú hodnotu. </a:t>
            </a:r>
            <a:r>
              <a:rPr lang="sk-SK" dirty="0">
                <a:solidFill>
                  <a:srgbClr val="FF0000"/>
                </a:solidFill>
              </a:rPr>
              <a:t>Personalista chce vidieť motiváciu a nie ďalší životopis</a:t>
            </a:r>
            <a:r>
              <a:rPr lang="sk-SK" dirty="0"/>
              <a:t>. Ak niečo spomínate, čo je aj v životopise, tak skutočne len stručne.</a:t>
            </a:r>
            <a:br>
              <a:rPr lang="sk-SK" dirty="0"/>
            </a:br>
            <a:endParaRPr lang="sk-SK" dirty="0"/>
          </a:p>
          <a:p>
            <a:pPr marL="0" indent="0">
              <a:buNone/>
            </a:pPr>
            <a:r>
              <a:rPr lang="sk-SK" b="1" dirty="0"/>
              <a:t>2. Originál pre každú pozíciu:</a:t>
            </a:r>
          </a:p>
          <a:p>
            <a:pPr marL="0" indent="0">
              <a:buNone/>
            </a:pPr>
            <a:r>
              <a:rPr lang="sk-SK" dirty="0"/>
              <a:t>Na každý inzerát musíte napísať nový motivačný list, aby si zamestnávateľ povedal, že to je ten, ktorého chcem prijať. Ušite ho na mieru. </a:t>
            </a:r>
            <a:r>
              <a:rPr lang="sk-SK" dirty="0">
                <a:solidFill>
                  <a:srgbClr val="FF0000"/>
                </a:solidFill>
              </a:rPr>
              <a:t>Odporúčam si napísať napr. 3 motivačné listy. Jeden napríklad na predavača, ďalší do banky a tretí napríklad na </a:t>
            </a:r>
            <a:r>
              <a:rPr lang="sk-SK" dirty="0" err="1">
                <a:solidFill>
                  <a:srgbClr val="FF0000"/>
                </a:solidFill>
              </a:rPr>
              <a:t>call</a:t>
            </a:r>
            <a:r>
              <a:rPr lang="sk-SK" dirty="0">
                <a:solidFill>
                  <a:srgbClr val="FF0000"/>
                </a:solidFill>
              </a:rPr>
              <a:t> centra. Potom už máte šablóny a editovanie pre každú pozíciu zaberie maximálne 15 minút.</a:t>
            </a:r>
          </a:p>
        </p:txBody>
      </p:sp>
      <p:sp>
        <p:nvSpPr>
          <p:cNvPr id="2" name="Nadpis 1"/>
          <p:cNvSpPr>
            <a:spLocks noGrp="1"/>
          </p:cNvSpPr>
          <p:nvPr>
            <p:ph type="title"/>
          </p:nvPr>
        </p:nvSpPr>
        <p:spPr/>
        <p:txBody>
          <a:bodyPr>
            <a:normAutofit fontScale="90000"/>
          </a:bodyPr>
          <a:lstStyle/>
          <a:p>
            <a:r>
              <a:rPr lang="sk-SK" b="1" dirty="0"/>
              <a:t>Čo napísať do motivačného listu</a:t>
            </a:r>
            <a:br>
              <a:rPr lang="sk-SK" b="1" dirty="0"/>
            </a:br>
            <a:endParaRPr lang="sk-SK" dirty="0"/>
          </a:p>
        </p:txBody>
      </p:sp>
    </p:spTree>
    <p:extLst>
      <p:ext uri="{BB962C8B-B14F-4D97-AF65-F5344CB8AC3E}">
        <p14:creationId xmlns:p14="http://schemas.microsoft.com/office/powerpoint/2010/main" val="21770770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a:bodyPr>
          <a:lstStyle/>
          <a:p>
            <a:pPr marL="0" indent="0">
              <a:buNone/>
            </a:pPr>
            <a:r>
              <a:rPr lang="sk-SK" b="1" dirty="0"/>
              <a:t>3. Zdravé sebavedomie:</a:t>
            </a:r>
          </a:p>
          <a:p>
            <a:pPr marL="0" indent="0">
              <a:buNone/>
            </a:pPr>
            <a:r>
              <a:rPr lang="sk-SK" dirty="0"/>
              <a:t>Personalista chce človeka pozitívne naladeného. Musíte dať jasne najavo, že máte všetko pod kontrolou. Musí vo vás vidieť silnú a vyrovnanú osobnosť. Otvorene komunikujte a vydajte zo seba maximum.</a:t>
            </a:r>
            <a:br>
              <a:rPr lang="sk-SK" dirty="0"/>
            </a:br>
            <a:endParaRPr lang="sk-SK" dirty="0"/>
          </a:p>
          <a:p>
            <a:pPr marL="0" indent="0">
              <a:buNone/>
            </a:pPr>
            <a:r>
              <a:rPr lang="sk-SK" b="1" dirty="0"/>
              <a:t>4. Pravda:</a:t>
            </a:r>
          </a:p>
          <a:p>
            <a:pPr marL="0" indent="0">
              <a:buNone/>
            </a:pPr>
            <a:r>
              <a:rPr lang="sk-SK" dirty="0"/>
              <a:t>Reálne zhodnoťte svoje možnosti a schopnosti. Skúste sa javiť v pozitívnom svetle. Klamať sa skutočne neoplatí.</a:t>
            </a:r>
            <a:br>
              <a:rPr lang="sk-SK" dirty="0"/>
            </a:br>
            <a:endParaRPr lang="sk-SK" dirty="0"/>
          </a:p>
          <a:p>
            <a:endParaRPr lang="sk-SK" dirty="0"/>
          </a:p>
        </p:txBody>
      </p:sp>
    </p:spTree>
    <p:extLst>
      <p:ext uri="{BB962C8B-B14F-4D97-AF65-F5344CB8AC3E}">
        <p14:creationId xmlns:p14="http://schemas.microsoft.com/office/powerpoint/2010/main" val="39988184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fontScale="85000" lnSpcReduction="20000"/>
          </a:bodyPr>
          <a:lstStyle/>
          <a:p>
            <a:pPr marL="0" indent="0">
              <a:buNone/>
            </a:pPr>
            <a:r>
              <a:rPr lang="sk-SK" b="1" dirty="0"/>
              <a:t>5. Spokojnosť so zamestnancom:</a:t>
            </a:r>
          </a:p>
          <a:p>
            <a:pPr marL="0" indent="0">
              <a:buNone/>
            </a:pPr>
            <a:r>
              <a:rPr lang="sk-SK" dirty="0"/>
              <a:t>Do motivačného listu môžete napísať o tom, čo ste v starej práci robili dobre. Ak bol váš nadriadený s vašou prácou spokojný, uveďte to. Dosiahli vaši kolegovia kvôli vám úspech? Tak prečo sa nepochválite? To, čo hovoria iní je predsa lepšie ako vety typu: „Myslím si, že som komunikatívny ...“. Pokiaľ mi niekto na pohovore povie, že je komunikatívny, okamžite odo mňa dostane napríklad takúto otázku: „Uveďte príklad, kedy ste museli </a:t>
            </a:r>
            <a:r>
              <a:rPr lang="sk-SK" dirty="0" err="1"/>
              <a:t>odkomunikovať</a:t>
            </a:r>
            <a:r>
              <a:rPr lang="sk-SK" dirty="0"/>
              <a:t> nepríjemnú správu svojmu kolegovi alebo nadriadenému? Ako ste postupovali?“.</a:t>
            </a:r>
            <a:br>
              <a:rPr lang="sk-SK" dirty="0"/>
            </a:br>
            <a:endParaRPr lang="sk-SK" dirty="0"/>
          </a:p>
          <a:p>
            <a:pPr marL="0" indent="0">
              <a:buNone/>
            </a:pPr>
            <a:r>
              <a:rPr lang="sk-SK" b="1" dirty="0"/>
              <a:t>6. Môžete spomenúť osobu:</a:t>
            </a:r>
          </a:p>
          <a:p>
            <a:pPr marL="0" indent="0">
              <a:buNone/>
            </a:pPr>
            <a:r>
              <a:rPr lang="sk-SK" dirty="0"/>
              <a:t>Myslíte si, že personalista pozná niekoho koho aj vy? Máte spoločného známeho? Pochváľte sa. Môžete povedať, že sa vám s dotyčnou osobou dobre spolupracovalo.</a:t>
            </a:r>
            <a:br>
              <a:rPr lang="sk-SK" dirty="0"/>
            </a:br>
            <a:endParaRPr lang="sk-SK" dirty="0"/>
          </a:p>
          <a:p>
            <a:endParaRPr lang="sk-SK" dirty="0"/>
          </a:p>
        </p:txBody>
      </p:sp>
    </p:spTree>
    <p:extLst>
      <p:ext uri="{BB962C8B-B14F-4D97-AF65-F5344CB8AC3E}">
        <p14:creationId xmlns:p14="http://schemas.microsoft.com/office/powerpoint/2010/main" val="17897329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88640"/>
            <a:ext cx="8229600" cy="5937523"/>
          </a:xfrm>
        </p:spPr>
        <p:txBody>
          <a:bodyPr>
            <a:normAutofit fontScale="85000" lnSpcReduction="20000"/>
          </a:bodyPr>
          <a:lstStyle/>
          <a:p>
            <a:pPr marL="0" indent="0">
              <a:buNone/>
            </a:pPr>
            <a:r>
              <a:rPr lang="sk-SK" b="1" dirty="0"/>
              <a:t>7. Rozsah motivačného listu:</a:t>
            </a:r>
          </a:p>
          <a:p>
            <a:pPr marL="0" indent="0">
              <a:buNone/>
            </a:pPr>
            <a:r>
              <a:rPr lang="sk-SK" dirty="0"/>
              <a:t>Mal by predstavovať minimálne 0,5 normostrany a maximálne 1 normostranu. Pokiaľ je krátky hrozí riziko, že v ňom nenapíšete všetko, čo považujete za dôležité. Ak je naopak dlhý, personalistovi sa nemusí chcieť ho ani čítať</a:t>
            </a:r>
            <a:r>
              <a:rPr lang="sk-SK" dirty="0" smtClean="0"/>
              <a:t>. Malá </a:t>
            </a:r>
            <a:r>
              <a:rPr lang="sk-SK" dirty="0"/>
              <a:t>rada: Ak posielate motivačný list na nejakú pozíciu, kde sú vysoké nároky na schopnosti, môže mať rozsah aj celú stranu – napríklad </a:t>
            </a:r>
            <a:r>
              <a:rPr lang="sk-SK" dirty="0" smtClean="0"/>
              <a:t>lektor. </a:t>
            </a:r>
            <a:r>
              <a:rPr lang="sk-SK" dirty="0"/>
              <a:t>Na pozíciu, ktorú môže robiť </a:t>
            </a:r>
            <a:r>
              <a:rPr lang="sk-SK" dirty="0" smtClean="0"/>
              <a:t> takpovediac „hocikto</a:t>
            </a:r>
            <a:r>
              <a:rPr lang="sk-SK" dirty="0"/>
              <a:t>“ pošlite len stručný list. Na túto pozíciu reaguje predsa 200 ľudí a personalista je unavený z nekonečného čítania.</a:t>
            </a:r>
          </a:p>
          <a:p>
            <a:pPr marL="0" indent="0">
              <a:buNone/>
            </a:pPr>
            <a:r>
              <a:rPr lang="sk-SK" dirty="0"/>
              <a:t/>
            </a:r>
            <a:br>
              <a:rPr lang="sk-SK" dirty="0"/>
            </a:br>
            <a:endParaRPr lang="sk-SK" dirty="0"/>
          </a:p>
          <a:p>
            <a:pPr marL="0" indent="0">
              <a:buNone/>
            </a:pPr>
            <a:r>
              <a:rPr lang="sk-SK" b="1" dirty="0"/>
              <a:t>8. Veľkosť a druh písma:</a:t>
            </a:r>
          </a:p>
          <a:p>
            <a:pPr marL="0" indent="0">
              <a:buNone/>
            </a:pPr>
            <a:r>
              <a:rPr lang="sk-SK" dirty="0">
                <a:solidFill>
                  <a:srgbClr val="FF0000"/>
                </a:solidFill>
              </a:rPr>
              <a:t>Je to síce len malý detail, ale svoj e-mail, životopis a motivačný list pošlite rovnakým druhom písma. Veľkosť písma nastavte napríklad na 12. Diakritika je samozrejmosť.</a:t>
            </a:r>
            <a:br>
              <a:rPr lang="sk-SK"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val="25104934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pPr marL="0" indent="0">
              <a:buNone/>
            </a:pPr>
            <a:r>
              <a:rPr lang="sk-SK" dirty="0" smtClean="0"/>
              <a:t>motivačný </a:t>
            </a:r>
            <a:r>
              <a:rPr lang="sk-SK" dirty="0"/>
              <a:t>list na mieru </a:t>
            </a:r>
            <a:r>
              <a:rPr lang="sk-SK" dirty="0" smtClean="0"/>
              <a:t>podľa  povolania (príklady):</a:t>
            </a:r>
          </a:p>
          <a:p>
            <a:pPr marL="0" indent="0">
              <a:buNone/>
            </a:pPr>
            <a:r>
              <a:rPr lang="sk-SK" b="1" dirty="0"/>
              <a:t>Predajca:</a:t>
            </a:r>
          </a:p>
          <a:p>
            <a:pPr marL="0" indent="0">
              <a:buNone/>
            </a:pPr>
            <a:r>
              <a:rPr lang="sk-SK" dirty="0"/>
              <a:t>V predošlom zamestnaní som mal v priemere dvojnásobnú tržbu ako bol priemer všetkých našich obchodníkov. Zo 100 predajcov som bol trikrát vyhlásený za najlepšieho predajcu.</a:t>
            </a:r>
            <a:br>
              <a:rPr lang="sk-SK" dirty="0"/>
            </a:br>
            <a:endParaRPr lang="sk-SK" dirty="0"/>
          </a:p>
          <a:p>
            <a:pPr marL="0" indent="0">
              <a:buNone/>
            </a:pPr>
            <a:r>
              <a:rPr lang="sk-SK" b="1" dirty="0"/>
              <a:t>Grafik:</a:t>
            </a:r>
          </a:p>
          <a:p>
            <a:pPr marL="0" indent="0">
              <a:buNone/>
            </a:pPr>
            <a:r>
              <a:rPr lang="sk-SK" dirty="0"/>
              <a:t>Moju prácu ocenili viaceré známe spoločnosti ako napríklad ... Vytvoril som viaceré známe </a:t>
            </a:r>
            <a:r>
              <a:rPr lang="sk-SK" dirty="0" err="1"/>
              <a:t>billboardy</a:t>
            </a:r>
            <a:r>
              <a:rPr lang="sk-SK" dirty="0"/>
              <a:t>, ktoré môžete vidieť v uliciach Bratislavy.</a:t>
            </a:r>
            <a:br>
              <a:rPr lang="sk-SK" dirty="0"/>
            </a:br>
            <a:endParaRPr lang="sk-SK" dirty="0"/>
          </a:p>
          <a:p>
            <a:pPr marL="0" indent="0">
              <a:buNone/>
            </a:pPr>
            <a:r>
              <a:rPr lang="sk-SK" dirty="0"/>
              <a:t/>
            </a:r>
            <a:br>
              <a:rPr lang="sk-SK" dirty="0"/>
            </a:br>
            <a:endParaRPr lang="sk-SK" dirty="0"/>
          </a:p>
          <a:p>
            <a:pPr marL="0" indent="0">
              <a:buNone/>
            </a:pPr>
            <a:endParaRPr lang="sk-SK" dirty="0"/>
          </a:p>
        </p:txBody>
      </p:sp>
      <p:sp>
        <p:nvSpPr>
          <p:cNvPr id="2" name="Nadpis 1"/>
          <p:cNvSpPr>
            <a:spLocks noGrp="1"/>
          </p:cNvSpPr>
          <p:nvPr>
            <p:ph type="title"/>
          </p:nvPr>
        </p:nvSpPr>
        <p:spPr/>
        <p:txBody>
          <a:bodyPr>
            <a:normAutofit fontScale="90000"/>
          </a:bodyPr>
          <a:lstStyle/>
          <a:p>
            <a:r>
              <a:rPr lang="sk-SK" b="1" dirty="0"/>
              <a:t>motivačný list na mieru</a:t>
            </a:r>
            <a:br>
              <a:rPr lang="sk-SK" b="1" dirty="0"/>
            </a:br>
            <a:endParaRPr lang="sk-SK" dirty="0"/>
          </a:p>
        </p:txBody>
      </p:sp>
      <p:pic>
        <p:nvPicPr>
          <p:cNvPr id="20482" name="Picture 2" descr="C:\Users\lenka_000\Desktop\obrazky\mentor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25144"/>
            <a:ext cx="2297832" cy="213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6316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260648"/>
            <a:ext cx="8229600" cy="5865515"/>
          </a:xfrm>
        </p:spPr>
        <p:txBody>
          <a:bodyPr>
            <a:normAutofit fontScale="85000" lnSpcReduction="10000"/>
          </a:bodyPr>
          <a:lstStyle/>
          <a:p>
            <a:pPr marL="0" indent="0">
              <a:buNone/>
            </a:pPr>
            <a:r>
              <a:rPr lang="sk-SK" b="1" dirty="0"/>
              <a:t>Programátor:</a:t>
            </a:r>
          </a:p>
          <a:p>
            <a:pPr marL="0" indent="0">
              <a:buNone/>
            </a:pPr>
            <a:r>
              <a:rPr lang="sk-SK" dirty="0"/>
              <a:t>Mám rád statické stránky, lebo v nich vidím vysokú efektivitu. Moje obľúbené písmenka sú html, </a:t>
            </a:r>
            <a:r>
              <a:rPr lang="sk-SK" dirty="0" err="1"/>
              <a:t>php</a:t>
            </a:r>
            <a:r>
              <a:rPr lang="sk-SK" dirty="0"/>
              <a:t>, </a:t>
            </a:r>
            <a:r>
              <a:rPr lang="sk-SK" dirty="0" err="1"/>
              <a:t>csc</a:t>
            </a:r>
            <a:r>
              <a:rPr lang="sk-SK" dirty="0"/>
              <a:t>, naprogramoval som webovú stránku </a:t>
            </a:r>
            <a:r>
              <a:rPr lang="sk-SK" dirty="0" err="1"/>
              <a:t>www.niečo.sk</a:t>
            </a:r>
            <a:r>
              <a:rPr lang="sk-SK" dirty="0"/>
              <a:t/>
            </a:r>
            <a:br>
              <a:rPr lang="sk-SK" dirty="0"/>
            </a:br>
            <a:r>
              <a:rPr lang="sk-SK" b="1" dirty="0" smtClean="0"/>
              <a:t>Upratovačka</a:t>
            </a:r>
            <a:r>
              <a:rPr lang="sk-SK" b="1" dirty="0"/>
              <a:t>:</a:t>
            </a:r>
          </a:p>
          <a:p>
            <a:pPr marL="0" indent="0">
              <a:buNone/>
            </a:pPr>
            <a:r>
              <a:rPr lang="sk-SK" dirty="0"/>
              <a:t>Okolo seba mám vždy rada poriadok a čistotu. Nemám rada, keď ľudia za sebou nechávajú neporiadok.</a:t>
            </a:r>
            <a:br>
              <a:rPr lang="sk-SK" dirty="0"/>
            </a:br>
            <a:r>
              <a:rPr lang="sk-SK" b="1" dirty="0" smtClean="0"/>
              <a:t>Skladník</a:t>
            </a:r>
            <a:r>
              <a:rPr lang="sk-SK" b="1" dirty="0"/>
              <a:t>:</a:t>
            </a:r>
          </a:p>
          <a:p>
            <a:pPr marL="0" indent="0">
              <a:buNone/>
            </a:pPr>
            <a:r>
              <a:rPr lang="sk-SK" dirty="0"/>
              <a:t>Firma ušetrila veľa peňazí, lebo sa mi podarilo navrhnúť nový spôsob, ako efektívne uskladniť tovar. Chybné odoslanie zásielok sa znížilo z 0,68% na 0,12%.</a:t>
            </a:r>
            <a:br>
              <a:rPr lang="sk-SK" dirty="0"/>
            </a:br>
            <a:r>
              <a:rPr lang="sk-SK" b="1" dirty="0"/>
              <a:t>Učiteľka:</a:t>
            </a:r>
          </a:p>
          <a:p>
            <a:pPr marL="0" indent="0">
              <a:buNone/>
            </a:pPr>
            <a:r>
              <a:rPr lang="sk-SK" dirty="0"/>
              <a:t>Svoje povolanie považujem za poslanie. Rada pracujem s deťmi. Učím 20 rokov matematiku a v posledných 7. rokoch sa každoročne prebojuje minimálne jeden žiak do celoslovenského kola matematickej olympiády.</a:t>
            </a:r>
            <a:br>
              <a:rPr lang="sk-SK" dirty="0"/>
            </a:br>
            <a:endParaRPr lang="sk-SK" dirty="0"/>
          </a:p>
          <a:p>
            <a:pPr marL="0" indent="0">
              <a:buNone/>
            </a:pPr>
            <a:endParaRPr lang="sk-SK" dirty="0"/>
          </a:p>
          <a:p>
            <a:endParaRPr lang="sk-SK" dirty="0"/>
          </a:p>
        </p:txBody>
      </p:sp>
    </p:spTree>
    <p:extLst>
      <p:ext uri="{BB962C8B-B14F-4D97-AF65-F5344CB8AC3E}">
        <p14:creationId xmlns:p14="http://schemas.microsoft.com/office/powerpoint/2010/main" val="28635664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Pri písaní motivačného listu sú určité slovné spojenia, ktoré sa opakujú. Môžete sa nimi inšpirovať. Niektoré je vhodné použiť. Dávajte si ale pozor na to, aby ste ich nepoužívali až príliš často. Používajte ich s rozumom, nech to nie je také strojové a nech na vás vidia vašu jedinečnosť.</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smtClean="0"/>
              <a:t/>
            </a:r>
            <a:br>
              <a:rPr lang="sk-SK" b="1" dirty="0" smtClean="0"/>
            </a:br>
            <a:r>
              <a:rPr lang="sk-SK" b="1" dirty="0"/>
              <a:t/>
            </a:r>
            <a:br>
              <a:rPr lang="sk-SK" b="1" dirty="0"/>
            </a:br>
            <a:r>
              <a:rPr lang="sk-SK" b="1" dirty="0" smtClean="0"/>
              <a:t>Frázy </a:t>
            </a:r>
            <a:r>
              <a:rPr lang="sk-SK" b="1" dirty="0"/>
              <a:t>pri motivačnom liste</a:t>
            </a:r>
            <a:br>
              <a:rPr lang="sk-SK" b="1" dirty="0"/>
            </a:br>
            <a:r>
              <a:rPr lang="sk-SK" dirty="0"/>
              <a:t/>
            </a:r>
            <a:br>
              <a:rPr lang="sk-SK" dirty="0"/>
            </a:br>
            <a:r>
              <a:rPr lang="sk-SK" dirty="0"/>
              <a:t/>
            </a:r>
            <a:br>
              <a:rPr lang="sk-SK" dirty="0"/>
            </a:br>
            <a:endParaRPr lang="sk-SK" dirty="0"/>
          </a:p>
        </p:txBody>
      </p:sp>
    </p:spTree>
    <p:extLst>
      <p:ext uri="{BB962C8B-B14F-4D97-AF65-F5344CB8AC3E}">
        <p14:creationId xmlns:p14="http://schemas.microsoft.com/office/powerpoint/2010/main" val="234392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a:bodyPr>
          <a:lstStyle/>
          <a:p>
            <a:r>
              <a:rPr lang="sk-SK" dirty="0" smtClean="0"/>
              <a:t>Umožňuje mať kontakty na jednom „mieste“</a:t>
            </a:r>
          </a:p>
          <a:p>
            <a:r>
              <a:rPr lang="sk-SK" dirty="0" smtClean="0"/>
              <a:t>Poskytuje uchádzačovi </a:t>
            </a:r>
            <a:r>
              <a:rPr lang="sk-SK" dirty="0"/>
              <a:t>o zamestnanie spôsob monitorovania vlastných aktivít v oblasti hľadania </a:t>
            </a:r>
            <a:r>
              <a:rPr lang="sk-SK" dirty="0" smtClean="0"/>
              <a:t>zamestnania.</a:t>
            </a:r>
          </a:p>
          <a:p>
            <a:r>
              <a:rPr lang="sk-SK" dirty="0" smtClean="0"/>
              <a:t>Zaznamenávanie si kontaktov, času kontaktovania zamestnávateľa</a:t>
            </a:r>
          </a:p>
          <a:p>
            <a:r>
              <a:rPr lang="sk-SK" dirty="0" smtClean="0"/>
              <a:t>Umožňuje  vracať sa k jednotlivým kontaktom</a:t>
            </a:r>
          </a:p>
          <a:p>
            <a:r>
              <a:rPr lang="sk-SK" dirty="0" smtClean="0"/>
              <a:t>Pomáha udržiavať </a:t>
            </a:r>
            <a:r>
              <a:rPr lang="sk-SK" dirty="0"/>
              <a:t>písomný záznam o vlastných aktivitách</a:t>
            </a:r>
          </a:p>
          <a:p>
            <a:endParaRPr lang="sk-SK" dirty="0"/>
          </a:p>
        </p:txBody>
      </p:sp>
      <p:sp>
        <p:nvSpPr>
          <p:cNvPr id="3" name="Nadpis 2"/>
          <p:cNvSpPr>
            <a:spLocks noGrp="1"/>
          </p:cNvSpPr>
          <p:nvPr>
            <p:ph type="title"/>
          </p:nvPr>
        </p:nvSpPr>
        <p:spPr/>
        <p:txBody>
          <a:bodyPr/>
          <a:lstStyle/>
          <a:p>
            <a:r>
              <a:rPr lang="sk-SK" dirty="0" smtClean="0"/>
              <a:t>Denník hľadania práce</a:t>
            </a:r>
            <a:endParaRPr lang="sk-SK" dirty="0"/>
          </a:p>
        </p:txBody>
      </p:sp>
    </p:spTree>
    <p:extLst>
      <p:ext uri="{BB962C8B-B14F-4D97-AF65-F5344CB8AC3E}">
        <p14:creationId xmlns:p14="http://schemas.microsoft.com/office/powerpoint/2010/main" val="29714225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539552" y="620688"/>
            <a:ext cx="8229600" cy="5400600"/>
          </a:xfrm>
        </p:spPr>
        <p:txBody>
          <a:bodyPr>
            <a:normAutofit/>
          </a:bodyPr>
          <a:lstStyle/>
          <a:p>
            <a:pPr marL="0" indent="0">
              <a:buNone/>
            </a:pPr>
            <a:r>
              <a:rPr lang="sk-SK" b="1" dirty="0"/>
              <a:t>Na úvod:</a:t>
            </a:r>
          </a:p>
          <a:p>
            <a:r>
              <a:rPr lang="sk-SK" dirty="0"/>
              <a:t>Reagujem na Váš inzerát, ktorý bol uverejnený ...</a:t>
            </a:r>
          </a:p>
          <a:p>
            <a:r>
              <a:rPr lang="sk-SK" dirty="0"/>
              <a:t>Zaujala ma Vaša pracovná ponuka bankového poradcu ...</a:t>
            </a:r>
          </a:p>
          <a:p>
            <a:r>
              <a:rPr lang="sk-SK" dirty="0"/>
              <a:t>Chcel by som sa uchádzať o pozíciu recepčnej ...</a:t>
            </a:r>
          </a:p>
          <a:p>
            <a:r>
              <a:rPr lang="sk-SK" dirty="0"/>
              <a:t>Reagujem na Vašu pracovnú ponuku ...</a:t>
            </a:r>
          </a:p>
          <a:p>
            <a:r>
              <a:rPr lang="sk-SK" dirty="0"/>
              <a:t>Prostredníctvom webovej stránky ... som sa dozvedel o ..</a:t>
            </a:r>
          </a:p>
          <a:p>
            <a:endParaRPr lang="sk-SK" dirty="0"/>
          </a:p>
        </p:txBody>
      </p:sp>
    </p:spTree>
    <p:extLst>
      <p:ext uri="{BB962C8B-B14F-4D97-AF65-F5344CB8AC3E}">
        <p14:creationId xmlns:p14="http://schemas.microsoft.com/office/powerpoint/2010/main" val="453288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260648"/>
            <a:ext cx="8229600" cy="5865515"/>
          </a:xfrm>
        </p:spPr>
        <p:txBody>
          <a:bodyPr>
            <a:normAutofit fontScale="77500" lnSpcReduction="20000"/>
          </a:bodyPr>
          <a:lstStyle/>
          <a:p>
            <a:pPr marL="0" indent="0">
              <a:buNone/>
            </a:pPr>
            <a:r>
              <a:rPr lang="sk-SK" b="1" dirty="0"/>
              <a:t>Text:</a:t>
            </a:r>
          </a:p>
          <a:p>
            <a:r>
              <a:rPr lang="sk-SK" sz="3800" dirty="0"/>
              <a:t>Zaujímam sa o pracovnú oblasť ...</a:t>
            </a:r>
          </a:p>
          <a:p>
            <a:r>
              <a:rPr lang="sk-SK" sz="3800" dirty="0"/>
              <a:t>Veľmi rád využijem svoje pracovné skúsenosti v prospech Vašej firmy ...</a:t>
            </a:r>
          </a:p>
          <a:p>
            <a:r>
              <a:rPr lang="sk-SK" sz="3800" dirty="0"/>
              <a:t>V prílohe posielam svoj životopis ...</a:t>
            </a:r>
          </a:p>
          <a:p>
            <a:r>
              <a:rPr lang="sk-SK" sz="3800" dirty="0"/>
              <a:t>Pracoval som na pracovnej pozícií ... a mám ... skúsenosti ...</a:t>
            </a:r>
          </a:p>
          <a:p>
            <a:r>
              <a:rPr lang="sk-SK" sz="3800" dirty="0"/>
              <a:t>Moje silné stránky sú ...</a:t>
            </a:r>
          </a:p>
          <a:p>
            <a:r>
              <a:rPr lang="sk-SK" sz="3800" dirty="0"/>
              <a:t>Vo voľnom čase sa venujem ...</a:t>
            </a:r>
          </a:p>
          <a:p>
            <a:r>
              <a:rPr lang="sk-SK" sz="3800" dirty="0"/>
              <a:t>Plynule hovorím po ...</a:t>
            </a:r>
          </a:p>
          <a:p>
            <a:r>
              <a:rPr lang="sk-SK" sz="3800" dirty="0"/>
              <a:t>Počas štúdia na strednej škole som praxoval ...</a:t>
            </a:r>
          </a:p>
          <a:p>
            <a:r>
              <a:rPr lang="sk-SK" sz="3800" dirty="0"/>
              <a:t>Mám záujem u Vás pracovať, lebo ...</a:t>
            </a:r>
          </a:p>
          <a:p>
            <a:pPr marL="0" indent="0">
              <a:buNone/>
            </a:pPr>
            <a:r>
              <a:rPr lang="sk-SK" sz="3800" dirty="0"/>
              <a:t/>
            </a:r>
            <a:br>
              <a:rPr lang="sk-SK" sz="3800" dirty="0"/>
            </a:br>
            <a:endParaRPr lang="sk-SK" sz="3800" dirty="0"/>
          </a:p>
          <a:p>
            <a:endParaRPr lang="sk-SK" dirty="0"/>
          </a:p>
        </p:txBody>
      </p:sp>
    </p:spTree>
    <p:extLst>
      <p:ext uri="{BB962C8B-B14F-4D97-AF65-F5344CB8AC3E}">
        <p14:creationId xmlns:p14="http://schemas.microsoft.com/office/powerpoint/2010/main" val="23703513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764704"/>
            <a:ext cx="8229600" cy="5361459"/>
          </a:xfrm>
        </p:spPr>
        <p:txBody>
          <a:bodyPr/>
          <a:lstStyle/>
          <a:p>
            <a:pPr marL="0" indent="0">
              <a:buNone/>
            </a:pPr>
            <a:r>
              <a:rPr lang="sk-SK" b="1" dirty="0"/>
              <a:t>Záver:</a:t>
            </a:r>
          </a:p>
          <a:p>
            <a:r>
              <a:rPr lang="sk-SK" dirty="0"/>
              <a:t>Ďalšie informácie rád poskytnem na osobnom stretnutí.</a:t>
            </a:r>
          </a:p>
          <a:p>
            <a:r>
              <a:rPr lang="sk-SK" dirty="0"/>
              <a:t>Rád Vám odpoviem na vaše ďalšie otázky na osobnom pohovore.</a:t>
            </a:r>
          </a:p>
          <a:p>
            <a:r>
              <a:rPr lang="sk-SK" dirty="0"/>
              <a:t>S pozdravom ... </a:t>
            </a:r>
          </a:p>
          <a:p>
            <a:endParaRPr lang="sk-SK" dirty="0"/>
          </a:p>
        </p:txBody>
      </p:sp>
      <p:pic>
        <p:nvPicPr>
          <p:cNvPr id="4" name="Picture 2" descr="C:\Users\lenka_000\Desktop\poradenstvo\obrazok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852936"/>
            <a:ext cx="4392488"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8838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r>
              <a:rPr lang="sk-SK" dirty="0"/>
              <a:t>Je všeobecne známe, že človek, ktorý skončí strednú alebo vysokú školu je vo veľkej nevýhode. Dôkazom sú štatistiky čerstvých absolventov. Čo mladých ľudí znevýhodňuje je jednoznačne prax. Každý personalista chce do svojho tímu ostrieľaného hráča, ktorý je jednotka vo svojom odbore. </a:t>
            </a:r>
            <a:endParaRPr lang="sk-SK" dirty="0" smtClean="0"/>
          </a:p>
          <a:p>
            <a:r>
              <a:rPr lang="sk-SK" dirty="0" smtClean="0"/>
              <a:t>Stručný opis, </a:t>
            </a:r>
            <a:r>
              <a:rPr lang="sk-SK" dirty="0"/>
              <a:t>ako čo najlepšie zapôsobiť na </a:t>
            </a:r>
            <a:r>
              <a:rPr lang="sk-SK" dirty="0" err="1"/>
              <a:t>potencionálneho</a:t>
            </a:r>
            <a:r>
              <a:rPr lang="sk-SK" dirty="0"/>
              <a:t> zamestnávateľa.</a:t>
            </a:r>
            <a:br>
              <a:rPr lang="sk-SK" dirty="0"/>
            </a:br>
            <a:endParaRPr lang="sk-SK" dirty="0"/>
          </a:p>
          <a:p>
            <a:endParaRPr lang="sk-SK" dirty="0"/>
          </a:p>
        </p:txBody>
      </p:sp>
      <p:sp>
        <p:nvSpPr>
          <p:cNvPr id="2" name="Nadpis 1"/>
          <p:cNvSpPr>
            <a:spLocks noGrp="1"/>
          </p:cNvSpPr>
          <p:nvPr>
            <p:ph type="title"/>
          </p:nvPr>
        </p:nvSpPr>
        <p:spPr/>
        <p:txBody>
          <a:bodyPr/>
          <a:lstStyle/>
          <a:p>
            <a:r>
              <a:rPr lang="sk-SK" b="1" dirty="0"/>
              <a:t>Motivačný list píše absolvent</a:t>
            </a:r>
          </a:p>
        </p:txBody>
      </p:sp>
    </p:spTree>
    <p:extLst>
      <p:ext uri="{BB962C8B-B14F-4D97-AF65-F5344CB8AC3E}">
        <p14:creationId xmlns:p14="http://schemas.microsoft.com/office/powerpoint/2010/main" val="27219415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b="1" dirty="0"/>
              <a:t>1. Napíšte motivačný list:</a:t>
            </a:r>
          </a:p>
          <a:p>
            <a:pPr marL="0" indent="0">
              <a:buNone/>
            </a:pPr>
            <a:r>
              <a:rPr lang="sk-SK" dirty="0"/>
              <a:t>Veľa absolventov si povie, však načo motivačný list vôbec napísať. Aj tak tam nemám čo poriadne dať. Opak je ale pravdou. Už len tým, že motivačný list pošlete, dávate jasne najavo vašu iniciatívu. Máte vyššiu šancu, že sa nestratíte medzi množstvom životopisov. Jednoducho sa môžete vyrovnať človekovi s praxou, keďže vy ho presviedčate motiváciou a on iba schopnosťami, ktoré poslal v životopise.</a:t>
            </a:r>
          </a:p>
          <a:p>
            <a:endParaRPr lang="sk-SK" dirty="0"/>
          </a:p>
        </p:txBody>
      </p:sp>
    </p:spTree>
    <p:extLst>
      <p:ext uri="{BB962C8B-B14F-4D97-AF65-F5344CB8AC3E}">
        <p14:creationId xmlns:p14="http://schemas.microsoft.com/office/powerpoint/2010/main" val="3993293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92500"/>
          </a:bodyPr>
          <a:lstStyle/>
          <a:p>
            <a:pPr marL="0" indent="0">
              <a:buNone/>
            </a:pPr>
            <a:r>
              <a:rPr lang="sk-SK" b="1" dirty="0"/>
              <a:t>2. Sebavedomie a reálne očakávania:</a:t>
            </a:r>
          </a:p>
          <a:p>
            <a:pPr marL="0" indent="0">
              <a:buNone/>
            </a:pPr>
            <a:r>
              <a:rPr lang="sk-SK" dirty="0"/>
              <a:t>Musí z vás vyžarovať, že ste samostatná a zodpovedná osobnosť. Je nutné veriť vo svoje schopnosti a zbytočne sa nepodceňovať. Zároveň je nutné mať v sebe aj určitú pokoru. Nemajte zasa príliš vysoké nároky.</a:t>
            </a:r>
          </a:p>
          <a:p>
            <a:pPr marL="0" indent="0">
              <a:buNone/>
            </a:pPr>
            <a:r>
              <a:rPr lang="sk-SK" dirty="0"/>
              <a:t/>
            </a:r>
            <a:br>
              <a:rPr lang="sk-SK" dirty="0"/>
            </a:br>
            <a:endParaRPr lang="sk-SK" dirty="0"/>
          </a:p>
          <a:p>
            <a:pPr marL="0" indent="0">
              <a:buNone/>
            </a:pPr>
            <a:r>
              <a:rPr lang="sk-SK" b="1" dirty="0"/>
              <a:t>3. Prax a stáže:</a:t>
            </a:r>
          </a:p>
          <a:p>
            <a:pPr marL="0" indent="0">
              <a:buNone/>
            </a:pPr>
            <a:r>
              <a:rPr lang="sk-SK" dirty="0"/>
              <a:t>V motivačnom liste spomeňte aj prax. Určite ste počas vášho štúdiu boli niekde na brigáde. Pokúste sa to tam vhodným spôsobom napísať. Znie to lepšie ako keby ste to tam nespomenuli. Každá snaha sa cení. Aj pracovné návyky sa cenia.</a:t>
            </a:r>
          </a:p>
          <a:p>
            <a:pPr marL="0" indent="0">
              <a:buNone/>
            </a:pPr>
            <a:endParaRPr lang="sk-SK" dirty="0"/>
          </a:p>
        </p:txBody>
      </p:sp>
    </p:spTree>
    <p:extLst>
      <p:ext uri="{BB962C8B-B14F-4D97-AF65-F5344CB8AC3E}">
        <p14:creationId xmlns:p14="http://schemas.microsoft.com/office/powerpoint/2010/main" val="35419098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620688"/>
            <a:ext cx="8229600" cy="5505475"/>
          </a:xfrm>
        </p:spPr>
        <p:txBody>
          <a:bodyPr>
            <a:normAutofit/>
          </a:bodyPr>
          <a:lstStyle/>
          <a:p>
            <a:pPr marL="0" indent="0">
              <a:buNone/>
            </a:pPr>
            <a:r>
              <a:rPr lang="sk-SK" b="1" dirty="0"/>
              <a:t>4. Aktivity počas štúdia:</a:t>
            </a:r>
          </a:p>
          <a:p>
            <a:pPr marL="0" indent="0">
              <a:buNone/>
            </a:pPr>
            <a:r>
              <a:rPr lang="sk-SK" dirty="0"/>
              <a:t>Možno ste mali možnosť vycestovať za štúdiom do zahraničia. Zúčastnili ste sa výmenného pobytu </a:t>
            </a:r>
            <a:r>
              <a:rPr lang="sk-SK" dirty="0" err="1"/>
              <a:t>Erazmus</a:t>
            </a:r>
            <a:r>
              <a:rPr lang="sk-SK" dirty="0"/>
              <a:t>. Spomeňte, čo vám výmenný pobyt dal. Boli ste v anglicky hovoriacej krajine? Dokážte zamestnávateľovi, že ovládate napríklad anglický jazyk. Hlásite sa na pozíciu personalistu? Máte vyštudovanú pracovnú psychológiu a za svoju diplomovú prácu na tému 360 stupňová spätná väzba ste získali cenu rektora? Výborná motivácia na danú pozíciu.</a:t>
            </a:r>
          </a:p>
          <a:p>
            <a:endParaRPr lang="sk-SK" dirty="0"/>
          </a:p>
        </p:txBody>
      </p:sp>
    </p:spTree>
    <p:extLst>
      <p:ext uri="{BB962C8B-B14F-4D97-AF65-F5344CB8AC3E}">
        <p14:creationId xmlns:p14="http://schemas.microsoft.com/office/powerpoint/2010/main" val="15079537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85000" lnSpcReduction="10000"/>
          </a:bodyPr>
          <a:lstStyle/>
          <a:p>
            <a:pPr marL="0" indent="0">
              <a:buNone/>
            </a:pPr>
            <a:r>
              <a:rPr lang="sk-SK" b="1" dirty="0"/>
              <a:t>5. Naštudujte si o spoločnosti:</a:t>
            </a:r>
          </a:p>
          <a:p>
            <a:pPr marL="0" indent="0">
              <a:buNone/>
            </a:pPr>
            <a:r>
              <a:rPr lang="sk-SK" dirty="0"/>
              <a:t>To je niečo, čo môže urobiť každý a nemusí mať vôbec prax. Kliknite si na ich webovú stránku a pozrite sa, čo daná spoločnosť robí a čím sa zaoberá. Ak idete do väčšej firmy, môžete niečo nájsť aj na rôznych fórach. Proste len hľadajte, </a:t>
            </a:r>
            <a:r>
              <a:rPr lang="sk-SK" dirty="0" err="1"/>
              <a:t>googlite</a:t>
            </a:r>
            <a:r>
              <a:rPr lang="sk-SK" dirty="0"/>
              <a:t>.</a:t>
            </a:r>
          </a:p>
          <a:p>
            <a:pPr marL="0" indent="0">
              <a:buNone/>
            </a:pPr>
            <a:r>
              <a:rPr lang="sk-SK" dirty="0"/>
              <a:t/>
            </a:r>
            <a:br>
              <a:rPr lang="sk-SK" dirty="0"/>
            </a:br>
            <a:endParaRPr lang="sk-SK" dirty="0"/>
          </a:p>
          <a:p>
            <a:pPr marL="0" indent="0">
              <a:buNone/>
            </a:pPr>
            <a:r>
              <a:rPr lang="sk-SK" b="1" dirty="0"/>
              <a:t>6. Záľuby a voľný čas:</a:t>
            </a:r>
          </a:p>
          <a:p>
            <a:pPr marL="0" indent="0">
              <a:buNone/>
            </a:pPr>
            <a:r>
              <a:rPr lang="sk-SK" dirty="0"/>
              <a:t>Chcete byť úspešný psychológ a máte prečítané všetky knižky od </a:t>
            </a:r>
            <a:r>
              <a:rPr lang="sk-SK" dirty="0" err="1"/>
              <a:t>Sigmunda</a:t>
            </a:r>
            <a:r>
              <a:rPr lang="sk-SK" dirty="0"/>
              <a:t> </a:t>
            </a:r>
            <a:r>
              <a:rPr lang="sk-SK" dirty="0" err="1"/>
              <a:t>Freuda</a:t>
            </a:r>
            <a:r>
              <a:rPr lang="sk-SK" dirty="0"/>
              <a:t>? Hlásite sa za programátora a 3 webové stránky ste spravili vo svojom voľnom čase? Chcete byť horským vodcom a už máte pochodenú veľkú časť Álp? Chce to zapojiť fantáziu a z vášho koníčka sa stane výborná motivácia.</a:t>
            </a:r>
            <a:br>
              <a:rPr lang="sk-SK" dirty="0"/>
            </a:br>
            <a:endParaRPr lang="sk-SK" dirty="0"/>
          </a:p>
          <a:p>
            <a:endParaRPr lang="sk-SK" dirty="0"/>
          </a:p>
        </p:txBody>
      </p:sp>
    </p:spTree>
    <p:extLst>
      <p:ext uri="{BB962C8B-B14F-4D97-AF65-F5344CB8AC3E}">
        <p14:creationId xmlns:p14="http://schemas.microsoft.com/office/powerpoint/2010/main" val="1401153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836712"/>
            <a:ext cx="8712968" cy="5904656"/>
          </a:xfrm>
        </p:spPr>
        <p:txBody>
          <a:bodyPr>
            <a:normAutofit/>
          </a:bodyPr>
          <a:lstStyle/>
          <a:p>
            <a:pPr marL="0" indent="0">
              <a:buNone/>
            </a:pPr>
            <a:r>
              <a:rPr lang="sk-SK" sz="2200" u="sng" dirty="0"/>
              <a:t>Mgr. Jozef Závodský, Predmestská 24, 010 01 Žilina</a:t>
            </a:r>
            <a:r>
              <a:rPr lang="sk-SK" sz="2200" dirty="0"/>
              <a:t> </a:t>
            </a:r>
            <a:r>
              <a:rPr lang="sk-SK" dirty="0"/>
              <a:t/>
            </a:r>
            <a:br>
              <a:rPr lang="sk-SK" dirty="0"/>
            </a:br>
            <a:r>
              <a:rPr lang="sk-SK" sz="2300" dirty="0"/>
              <a:t/>
            </a:r>
            <a:br>
              <a:rPr lang="sk-SK" sz="2300" dirty="0"/>
            </a:br>
            <a:r>
              <a:rPr lang="sk-SK" sz="2300" dirty="0" smtClean="0"/>
              <a:t>                                                </a:t>
            </a:r>
            <a:r>
              <a:rPr lang="sk-SK" sz="1800" dirty="0" smtClean="0"/>
              <a:t>CITY </a:t>
            </a:r>
            <a:r>
              <a:rPr lang="sk-SK" sz="1800" dirty="0"/>
              <a:t>TRAVEL s.r.o.</a:t>
            </a:r>
            <a:br>
              <a:rPr lang="sk-SK" sz="1800" dirty="0"/>
            </a:br>
            <a:r>
              <a:rPr lang="sk-SK" sz="1800" dirty="0" smtClean="0"/>
              <a:t>                                                             Mgr</a:t>
            </a:r>
            <a:r>
              <a:rPr lang="sk-SK" sz="1800" dirty="0"/>
              <a:t>. Dávid </a:t>
            </a:r>
            <a:r>
              <a:rPr lang="sk-SK" sz="1800" dirty="0" err="1"/>
              <a:t>Putňanský</a:t>
            </a:r>
            <a:r>
              <a:rPr lang="sk-SK" sz="1800" dirty="0"/>
              <a:t/>
            </a:r>
            <a:br>
              <a:rPr lang="sk-SK" sz="1800" dirty="0"/>
            </a:br>
            <a:r>
              <a:rPr lang="sk-SK" sz="1800" dirty="0" smtClean="0"/>
              <a:t>                                                             Partizánska </a:t>
            </a:r>
            <a:r>
              <a:rPr lang="sk-SK" sz="1800" dirty="0"/>
              <a:t>94</a:t>
            </a:r>
            <a:br>
              <a:rPr lang="sk-SK" sz="1800" dirty="0"/>
            </a:br>
            <a:r>
              <a:rPr lang="sk-SK" sz="1800" dirty="0" smtClean="0"/>
              <a:t>                                                             010 </a:t>
            </a:r>
            <a:r>
              <a:rPr lang="sk-SK" sz="1800" dirty="0"/>
              <a:t>01 Žilina </a:t>
            </a:r>
          </a:p>
          <a:p>
            <a:pPr marL="109728" indent="0">
              <a:buNone/>
            </a:pPr>
            <a:r>
              <a:rPr lang="sk-SK" sz="1900" dirty="0" smtClean="0"/>
              <a:t>Žilina</a:t>
            </a:r>
            <a:r>
              <a:rPr lang="sk-SK" sz="1900" dirty="0"/>
              <a:t>, </a:t>
            </a:r>
            <a:r>
              <a:rPr lang="sk-SK" sz="1900" dirty="0" smtClean="0"/>
              <a:t>12.10.2016 </a:t>
            </a:r>
            <a:endParaRPr lang="sk-SK" sz="1900" dirty="0"/>
          </a:p>
          <a:p>
            <a:pPr marL="109728" indent="0">
              <a:buNone/>
            </a:pPr>
            <a:endParaRPr lang="sk-SK" sz="1400" dirty="0" smtClean="0"/>
          </a:p>
          <a:p>
            <a:pPr marL="109728" indent="0">
              <a:buNone/>
            </a:pPr>
            <a:r>
              <a:rPr lang="sk-SK" sz="2000" dirty="0" smtClean="0"/>
              <a:t>Vážený </a:t>
            </a:r>
            <a:r>
              <a:rPr lang="sk-SK" sz="2000" dirty="0"/>
              <a:t>pán </a:t>
            </a:r>
            <a:r>
              <a:rPr lang="sk-SK" sz="2000" dirty="0" err="1"/>
              <a:t>Putňanský</a:t>
            </a:r>
            <a:r>
              <a:rPr lang="sk-SK" sz="2000" dirty="0"/>
              <a:t>, </a:t>
            </a:r>
            <a:br>
              <a:rPr lang="sk-SK" sz="2000" dirty="0"/>
            </a:br>
            <a:r>
              <a:rPr lang="sk-SK" sz="2000" dirty="0"/>
              <a:t>reagujem na pracovnú ponuku turistického sprievodcu v koncentračnom tábore Osvienčim uverejnenú na </a:t>
            </a:r>
            <a:r>
              <a:rPr lang="sk-SK" sz="2000" dirty="0" err="1" smtClean="0"/>
              <a:t>www.osviencim.sk</a:t>
            </a:r>
            <a:r>
              <a:rPr lang="sk-SK" sz="2000" dirty="0" smtClean="0"/>
              <a:t>. </a:t>
            </a:r>
            <a:r>
              <a:rPr lang="sk-SK" sz="2000" dirty="0"/>
              <a:t>Oblasť cestovného ruchu je pre mňa dlhodobo veľká výzva. V koncentračnom tábore Osvienčim som bol niekoľkokrát a rád sa tam vraciam. Silné emócie, ktoré v ňom prežívam ma nikdy nenechali </a:t>
            </a:r>
            <a:r>
              <a:rPr lang="sk-SK" sz="2000" dirty="0" smtClean="0"/>
              <a:t>chladného.</a:t>
            </a:r>
            <a:endParaRPr lang="sk-SK" dirty="0"/>
          </a:p>
        </p:txBody>
      </p:sp>
      <p:sp>
        <p:nvSpPr>
          <p:cNvPr id="2" name="Nadpis 1"/>
          <p:cNvSpPr>
            <a:spLocks noGrp="1"/>
          </p:cNvSpPr>
          <p:nvPr>
            <p:ph type="title"/>
          </p:nvPr>
        </p:nvSpPr>
        <p:spPr/>
        <p:txBody>
          <a:bodyPr>
            <a:normAutofit fontScale="90000"/>
          </a:bodyPr>
          <a:lstStyle/>
          <a:p>
            <a:r>
              <a:rPr lang="sk-SK" b="1" dirty="0"/>
              <a:t>Vzor motivačného listu</a:t>
            </a:r>
            <a:br>
              <a:rPr lang="sk-SK" b="1" dirty="0"/>
            </a:br>
            <a:endParaRPr lang="sk-SK" dirty="0"/>
          </a:p>
        </p:txBody>
      </p:sp>
    </p:spTree>
    <p:extLst>
      <p:ext uri="{BB962C8B-B14F-4D97-AF65-F5344CB8AC3E}">
        <p14:creationId xmlns:p14="http://schemas.microsoft.com/office/powerpoint/2010/main" val="1573154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a:bodyPr>
          <a:lstStyle/>
          <a:p>
            <a:pPr marL="0" indent="0">
              <a:buNone/>
            </a:pPr>
            <a:r>
              <a:rPr lang="sk-SK" sz="2000" dirty="0"/>
              <a:t>V predchádzajúcom zamestnaní som pracoval 5 rokov ako turistický sprievodca. Približne 20 člennú skupinku som sprevádzal po Bratislave. Prechádzal som sa s nimi po meste, ukazoval som im pamiatky a poskytoval odborný výklad. Ľudia ocenili moje slová predovšetkým o Bratislavskom hrade. S mojou prácou boli spokojní. Referencie od spokojných turistov môžem kedykoľvek priniesť alebo Vám ich môžem zaslať e-mailom. Predošlé zamestnanie ma naučilo vážiť si pamiatky a prírodu. </a:t>
            </a:r>
            <a:endParaRPr lang="sk-SK" sz="2000" dirty="0" smtClean="0"/>
          </a:p>
          <a:p>
            <a:pPr marL="0" indent="0">
              <a:buNone/>
            </a:pPr>
            <a:endParaRPr lang="sk-SK" sz="2000" dirty="0" smtClean="0"/>
          </a:p>
          <a:p>
            <a:pPr marL="0" indent="0">
              <a:buNone/>
            </a:pPr>
            <a:r>
              <a:rPr lang="sk-SK" sz="2000" dirty="0" smtClean="0"/>
              <a:t>Veľmi </a:t>
            </a:r>
            <a:r>
              <a:rPr lang="sk-SK" sz="2000" dirty="0"/>
              <a:t>rád komunikujem s ľuďmi. Pridelenej skupinke som sa vždy maximálne venoval a s radosťou som im odpovedal na otázky. Vždy som dbal na to, aby boli všetci pohromade a cítili sa príjemne. Prácu som vykonával zodpovedne. Plynule hovorím po anglicky a niekoľkokrát som sprevádzal zahraničných turistov a svoj výklad ponúkal v anglickom jazyku.</a:t>
            </a:r>
            <a:endParaRPr lang="sk-SK" sz="2000" dirty="0"/>
          </a:p>
        </p:txBody>
      </p:sp>
    </p:spTree>
    <p:extLst>
      <p:ext uri="{BB962C8B-B14F-4D97-AF65-F5344CB8AC3E}">
        <p14:creationId xmlns:p14="http://schemas.microsoft.com/office/powerpoint/2010/main" val="225362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uľka 1"/>
          <p:cNvGraphicFramePr>
            <a:graphicFrameLocks noGrp="1"/>
          </p:cNvGraphicFramePr>
          <p:nvPr/>
        </p:nvGraphicFramePr>
        <p:xfrm>
          <a:off x="457200" y="1646599"/>
          <a:ext cx="8229601" cy="4230801"/>
        </p:xfrm>
        <a:graphic>
          <a:graphicData uri="http://schemas.openxmlformats.org/drawingml/2006/table">
            <a:tbl>
              <a:tblPr firstRow="1" firstCol="1" bandRow="1">
                <a:tableStyleId>{5C22544A-7EE6-4342-B048-85BDC9FD1C3A}</a:tableStyleId>
              </a:tblPr>
              <a:tblGrid>
                <a:gridCol w="1124478"/>
                <a:gridCol w="1618345"/>
                <a:gridCol w="1371412"/>
                <a:gridCol w="1371412"/>
                <a:gridCol w="1371977"/>
                <a:gridCol w="1371977"/>
              </a:tblGrid>
              <a:tr h="329998">
                <a:tc>
                  <a:txBody>
                    <a:bodyPr/>
                    <a:lstStyle/>
                    <a:p>
                      <a:pPr>
                        <a:spcBef>
                          <a:spcPts val="600"/>
                        </a:spcBef>
                        <a:spcAft>
                          <a:spcPts val="600"/>
                        </a:spcAft>
                      </a:pPr>
                      <a:r>
                        <a:rPr lang="sk-SK" sz="800">
                          <a:effectLst/>
                        </a:rPr>
                        <a:t>Firma</a:t>
                      </a:r>
                      <a:endParaRPr lang="sk-SK" sz="800" b="1">
                        <a:solidFill>
                          <a:srgbClr val="404040"/>
                        </a:solidFill>
                        <a:effectLst/>
                        <a:latin typeface="Arial"/>
                        <a:cs typeface="Times New Roman"/>
                      </a:endParaRPr>
                    </a:p>
                  </a:txBody>
                  <a:tcPr marL="81369" marR="81369" marT="0" marB="0" anchor="ctr"/>
                </a:tc>
                <a:tc>
                  <a:txBody>
                    <a:bodyPr/>
                    <a:lstStyle/>
                    <a:p>
                      <a:pPr>
                        <a:spcBef>
                          <a:spcPts val="600"/>
                        </a:spcBef>
                        <a:spcAft>
                          <a:spcPts val="600"/>
                        </a:spcAft>
                      </a:pPr>
                      <a:r>
                        <a:rPr lang="sk-SK" sz="800">
                          <a:effectLst/>
                        </a:rPr>
                        <a:t>Kontakt (meno, telefón, email...)</a:t>
                      </a:r>
                      <a:endParaRPr lang="sk-SK" sz="800" b="1">
                        <a:solidFill>
                          <a:srgbClr val="404040"/>
                        </a:solidFill>
                        <a:effectLst/>
                        <a:latin typeface="Arial"/>
                        <a:cs typeface="Times New Roman"/>
                      </a:endParaRPr>
                    </a:p>
                  </a:txBody>
                  <a:tcPr marL="81369" marR="81369" marT="0" marB="0" anchor="ctr"/>
                </a:tc>
                <a:tc>
                  <a:txBody>
                    <a:bodyPr/>
                    <a:lstStyle/>
                    <a:p>
                      <a:pPr>
                        <a:spcBef>
                          <a:spcPts val="600"/>
                        </a:spcBef>
                        <a:spcAft>
                          <a:spcPts val="600"/>
                        </a:spcAft>
                      </a:pPr>
                      <a:r>
                        <a:rPr lang="sk-SK" sz="800">
                          <a:effectLst/>
                        </a:rPr>
                        <a:t>Dátum</a:t>
                      </a:r>
                      <a:endParaRPr lang="sk-SK" sz="800" b="1">
                        <a:solidFill>
                          <a:srgbClr val="404040"/>
                        </a:solidFill>
                        <a:effectLst/>
                        <a:latin typeface="Arial"/>
                        <a:cs typeface="Times New Roman"/>
                      </a:endParaRPr>
                    </a:p>
                  </a:txBody>
                  <a:tcPr marL="81369" marR="81369" marT="0" marB="0" anchor="ctr"/>
                </a:tc>
                <a:tc>
                  <a:txBody>
                    <a:bodyPr/>
                    <a:lstStyle/>
                    <a:p>
                      <a:pPr>
                        <a:spcBef>
                          <a:spcPts val="600"/>
                        </a:spcBef>
                        <a:spcAft>
                          <a:spcPts val="600"/>
                        </a:spcAft>
                      </a:pPr>
                      <a:r>
                        <a:rPr lang="sk-SK" sz="800">
                          <a:effectLst/>
                        </a:rPr>
                        <a:t>Aktivita (telefonát, mail, osobné stretnutie)</a:t>
                      </a:r>
                      <a:endParaRPr lang="sk-SK" sz="800" b="1">
                        <a:solidFill>
                          <a:srgbClr val="404040"/>
                        </a:solidFill>
                        <a:effectLst/>
                        <a:latin typeface="Arial"/>
                        <a:cs typeface="Times New Roman"/>
                      </a:endParaRPr>
                    </a:p>
                  </a:txBody>
                  <a:tcPr marL="81369" marR="81369" marT="0" marB="0" anchor="ctr"/>
                </a:tc>
                <a:tc>
                  <a:txBody>
                    <a:bodyPr/>
                    <a:lstStyle/>
                    <a:p>
                      <a:pPr>
                        <a:spcBef>
                          <a:spcPts val="600"/>
                        </a:spcBef>
                        <a:spcAft>
                          <a:spcPts val="600"/>
                        </a:spcAft>
                      </a:pPr>
                      <a:r>
                        <a:rPr lang="sk-SK" sz="800">
                          <a:effectLst/>
                        </a:rPr>
                        <a:t>Výsledok (odpoveď, bez odozvy)</a:t>
                      </a:r>
                      <a:endParaRPr lang="sk-SK" sz="800" b="1">
                        <a:solidFill>
                          <a:srgbClr val="404040"/>
                        </a:solidFill>
                        <a:effectLst/>
                        <a:latin typeface="Arial"/>
                        <a:cs typeface="Times New Roman"/>
                      </a:endParaRPr>
                    </a:p>
                  </a:txBody>
                  <a:tcPr marL="81369" marR="81369" marT="0" marB="0" anchor="ctr"/>
                </a:tc>
                <a:tc>
                  <a:txBody>
                    <a:bodyPr/>
                    <a:lstStyle/>
                    <a:p>
                      <a:pPr>
                        <a:spcBef>
                          <a:spcPts val="600"/>
                        </a:spcBef>
                        <a:spcAft>
                          <a:spcPts val="600"/>
                        </a:spcAft>
                      </a:pPr>
                      <a:r>
                        <a:rPr lang="sk-SK" sz="800">
                          <a:effectLst/>
                        </a:rPr>
                        <a:t>Ďalšie aktivity s kontaktom (pripomienka, ...)</a:t>
                      </a:r>
                      <a:endParaRPr lang="sk-SK" sz="800" b="1">
                        <a:solidFill>
                          <a:srgbClr val="404040"/>
                        </a:solidFill>
                        <a:effectLst/>
                        <a:latin typeface="Arial"/>
                        <a:cs typeface="Times New Roman"/>
                      </a:endParaRPr>
                    </a:p>
                  </a:txBody>
                  <a:tcPr marL="81369" marR="81369" marT="0" marB="0" anchor="ctr"/>
                </a:tc>
              </a:tr>
              <a:tr h="429449">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r>
              <a:tr h="429449">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r>
              <a:tr h="429449">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r>
              <a:tr h="429449">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r>
              <a:tr h="429449">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r>
              <a:tr h="429449">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r>
              <a:tr h="429449">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r>
              <a:tr h="429449">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r>
              <a:tr h="429449">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a:effectLst/>
                        </a:rPr>
                        <a:t> </a:t>
                      </a:r>
                      <a:endParaRPr lang="sk-SK" sz="800" b="1">
                        <a:solidFill>
                          <a:srgbClr val="404040"/>
                        </a:solidFill>
                        <a:effectLst/>
                        <a:latin typeface="Arial"/>
                        <a:cs typeface="Times New Roman"/>
                      </a:endParaRPr>
                    </a:p>
                  </a:txBody>
                  <a:tcPr marL="81369" marR="81369" marT="0" marB="0"/>
                </a:tc>
                <a:tc>
                  <a:txBody>
                    <a:bodyPr/>
                    <a:lstStyle/>
                    <a:p>
                      <a:pPr>
                        <a:spcBef>
                          <a:spcPts val="1200"/>
                        </a:spcBef>
                        <a:spcAft>
                          <a:spcPts val="600"/>
                        </a:spcAft>
                      </a:pPr>
                      <a:r>
                        <a:rPr lang="sk-SK" sz="800" dirty="0">
                          <a:effectLst/>
                        </a:rPr>
                        <a:t> </a:t>
                      </a:r>
                      <a:endParaRPr lang="sk-SK" sz="800" b="1" dirty="0">
                        <a:solidFill>
                          <a:srgbClr val="404040"/>
                        </a:solidFill>
                        <a:effectLst/>
                        <a:latin typeface="Arial"/>
                        <a:cs typeface="Times New Roman"/>
                      </a:endParaRPr>
                    </a:p>
                  </a:txBody>
                  <a:tcPr marL="81369" marR="81369" marT="0" marB="0"/>
                </a:tc>
              </a:tr>
            </a:tbl>
          </a:graphicData>
        </a:graphic>
      </p:graphicFrame>
      <p:sp>
        <p:nvSpPr>
          <p:cNvPr id="3" name="Rectangle 1"/>
          <p:cNvSpPr>
            <a:spLocks noChangeArrowheads="1"/>
          </p:cNvSpPr>
          <p:nvPr/>
        </p:nvSpPr>
        <p:spPr bwMode="auto">
          <a:xfrm>
            <a:off x="457200" y="1574792"/>
            <a:ext cx="5641288" cy="60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1400" b="0" i="0" u="none" strike="noStrike" cap="none" normalizeH="0" baseline="0" dirty="0" smtClean="0">
                <a:ln>
                  <a:noFill/>
                </a:ln>
                <a:solidFill>
                  <a:srgbClr val="1F4E79"/>
                </a:solidFill>
                <a:effectLst/>
                <a:latin typeface="Arial Black" pitchFamily="34" charset="0"/>
                <a:ea typeface="Times New Roman" pitchFamily="18" charset="0"/>
                <a:cs typeface="Times New Roman" pitchFamily="18" charset="0"/>
              </a:rPr>
              <a:t>A3: DENNÍK HĽADANIA PRÁCE</a:t>
            </a:r>
            <a:endParaRPr kumimoji="0" lang="sk-SK" altLang="ja-JP"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ja-JP" sz="1000" b="1" i="0" u="none" strike="noStrike" cap="none" normalizeH="0" baseline="0" dirty="0" smtClean="0">
                <a:ln>
                  <a:noFill/>
                </a:ln>
                <a:solidFill>
                  <a:srgbClr val="1F4E79"/>
                </a:solidFill>
                <a:effectLst/>
                <a:latin typeface="Arial" pitchFamily="34" charset="0"/>
                <a:ea typeface="Times New Roman" pitchFamily="18" charset="0"/>
                <a:cs typeface="Times New Roman" pitchFamily="18" charset="0"/>
              </a:rPr>
              <a:t>Meno</a:t>
            </a:r>
            <a:r>
              <a:rPr kumimoji="0" lang="sk-SK" altLang="ja-JP" sz="9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		</a:t>
            </a:r>
            <a:r>
              <a:rPr kumimoji="0" lang="sk-SK" altLang="ja-JP" sz="1000" b="1" i="0" u="none" strike="noStrike" cap="none" normalizeH="0" baseline="0" dirty="0" smtClean="0">
                <a:ln>
                  <a:noFill/>
                </a:ln>
                <a:solidFill>
                  <a:srgbClr val="1F4E79"/>
                </a:solidFill>
                <a:effectLst/>
                <a:latin typeface="Arial" pitchFamily="34" charset="0"/>
                <a:ea typeface="Times New Roman" pitchFamily="18" charset="0"/>
                <a:cs typeface="Times New Roman" pitchFamily="18" charset="0"/>
              </a:rPr>
              <a:t>Obdobie od:</a:t>
            </a:r>
            <a:r>
              <a:rPr kumimoji="0" lang="sk-SK" altLang="ja-JP" sz="9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 ......./......./.........  </a:t>
            </a:r>
            <a:r>
              <a:rPr kumimoji="0" lang="sk-SK" altLang="ja-JP" sz="1000" b="1" i="0" u="none" strike="noStrike" cap="none" normalizeH="0" baseline="0" dirty="0" smtClean="0">
                <a:ln>
                  <a:noFill/>
                </a:ln>
                <a:solidFill>
                  <a:srgbClr val="1F4E79"/>
                </a:solidFill>
                <a:effectLst/>
                <a:latin typeface="Arial" pitchFamily="34" charset="0"/>
                <a:ea typeface="Times New Roman" pitchFamily="18" charset="0"/>
                <a:cs typeface="Times New Roman" pitchFamily="18" charset="0"/>
              </a:rPr>
              <a:t>do:</a:t>
            </a:r>
            <a:r>
              <a:rPr kumimoji="0" lang="sk-SK" altLang="ja-JP" sz="9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 ......./......./.........</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594982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a:bodyPr>
          <a:lstStyle/>
          <a:p>
            <a:pPr marL="0" indent="0">
              <a:buNone/>
            </a:pPr>
            <a:r>
              <a:rPr lang="sk-SK" sz="2000" dirty="0" smtClean="0"/>
              <a:t>Láska </a:t>
            </a:r>
            <a:r>
              <a:rPr lang="sk-SK" sz="2000" dirty="0"/>
              <a:t>k ľuďom a prírode boli pre mňa vždy najväčším potešením. Milujem štíty Tatier. Každoročne vo voľnom čase zavítam do Popradu alebo Zakopaného a uctím si veľhory. Milujem výhľad z Gerlachovského štítu a slnečné lúče vychádzajúceho slnka z Veľkého Fatranského Kriváňa. </a:t>
            </a:r>
          </a:p>
          <a:p>
            <a:pPr marL="0" indent="0">
              <a:buNone/>
            </a:pPr>
            <a:r>
              <a:rPr lang="sk-SK" sz="2000" dirty="0"/>
              <a:t>Verím, že Vás moja žiadosť o zamestnanie oslovila a veľmi rád Vám poskytnem ďalšie informácie na osobnom pohovore. </a:t>
            </a:r>
          </a:p>
          <a:p>
            <a:pPr marL="0" indent="0">
              <a:buNone/>
            </a:pPr>
            <a:r>
              <a:rPr lang="sk-SK" sz="2000" dirty="0"/>
              <a:t/>
            </a:r>
            <a:br>
              <a:rPr lang="sk-SK" sz="2000" dirty="0"/>
            </a:br>
            <a:r>
              <a:rPr lang="sk-SK" sz="2000" dirty="0"/>
              <a:t>S pozdravom </a:t>
            </a:r>
            <a:r>
              <a:rPr lang="sk-SK" sz="2000" dirty="0" smtClean="0"/>
              <a:t>                                   </a:t>
            </a:r>
            <a:r>
              <a:rPr lang="sk-SK" sz="2000" dirty="0" smtClean="0"/>
              <a:t>       </a:t>
            </a:r>
            <a:r>
              <a:rPr lang="sk-SK" sz="2000" dirty="0" smtClean="0"/>
              <a:t>Jozef </a:t>
            </a:r>
            <a:r>
              <a:rPr lang="sk-SK" sz="2000" dirty="0"/>
              <a:t>Závodský </a:t>
            </a:r>
          </a:p>
          <a:p>
            <a:pPr marL="0" indent="0">
              <a:buNone/>
            </a:pPr>
            <a:r>
              <a:rPr lang="sk-SK" dirty="0"/>
              <a:t/>
            </a:r>
            <a:br>
              <a:rPr lang="sk-SK" dirty="0"/>
            </a:br>
            <a:endParaRPr lang="sk-SK" dirty="0"/>
          </a:p>
          <a:p>
            <a:pPr marL="0" indent="0">
              <a:buNone/>
            </a:pPr>
            <a:endParaRPr lang="sk-SK" dirty="0"/>
          </a:p>
        </p:txBody>
      </p:sp>
    </p:spTree>
    <p:extLst>
      <p:ext uri="{BB962C8B-B14F-4D97-AF65-F5344CB8AC3E}">
        <p14:creationId xmlns:p14="http://schemas.microsoft.com/office/powerpoint/2010/main" val="41484246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endParaRPr lang="sk-SK" dirty="0" smtClean="0"/>
          </a:p>
          <a:p>
            <a:pPr marL="109728" indent="0">
              <a:buNone/>
            </a:pPr>
            <a:r>
              <a:rPr lang="sk-SK" dirty="0" smtClean="0"/>
              <a:t>Ďakujem za pozornosť</a:t>
            </a:r>
          </a:p>
          <a:p>
            <a:pPr marL="109728" indent="0">
              <a:buNone/>
            </a:pPr>
            <a:endParaRPr lang="sk-SK" dirty="0" smtClean="0"/>
          </a:p>
          <a:p>
            <a:pPr marL="109728" indent="0">
              <a:buNone/>
            </a:pPr>
            <a:r>
              <a:rPr lang="sk-SK" dirty="0" smtClean="0"/>
              <a:t>Teším sa na ďalšie stretnutie</a:t>
            </a:r>
            <a:endParaRPr lang="sk-SK" dirty="0"/>
          </a:p>
        </p:txBody>
      </p:sp>
      <p:pic>
        <p:nvPicPr>
          <p:cNvPr id="2050" name="Picture 2" descr="C:\Users\lenka_000\Desktop\poradenstvo\obrazok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020" y="3501008"/>
            <a:ext cx="3282252" cy="328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810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ala">
  <a:themeElements>
    <a:clrScheme name="Hal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Hal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Hal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298</TotalTime>
  <Words>4005</Words>
  <Application>Microsoft Office PowerPoint</Application>
  <PresentationFormat>Prezentácia na obrazovke (4:3)</PresentationFormat>
  <Paragraphs>470</Paragraphs>
  <Slides>91</Slides>
  <Notes>0</Notes>
  <HiddenSlides>0</HiddenSlides>
  <MMClips>0</MMClips>
  <ScaleCrop>false</ScaleCrop>
  <HeadingPairs>
    <vt:vector size="4" baseType="variant">
      <vt:variant>
        <vt:lpstr>Motív</vt:lpstr>
      </vt:variant>
      <vt:variant>
        <vt:i4>1</vt:i4>
      </vt:variant>
      <vt:variant>
        <vt:lpstr>Nadpisy snímok</vt:lpstr>
      </vt:variant>
      <vt:variant>
        <vt:i4>91</vt:i4>
      </vt:variant>
    </vt:vector>
  </HeadingPairs>
  <TitlesOfParts>
    <vt:vector size="92" baseType="lpstr">
      <vt:lpstr>Hala</vt:lpstr>
      <vt:lpstr>3.Stretnutie v rámci projektu BAZ</vt:lpstr>
      <vt:lpstr>AKO POSTUPOVAŤ PRI HĽADANÍ ZAMESTNANIA</vt:lpstr>
      <vt:lpstr>Prezentácia programu PowerPoint</vt:lpstr>
      <vt:lpstr> ZJAVNÝ A SKRYTÝ TRH PRÁCE</vt:lpstr>
      <vt:lpstr>Prezentácia programu PowerPoint</vt:lpstr>
      <vt:lpstr>Postup úspešného hľadania práce</vt:lpstr>
      <vt:lpstr>Prezentácia programu PowerPoint</vt:lpstr>
      <vt:lpstr>Denník hľadania práce</vt:lpstr>
      <vt:lpstr>Prezentácia programu PowerPoint</vt:lpstr>
      <vt:lpstr>Prezentácia programu PowerPoint</vt:lpstr>
      <vt:lpstr>Písomné uchádzanie sa o zamestnanie</vt:lpstr>
      <vt:lpstr> 10  tipov ako vytvoriť nezabudnuteľný a čitateľný životopis </vt:lpstr>
      <vt:lpstr>1. Základné informácie</vt:lpstr>
      <vt:lpstr>2. Prezentácia je kľúčová</vt:lpstr>
      <vt:lpstr>3.Nie viac ako dve stránky A4 </vt:lpstr>
      <vt:lpstr>4. Pochopiť popis práce </vt:lpstr>
      <vt:lpstr>5. Tvorba zručností </vt:lpstr>
      <vt:lpstr>6. Tvorba záujmov </vt:lpstr>
      <vt:lpstr> 7. Tvorba skúseností </vt:lpstr>
      <vt:lpstr>8. Referencie </vt:lpstr>
      <vt:lpstr> 9. Udržujte Váš životopis aktualizovaný </vt:lpstr>
      <vt:lpstr>10.Kontaktujte poradcov</vt:lpstr>
      <vt:lpstr>Životopis – vzor </vt:lpstr>
      <vt:lpstr>Prezentácia programu PowerPoint</vt:lpstr>
      <vt:lpstr>Prezentácia programu PowerPoint</vt:lpstr>
      <vt:lpstr>ŽIADOSŤ O PRIJATIE DO ZAMESTNANIA</vt:lpstr>
      <vt:lpstr>1. Nový zamestnávateľ – nová žiadosť</vt:lpstr>
      <vt:lpstr>2. Uveďte názov firmy </vt:lpstr>
      <vt:lpstr>3. Forma a obsah </vt:lpstr>
      <vt:lpstr>4. Dôležitejšie sú pracovné skúsenosti ako škola</vt:lpstr>
      <vt:lpstr>5. Pravdivosť</vt:lpstr>
      <vt:lpstr>6. Vlastnosti a záľuby </vt:lpstr>
      <vt:lpstr>   Žiadosť o zamestnanie - časté chyby   </vt:lpstr>
      <vt:lpstr>Prezentácia programu PowerPoint</vt:lpstr>
      <vt:lpstr>Prezentácia programu PowerPoint</vt:lpstr>
      <vt:lpstr>Prezentácia programu PowerPoint</vt:lpstr>
      <vt:lpstr> Žiadosť o zamestnanie –  s inzerátom </vt:lpstr>
      <vt:lpstr>Hľadáme nového zamestnanca... </vt:lpstr>
      <vt:lpstr>Má zmysel trojkombinácia? </vt:lpstr>
      <vt:lpstr>Čo by nemalo chýbať v žiadosti: </vt:lpstr>
      <vt:lpstr> Žiadosť o zamestnanie –  bez inzerátu </vt:lpstr>
      <vt:lpstr>Ako to môžete urobiť? </vt:lpstr>
      <vt:lpstr> Nového zamestnanca nehľadajú, má to vôbec zmysel? </vt:lpstr>
      <vt:lpstr>V čom je žiadosť iná, keď nikoho nehľadajú?</vt:lpstr>
      <vt:lpstr>Žiadosť o zamestnanie - štruktúra </vt:lpstr>
      <vt:lpstr>Hlavička: </vt:lpstr>
      <vt:lpstr>Adresa firmy a osoba</vt:lpstr>
      <vt:lpstr>Dátum, mesto a vec</vt:lpstr>
      <vt:lpstr>Zdroj a pozícia:</vt:lpstr>
      <vt:lpstr>Pracovné skúsenosti, vlastnosti a záujmy</vt:lpstr>
      <vt:lpstr>Prezentácia programu PowerPoint</vt:lpstr>
      <vt:lpstr>Žiadosť o zamestnanie - záľuby </vt:lpstr>
      <vt:lpstr>Záľuby: </vt:lpstr>
      <vt:lpstr>Vlastnosti</vt:lpstr>
      <vt:lpstr> Žiadosť o zamestnanie - schopnosti </vt:lpstr>
      <vt:lpstr>PRAX</vt:lpstr>
      <vt:lpstr>Schopnosti: </vt:lpstr>
      <vt:lpstr>ŽIADOSŤ - VZOR</vt:lpstr>
      <vt:lpstr>Prezentácia programu PowerPoint</vt:lpstr>
      <vt:lpstr>ŽIADOSŤ -VZOR</vt:lpstr>
      <vt:lpstr>Prezentácia programu PowerPoint</vt:lpstr>
      <vt:lpstr>ŽIADOSŤ - VZOR</vt:lpstr>
      <vt:lpstr>Prezentácia programu PowerPoint</vt:lpstr>
      <vt:lpstr>MOTIVAČNÝ LIST</vt:lpstr>
      <vt:lpstr>Čo ním chceme dosiahnuť? </vt:lpstr>
      <vt:lpstr>Štruktúra motivačného listu </vt:lpstr>
      <vt:lpstr>Osnova –motivačného listu</vt:lpstr>
      <vt:lpstr>Prezentácia programu PowerPoint</vt:lpstr>
      <vt:lpstr>Prezentácia programu PowerPoint</vt:lpstr>
      <vt:lpstr>Prezentácia programu PowerPoint</vt:lpstr>
      <vt:lpstr>Prezentácia programu PowerPoint</vt:lpstr>
      <vt:lpstr>Prezentácia programu PowerPoint</vt:lpstr>
      <vt:lpstr>Čo napísať do motivačného listu </vt:lpstr>
      <vt:lpstr>Prezentácia programu PowerPoint</vt:lpstr>
      <vt:lpstr>Prezentácia programu PowerPoint</vt:lpstr>
      <vt:lpstr>Prezentácia programu PowerPoint</vt:lpstr>
      <vt:lpstr>motivačný list na mieru </vt:lpstr>
      <vt:lpstr>Prezentácia programu PowerPoint</vt:lpstr>
      <vt:lpstr>  Frázy pri motivačnom liste   </vt:lpstr>
      <vt:lpstr>Prezentácia programu PowerPoint</vt:lpstr>
      <vt:lpstr>Prezentácia programu PowerPoint</vt:lpstr>
      <vt:lpstr>Prezentácia programu PowerPoint</vt:lpstr>
      <vt:lpstr>Motivačný list píše absolvent</vt:lpstr>
      <vt:lpstr>Prezentácia programu PowerPoint</vt:lpstr>
      <vt:lpstr>Prezentácia programu PowerPoint</vt:lpstr>
      <vt:lpstr>Prezentácia programu PowerPoint</vt:lpstr>
      <vt:lpstr>Prezentácia programu PowerPoint</vt:lpstr>
      <vt:lpstr>Vzor motivačného listu </vt:lpstr>
      <vt:lpstr>Prezentácia programu PowerPoint</vt:lpstr>
      <vt:lpstr>Prezentácia programu PowerPoint</vt:lpstr>
      <vt:lpstr>Prezentácia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CL</dc:creator>
  <cp:lastModifiedBy>CL</cp:lastModifiedBy>
  <cp:revision>31</cp:revision>
  <dcterms:created xsi:type="dcterms:W3CDTF">2016-05-11T11:30:19Z</dcterms:created>
  <dcterms:modified xsi:type="dcterms:W3CDTF">2016-10-10T07:46:46Z</dcterms:modified>
</cp:coreProperties>
</file>