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4" r:id="rId25"/>
    <p:sldId id="305" r:id="rId26"/>
    <p:sldId id="280" r:id="rId27"/>
    <p:sldId id="281" r:id="rId28"/>
    <p:sldId id="282" r:id="rId29"/>
    <p:sldId id="283" r:id="rId30"/>
    <p:sldId id="306" r:id="rId31"/>
    <p:sldId id="307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C744B9-88A4-485D-A5E9-FA80852CA434}" type="datetimeFigureOut">
              <a:rPr lang="sk-SK" smtClean="0"/>
              <a:pPr/>
              <a:t>8. 2. 2018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52B08D-B0C0-4C82-A8DA-975115BC986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Pracovný pohovor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74966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Keď sa z pozvánky dozviete, </a:t>
            </a:r>
            <a:r>
              <a:rPr lang="sk-SK" dirty="0" smtClean="0"/>
              <a:t>kto bude vašim partnerom pri osobnom pohovore, oslovte menovite jeho.</a:t>
            </a:r>
          </a:p>
          <a:p>
            <a:pPr marL="0" indent="0">
              <a:buNone/>
            </a:pPr>
            <a:r>
              <a:rPr lang="sk-SK" b="1" dirty="0" smtClean="0"/>
              <a:t>Keď z vážnych dôvodov </a:t>
            </a:r>
            <a:r>
              <a:rPr lang="sk-SK" dirty="0" smtClean="0"/>
              <a:t>nemôžete dodržať termín, bezodkladne zatelefonujte do firmy a dohodnite si nový termín.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xmlns="" val="12502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Vážený pán riaditeľ,</a:t>
            </a:r>
          </a:p>
          <a:p>
            <a:pPr marL="0" indent="0">
              <a:buNone/>
            </a:pPr>
            <a:r>
              <a:rPr lang="sk-SK" i="1" dirty="0" smtClean="0"/>
              <a:t>Ďakujem za pozvanie na prijímací pohovor.</a:t>
            </a:r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i="1" dirty="0" smtClean="0"/>
              <a:t>Vami navrhnutý termín dňa............ O ....... môžem dodržať.</a:t>
            </a:r>
          </a:p>
          <a:p>
            <a:pPr marL="0" indent="0">
              <a:buNone/>
            </a:pPr>
            <a:r>
              <a:rPr lang="sk-SK" i="1" dirty="0" smtClean="0"/>
              <a:t>Teším sa na rozhovor.</a:t>
            </a:r>
          </a:p>
          <a:p>
            <a:pPr marL="0" indent="0">
              <a:buNone/>
            </a:pPr>
            <a:r>
              <a:rPr lang="sk-SK" i="1" dirty="0" smtClean="0"/>
              <a:t>So srdečným pozdravom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i="1" dirty="0" smtClean="0"/>
              <a:t>Vzorový text potvrdenia termínu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xmlns="" val="153178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Vonkajší vzhľad </a:t>
            </a:r>
            <a:r>
              <a:rPr lang="sk-SK" dirty="0" smtClean="0"/>
              <a:t>zohráva v hodnotení uchádzača pri osobnom pohovore podstatnú úlohu.</a:t>
            </a:r>
          </a:p>
          <a:p>
            <a:pPr marL="0" indent="0">
              <a:buNone/>
            </a:pPr>
            <a:r>
              <a:rPr lang="sk-SK" b="1" dirty="0" smtClean="0"/>
              <a:t>Najrozhodujúcejší je prvý dojem.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Jednoducho stále platí, že šaty robia človeka.</a:t>
            </a: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Zovňajšok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761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r>
              <a:rPr lang="sk-SK" b="1" dirty="0" smtClean="0"/>
              <a:t>Zamestnávateľ </a:t>
            </a:r>
            <a:r>
              <a:rPr lang="sk-SK" dirty="0" smtClean="0"/>
              <a:t>bude podľa vzhľadu posudzovať, či ste pre firmu vhodný. Čím vyššie mierite, tým je to dôležitejšie. </a:t>
            </a:r>
          </a:p>
          <a:p>
            <a:pPr marL="0" indent="0">
              <a:buNone/>
            </a:pPr>
            <a:r>
              <a:rPr lang="sk-SK" b="1" dirty="0" smtClean="0"/>
              <a:t>Preto dbajte, </a:t>
            </a:r>
            <a:r>
              <a:rPr lang="sk-SK" dirty="0" smtClean="0"/>
              <a:t>aby ste vyzerali upravene, čisto, korektne a aby ste vzbudzovali pozitívny dojem.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Pri výbere oblečenia by ste sa mali </a:t>
            </a:r>
            <a:r>
              <a:rPr lang="sk-SK" dirty="0" smtClean="0">
                <a:solidFill>
                  <a:srgbClr val="FF0000"/>
                </a:solidFill>
              </a:rPr>
              <a:t>riadiť </a:t>
            </a:r>
            <a:r>
              <a:rPr lang="sk-SK" u="sng" dirty="0" smtClean="0">
                <a:solidFill>
                  <a:srgbClr val="FF0000"/>
                </a:solidFill>
              </a:rPr>
              <a:t>dvoma</a:t>
            </a:r>
            <a:r>
              <a:rPr lang="sk-SK" dirty="0" smtClean="0">
                <a:solidFill>
                  <a:srgbClr val="FF0000"/>
                </a:solidFill>
              </a:rPr>
              <a:t> princípmi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2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sk-SK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sk-SK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sk-SK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sk-SK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Odev by sa mal hodiť do vášho budúceho </a:t>
            </a:r>
            <a:r>
              <a:rPr lang="sk-SK" dirty="0" smtClean="0"/>
              <a:t>pracovného prostredia. Oblečte si to, čo sa vo vašom povolaní, na vašom mieste a v danom pracovnom odvetví očakáva</a:t>
            </a:r>
          </a:p>
          <a:p>
            <a:pPr marL="0" indent="0">
              <a:buNone/>
            </a:pPr>
            <a:r>
              <a:rPr lang="sk-SK" sz="2400" i="1" dirty="0" smtClean="0"/>
              <a:t>Príklad: keď sa idete predstaviť do banky alebo poisťovne, voľte radšej konzervatívne oblečenie, naproti tomu výzor uchádzača o miesto v reklamnej agentúre môže byť trochu </a:t>
            </a:r>
            <a:r>
              <a:rPr lang="sk-SK" sz="2400" i="1" dirty="0" err="1" smtClean="0"/>
              <a:t>vystrednejší</a:t>
            </a:r>
            <a:r>
              <a:rPr lang="sk-SK" i="1" dirty="0" smtClean="0"/>
              <a:t>.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xmlns="" val="371094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2. </a:t>
            </a:r>
            <a:r>
              <a:rPr lang="sk-SK" dirty="0" smtClean="0">
                <a:solidFill>
                  <a:srgbClr val="FF0000"/>
                </a:solidFill>
              </a:rPr>
              <a:t>Oblečte si to, čo vám pristane a v čom sa cítite príjemne a pohodlne. </a:t>
            </a: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FF0000"/>
                </a:solidFill>
              </a:rPr>
              <a:t>Keď vás bude </a:t>
            </a:r>
            <a:r>
              <a:rPr lang="sk-SK" dirty="0" err="1" smtClean="0">
                <a:solidFill>
                  <a:srgbClr val="FF0000"/>
                </a:solidFill>
              </a:rPr>
              <a:t>škriť</a:t>
            </a:r>
            <a:r>
              <a:rPr lang="sk-SK" dirty="0" smtClean="0">
                <a:solidFill>
                  <a:srgbClr val="FF0000"/>
                </a:solidFill>
              </a:rPr>
              <a:t> golier alebo opasok, budete nervózny, ovplyvní to vaše správanie, a môže to ovplyvniť vyhliadky na úspech.</a:t>
            </a:r>
            <a:endParaRPr lang="sk-SK" dirty="0"/>
          </a:p>
        </p:txBody>
      </p:sp>
      <p:pic>
        <p:nvPicPr>
          <p:cNvPr id="1026" name="Picture 2" descr="C:\Users\lenka_000\Desktop\poradenstvo\obrazok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100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6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sk-SK" dirty="0" smtClean="0">
                <a:solidFill>
                  <a:srgbClr val="FF0000"/>
                </a:solidFill>
              </a:rPr>
              <a:t>Informácie potrebujete </a:t>
            </a:r>
            <a:r>
              <a:rPr lang="sk-SK" dirty="0" smtClean="0"/>
              <a:t>najmä na to, aby ste sa presvedčili, či sa pre vás ponúkané pracovné miesto hodí.</a:t>
            </a:r>
          </a:p>
          <a:p>
            <a:pPr marL="514350" indent="-514350">
              <a:buAutoNum type="arabicPeriod"/>
            </a:pP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pri pohovore si určite overia, čo všetko viete o firme. Čím lepšie budete informovaný a v rozhovore to dáte najavo, tým rýchlejšie presvedčíte zamestnávateľa, že vám na novom zamestnaní naozaj záleží.</a:t>
            </a:r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5. Získavanie informácií o firme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56718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endParaRPr lang="sk-SK" i="1" dirty="0" smtClean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endParaRPr lang="sk-SK" i="1" dirty="0" smtClean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endParaRPr lang="sk-SK" i="1" dirty="0" smtClean="0"/>
          </a:p>
          <a:p>
            <a:pPr marL="0" indent="0">
              <a:buNone/>
            </a:pPr>
            <a:endParaRPr lang="sk-SK" i="1" dirty="0" smtClean="0"/>
          </a:p>
          <a:p>
            <a:pPr marL="0" indent="0">
              <a:buNone/>
            </a:pPr>
            <a:r>
              <a:rPr lang="sk-SK" i="1" dirty="0" smtClean="0"/>
              <a:t>„</a:t>
            </a:r>
            <a:r>
              <a:rPr lang="sk-SK" i="1" dirty="0" smtClean="0">
                <a:solidFill>
                  <a:srgbClr val="C00000"/>
                </a:solidFill>
              </a:rPr>
              <a:t>Adresu firmy som získal na úrade práce, nič viac neviem“ takáto odpoveď na vás nevrhne dobré svetlo.</a:t>
            </a:r>
            <a:endParaRPr lang="sk-SK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Ke</a:t>
            </a:r>
            <a:r>
              <a:rPr lang="sk-SK" b="1" dirty="0" smtClean="0"/>
              <a:t>ď získate dostatok informácií, </a:t>
            </a:r>
            <a:r>
              <a:rPr lang="sk-SK" dirty="0" smtClean="0"/>
              <a:t>môžete pri pohovore vystupovať sebavedomejšie a klásť zamestnávateľovi  presnejšie otázky.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Na druhej strane firma si už o vás urobila viac alebo menej priaznivý obraz podľa podkladov vo vašej žiadosti o miesto.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9596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Inzerát o pracovnom mieste, o ktoré sa uchádzate</a:t>
            </a:r>
          </a:p>
          <a:p>
            <a:r>
              <a:rPr lang="sk-SK" dirty="0" smtClean="0"/>
              <a:t>Ekonomická príloha novín, hospodárske noviny....</a:t>
            </a:r>
          </a:p>
          <a:p>
            <a:r>
              <a:rPr lang="sk-SK" dirty="0" smtClean="0"/>
              <a:t>Odborná tlač</a:t>
            </a:r>
          </a:p>
          <a:p>
            <a:r>
              <a:rPr lang="sk-SK" dirty="0" smtClean="0"/>
              <a:t>Internet (webová stránka firmy)</a:t>
            </a:r>
          </a:p>
          <a:p>
            <a:r>
              <a:rPr lang="sk-SK" dirty="0" smtClean="0"/>
              <a:t>Spolupracovníci firmy, známi</a:t>
            </a:r>
          </a:p>
          <a:p>
            <a:r>
              <a:rPr lang="sk-SK" dirty="0" smtClean="0"/>
              <a:t>Telefonické, písomné požiadanie o zaslanie informačných materiálov priamo z firmy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/>
              <a:t>6. Zdroje informácií 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xmlns="" val="37104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1. Prečo sa treba pripraviť</a:t>
            </a:r>
          </a:p>
          <a:p>
            <a:pPr marL="0" indent="0">
              <a:buNone/>
            </a:pPr>
            <a:r>
              <a:rPr lang="sk-SK" dirty="0" smtClean="0"/>
              <a:t>2. Na čom záleží</a:t>
            </a:r>
          </a:p>
          <a:p>
            <a:pPr marL="0" indent="0">
              <a:buNone/>
            </a:pPr>
            <a:r>
              <a:rPr lang="sk-SK" dirty="0" smtClean="0"/>
              <a:t>3. Potvrdenie termínu</a:t>
            </a:r>
          </a:p>
          <a:p>
            <a:pPr marL="0" indent="0">
              <a:buNone/>
            </a:pPr>
            <a:r>
              <a:rPr lang="sk-SK" dirty="0" smtClean="0"/>
              <a:t>4. Zovňajšok</a:t>
            </a:r>
          </a:p>
          <a:p>
            <a:pPr marL="0" indent="0">
              <a:buNone/>
            </a:pPr>
            <a:r>
              <a:rPr lang="sk-SK" dirty="0" smtClean="0"/>
              <a:t>5. Získavanie informácií o firme</a:t>
            </a:r>
          </a:p>
          <a:p>
            <a:pPr marL="0" indent="0">
              <a:buNone/>
            </a:pPr>
            <a:r>
              <a:rPr lang="sk-SK" dirty="0" smtClean="0"/>
              <a:t>6. Zdroje informácií</a:t>
            </a:r>
          </a:p>
          <a:p>
            <a:pPr marL="0" indent="0">
              <a:buNone/>
            </a:pPr>
            <a:r>
              <a:rPr lang="sk-SK" dirty="0" smtClean="0"/>
              <a:t>7. Správne naplánovanie príchodu</a:t>
            </a:r>
          </a:p>
          <a:p>
            <a:pPr marL="0" indent="0">
              <a:buNone/>
            </a:pPr>
            <a:r>
              <a:rPr lang="sk-SK" dirty="0" smtClean="0"/>
              <a:t>8. Sebaanalýza</a:t>
            </a:r>
          </a:p>
          <a:p>
            <a:pPr marL="0" indent="0">
              <a:buNone/>
            </a:pPr>
            <a:r>
              <a:rPr lang="sk-SK" dirty="0" smtClean="0"/>
              <a:t>9. Stanovenie vlastných cieľov pohovoru</a:t>
            </a:r>
          </a:p>
          <a:p>
            <a:pPr marL="0" indent="0">
              <a:buNone/>
            </a:pPr>
            <a:r>
              <a:rPr lang="sk-SK" dirty="0" smtClean="0"/>
              <a:t>10. Predstavenie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 na pohovor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8828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Je dôležité,  aby ste na prijímací pohovor dorazili načas.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Meškanie vzbudí negatívny dojem, ktorý sa vám potom bude ťažko rozptyľovať.</a:t>
            </a:r>
          </a:p>
          <a:p>
            <a:pPr marL="0" indent="0">
              <a:buNone/>
            </a:pPr>
            <a:r>
              <a:rPr lang="sk-SK" b="1" dirty="0" smtClean="0"/>
              <a:t>Starostlivé naplánovanie príchodu </a:t>
            </a:r>
            <a:r>
              <a:rPr lang="sk-SK" dirty="0" smtClean="0"/>
              <a:t>je dôležité najmä vtedy, keď cestujete z väčšej vzdialenosti.</a:t>
            </a:r>
          </a:p>
          <a:p>
            <a:pPr marL="0" indent="0">
              <a:buNone/>
            </a:pPr>
            <a:r>
              <a:rPr lang="sk-SK" b="1" dirty="0" smtClean="0"/>
              <a:t>Je dobré</a:t>
            </a:r>
            <a:r>
              <a:rPr lang="sk-SK" dirty="0" smtClean="0"/>
              <a:t>, aby ste boli na mieste asi 15 minút skôr pred dohovoreným termínom. Túto štvrťhodinu využijete na získanie prvých dojmov, zopakujete si prípravu.......</a:t>
            </a:r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7. Správne naplánovanie príchodu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7305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osobnom pohovore vám určite položia otázky, ktoré sa budú týkať vašej osobnosti, vašich vedomostí, schopností, cieľov a motívov, ktoré vás viedli k záujmu o miesto. </a:t>
            </a:r>
          </a:p>
          <a:p>
            <a:r>
              <a:rPr lang="sk-SK" dirty="0" smtClean="0"/>
              <a:t>Ke</a:t>
            </a:r>
            <a:r>
              <a:rPr lang="sk-SK" dirty="0"/>
              <a:t>ď</a:t>
            </a:r>
            <a:r>
              <a:rPr lang="sk-SK" dirty="0" smtClean="0"/>
              <a:t> chcete odpovedať </a:t>
            </a:r>
            <a:r>
              <a:rPr lang="sk-SK" dirty="0" smtClean="0">
                <a:solidFill>
                  <a:srgbClr val="FF0000"/>
                </a:solidFill>
              </a:rPr>
              <a:t>presvedčivo </a:t>
            </a:r>
            <a:r>
              <a:rPr lang="sk-SK" dirty="0" smtClean="0"/>
              <a:t>mali by ste sa podrobiť svojej vlastnej analýze. Musíte poznať svoje silné/slabé </a:t>
            </a:r>
            <a:r>
              <a:rPr lang="sk-SK" dirty="0" err="1" smtClean="0"/>
              <a:t>stránky.vedieť</a:t>
            </a:r>
            <a:r>
              <a:rPr lang="sk-SK" dirty="0" smtClean="0"/>
              <a:t> čo môžete ponúknuť a čo chcete </a:t>
            </a:r>
            <a:r>
              <a:rPr lang="sk-SK" dirty="0" err="1" smtClean="0"/>
              <a:t>dosiahnúť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8. sebaanalýza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43910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Pri analýze musíte nájsť odpovede na nasledujúce štyri otázky:</a:t>
            </a:r>
          </a:p>
          <a:p>
            <a:pPr marL="514350" indent="-514350">
              <a:buAutoNum type="arabicPeriod"/>
            </a:pPr>
            <a:r>
              <a:rPr lang="sk-SK" dirty="0" smtClean="0"/>
              <a:t>Kto som?</a:t>
            </a:r>
          </a:p>
          <a:p>
            <a:pPr marL="514350" indent="-514350">
              <a:buAutoNum type="arabicPeriod"/>
            </a:pPr>
            <a:r>
              <a:rPr lang="sk-SK" dirty="0" smtClean="0"/>
              <a:t>Čo viem?</a:t>
            </a:r>
          </a:p>
          <a:p>
            <a:pPr marL="514350" indent="-514350">
              <a:buAutoNum type="arabicPeriod"/>
            </a:pPr>
            <a:r>
              <a:rPr lang="sk-SK" dirty="0" smtClean="0"/>
              <a:t>Čo chcem?</a:t>
            </a:r>
          </a:p>
          <a:p>
            <a:pPr marL="514350" indent="-514350">
              <a:buAutoNum type="arabicPeriod"/>
            </a:pPr>
            <a:r>
              <a:rPr lang="sk-SK" dirty="0" smtClean="0"/>
              <a:t>Prečo sa uchádzam o miesto? </a:t>
            </a:r>
          </a:p>
          <a:p>
            <a:pPr marL="514350" indent="-514350">
              <a:buAutoNum type="arabicPeriod"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Je dobré si odpovede zapísať, pomôžu pri najbežnejších otázkach prijímacieho pohovoru.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5847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i="1" dirty="0" smtClean="0">
                <a:solidFill>
                  <a:srgbClr val="0070C0"/>
                </a:solidFill>
              </a:rPr>
              <a:t>Ako by som sa stručne opísal?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Čo by o mne povedali iní, ako by ma charakterizovali?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Akými odbornými vedomosťami, schopnosťami a skúsenosťami disponujem?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Aké mám silné stránky?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Kde sú moje slabiny?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Aké mám profesionálne ciele?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Prečo sa uchádzam o toto miesto?</a:t>
            </a:r>
          </a:p>
          <a:p>
            <a:r>
              <a:rPr lang="sk-SK" i="1" dirty="0" smtClean="0">
                <a:solidFill>
                  <a:srgbClr val="0070C0"/>
                </a:solidFill>
              </a:rPr>
              <a:t>Prečo chcem zmeniť miesto?</a:t>
            </a:r>
            <a:endParaRPr lang="sk-SK" i="1" dirty="0">
              <a:solidFill>
                <a:srgbClr val="0070C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solidFill>
                  <a:srgbClr val="FF0000"/>
                </a:solidFill>
              </a:rPr>
              <a:t>Príklad: </a:t>
            </a:r>
            <a:r>
              <a:rPr lang="sk-SK" i="1" dirty="0" err="1" smtClean="0">
                <a:solidFill>
                  <a:srgbClr val="FF0000"/>
                </a:solidFill>
              </a:rPr>
              <a:t>sebanalýza</a:t>
            </a:r>
            <a:endParaRPr lang="sk-SK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89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15420140"/>
              </p:ext>
            </p:extLst>
          </p:nvPr>
        </p:nvGraphicFramePr>
        <p:xfrm>
          <a:off x="251519" y="1554417"/>
          <a:ext cx="8352930" cy="4970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3601"/>
                <a:gridCol w="159144"/>
                <a:gridCol w="1828010"/>
                <a:gridCol w="548403"/>
                <a:gridCol w="548403"/>
                <a:gridCol w="549478"/>
                <a:gridCol w="548403"/>
                <a:gridCol w="549478"/>
                <a:gridCol w="1828010"/>
              </a:tblGrid>
              <a:tr h="573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</a:rPr>
                        <a:t>Komunikácia</a:t>
                      </a:r>
                      <a:endParaRPr lang="sk-SK" sz="900" b="1" dirty="0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9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sk-SK" sz="9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1020320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Ľudia sa mi často zverujú so svojim problémom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často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</a:rPr>
                        <a:t>Skoro nikdy</a:t>
                      </a:r>
                      <a:endParaRPr lang="sk-SK" sz="9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422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 komunikácii dokážem veci „vystihnúť“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dobre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</a:rPr>
                        <a:t>Skoro nikdy</a:t>
                      </a:r>
                      <a:endParaRPr lang="sk-SK" sz="9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422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Vidím a vnímam, čo si iní myslia a cítia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často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Skoro nikdy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422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Dokážem vyjadriť (povedať) svoj názor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ľahko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Skoro nikdy, je to pre mňa ťažké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422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Ľudia ma žiadajú aby som im poradil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často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Skoro nikdy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422">
                <a:tc grid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Dokážem vyjadriť a prejaviť svoje pocity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Veľmi ľahko</a:t>
                      </a:r>
                      <a:endParaRPr lang="sk-SK" sz="90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5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4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3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2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k-SK" sz="900">
                          <a:effectLst/>
                        </a:rPr>
                        <a:t>1</a:t>
                      </a:r>
                      <a:endParaRPr lang="sk-SK" sz="900" b="1">
                        <a:solidFill>
                          <a:srgbClr val="404040"/>
                        </a:solidFill>
                        <a:effectLst/>
                        <a:latin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sk-SK" sz="900" dirty="0">
                          <a:effectLst/>
                        </a:rPr>
                        <a:t>Skoro nikdy, je to pre mňa ťažké</a:t>
                      </a:r>
                      <a:endParaRPr lang="sk-SK" sz="900" dirty="0">
                        <a:solidFill>
                          <a:srgbClr val="40404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altLang="ja-JP" sz="1600" b="0" dirty="0"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D5: </a:t>
            </a:r>
            <a:r>
              <a:rPr lang="sk-SK" altLang="ja-JP" sz="1600" b="0" dirty="0"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KĽÚČOVÉ KOMPETENCIE 2</a:t>
            </a:r>
            <a:br>
              <a:rPr lang="sk-SK" altLang="ja-JP" sz="1600" b="0" dirty="0"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sk-SK" altLang="ja-JP" sz="1600" dirty="0"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PRACOVNÝ MATERI</a:t>
            </a:r>
            <a:r>
              <a:rPr lang="sk-SK" altLang="ja-JP" sz="1600" dirty="0">
                <a:solidFill>
                  <a:srgbClr val="1F4E79"/>
                </a:solidFill>
                <a:effectLst/>
                <a:latin typeface="Arial Black"/>
                <a:ea typeface="Times New Roman" pitchFamily="18" charset="0"/>
                <a:cs typeface="Arial" pitchFamily="34" charset="0"/>
              </a:rPr>
              <a:t>Á</a:t>
            </a:r>
            <a:r>
              <a:rPr lang="sk-SK" altLang="ja-JP" sz="1600" dirty="0"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PRE UCH</a:t>
            </a:r>
            <a:r>
              <a:rPr lang="sk-SK" altLang="ja-JP" sz="1600" dirty="0">
                <a:solidFill>
                  <a:srgbClr val="1F4E79"/>
                </a:solidFill>
                <a:effectLst/>
                <a:latin typeface="Arial Black"/>
                <a:ea typeface="Times New Roman" pitchFamily="18" charset="0"/>
                <a:cs typeface="Arial" pitchFamily="34" charset="0"/>
              </a:rPr>
              <a:t>Á</a:t>
            </a:r>
            <a:r>
              <a:rPr lang="sk-SK" altLang="ja-JP" sz="1600" dirty="0"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DZAČA O ZAMESTNANIE</a:t>
            </a:r>
            <a:r>
              <a:rPr lang="sk-SK" altLang="ja-JP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altLang="ja-JP" sz="16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altLang="ja-JP" sz="1600" b="0" dirty="0"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POSTUP: Odpovedajte pravdivo a sebakriticky – vyberte podľa vlastnej preferencie a označte príslušnú bodovú hodnotu.</a:t>
            </a:r>
            <a:endParaRPr lang="sk-SK" altLang="ja-JP" sz="16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96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-411163"/>
            <a:ext cx="7237040" cy="768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6260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K príprave na pohovor patrí aj premýšľanie ako bude prebiehať rozhovor, ako mám odpovedať, načo sa mám pýtať, ako oslovovať, čo je cieľom rozhovoru.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Cieľom je: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.... Od začiatku pôsobiť sympaticky, vyvolať pozitívny dojem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.... Ako predstavím svoje vedomosti a schopnosti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.... Získať dostatok informácií o pracovnej náplni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....predstaviť svoju predstavu o platu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</a:rPr>
              <a:t>.... Či budem robiť ústupky od </a:t>
            </a:r>
            <a:r>
              <a:rPr lang="sk-SK" b="1" dirty="0" err="1" smtClean="0">
                <a:solidFill>
                  <a:srgbClr val="0070C0"/>
                </a:solidFill>
              </a:rPr>
              <a:t>svojích</a:t>
            </a:r>
            <a:r>
              <a:rPr lang="sk-SK" b="1" dirty="0" smtClean="0">
                <a:solidFill>
                  <a:srgbClr val="0070C0"/>
                </a:solidFill>
              </a:rPr>
              <a:t> predstáv (</a:t>
            </a:r>
            <a:r>
              <a:rPr lang="sk-SK" b="1" dirty="0" err="1" smtClean="0">
                <a:solidFill>
                  <a:srgbClr val="0070C0"/>
                </a:solidFill>
              </a:rPr>
              <a:t>prac.čas</a:t>
            </a:r>
            <a:r>
              <a:rPr lang="sk-SK" b="1" dirty="0" smtClean="0">
                <a:solidFill>
                  <a:srgbClr val="0070C0"/>
                </a:solidFill>
              </a:rPr>
              <a:t>, dochádzka, plat..)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9. Stanovenie vlastných cieľov rozhovoru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58751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i="1" dirty="0" smtClean="0">
                <a:solidFill>
                  <a:srgbClr val="C00000"/>
                </a:solidFill>
              </a:rPr>
              <a:t>Pred prijímacím pohovorom si prečítajte svoju žiadosť o prijatie do zamestnania, pretože firma si orientuje podľa nej. </a:t>
            </a:r>
          </a:p>
          <a:p>
            <a:r>
              <a:rPr lang="sk-SK" i="1" dirty="0" smtClean="0">
                <a:solidFill>
                  <a:srgbClr val="C00000"/>
                </a:solidFill>
              </a:rPr>
              <a:t>- </a:t>
            </a:r>
            <a:r>
              <a:rPr lang="sk-SK" i="1" dirty="0" err="1" smtClean="0">
                <a:solidFill>
                  <a:srgbClr val="C00000"/>
                </a:solidFill>
              </a:rPr>
              <a:t>t.z</a:t>
            </a:r>
            <a:r>
              <a:rPr lang="sk-SK" i="1" dirty="0" smtClean="0">
                <a:solidFill>
                  <a:srgbClr val="C00000"/>
                </a:solidFill>
              </a:rPr>
              <a:t>. ako som sa v žiadosti predstavil,</a:t>
            </a:r>
          </a:p>
          <a:p>
            <a:r>
              <a:rPr lang="sk-SK" i="1" dirty="0" smtClean="0">
                <a:solidFill>
                  <a:srgbClr val="C00000"/>
                </a:solidFill>
              </a:rPr>
              <a:t>Čo ponúkol (kvalifikáciu, zručnosti, prax, vlastnosti</a:t>
            </a:r>
          </a:p>
          <a:p>
            <a:r>
              <a:rPr lang="sk-SK" i="1" dirty="0" smtClean="0">
                <a:solidFill>
                  <a:srgbClr val="C00000"/>
                </a:solidFill>
              </a:rPr>
              <a:t>Nezabudol som na dôležitý údaj v životopise?</a:t>
            </a:r>
            <a:endParaRPr lang="sk-SK" i="1" dirty="0">
              <a:solidFill>
                <a:srgbClr val="C0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 smtClean="0">
                <a:solidFill>
                  <a:srgbClr val="C00000"/>
                </a:solidFill>
              </a:rPr>
              <a:t>Užitočná rada:</a:t>
            </a:r>
            <a:endParaRPr lang="sk-SK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99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Veľmi dôležitá časť pohovoru.</a:t>
            </a:r>
          </a:p>
          <a:p>
            <a:pPr marL="0" indent="0">
              <a:buNone/>
            </a:pPr>
            <a:r>
              <a:rPr lang="sk-SK" dirty="0" smtClean="0"/>
              <a:t>Neraz uchádzača na začiatku pohovoru vyzvú, aby porozprával o  sebe a svojej minulosti. „</a:t>
            </a:r>
            <a:r>
              <a:rPr lang="sk-SK" i="1" dirty="0" smtClean="0"/>
              <a:t>Povedzte nám čosi o sebe?“ –  Nikdy neodpovedajte takto „Ale veď som uviedol všetko v žiadosti/životopise.“ </a:t>
            </a:r>
          </a:p>
          <a:p>
            <a:pPr marL="0" indent="0">
              <a:buNone/>
            </a:pPr>
            <a:r>
              <a:rPr lang="sk-SK" i="1" dirty="0" smtClean="0"/>
              <a:t>Firma sa chce o vás dozvedieť čo najviac a presvedčiť sa či viete predať svoje kvality.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 Predstavenie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20669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Stručne spomeňte najdôležitejšie </a:t>
            </a:r>
            <a:r>
              <a:rPr lang="sk-SK" dirty="0" err="1" smtClean="0"/>
              <a:t>profesné</a:t>
            </a:r>
            <a:r>
              <a:rPr lang="sk-SK" dirty="0" smtClean="0"/>
              <a:t> fakty zo svojho života</a:t>
            </a:r>
          </a:p>
          <a:p>
            <a:r>
              <a:rPr lang="sk-SK" dirty="0" smtClean="0"/>
              <a:t>Povedzte prečo ste si zvolili túto profesiu, prečo reagujete na konkrétnu prac. Ponuku</a:t>
            </a:r>
          </a:p>
          <a:p>
            <a:r>
              <a:rPr lang="sk-SK" dirty="0" smtClean="0"/>
              <a:t>Vyzdvihnite to čo je pre vás dôležité z hľadiska budúceho miesta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116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Keď Vás pozvú na prijímací pohovor, znamená to, že vaša žiadosť zaujala a dostali ste sa do užšieho výberu</a:t>
            </a:r>
          </a:p>
          <a:p>
            <a:r>
              <a:rPr lang="sk-SK" sz="2800" dirty="0" smtClean="0"/>
              <a:t>Chcú Vás poznať osobne</a:t>
            </a:r>
          </a:p>
          <a:p>
            <a:r>
              <a:rPr lang="sk-SK" sz="2800" dirty="0" smtClean="0"/>
              <a:t>Musíte dokázať, že naplníte očakávania, ktoré ste vzbudili svojou žiadosťou</a:t>
            </a:r>
          </a:p>
          <a:p>
            <a:r>
              <a:rPr lang="sk-SK" sz="2800" dirty="0" smtClean="0"/>
              <a:t>Že zvládate požiadavky, ktoré od vás bude vyžadovať nové pracovné miesto</a:t>
            </a:r>
            <a:endParaRPr lang="sk-SK" sz="2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Prečo sa treba pripraviť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05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126" y="74894"/>
            <a:ext cx="8064896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1600" b="0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  <a:t>D4: KĽÚČOVÉ KOMPETENCIE 1</a:t>
            </a:r>
            <a:br>
              <a:rPr kumimoji="0" lang="sk-SK" altLang="ja-JP" sz="1600" b="0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sk-SK" altLang="ja-JP" sz="12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PRACOVNÝ MATERI</a:t>
            </a:r>
            <a:r>
              <a:rPr kumimoji="0" lang="sk-SK" altLang="ja-JP" sz="12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sk-SK" altLang="ja-JP" sz="12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PRE UCH</a:t>
            </a:r>
            <a:r>
              <a:rPr kumimoji="0" lang="sk-SK" altLang="ja-JP" sz="12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 Black"/>
                <a:ea typeface="Times New Roman" pitchFamily="18" charset="0"/>
                <a:cs typeface="Arial" pitchFamily="34" charset="0"/>
              </a:rPr>
              <a:t>Á</a:t>
            </a:r>
            <a:r>
              <a:rPr kumimoji="0" lang="sk-SK" altLang="ja-JP" sz="1200" b="1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DZAČA O ZAMESTNANIE</a:t>
            </a:r>
            <a:endParaRPr kumimoji="0" lang="sk-SK" altLang="ja-JP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POSTUP: Každý človek má vďaka vrodeným vlastnostiam a životným skúsenostiam jedinečnú kombináciu kompetencií. Aby ste získali hrubú predstavu o Vašich osobnostných, sociálnych a metodických kompetencií, pozývame Vás k riešeniu nasledovnej úlohy. Rozhodnite sa, či sú pre Vás uvedené úlohy a činnosti ťažké alebo ľahké a označte Vašu odpoveď krížikom do zodpovedajúcej </a:t>
            </a:r>
            <a:r>
              <a:rPr kumimoji="0" lang="sk-SK" altLang="ja-JP" sz="9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kolónky.Pokúste</a:t>
            </a:r>
            <a:r>
              <a:rPr kumimoji="0" lang="sk-SK" altLang="ja-JP" sz="9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sa čo najmenej odpovedať „neviem“.</a:t>
            </a:r>
            <a:endParaRPr kumimoji="0" lang="sk-SK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340768"/>
            <a:ext cx="6238875" cy="536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830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24681"/>
            <a:ext cx="6336704" cy="596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672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sk-SK" b="1" dirty="0" smtClean="0"/>
              <a:t>1. „Čo </a:t>
            </a:r>
            <a:r>
              <a:rPr lang="sk-SK" b="1" dirty="0"/>
              <a:t>ste robili vo vašom predchádzajúcom zamestnaní?“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</a:t>
            </a:r>
            <a:r>
              <a:rPr lang="sk-SK" i="1" dirty="0" smtClean="0"/>
              <a:t>Vysvetlite</a:t>
            </a:r>
            <a:r>
              <a:rPr lang="sk-SK" i="1" dirty="0"/>
              <a:t>, čo bolo obsahom Vášho posledného zamestnania s dôrazom na nasledujúce:</a:t>
            </a:r>
          </a:p>
          <a:p>
            <a:pPr lvl="0"/>
            <a:r>
              <a:rPr lang="sk-SK" dirty="0"/>
              <a:t>Používané vedomosti a zručnosti.</a:t>
            </a:r>
          </a:p>
          <a:p>
            <a:pPr lvl="0"/>
            <a:r>
              <a:rPr lang="sk-SK" dirty="0"/>
              <a:t>Používané stroje, nástroje, postupy.</a:t>
            </a:r>
          </a:p>
          <a:p>
            <a:pPr lvl="0"/>
            <a:r>
              <a:rPr lang="sk-SK" dirty="0"/>
              <a:t>Konkrétne úlohy a zodpovednosti.</a:t>
            </a:r>
          </a:p>
          <a:p>
            <a:pPr lvl="0"/>
            <a:r>
              <a:rPr lang="sk-SK" dirty="0"/>
              <a:t>S akými ľuďmi ste mali dočinenia (zákazníci, spolupracovníci, dodávatelia...).</a:t>
            </a:r>
          </a:p>
          <a:p>
            <a:pPr lvl="0"/>
            <a:r>
              <a:rPr lang="sk-SK" dirty="0"/>
              <a:t>Osobný a profesijný rozvoj (čo nové ste sa naučili), prípadné povýšenia.</a:t>
            </a:r>
          </a:p>
          <a:p>
            <a:pPr lvl="0"/>
            <a:r>
              <a:rPr lang="sk-SK" dirty="0"/>
              <a:t>Činnosti, ktoré sú relevantné pre zamestnanie, o ktoré sa uchádzate.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Otázky na pracovný pohovor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716164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2210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2. „Prečo </a:t>
            </a:r>
            <a:r>
              <a:rPr lang="sk-SK" b="1" dirty="0"/>
              <a:t>ste odišli z vášho posledného zamestnania?“</a:t>
            </a:r>
            <a:endParaRPr lang="sk-SK" dirty="0"/>
          </a:p>
          <a:p>
            <a:pPr marL="0" indent="0">
              <a:buNone/>
            </a:pPr>
            <a:r>
              <a:rPr lang="sk-SK" i="1" dirty="0"/>
              <a:t>Ľudia odchádzajú zo zamestnania z mnohých dôvodov – zamerajte sa na tie, ktoré Vás stavajú do pozitívneho svetla. </a:t>
            </a:r>
            <a:r>
              <a:rPr lang="sk-SK" dirty="0"/>
              <a:t>Pokiaľ je to možné, nepovedzte „Vyhodili ma“, „Pohádal som sa...“ a podobne. Je vhodné uistiť zamestnávateľa, že daný problém sa už nebude opakovať v novom zamestnaní. Nikdy neohovárajte bývalého zamestnávateľa. Medzi niektoré bežné dôvody patria napríklad:</a:t>
            </a:r>
          </a:p>
          <a:p>
            <a:pPr lvl="0"/>
            <a:r>
              <a:rPr lang="sk-SK" dirty="0"/>
              <a:t>Zamestnanie na dobu určitú / sezónna práca, zamestnanie na čiastočný úväzok, firma skrachovala, moje pracovné miesto zaniklo, problémy s vyplácaním mzdy, musel som za prácou dlho dochádzať / nevyhovujúci pracovný čas, rozhodol som sa zmeniť povolanie.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72674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3. „Máte </a:t>
            </a:r>
            <a:r>
              <a:rPr lang="sk-SK" b="1" dirty="0"/>
              <a:t>skúsenosti s takýmto typom práce?“</a:t>
            </a:r>
            <a:endParaRPr lang="sk-SK" dirty="0"/>
          </a:p>
          <a:p>
            <a:pPr marL="0" lvl="0" indent="0">
              <a:buNone/>
            </a:pPr>
            <a:r>
              <a:rPr lang="sk-SK" dirty="0" smtClean="0"/>
              <a:t>   </a:t>
            </a:r>
            <a:r>
              <a:rPr lang="sk-SK" i="1" dirty="0" smtClean="0"/>
              <a:t>Vždy </a:t>
            </a:r>
            <a:r>
              <a:rPr lang="sk-SK" i="1" dirty="0"/>
              <a:t>sa pokúste odpovedať áno.</a:t>
            </a:r>
          </a:p>
          <a:p>
            <a:pPr lvl="0"/>
            <a:r>
              <a:rPr lang="sk-SK" dirty="0"/>
              <a:t>Potom skúste nájsť vo Vašej skúsenosti vedomosti a zručnosti, ktoré sú prenositeľné do cieleného povolania. Zamerajte sa aj na vzdelanie, kurzy, školenia, osobnostné silné stránky, záujmy a </a:t>
            </a:r>
            <a:r>
              <a:rPr lang="sk-SK" dirty="0" err="1"/>
              <a:t>voľnočasové</a:t>
            </a:r>
            <a:r>
              <a:rPr lang="sk-SK" dirty="0"/>
              <a:t> aktivity, ktoré môžu byť v nejakom spojení so zamestnaním, o ktoré sa uchádzate. </a:t>
            </a:r>
          </a:p>
          <a:p>
            <a:pPr lvl="0"/>
            <a:r>
              <a:rPr lang="sk-SK" dirty="0"/>
              <a:t>Ak máte v tejto konkrétnej oblasti málo skúsenosti, rozprávajte o inej profesijnej skúsenosti, v ktorej ste preukázali schopnosť rýchlo sa učiť.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01328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4. „Aké </a:t>
            </a:r>
            <a:r>
              <a:rPr lang="sk-SK" b="1" dirty="0"/>
              <a:t>stroje / nástroje / zariadenia / programy / ... viete používať?“</a:t>
            </a:r>
            <a:endParaRPr lang="sk-SK" dirty="0"/>
          </a:p>
          <a:p>
            <a:pPr lvl="0"/>
            <a:r>
              <a:rPr lang="sk-SK" dirty="0"/>
              <a:t>Vo väčšine povolaní používame nejaké stroje, nástroje alebo programy. Spomeňte všetky skúsenosti so strojmi, ktoré sú vo vzťahu k zamestnaniu, o ktoré sa uchádzate. Buďte čo najkonkrétnejší a ak je to možné, uveďte aj názov zariadenia.</a:t>
            </a:r>
          </a:p>
          <a:p>
            <a:pPr lvl="0"/>
            <a:r>
              <a:rPr lang="sk-SK" dirty="0"/>
              <a:t>Popíšte skúsenosti s ďalšími zariadeniami, ktoré ste používali (aj vo vašich mimopracovných skúsenostiach – záhradka, koníčky, záujmy...)</a:t>
            </a:r>
          </a:p>
          <a:p>
            <a:r>
              <a:rPr lang="sk-SK" dirty="0"/>
              <a:t>Nezabudnite spomenúť rôzne oprávnenia, certifikáty alebo školenia, ktoré ste absolvovali a v ktorých ste používali rôzne zariadenia</a:t>
            </a:r>
          </a:p>
        </p:txBody>
      </p:sp>
    </p:spTree>
    <p:extLst>
      <p:ext uri="{BB962C8B-B14F-4D97-AF65-F5344CB8AC3E}">
        <p14:creationId xmlns:p14="http://schemas.microsoft.com/office/powerpoint/2010/main" xmlns="" val="656026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5. „Čo </a:t>
            </a:r>
            <a:r>
              <a:rPr lang="sk-SK" b="1" dirty="0"/>
              <a:t>viete o našej firme?“</a:t>
            </a:r>
            <a:endParaRPr lang="sk-SK" dirty="0"/>
          </a:p>
          <a:p>
            <a:r>
              <a:rPr lang="sk-SK" dirty="0"/>
              <a:t>Je dôležité zistiť si v predstihu informácie o firme, jej produktoch, službách, počte zamestnancov, konkurencii atď. Tieto informácie je možné zistiť na internete, z propagačných materiálov spoločnosti, prípadne cez ľudí, ktorí vo firme pracujú. Ukážete tým, že ste sa na rozhovor pripravili a máte o miesto seriózny záujem.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93809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6. Prečo </a:t>
            </a:r>
            <a:r>
              <a:rPr lang="sk-SK" b="1" dirty="0"/>
              <a:t>chcete u nás pracovať?“</a:t>
            </a:r>
            <a:endParaRPr lang="sk-SK" dirty="0"/>
          </a:p>
          <a:p>
            <a:r>
              <a:rPr lang="sk-SK" dirty="0"/>
              <a:t>Zamestnávatelia chcú počuť pozitívne dôvody – tie ukazujú, že o prácu máte naozaj záujem. Zároveň môžete spomenúť nejaké informácie o firme a ukázať, že ste si dali námahu o firme si niečo zistiť. </a:t>
            </a:r>
            <a:endParaRPr lang="sk-SK" dirty="0" smtClean="0"/>
          </a:p>
          <a:p>
            <a:r>
              <a:rPr lang="sk-SK" u="sng" dirty="0" smtClean="0">
                <a:solidFill>
                  <a:srgbClr val="FF0000"/>
                </a:solidFill>
              </a:rPr>
              <a:t>Odpovede</a:t>
            </a:r>
            <a:r>
              <a:rPr lang="sk-SK" u="sng" dirty="0">
                <a:solidFill>
                  <a:srgbClr val="FF0000"/>
                </a:solidFill>
              </a:rPr>
              <a:t>, ktorým sa vyhýbajte</a:t>
            </a:r>
            <a:r>
              <a:rPr lang="sk-SK" dirty="0"/>
              <a:t>: „Hľadám prácu.“  „Ste medzinárodná spoločnosť.“ „Máte vysoké platy.“ „Môj známy mi povedal, aby som to tu skúsil.“ </a:t>
            </a:r>
            <a:r>
              <a:rPr lang="en-US" dirty="0"/>
              <a:t>„</a:t>
            </a:r>
            <a:r>
              <a:rPr lang="en-US" dirty="0" err="1"/>
              <a:t>Kontaktovala</a:t>
            </a:r>
            <a:r>
              <a:rPr lang="en-US" dirty="0"/>
              <a:t> ma </a:t>
            </a:r>
            <a:r>
              <a:rPr lang="en-US" dirty="0" err="1"/>
              <a:t>personálna</a:t>
            </a:r>
            <a:r>
              <a:rPr lang="en-US" dirty="0"/>
              <a:t> </a:t>
            </a:r>
            <a:r>
              <a:rPr lang="en-US" dirty="0" err="1"/>
              <a:t>agentúra</a:t>
            </a:r>
            <a:r>
              <a:rPr lang="en-US" dirty="0"/>
              <a:t>, a </a:t>
            </a:r>
            <a:r>
              <a:rPr lang="en-US" dirty="0" err="1"/>
              <a:t>preto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tu.</a:t>
            </a:r>
            <a:r>
              <a:rPr lang="en-US" dirty="0"/>
              <a:t>“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0661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7„Čo </a:t>
            </a:r>
            <a:r>
              <a:rPr lang="sk-SK" b="1" dirty="0"/>
              <a:t>nám môžete ponúknuť?“</a:t>
            </a:r>
            <a:endParaRPr lang="sk-SK" dirty="0"/>
          </a:p>
          <a:p>
            <a:r>
              <a:rPr lang="sk-SK" dirty="0"/>
              <a:t>Uveďte skúsenosti, ktoré sú relevantné pre danú pozíciu. Veľmi dôležité je najmä ukázať motiváciu, prečo vás inzerát zaujal alebo prečo by si mala spoločnosť vybrať práve vás.</a:t>
            </a:r>
          </a:p>
          <a:p>
            <a:r>
              <a:rPr lang="sk-SK" dirty="0"/>
              <a:t>Vaša odpoveď: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07003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8. „Aké </a:t>
            </a:r>
            <a:r>
              <a:rPr lang="sk-SK" b="1" dirty="0"/>
              <a:t>máte predstavy o plate?“</a:t>
            </a:r>
            <a:endParaRPr lang="sk-SK" dirty="0"/>
          </a:p>
          <a:p>
            <a:r>
              <a:rPr lang="sk-SK" dirty="0"/>
              <a:t>Vo väčšine prípadov Vám zamestnávateľ komunikuje výšku platu, ktorý môžete očakávať. Je ale dobré mať predstavu o priemernej mzde v odbore vo Vašom okrese.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3776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Zozbierajte čo najviac informácií o podniku</a:t>
            </a:r>
          </a:p>
          <a:p>
            <a:r>
              <a:rPr lang="sk-SK" dirty="0" smtClean="0"/>
              <a:t>Postarajte sa o organizačné veci (cestovanie, oblečenie atď.</a:t>
            </a:r>
          </a:p>
          <a:p>
            <a:r>
              <a:rPr lang="sk-SK" dirty="0" smtClean="0"/>
              <a:t>Pripravte sa na otázky, ktoré vám môžu položiť</a:t>
            </a:r>
          </a:p>
          <a:p>
            <a:r>
              <a:rPr lang="sk-SK" dirty="0" smtClean="0"/>
              <a:t>Zamyslite sa nad svojím správaním a taktikou rozhovoru</a:t>
            </a:r>
          </a:p>
          <a:p>
            <a:r>
              <a:rPr lang="sk-SK" dirty="0" smtClean="0"/>
              <a:t>Zhotovte si zoznam vlastných otázok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patrí k príprave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638413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9. „Prečo </a:t>
            </a:r>
            <a:r>
              <a:rPr lang="sk-SK" b="1" dirty="0"/>
              <a:t>by sme zamestnať vás a nie niekoho iného?“</a:t>
            </a:r>
            <a:endParaRPr lang="sk-SK" dirty="0"/>
          </a:p>
          <a:p>
            <a:pPr lvl="0"/>
            <a:r>
              <a:rPr lang="sk-SK" dirty="0"/>
              <a:t>Buďte pripravení odpovedať na túto otázku rýchlo. Ak si nebudete istý tým, prečo by ste mali byť vybraní práve vy na danú pracovnú pozíciu, ako si môže byť istý zamestnávateľ?</a:t>
            </a:r>
          </a:p>
          <a:p>
            <a:pPr lvl="0"/>
            <a:r>
              <a:rPr lang="sk-SK" dirty="0">
                <a:solidFill>
                  <a:srgbClr val="FF0000"/>
                </a:solidFill>
              </a:rPr>
              <a:t>V rýchlosti zhrňte Vaše silné stránky, aj keby ste ich mali znovu opakovať. Spomeňte vašu kvalifikáciu, predchádzajúce skúsenosti.</a:t>
            </a:r>
          </a:p>
          <a:p>
            <a:pPr lvl="0"/>
            <a:r>
              <a:rPr lang="sk-SK" dirty="0"/>
              <a:t>Uistite zamestnávateľa, že ste pracovitý, zodpovedný a samostatný a upozornite na všetko, čo Vás možno odlišuje od iných kandidátov.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65650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10. Stávalo </a:t>
            </a:r>
            <a:r>
              <a:rPr lang="sk-SK" b="1" dirty="0"/>
              <a:t>sa Vám, že ste niekedy mali problémy s dochádzkou?“</a:t>
            </a:r>
            <a:endParaRPr lang="sk-SK" dirty="0"/>
          </a:p>
          <a:p>
            <a:pPr lvl="0"/>
            <a:r>
              <a:rPr lang="sk-SK" dirty="0"/>
              <a:t>Ak Vaša neprítomnosť bola zriedkavá, tak to jednoducho a sebavedome povedzte.</a:t>
            </a:r>
          </a:p>
          <a:p>
            <a:pPr lvl="0"/>
            <a:r>
              <a:rPr lang="sk-SK" dirty="0"/>
              <a:t>Ak ste ale v práci chýbali pravidelnejšie alebo dlhodobo, vysvetlite dôvody a zdôraznite, že išlo o výnimočné okolnosti, ktoré sa už nebudú opakovať. Napríklad: „Musel som podstúpiť liečbu, ale dnes už je to všetko v poriadku...“, „išlo o rodinné problémy, ktoré už sú vyriešené..“, „bol to jednorazový problém, v predchádzajúcom zamestnaní som mal 100%-nú dochádzku...“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45844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11. Aký </a:t>
            </a:r>
            <a:r>
              <a:rPr lang="sk-SK" b="1" dirty="0"/>
              <a:t>je váš zdravotný stav?“</a:t>
            </a:r>
            <a:endParaRPr lang="sk-SK" dirty="0"/>
          </a:p>
          <a:p>
            <a:r>
              <a:rPr lang="sk-SK" dirty="0"/>
              <a:t>Zamestnávateľ si chce byť istý, že a) zvládnete cielené zamestnanie a že b) vo všeobecnosti nemáte zdravotné problémy. Mali by ste ho v obidvoch bodoch uistiť. </a:t>
            </a:r>
          </a:p>
          <a:p>
            <a:pPr lvl="0"/>
            <a:r>
              <a:rPr lang="sk-SK" dirty="0"/>
              <a:t>Ak je váš zdravotný stav v bezproblémový, jednoducho to povedzte.</a:t>
            </a:r>
          </a:p>
          <a:p>
            <a:pPr lvl="0"/>
            <a:r>
              <a:rPr lang="sk-SK" dirty="0"/>
              <a:t>Ak ste v životopise alebo motivačnom liste spomenuli zdravotné problémy alebo postihnutie, zopakujte to, ale pokiaľ je to možné, uistite zamestnávateľa, že to nebude mať dopad na Váš výkon zamestnania a že okrem toho je Vaše zdravie v poriadku.</a:t>
            </a:r>
          </a:p>
          <a:p>
            <a:pPr lvl="0"/>
            <a:r>
              <a:rPr lang="sk-SK" u="sng" dirty="0"/>
              <a:t>Pokiaľ je to možné, nespomínajte v prvom rade to, čo nemôžete robiť. Sústreďte sa na to, čo je požadované v tomto zamestnaní a čo ste schopní robiť.</a:t>
            </a:r>
          </a:p>
          <a:p>
            <a:r>
              <a:rPr lang="sk-SK" dirty="0"/>
              <a:t>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78348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12. „Aké </a:t>
            </a:r>
            <a:r>
              <a:rPr lang="sk-SK" b="1" dirty="0"/>
              <a:t>sú Vaše silné stránky?“</a:t>
            </a:r>
            <a:endParaRPr lang="sk-SK" dirty="0"/>
          </a:p>
          <a:p>
            <a:r>
              <a:rPr lang="sk-SK" dirty="0"/>
              <a:t>Toto je ďalšia príležitosť so zdravým sebavedomím a so všetkou objektivitou spomenúť všetky pozitívne stránky Vašej kandidatúry – nemusíte sa zamerať len na vaše osobnostné vlastnosti: </a:t>
            </a:r>
            <a:r>
              <a:rPr lang="sk-SK" dirty="0">
                <a:solidFill>
                  <a:srgbClr val="FF0000"/>
                </a:solidFill>
              </a:rPr>
              <a:t>spomeňte vedomosti a zručnosti, skúsenosti, záujem,</a:t>
            </a:r>
            <a:r>
              <a:rPr lang="sk-SK" i="1" dirty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spoľahlivosť, pracovitosť, schopnosť spolupráce s inými, radosť z dobre vykonanej práce atď.</a:t>
            </a:r>
            <a:r>
              <a:rPr lang="sk-SK" dirty="0"/>
              <a:t> Pre každú silnú stránku by ste mali mať pripravený príklad – konkrétnu situáciu, v ktorej sa prejavila</a:t>
            </a:r>
          </a:p>
        </p:txBody>
      </p:sp>
    </p:spTree>
    <p:extLst>
      <p:ext uri="{BB962C8B-B14F-4D97-AF65-F5344CB8AC3E}">
        <p14:creationId xmlns:p14="http://schemas.microsoft.com/office/powerpoint/2010/main" xmlns="" val="1586076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13. Aké </a:t>
            </a:r>
            <a:r>
              <a:rPr lang="sk-SK" b="1" dirty="0"/>
              <a:t>sú Vaše slabé stránky?“</a:t>
            </a:r>
            <a:endParaRPr lang="sk-SK" dirty="0"/>
          </a:p>
          <a:p>
            <a:pPr lvl="0"/>
            <a:r>
              <a:rPr lang="sk-SK" dirty="0"/>
              <a:t>Touto otázkou chce zamestnávateľ lepšie spoznať Váš charakter – pozor na naučené alebo príliš časté odpovede (napr. „som perfekcionista“). </a:t>
            </a:r>
          </a:p>
          <a:p>
            <a:pPr lvl="0"/>
            <a:r>
              <a:rPr lang="sk-SK" dirty="0"/>
              <a:t>Buďte úprimný, Vašu odpoveď skúste rozvinúť, prípadne uviesť konkrétny príklad, situáciu, v ktorom sa táto slabosť prejavila.</a:t>
            </a:r>
          </a:p>
          <a:p>
            <a:r>
              <a:rPr lang="sk-SK" dirty="0"/>
              <a:t>Vo vašej odpovedi spomeňte, ako pracujete na odstránení slabej stránky – ukážete tým, že ste schopní na sebe pracovať a zanecháte celkový pozitívny dojem</a:t>
            </a:r>
          </a:p>
        </p:txBody>
      </p:sp>
    </p:spTree>
    <p:extLst>
      <p:ext uri="{BB962C8B-B14F-4D97-AF65-F5344CB8AC3E}">
        <p14:creationId xmlns:p14="http://schemas.microsoft.com/office/powerpoint/2010/main" xmlns="" val="3104794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14. Aké </a:t>
            </a:r>
            <a:r>
              <a:rPr lang="sk-SK" b="1" dirty="0"/>
              <a:t>sú vaše najväčšie úspechy a neúspechy?.“</a:t>
            </a:r>
            <a:endParaRPr lang="sk-SK" dirty="0"/>
          </a:p>
          <a:p>
            <a:r>
              <a:rPr lang="sk-SK" dirty="0"/>
              <a:t>Popíšte konkrétnu situáciu, projekt, výsledok, na ktoré ste právom hrdý. Zamerajte sa na fakty, </a:t>
            </a:r>
            <a:r>
              <a:rPr lang="sk-SK" dirty="0">
                <a:solidFill>
                  <a:srgbClr val="FF0000"/>
                </a:solidFill>
              </a:rPr>
              <a:t>nič nepridávajte</a:t>
            </a:r>
            <a:r>
              <a:rPr lang="sk-SK" dirty="0"/>
              <a:t>, pretože zamestnávateľ si môže vypýtať referencie. Na druhej strane </a:t>
            </a:r>
            <a:r>
              <a:rPr lang="sk-SK" dirty="0">
                <a:solidFill>
                  <a:srgbClr val="FF0000"/>
                </a:solidFill>
              </a:rPr>
              <a:t>ale ani nepodceňujte</a:t>
            </a:r>
            <a:r>
              <a:rPr lang="sk-SK" dirty="0"/>
              <a:t> Váš vlastný vklad. Pri neúspechoch ukážte, že rozumiete, čo bolo jeho dôvodom, prípadne aké poučenie ste si z neho odniesli.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21459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15. „Povedzte </a:t>
            </a:r>
            <a:r>
              <a:rPr lang="sk-SK" b="1" dirty="0"/>
              <a:t>mi niečo o sebe.“</a:t>
            </a:r>
            <a:endParaRPr lang="sk-SK" dirty="0"/>
          </a:p>
          <a:p>
            <a:r>
              <a:rPr lang="sk-SK" dirty="0"/>
              <a:t>V odpovedi sa môžete sústrediť na dve oblasti:	</a:t>
            </a:r>
          </a:p>
          <a:p>
            <a:pPr lvl="0"/>
            <a:r>
              <a:rPr lang="sk-SK" dirty="0">
                <a:solidFill>
                  <a:srgbClr val="FF0000"/>
                </a:solidFill>
              </a:rPr>
              <a:t>Profesijné skúsenosti</a:t>
            </a:r>
            <a:r>
              <a:rPr lang="sk-SK" dirty="0"/>
              <a:t>: porozprávajte stručne a jasne o Vašich posledných skúsenostiach, popíšte v krátkosti Vaše hodnotenie týchto skúseností, dôvody, ktoré stáli za zmenami zamestnania. Pokúste sa rozprávanie prepájať s cielenou pozíciou (napr. „Už vtedy ma najviac bavilo pracovať s ľuďmi...“)</a:t>
            </a:r>
          </a:p>
          <a:p>
            <a:pPr lvl="0"/>
            <a:r>
              <a:rPr lang="sk-SK" dirty="0">
                <a:solidFill>
                  <a:srgbClr val="FF0000"/>
                </a:solidFill>
              </a:rPr>
              <a:t>Osobný a sociálny život</a:t>
            </a:r>
            <a:r>
              <a:rPr lang="sk-SK" dirty="0"/>
              <a:t>: môžete v krátkosti ukázať, že máte aj mimopracovné záujmy,  koníčky, aktivity, pokiaľ je to možné, zdôraznite aspekty, ktoré sa týkajú cielenej pozície. Pokúste sa nájsť spoločné body záujmu so zamestnávateľom – pomôže to vytvoriť uvoľnenú atmosféru.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806449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r>
              <a:rPr lang="sk-SK" b="1" dirty="0" smtClean="0"/>
              <a:t>16. „Nie </a:t>
            </a:r>
            <a:r>
              <a:rPr lang="sk-SK" b="1" dirty="0"/>
              <a:t>ste pre túto pozíciu príliš starý/mladý?“</a:t>
            </a:r>
            <a:endParaRPr lang="sk-SK" dirty="0"/>
          </a:p>
          <a:p>
            <a:r>
              <a:rPr lang="sk-SK" dirty="0"/>
              <a:t>Ak ste mladší, uistite zamestnávateľa, zdôraznite výhody, ktoré vyplývajú z Vášho nízkeho veku:</a:t>
            </a:r>
          </a:p>
          <a:p>
            <a:pPr lvl="0"/>
            <a:r>
              <a:rPr lang="sk-SK" dirty="0"/>
              <a:t>Plánujete v novom zamestnaní zostať dlhodobo, pracujete s energiou a nadšením, máte dobré zdravie a fyzickú výdrž, dokážete sa rýchlo učiť nové veci a prispôsobiť sa zmenám, nevytvorili ste si ešte zlé pracovné návyky, dokážete sa prispôsobiť autorite a nemáte problém s autoritou</a:t>
            </a:r>
          </a:p>
          <a:p>
            <a:r>
              <a:rPr lang="sk-SK" dirty="0"/>
              <a:t>Zamestnávanie mladších ľudí môže byť pre zamestnávateľa drahšie, pretože je potrebné ich zaškoliť a počítať s prípadnými chybami. Ak máte vyšší vek, zdôraznite výhody vyplývajúce z Vašich:</a:t>
            </a:r>
          </a:p>
          <a:p>
            <a:pPr lvl="0"/>
            <a:r>
              <a:rPr lang="sk-SK" dirty="0"/>
              <a:t>Nie ste v „zabehaných </a:t>
            </a:r>
            <a:r>
              <a:rPr lang="sk-SK" dirty="0" err="1"/>
              <a:t>koľajách</a:t>
            </a:r>
            <a:r>
              <a:rPr lang="sk-SK" dirty="0"/>
              <a:t>“, dokážete sa bez rýchlo adaptovať, váš zdravotný stav a fyzická kondícia sú bezproblémové, máte dlhé a bohaté skúsenosti a vedomosti, na základe Vašich skúseností dokážete pokojne a objektívne zhodnotiť rôzne situácie „sedliackym rozumom“, naučili ste sa vychádzať s rôznymi typmi ľudí, ste zodpovední a vo vašich skúsenostiach ste ukázali Vašu spoľahlivosť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223774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17. „Čomu </a:t>
            </a:r>
            <a:r>
              <a:rPr lang="sk-SK" b="1" dirty="0"/>
              <a:t>sa venujete teraz, keď ste bez práce?“</a:t>
            </a:r>
            <a:endParaRPr lang="sk-SK" dirty="0"/>
          </a:p>
          <a:p>
            <a:r>
              <a:rPr lang="sk-SK" dirty="0"/>
              <a:t>Ukážte, že Váš čas aktívne využívate. Spomeňte Vaše hľadanie zamestnania, možno dobrovoľnícke aktivity, školenia, starostlivosť o rodinu, koníčky, práca na dome / v záhrade...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123992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endParaRPr lang="sk-SK" b="1" dirty="0"/>
          </a:p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18. „Kedy </a:t>
            </a:r>
            <a:r>
              <a:rPr lang="sk-SK" b="1" dirty="0"/>
              <a:t>by ste mohli nastúpiť?“</a:t>
            </a:r>
            <a:endParaRPr lang="sk-SK" dirty="0"/>
          </a:p>
          <a:p>
            <a:r>
              <a:rPr lang="sk-SK" dirty="0"/>
              <a:t>Pokiaľ je to možné, odpovedajte „Čo najskôr.“, alebo „Hneď, keď to bude potrebné.“ Ak je to naozaj nevyhnutné, čas na prípadné vyjednávanie posunutého nástupu je až v momente, keď Vám bolo miesto ponúknuté.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99048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Okrem odbornej kvalifikácie ide pri osobnom rozhovore najmä o to, či zapôsobíte svojím prejavom a vystupovaním. Vaši partneri sa chcú pri pohovore dozvedieť aký ste človek, ak máte záujmy a čo očakávate od nového pracovného miesta.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 Na čom záleží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50661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sk-SK" b="1" dirty="0" smtClean="0"/>
          </a:p>
          <a:p>
            <a:pPr marL="0" lvl="0" indent="0">
              <a:buNone/>
            </a:pPr>
            <a:r>
              <a:rPr lang="sk-SK" b="1" dirty="0" smtClean="0"/>
              <a:t>19. Máte </a:t>
            </a:r>
            <a:r>
              <a:rPr lang="sk-SK" b="1" dirty="0"/>
              <a:t>nejaké otázky?“</a:t>
            </a:r>
            <a:endParaRPr lang="sk-SK" dirty="0"/>
          </a:p>
          <a:p>
            <a:pPr lvl="0"/>
            <a:r>
              <a:rPr lang="sk-SK" dirty="0"/>
              <a:t>Táto otázka je najčastejšie kladená zo slušnosti a ak bol rozhovor vyčerpávajúci a dozvedeli ste sa o pozícii všetky potrebné informácie (je vhodné klásť Vaše otázky už počas rozhovoru – ukazujete tým Váš záujem o pozíciu), môžete odpovedať priamo: </a:t>
            </a:r>
            <a:r>
              <a:rPr lang="sk-SK" dirty="0">
                <a:solidFill>
                  <a:srgbClr val="FF0000"/>
                </a:solidFill>
              </a:rPr>
              <a:t>„Ďakujem, nemám. Poskytli ste mi všetky potrebné informácie o pozícii.</a:t>
            </a:r>
            <a:r>
              <a:rPr lang="sk-SK" dirty="0"/>
              <a:t>“ </a:t>
            </a:r>
          </a:p>
          <a:p>
            <a:pPr lvl="0"/>
            <a:r>
              <a:rPr lang="sk-SK" dirty="0"/>
              <a:t>Ak ste sa nedozvedeli všetky potrebné informácie, je možné sa opýtať jednu alebo dve </a:t>
            </a:r>
            <a:r>
              <a:rPr lang="sk-SK" dirty="0" smtClean="0"/>
              <a:t>otázky. </a:t>
            </a:r>
            <a:r>
              <a:rPr lang="sk-SK" dirty="0"/>
              <a:t>Nepýtajte sa ale na príliš špecifické otázky, napríklad ohľadom pracovného času, zariadenia pracoviska, dovoleniek, výplaty – zamestnávateľ by si to mohol interpretovať ako vaše váhanie. Tieto otázky môžu byť doriešené neskôr.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88823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15311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Pre podnik je veľmi dôležité </a:t>
            </a:r>
            <a:r>
              <a:rPr lang="sk-SK" dirty="0" smtClean="0"/>
              <a:t> poznať pracovnú motiváciu a sociálnu prispôsobivosť uchádzača.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Nakoľko je adept aktívny a angažovaný</a:t>
            </a:r>
            <a:r>
              <a:rPr lang="sk-SK" b="1" dirty="0" smtClean="0"/>
              <a:t>, </a:t>
            </a:r>
            <a:r>
              <a:rPr lang="sk-SK" b="1" dirty="0" smtClean="0">
                <a:solidFill>
                  <a:srgbClr val="00B050"/>
                </a:solidFill>
              </a:rPr>
              <a:t>koľko iniciatívy prejavuje, </a:t>
            </a:r>
            <a:r>
              <a:rPr lang="sk-SK" b="1" dirty="0" smtClean="0">
                <a:solidFill>
                  <a:srgbClr val="FFC000"/>
                </a:solidFill>
              </a:rPr>
              <a:t>Je otvorený, vie spolupracovať</a:t>
            </a:r>
            <a:r>
              <a:rPr lang="sk-SK" b="1" dirty="0" smtClean="0">
                <a:solidFill>
                  <a:srgbClr val="00B050"/>
                </a:solidFill>
              </a:rPr>
              <a:t>,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má zmysel pre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tímovosť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, hodí sa do firmy,</a:t>
            </a:r>
            <a:r>
              <a:rPr lang="sk-SK" b="1" dirty="0" smtClean="0">
                <a:solidFill>
                  <a:srgbClr val="00B050"/>
                </a:solidFill>
              </a:rPr>
              <a:t> bude sa vedieť integrovať?</a:t>
            </a:r>
            <a:endParaRPr lang="sk-S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91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sk-SK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Je dôležité, aby ste sa </a:t>
            </a:r>
            <a:r>
              <a:rPr lang="sk-SK" dirty="0" smtClean="0"/>
              <a:t>aktívne podieľali na rozhovore tým, že budete klásť otázky. 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Tak preukážete, že máte záujem.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74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Odbornosť</a:t>
            </a:r>
          </a:p>
          <a:p>
            <a:r>
              <a:rPr lang="sk-SK" dirty="0" smtClean="0"/>
              <a:t>Zovňajšok a vystupovanie</a:t>
            </a:r>
          </a:p>
          <a:p>
            <a:r>
              <a:rPr lang="sk-SK" dirty="0" smtClean="0"/>
              <a:t>Prispôsobivosť, zmysel pre </a:t>
            </a:r>
            <a:r>
              <a:rPr lang="sk-SK" dirty="0" err="1" smtClean="0"/>
              <a:t>tímovosť</a:t>
            </a:r>
            <a:r>
              <a:rPr lang="sk-SK" dirty="0" smtClean="0"/>
              <a:t>, schopnosť nadväzovať kontakty</a:t>
            </a:r>
          </a:p>
          <a:p>
            <a:r>
              <a:rPr lang="sk-SK" dirty="0" smtClean="0"/>
              <a:t>Ochota k výkonu, iniciatívnosť</a:t>
            </a:r>
          </a:p>
          <a:p>
            <a:r>
              <a:rPr lang="sk-SK" dirty="0" smtClean="0"/>
              <a:t>Záujmy</a:t>
            </a:r>
            <a:r>
              <a:rPr lang="sk-SK" dirty="0" smtClean="0"/>
              <a:t>, očakávania, ciele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Čo pri pohovore zaujíma zamestnávateľa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405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Písomné pozvanie</a:t>
            </a:r>
            <a:r>
              <a:rPr lang="sk-SK" dirty="0" smtClean="0"/>
              <a:t> na prijímací pohovor by ste mali potvrdiť telefonicky alebo listom, </a:t>
            </a:r>
          </a:p>
          <a:p>
            <a:pPr marL="0" indent="0">
              <a:buNone/>
            </a:pPr>
            <a:r>
              <a:rPr lang="sk-SK" b="1" dirty="0" smtClean="0"/>
              <a:t>A to aj vtedy, </a:t>
            </a:r>
            <a:r>
              <a:rPr lang="sk-SK" dirty="0" smtClean="0"/>
              <a:t>keď zamestnávateľ odpoveď nepožadoval</a:t>
            </a:r>
            <a:endParaRPr lang="sk-SK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 Potvrdenie termínu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56334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</TotalTime>
  <Words>1731</Words>
  <Application>Microsoft Office PowerPoint</Application>
  <PresentationFormat>Prezentácia na obrazovke (4:3)</PresentationFormat>
  <Paragraphs>336</Paragraphs>
  <Slides>51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2" baseType="lpstr">
      <vt:lpstr>Hala</vt:lpstr>
      <vt:lpstr>Pracovný pohovor</vt:lpstr>
      <vt:lpstr>Príprava na pohovor</vt:lpstr>
      <vt:lpstr>1. Prečo sa treba pripraviť</vt:lpstr>
      <vt:lpstr>Čo patrí k príprave</vt:lpstr>
      <vt:lpstr>2. Na čom záleží</vt:lpstr>
      <vt:lpstr>Snímka 6</vt:lpstr>
      <vt:lpstr>Snímka 7</vt:lpstr>
      <vt:lpstr>Čo pri pohovore zaujíma zamestnávateľa</vt:lpstr>
      <vt:lpstr>3. Potvrdenie termínu</vt:lpstr>
      <vt:lpstr>Snímka 10</vt:lpstr>
      <vt:lpstr>Vzorový text potvrdenia termínu</vt:lpstr>
      <vt:lpstr>4. Zovňajšok</vt:lpstr>
      <vt:lpstr>Snímka 13</vt:lpstr>
      <vt:lpstr>Snímka 14</vt:lpstr>
      <vt:lpstr>Snímka 15</vt:lpstr>
      <vt:lpstr>5. Získavanie informácií o firme</vt:lpstr>
      <vt:lpstr>Snímka 17</vt:lpstr>
      <vt:lpstr>Snímka 18</vt:lpstr>
      <vt:lpstr>6. Zdroje informácií </vt:lpstr>
      <vt:lpstr>7. Správne naplánovanie príchodu </vt:lpstr>
      <vt:lpstr>8. sebaanalýza</vt:lpstr>
      <vt:lpstr>Snímka 22</vt:lpstr>
      <vt:lpstr>Príklad: sebanalýza</vt:lpstr>
      <vt:lpstr>D5: KĽÚČOVÉ KOMPETENCIE 2 PRACOVNÝ MATERIÁL PRE UCHÁDZAČA O ZAMESTNANIE POSTUP: Odpovedajte pravdivo a sebakriticky – vyberte podľa vlastnej preferencie a označte príslušnú bodovú hodnotu.</vt:lpstr>
      <vt:lpstr>Snímka 25</vt:lpstr>
      <vt:lpstr>9. Stanovenie vlastných cieľov rozhovoru</vt:lpstr>
      <vt:lpstr>Užitočná rada:</vt:lpstr>
      <vt:lpstr>10. Predstavenie </vt:lpstr>
      <vt:lpstr>Snímka 29</vt:lpstr>
      <vt:lpstr>Snímka 30</vt:lpstr>
      <vt:lpstr>Snímka 31</vt:lpstr>
      <vt:lpstr>Otázky na pracovný pohovor</vt:lpstr>
      <vt:lpstr>Snímka 33</vt:lpstr>
      <vt:lpstr>Snímka 34</vt:lpstr>
      <vt:lpstr>Snímka 35</vt:lpstr>
      <vt:lpstr>Snímka 36</vt:lpstr>
      <vt:lpstr>Snímka 37</vt:lpstr>
      <vt:lpstr>Snímka 38</vt:lpstr>
      <vt:lpstr>Snímka 39</vt:lpstr>
      <vt:lpstr>Snímka 40</vt:lpstr>
      <vt:lpstr>Snímka 41</vt:lpstr>
      <vt:lpstr>Snímka 42</vt:lpstr>
      <vt:lpstr>Snímka 43</vt:lpstr>
      <vt:lpstr>Snímka 44</vt:lpstr>
      <vt:lpstr>Snímka 45</vt:lpstr>
      <vt:lpstr>Snímka 46</vt:lpstr>
      <vt:lpstr>Snímka 47</vt:lpstr>
      <vt:lpstr>Snímka 48</vt:lpstr>
      <vt:lpstr>Snímka 49</vt:lpstr>
      <vt:lpstr>Snímka 50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Pracovný pohovor</dc:title>
  <dc:creator>CL</dc:creator>
  <cp:lastModifiedBy>Milan</cp:lastModifiedBy>
  <cp:revision>9</cp:revision>
  <dcterms:created xsi:type="dcterms:W3CDTF">2017-04-18T07:31:32Z</dcterms:created>
  <dcterms:modified xsi:type="dcterms:W3CDTF">2018-02-08T20:04:08Z</dcterms:modified>
</cp:coreProperties>
</file>