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6"/>
  </p:notesMasterIdLst>
  <p:sldIdLst>
    <p:sldId id="330" r:id="rId3"/>
    <p:sldId id="256" r:id="rId4"/>
    <p:sldId id="299" r:id="rId5"/>
    <p:sldId id="300" r:id="rId6"/>
    <p:sldId id="301" r:id="rId7"/>
    <p:sldId id="302" r:id="rId8"/>
    <p:sldId id="277" r:id="rId9"/>
    <p:sldId id="267" r:id="rId10"/>
    <p:sldId id="271" r:id="rId11"/>
    <p:sldId id="260" r:id="rId12"/>
    <p:sldId id="261" r:id="rId13"/>
    <p:sldId id="280" r:id="rId14"/>
    <p:sldId id="281" r:id="rId15"/>
    <p:sldId id="262" r:id="rId16"/>
    <p:sldId id="263" r:id="rId17"/>
    <p:sldId id="264" r:id="rId18"/>
    <p:sldId id="265" r:id="rId19"/>
    <p:sldId id="282" r:id="rId20"/>
    <p:sldId id="273" r:id="rId21"/>
    <p:sldId id="274" r:id="rId22"/>
    <p:sldId id="275" r:id="rId23"/>
    <p:sldId id="276" r:id="rId24"/>
    <p:sldId id="272" r:id="rId25"/>
    <p:sldId id="307" r:id="rId26"/>
    <p:sldId id="308" r:id="rId27"/>
    <p:sldId id="309" r:id="rId28"/>
    <p:sldId id="310" r:id="rId29"/>
    <p:sldId id="31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3" r:id="rId43"/>
    <p:sldId id="304" r:id="rId44"/>
    <p:sldId id="305" r:id="rId45"/>
    <p:sldId id="306" r:id="rId46"/>
    <p:sldId id="298" r:id="rId47"/>
    <p:sldId id="319" r:id="rId48"/>
    <p:sldId id="320" r:id="rId49"/>
    <p:sldId id="321" r:id="rId50"/>
    <p:sldId id="322" r:id="rId51"/>
    <p:sldId id="318" r:id="rId52"/>
    <p:sldId id="323" r:id="rId53"/>
    <p:sldId id="324" r:id="rId54"/>
    <p:sldId id="325" r:id="rId55"/>
    <p:sldId id="326" r:id="rId56"/>
    <p:sldId id="329" r:id="rId57"/>
    <p:sldId id="327" r:id="rId58"/>
    <p:sldId id="328" r:id="rId59"/>
    <p:sldId id="312" r:id="rId60"/>
    <p:sldId id="313" r:id="rId61"/>
    <p:sldId id="314" r:id="rId62"/>
    <p:sldId id="315" r:id="rId63"/>
    <p:sldId id="316" r:id="rId64"/>
    <p:sldId id="317" r:id="rId65"/>
  </p:sldIdLst>
  <p:sldSz cx="9144000" cy="6858000" type="screen4x3"/>
  <p:notesSz cx="6797675" cy="987425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726" y="24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55951-0A57-43D8-B755-B25D5230F0BB}" type="doc">
      <dgm:prSet loTypeId="urn:microsoft.com/office/officeart/2005/8/layout/pList1#1" loCatId="list" qsTypeId="urn:microsoft.com/office/officeart/2005/8/quickstyle/simple3" qsCatId="simple" csTypeId="urn:microsoft.com/office/officeart/2005/8/colors/colorful5" csCatId="colorful" phldr="1"/>
      <dgm:spPr/>
      <dgm:t>
        <a:bodyPr/>
        <a:lstStyle/>
        <a:p>
          <a:endParaRPr lang="sk-SK"/>
        </a:p>
      </dgm:t>
    </dgm:pt>
    <dgm:pt modelId="{8836210C-8626-4640-9D8E-B48ADEE7CA3D}">
      <dgm:prSet phldrT="[Text]"/>
      <dgm:spPr/>
      <dgm:t>
        <a:bodyPr/>
        <a:lstStyle/>
        <a:p>
          <a:r>
            <a:rPr lang="sk-SK" dirty="0" smtClean="0"/>
            <a:t>cholerik</a:t>
          </a:r>
          <a:endParaRPr lang="sk-SK" dirty="0"/>
        </a:p>
      </dgm:t>
    </dgm:pt>
    <dgm:pt modelId="{02100BAB-78B8-42C7-8F22-980E12CD2AC3}" type="parTrans" cxnId="{A920534A-9284-4E38-8C25-DA03C4B78634}">
      <dgm:prSet/>
      <dgm:spPr/>
      <dgm:t>
        <a:bodyPr/>
        <a:lstStyle/>
        <a:p>
          <a:endParaRPr lang="sk-SK"/>
        </a:p>
      </dgm:t>
    </dgm:pt>
    <dgm:pt modelId="{14305970-930F-4BFD-8D87-B3AB4C5010AB}" type="sibTrans" cxnId="{A920534A-9284-4E38-8C25-DA03C4B78634}">
      <dgm:prSet/>
      <dgm:spPr/>
      <dgm:t>
        <a:bodyPr/>
        <a:lstStyle/>
        <a:p>
          <a:endParaRPr lang="sk-SK"/>
        </a:p>
      </dgm:t>
    </dgm:pt>
    <dgm:pt modelId="{8E9F66A6-0BA7-4C74-86A6-94E25606D9CD}">
      <dgm:prSet phldrT="[Text]"/>
      <dgm:spPr/>
      <dgm:t>
        <a:bodyPr/>
        <a:lstStyle/>
        <a:p>
          <a:r>
            <a:rPr lang="sk-SK" dirty="0" smtClean="0"/>
            <a:t>melancholik</a:t>
          </a:r>
          <a:endParaRPr lang="sk-SK" dirty="0"/>
        </a:p>
      </dgm:t>
    </dgm:pt>
    <dgm:pt modelId="{F103D4F1-CB2E-4FB2-ACFD-056BEA30097A}" type="parTrans" cxnId="{12DE5232-EAB2-46ED-9B90-A8799251FF4A}">
      <dgm:prSet/>
      <dgm:spPr/>
      <dgm:t>
        <a:bodyPr/>
        <a:lstStyle/>
        <a:p>
          <a:endParaRPr lang="sk-SK"/>
        </a:p>
      </dgm:t>
    </dgm:pt>
    <dgm:pt modelId="{57D534D0-2181-40C2-A5A5-2D177B3416E5}" type="sibTrans" cxnId="{12DE5232-EAB2-46ED-9B90-A8799251FF4A}">
      <dgm:prSet/>
      <dgm:spPr/>
      <dgm:t>
        <a:bodyPr/>
        <a:lstStyle/>
        <a:p>
          <a:endParaRPr lang="sk-SK"/>
        </a:p>
      </dgm:t>
    </dgm:pt>
    <dgm:pt modelId="{022F5A34-FFC7-41A2-8740-217735C00B71}">
      <dgm:prSet phldrT="[Text]"/>
      <dgm:spPr/>
      <dgm:t>
        <a:bodyPr/>
        <a:lstStyle/>
        <a:p>
          <a:r>
            <a:rPr lang="sk-SK" dirty="0" smtClean="0"/>
            <a:t>flegmatik</a:t>
          </a:r>
          <a:endParaRPr lang="sk-SK" dirty="0"/>
        </a:p>
      </dgm:t>
    </dgm:pt>
    <dgm:pt modelId="{253EE729-0C3A-474F-9E3C-032B06D8BEE3}" type="parTrans" cxnId="{8817F0B2-F9C2-491E-ADDE-AE8F5FB914B3}">
      <dgm:prSet/>
      <dgm:spPr/>
      <dgm:t>
        <a:bodyPr/>
        <a:lstStyle/>
        <a:p>
          <a:endParaRPr lang="sk-SK"/>
        </a:p>
      </dgm:t>
    </dgm:pt>
    <dgm:pt modelId="{2FD56DF0-9B04-4159-9513-D0CEDB4E1C7C}" type="sibTrans" cxnId="{8817F0B2-F9C2-491E-ADDE-AE8F5FB914B3}">
      <dgm:prSet/>
      <dgm:spPr/>
      <dgm:t>
        <a:bodyPr/>
        <a:lstStyle/>
        <a:p>
          <a:endParaRPr lang="sk-SK"/>
        </a:p>
      </dgm:t>
    </dgm:pt>
    <dgm:pt modelId="{34B70150-8E2F-4C8C-ABC7-3E0D817E954E}">
      <dgm:prSet phldrT="[Text]"/>
      <dgm:spPr/>
      <dgm:t>
        <a:bodyPr/>
        <a:lstStyle/>
        <a:p>
          <a:r>
            <a:rPr lang="sk-SK" dirty="0" smtClean="0"/>
            <a:t>sangvinik</a:t>
          </a:r>
          <a:endParaRPr lang="sk-SK" dirty="0"/>
        </a:p>
      </dgm:t>
    </dgm:pt>
    <dgm:pt modelId="{0F778B47-5F57-471D-9316-A964F9E86DD8}" type="parTrans" cxnId="{88DBF2B1-F185-4349-A0BA-21DCB4845176}">
      <dgm:prSet/>
      <dgm:spPr/>
      <dgm:t>
        <a:bodyPr/>
        <a:lstStyle/>
        <a:p>
          <a:endParaRPr lang="sk-SK"/>
        </a:p>
      </dgm:t>
    </dgm:pt>
    <dgm:pt modelId="{73AEA697-78FC-41AA-A8F0-2FA76661C618}" type="sibTrans" cxnId="{88DBF2B1-F185-4349-A0BA-21DCB4845176}">
      <dgm:prSet/>
      <dgm:spPr/>
      <dgm:t>
        <a:bodyPr/>
        <a:lstStyle/>
        <a:p>
          <a:endParaRPr lang="sk-SK"/>
        </a:p>
      </dgm:t>
    </dgm:pt>
    <dgm:pt modelId="{3B754C8B-07B1-464F-8492-6F9FBF94F130}" type="pres">
      <dgm:prSet presAssocID="{B5555951-0A57-43D8-B755-B25D5230F0BB}" presName="Name0" presStyleCnt="0">
        <dgm:presLayoutVars>
          <dgm:dir/>
          <dgm:resizeHandles val="exact"/>
        </dgm:presLayoutVars>
      </dgm:prSet>
      <dgm:spPr/>
      <dgm:t>
        <a:bodyPr/>
        <a:lstStyle/>
        <a:p>
          <a:endParaRPr lang="sk-SK"/>
        </a:p>
      </dgm:t>
    </dgm:pt>
    <dgm:pt modelId="{00B8D147-85D2-44D8-B2C5-64F4328E684C}" type="pres">
      <dgm:prSet presAssocID="{8836210C-8626-4640-9D8E-B48ADEE7CA3D}" presName="compNode" presStyleCnt="0"/>
      <dgm:spPr/>
    </dgm:pt>
    <dgm:pt modelId="{49D80104-898B-4DB0-924E-34D00322FBA4}" type="pres">
      <dgm:prSet presAssocID="{8836210C-8626-4640-9D8E-B48ADEE7CA3D}" presName="pictRect" presStyleLbl="node1" presStyleIdx="0" presStyleCnt="4"/>
      <dgm:spPr/>
    </dgm:pt>
    <dgm:pt modelId="{616792C8-CC57-404F-B81E-0DC1C7D93375}" type="pres">
      <dgm:prSet presAssocID="{8836210C-8626-4640-9D8E-B48ADEE7CA3D}" presName="textRect" presStyleLbl="revTx" presStyleIdx="0" presStyleCnt="4">
        <dgm:presLayoutVars>
          <dgm:bulletEnabled val="1"/>
        </dgm:presLayoutVars>
      </dgm:prSet>
      <dgm:spPr/>
      <dgm:t>
        <a:bodyPr/>
        <a:lstStyle/>
        <a:p>
          <a:endParaRPr lang="sk-SK"/>
        </a:p>
      </dgm:t>
    </dgm:pt>
    <dgm:pt modelId="{C4C1AEB3-BC60-47EB-93AF-5DDD1F534EF4}" type="pres">
      <dgm:prSet presAssocID="{14305970-930F-4BFD-8D87-B3AB4C5010AB}" presName="sibTrans" presStyleLbl="sibTrans2D1" presStyleIdx="0" presStyleCnt="0"/>
      <dgm:spPr/>
      <dgm:t>
        <a:bodyPr/>
        <a:lstStyle/>
        <a:p>
          <a:endParaRPr lang="sk-SK"/>
        </a:p>
      </dgm:t>
    </dgm:pt>
    <dgm:pt modelId="{3979E31D-04A4-4E92-82AC-528E758E3549}" type="pres">
      <dgm:prSet presAssocID="{8E9F66A6-0BA7-4C74-86A6-94E25606D9CD}" presName="compNode" presStyleCnt="0"/>
      <dgm:spPr/>
    </dgm:pt>
    <dgm:pt modelId="{4090EF72-2E64-4160-9818-B309C2A98699}" type="pres">
      <dgm:prSet presAssocID="{8E9F66A6-0BA7-4C74-86A6-94E25606D9CD}" presName="pictRect" presStyleLbl="node1" presStyleIdx="1" presStyleCnt="4" custLinFactNeighborX="-3998" custLinFactNeighborY="1073"/>
      <dgm:spPr/>
    </dgm:pt>
    <dgm:pt modelId="{205E4053-FFE6-44AD-B68E-60BA3A6E90C9}" type="pres">
      <dgm:prSet presAssocID="{8E9F66A6-0BA7-4C74-86A6-94E25606D9CD}" presName="textRect" presStyleLbl="revTx" presStyleIdx="1" presStyleCnt="4">
        <dgm:presLayoutVars>
          <dgm:bulletEnabled val="1"/>
        </dgm:presLayoutVars>
      </dgm:prSet>
      <dgm:spPr/>
      <dgm:t>
        <a:bodyPr/>
        <a:lstStyle/>
        <a:p>
          <a:endParaRPr lang="sk-SK"/>
        </a:p>
      </dgm:t>
    </dgm:pt>
    <dgm:pt modelId="{FAEF9F19-1441-4320-B255-1F696CB86D94}" type="pres">
      <dgm:prSet presAssocID="{57D534D0-2181-40C2-A5A5-2D177B3416E5}" presName="sibTrans" presStyleLbl="sibTrans2D1" presStyleIdx="0" presStyleCnt="0"/>
      <dgm:spPr/>
      <dgm:t>
        <a:bodyPr/>
        <a:lstStyle/>
        <a:p>
          <a:endParaRPr lang="sk-SK"/>
        </a:p>
      </dgm:t>
    </dgm:pt>
    <dgm:pt modelId="{A5B43894-EED0-465B-8DDE-582048C2BD15}" type="pres">
      <dgm:prSet presAssocID="{022F5A34-FFC7-41A2-8740-217735C00B71}" presName="compNode" presStyleCnt="0"/>
      <dgm:spPr/>
    </dgm:pt>
    <dgm:pt modelId="{A6BE2731-9A50-4452-8F03-C9F9CEAE2381}" type="pres">
      <dgm:prSet presAssocID="{022F5A34-FFC7-41A2-8740-217735C00B71}" presName="pictRect" presStyleLbl="node1" presStyleIdx="2" presStyleCnt="4"/>
      <dgm:spPr/>
    </dgm:pt>
    <dgm:pt modelId="{8B082A7E-1B14-44AA-A167-90188F271439}" type="pres">
      <dgm:prSet presAssocID="{022F5A34-FFC7-41A2-8740-217735C00B71}" presName="textRect" presStyleLbl="revTx" presStyleIdx="2" presStyleCnt="4">
        <dgm:presLayoutVars>
          <dgm:bulletEnabled val="1"/>
        </dgm:presLayoutVars>
      </dgm:prSet>
      <dgm:spPr/>
      <dgm:t>
        <a:bodyPr/>
        <a:lstStyle/>
        <a:p>
          <a:endParaRPr lang="sk-SK"/>
        </a:p>
      </dgm:t>
    </dgm:pt>
    <dgm:pt modelId="{C91D623B-63D9-416F-8458-2F415BB44C16}" type="pres">
      <dgm:prSet presAssocID="{2FD56DF0-9B04-4159-9513-D0CEDB4E1C7C}" presName="sibTrans" presStyleLbl="sibTrans2D1" presStyleIdx="0" presStyleCnt="0"/>
      <dgm:spPr/>
      <dgm:t>
        <a:bodyPr/>
        <a:lstStyle/>
        <a:p>
          <a:endParaRPr lang="sk-SK"/>
        </a:p>
      </dgm:t>
    </dgm:pt>
    <dgm:pt modelId="{1A8218A6-0C09-46AB-ADBF-CF9B04CDD7E6}" type="pres">
      <dgm:prSet presAssocID="{34B70150-8E2F-4C8C-ABC7-3E0D817E954E}" presName="compNode" presStyleCnt="0"/>
      <dgm:spPr/>
    </dgm:pt>
    <dgm:pt modelId="{E7A61705-A689-475B-835D-E35024B509FF}" type="pres">
      <dgm:prSet presAssocID="{34B70150-8E2F-4C8C-ABC7-3E0D817E954E}" presName="pictRect" presStyleLbl="node1" presStyleIdx="3" presStyleCnt="4" custLinFactX="75674" custLinFactNeighborX="100000" custLinFactNeighborY="-4061"/>
      <dgm:spPr/>
    </dgm:pt>
    <dgm:pt modelId="{8F48E91F-8CB1-44C7-8BF0-3BDA8969134F}" type="pres">
      <dgm:prSet presAssocID="{34B70150-8E2F-4C8C-ABC7-3E0D817E954E}" presName="textRect" presStyleLbl="revTx" presStyleIdx="3" presStyleCnt="4">
        <dgm:presLayoutVars>
          <dgm:bulletEnabled val="1"/>
        </dgm:presLayoutVars>
      </dgm:prSet>
      <dgm:spPr/>
      <dgm:t>
        <a:bodyPr/>
        <a:lstStyle/>
        <a:p>
          <a:endParaRPr lang="sk-SK"/>
        </a:p>
      </dgm:t>
    </dgm:pt>
  </dgm:ptLst>
  <dgm:cxnLst>
    <dgm:cxn modelId="{F62C8CBB-3DA4-4A4F-9F18-691F6E63C93C}" type="presOf" srcId="{022F5A34-FFC7-41A2-8740-217735C00B71}" destId="{8B082A7E-1B14-44AA-A167-90188F271439}" srcOrd="0" destOrd="0" presId="urn:microsoft.com/office/officeart/2005/8/layout/pList1#1"/>
    <dgm:cxn modelId="{A920534A-9284-4E38-8C25-DA03C4B78634}" srcId="{B5555951-0A57-43D8-B755-B25D5230F0BB}" destId="{8836210C-8626-4640-9D8E-B48ADEE7CA3D}" srcOrd="0" destOrd="0" parTransId="{02100BAB-78B8-42C7-8F22-980E12CD2AC3}" sibTransId="{14305970-930F-4BFD-8D87-B3AB4C5010AB}"/>
    <dgm:cxn modelId="{8817F0B2-F9C2-491E-ADDE-AE8F5FB914B3}" srcId="{B5555951-0A57-43D8-B755-B25D5230F0BB}" destId="{022F5A34-FFC7-41A2-8740-217735C00B71}" srcOrd="2" destOrd="0" parTransId="{253EE729-0C3A-474F-9E3C-032B06D8BEE3}" sibTransId="{2FD56DF0-9B04-4159-9513-D0CEDB4E1C7C}"/>
    <dgm:cxn modelId="{D6839F89-203A-4286-A5D5-7999840ED522}" type="presOf" srcId="{57D534D0-2181-40C2-A5A5-2D177B3416E5}" destId="{FAEF9F19-1441-4320-B255-1F696CB86D94}" srcOrd="0" destOrd="0" presId="urn:microsoft.com/office/officeart/2005/8/layout/pList1#1"/>
    <dgm:cxn modelId="{21EF2E81-94D6-48B0-944B-99E74938F227}" type="presOf" srcId="{B5555951-0A57-43D8-B755-B25D5230F0BB}" destId="{3B754C8B-07B1-464F-8492-6F9FBF94F130}" srcOrd="0" destOrd="0" presId="urn:microsoft.com/office/officeart/2005/8/layout/pList1#1"/>
    <dgm:cxn modelId="{65A6D7E7-66E5-44AF-BD7C-B0A840A70A4A}" type="presOf" srcId="{2FD56DF0-9B04-4159-9513-D0CEDB4E1C7C}" destId="{C91D623B-63D9-416F-8458-2F415BB44C16}" srcOrd="0" destOrd="0" presId="urn:microsoft.com/office/officeart/2005/8/layout/pList1#1"/>
    <dgm:cxn modelId="{88DBF2B1-F185-4349-A0BA-21DCB4845176}" srcId="{B5555951-0A57-43D8-B755-B25D5230F0BB}" destId="{34B70150-8E2F-4C8C-ABC7-3E0D817E954E}" srcOrd="3" destOrd="0" parTransId="{0F778B47-5F57-471D-9316-A964F9E86DD8}" sibTransId="{73AEA697-78FC-41AA-A8F0-2FA76661C618}"/>
    <dgm:cxn modelId="{39783F5F-B80A-4466-B7BF-B7ED89591A17}" type="presOf" srcId="{8836210C-8626-4640-9D8E-B48ADEE7CA3D}" destId="{616792C8-CC57-404F-B81E-0DC1C7D93375}" srcOrd="0" destOrd="0" presId="urn:microsoft.com/office/officeart/2005/8/layout/pList1#1"/>
    <dgm:cxn modelId="{12DE5232-EAB2-46ED-9B90-A8799251FF4A}" srcId="{B5555951-0A57-43D8-B755-B25D5230F0BB}" destId="{8E9F66A6-0BA7-4C74-86A6-94E25606D9CD}" srcOrd="1" destOrd="0" parTransId="{F103D4F1-CB2E-4FB2-ACFD-056BEA30097A}" sibTransId="{57D534D0-2181-40C2-A5A5-2D177B3416E5}"/>
    <dgm:cxn modelId="{785590B7-915C-4CCC-A1D9-B3B7AB60D065}" type="presOf" srcId="{34B70150-8E2F-4C8C-ABC7-3E0D817E954E}" destId="{8F48E91F-8CB1-44C7-8BF0-3BDA8969134F}" srcOrd="0" destOrd="0" presId="urn:microsoft.com/office/officeart/2005/8/layout/pList1#1"/>
    <dgm:cxn modelId="{A0189A5D-1CFD-461F-916B-CD507423F3E2}" type="presOf" srcId="{14305970-930F-4BFD-8D87-B3AB4C5010AB}" destId="{C4C1AEB3-BC60-47EB-93AF-5DDD1F534EF4}" srcOrd="0" destOrd="0" presId="urn:microsoft.com/office/officeart/2005/8/layout/pList1#1"/>
    <dgm:cxn modelId="{282D8529-7993-4E92-9BB3-AED57D5C63C5}" type="presOf" srcId="{8E9F66A6-0BA7-4C74-86A6-94E25606D9CD}" destId="{205E4053-FFE6-44AD-B68E-60BA3A6E90C9}" srcOrd="0" destOrd="0" presId="urn:microsoft.com/office/officeart/2005/8/layout/pList1#1"/>
    <dgm:cxn modelId="{1BFF694D-01E2-4851-BDD0-E34ED3CB87CC}" type="presParOf" srcId="{3B754C8B-07B1-464F-8492-6F9FBF94F130}" destId="{00B8D147-85D2-44D8-B2C5-64F4328E684C}" srcOrd="0" destOrd="0" presId="urn:microsoft.com/office/officeart/2005/8/layout/pList1#1"/>
    <dgm:cxn modelId="{3ED68498-0B11-443A-BC5A-9173B2AF01D4}" type="presParOf" srcId="{00B8D147-85D2-44D8-B2C5-64F4328E684C}" destId="{49D80104-898B-4DB0-924E-34D00322FBA4}" srcOrd="0" destOrd="0" presId="urn:microsoft.com/office/officeart/2005/8/layout/pList1#1"/>
    <dgm:cxn modelId="{5E7A4599-E011-4F04-8577-7FA4B3C2D12C}" type="presParOf" srcId="{00B8D147-85D2-44D8-B2C5-64F4328E684C}" destId="{616792C8-CC57-404F-B81E-0DC1C7D93375}" srcOrd="1" destOrd="0" presId="urn:microsoft.com/office/officeart/2005/8/layout/pList1#1"/>
    <dgm:cxn modelId="{7E5F6400-9F5E-4AC0-ACA1-663C4C3FAD1D}" type="presParOf" srcId="{3B754C8B-07B1-464F-8492-6F9FBF94F130}" destId="{C4C1AEB3-BC60-47EB-93AF-5DDD1F534EF4}" srcOrd="1" destOrd="0" presId="urn:microsoft.com/office/officeart/2005/8/layout/pList1#1"/>
    <dgm:cxn modelId="{B2281128-CCE1-428B-98D2-8513818A5BF3}" type="presParOf" srcId="{3B754C8B-07B1-464F-8492-6F9FBF94F130}" destId="{3979E31D-04A4-4E92-82AC-528E758E3549}" srcOrd="2" destOrd="0" presId="urn:microsoft.com/office/officeart/2005/8/layout/pList1#1"/>
    <dgm:cxn modelId="{726BA4FB-56CA-4616-B925-5C1BF9167A3C}" type="presParOf" srcId="{3979E31D-04A4-4E92-82AC-528E758E3549}" destId="{4090EF72-2E64-4160-9818-B309C2A98699}" srcOrd="0" destOrd="0" presId="urn:microsoft.com/office/officeart/2005/8/layout/pList1#1"/>
    <dgm:cxn modelId="{9A478482-2A3B-4026-9283-BCBBE189D57B}" type="presParOf" srcId="{3979E31D-04A4-4E92-82AC-528E758E3549}" destId="{205E4053-FFE6-44AD-B68E-60BA3A6E90C9}" srcOrd="1" destOrd="0" presId="urn:microsoft.com/office/officeart/2005/8/layout/pList1#1"/>
    <dgm:cxn modelId="{3E17ED2F-6AB6-4CD0-BE76-BAE89A6FA6BC}" type="presParOf" srcId="{3B754C8B-07B1-464F-8492-6F9FBF94F130}" destId="{FAEF9F19-1441-4320-B255-1F696CB86D94}" srcOrd="3" destOrd="0" presId="urn:microsoft.com/office/officeart/2005/8/layout/pList1#1"/>
    <dgm:cxn modelId="{155EBBA7-C997-483D-B9DE-A6BBEF554FCC}" type="presParOf" srcId="{3B754C8B-07B1-464F-8492-6F9FBF94F130}" destId="{A5B43894-EED0-465B-8DDE-582048C2BD15}" srcOrd="4" destOrd="0" presId="urn:microsoft.com/office/officeart/2005/8/layout/pList1#1"/>
    <dgm:cxn modelId="{36E70CE7-33AC-4DF9-A248-17BE3119A04D}" type="presParOf" srcId="{A5B43894-EED0-465B-8DDE-582048C2BD15}" destId="{A6BE2731-9A50-4452-8F03-C9F9CEAE2381}" srcOrd="0" destOrd="0" presId="urn:microsoft.com/office/officeart/2005/8/layout/pList1#1"/>
    <dgm:cxn modelId="{60AA0E1A-139E-476D-BD2A-A27DF03E4D5C}" type="presParOf" srcId="{A5B43894-EED0-465B-8DDE-582048C2BD15}" destId="{8B082A7E-1B14-44AA-A167-90188F271439}" srcOrd="1" destOrd="0" presId="urn:microsoft.com/office/officeart/2005/8/layout/pList1#1"/>
    <dgm:cxn modelId="{81461E35-57C8-4F37-8C2B-7CCBE674E346}" type="presParOf" srcId="{3B754C8B-07B1-464F-8492-6F9FBF94F130}" destId="{C91D623B-63D9-416F-8458-2F415BB44C16}" srcOrd="5" destOrd="0" presId="urn:microsoft.com/office/officeart/2005/8/layout/pList1#1"/>
    <dgm:cxn modelId="{47FC7A10-763C-4464-A792-32F42ACEA852}" type="presParOf" srcId="{3B754C8B-07B1-464F-8492-6F9FBF94F130}" destId="{1A8218A6-0C09-46AB-ADBF-CF9B04CDD7E6}" srcOrd="6" destOrd="0" presId="urn:microsoft.com/office/officeart/2005/8/layout/pList1#1"/>
    <dgm:cxn modelId="{B29565E6-D121-4CC8-8C12-FAF0B1EE92AC}" type="presParOf" srcId="{1A8218A6-0C09-46AB-ADBF-CF9B04CDD7E6}" destId="{E7A61705-A689-475B-835D-E35024B509FF}" srcOrd="0" destOrd="0" presId="urn:microsoft.com/office/officeart/2005/8/layout/pList1#1"/>
    <dgm:cxn modelId="{9862F1D0-37E1-4879-93C5-849A9B006F3F}" type="presParOf" srcId="{1A8218A6-0C09-46AB-ADBF-CF9B04CDD7E6}" destId="{8F48E91F-8CB1-44C7-8BF0-3BDA8969134F}" srcOrd="1" destOrd="0" presId="urn:microsoft.com/office/officeart/2005/8/layout/pList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347965-03E1-4E00-9BCB-83C764F92E98}" type="doc">
      <dgm:prSet loTypeId="urn:microsoft.com/office/officeart/2005/8/layout/cycle4#1" loCatId="matrix" qsTypeId="urn:microsoft.com/office/officeart/2005/8/quickstyle/simple1" qsCatId="simple" csTypeId="urn:microsoft.com/office/officeart/2005/8/colors/accent1_2" csCatId="accent1" phldr="1"/>
      <dgm:spPr/>
      <dgm:t>
        <a:bodyPr/>
        <a:lstStyle/>
        <a:p>
          <a:endParaRPr lang="sk-SK"/>
        </a:p>
      </dgm:t>
    </dgm:pt>
    <dgm:pt modelId="{7B506E7B-6914-4BFC-BD0C-9FAB2C8889D8}">
      <dgm:prSet phldrT="[Text]" custT="1"/>
      <dgm:spPr>
        <a:solidFill>
          <a:schemeClr val="accent5">
            <a:lumMod val="75000"/>
          </a:schemeClr>
        </a:solidFill>
      </dgm:spPr>
      <dgm:t>
        <a:bodyPr/>
        <a:lstStyle/>
        <a:p>
          <a:r>
            <a:rPr lang="sk-SK" sz="2800" dirty="0" smtClean="0">
              <a:solidFill>
                <a:schemeClr val="tx1"/>
              </a:solidFill>
            </a:rPr>
            <a:t>melancholik</a:t>
          </a:r>
          <a:endParaRPr lang="sk-SK" sz="2800" dirty="0">
            <a:solidFill>
              <a:schemeClr val="tx1"/>
            </a:solidFill>
          </a:endParaRPr>
        </a:p>
      </dgm:t>
    </dgm:pt>
    <dgm:pt modelId="{A53945E4-D266-47D7-8546-AD684730E4D2}" type="parTrans" cxnId="{434F1F68-FC16-4199-874D-D3AF14538779}">
      <dgm:prSet/>
      <dgm:spPr/>
      <dgm:t>
        <a:bodyPr/>
        <a:lstStyle/>
        <a:p>
          <a:endParaRPr lang="sk-SK"/>
        </a:p>
      </dgm:t>
    </dgm:pt>
    <dgm:pt modelId="{25D1464C-B60B-40B7-9395-C60E47F25997}" type="sibTrans" cxnId="{434F1F68-FC16-4199-874D-D3AF14538779}">
      <dgm:prSet/>
      <dgm:spPr/>
      <dgm:t>
        <a:bodyPr/>
        <a:lstStyle/>
        <a:p>
          <a:endParaRPr lang="sk-SK"/>
        </a:p>
      </dgm:t>
    </dgm:pt>
    <dgm:pt modelId="{03F4B43B-9E61-45AB-8D1F-391ACF467E13}">
      <dgm:prSet phldrT="[Text]" custT="1"/>
      <dgm:spPr/>
      <dgm:t>
        <a:bodyPr/>
        <a:lstStyle/>
        <a:p>
          <a:endParaRPr lang="sk-SK" sz="2000" dirty="0">
            <a:solidFill>
              <a:srgbClr val="FF0000"/>
            </a:solidFill>
          </a:endParaRPr>
        </a:p>
      </dgm:t>
    </dgm:pt>
    <dgm:pt modelId="{A3BF596B-E62B-4E76-B1E8-9BB89DF62E9A}" type="parTrans" cxnId="{9872752A-29C0-416E-8CA4-FC972B955A62}">
      <dgm:prSet/>
      <dgm:spPr/>
      <dgm:t>
        <a:bodyPr/>
        <a:lstStyle/>
        <a:p>
          <a:endParaRPr lang="sk-SK"/>
        </a:p>
      </dgm:t>
    </dgm:pt>
    <dgm:pt modelId="{A51CDE5D-109D-446B-A932-B79A9750977F}" type="sibTrans" cxnId="{9872752A-29C0-416E-8CA4-FC972B955A62}">
      <dgm:prSet/>
      <dgm:spPr/>
      <dgm:t>
        <a:bodyPr/>
        <a:lstStyle/>
        <a:p>
          <a:endParaRPr lang="sk-SK"/>
        </a:p>
      </dgm:t>
    </dgm:pt>
    <dgm:pt modelId="{7EF251CE-5B78-4D66-BBFA-47E2C515EAC2}">
      <dgm:prSet phldrT="[Text]" custT="1"/>
      <dgm:spPr>
        <a:solidFill>
          <a:srgbClr val="FF0000"/>
        </a:solidFill>
      </dgm:spPr>
      <dgm:t>
        <a:bodyPr/>
        <a:lstStyle/>
        <a:p>
          <a:endParaRPr lang="sk-SK" sz="2400" dirty="0" smtClean="0">
            <a:solidFill>
              <a:schemeClr val="tx1"/>
            </a:solidFill>
          </a:endParaRPr>
        </a:p>
        <a:p>
          <a:r>
            <a:rPr lang="sk-SK" sz="2400" dirty="0" smtClean="0">
              <a:solidFill>
                <a:schemeClr val="tx1"/>
              </a:solidFill>
            </a:rPr>
            <a:t>                 cholerik</a:t>
          </a:r>
          <a:endParaRPr lang="sk-SK" sz="2400" dirty="0">
            <a:solidFill>
              <a:schemeClr val="tx1"/>
            </a:solidFill>
          </a:endParaRPr>
        </a:p>
      </dgm:t>
    </dgm:pt>
    <dgm:pt modelId="{FF923A1B-E64B-4303-9B44-66D808FE51A8}" type="parTrans" cxnId="{F4712AFC-09D5-49B2-9827-EB40B160BD5C}">
      <dgm:prSet/>
      <dgm:spPr/>
      <dgm:t>
        <a:bodyPr/>
        <a:lstStyle/>
        <a:p>
          <a:endParaRPr lang="sk-SK"/>
        </a:p>
      </dgm:t>
    </dgm:pt>
    <dgm:pt modelId="{3B07DDD9-06AB-400B-AE74-EB67B163A0F1}" type="sibTrans" cxnId="{F4712AFC-09D5-49B2-9827-EB40B160BD5C}">
      <dgm:prSet/>
      <dgm:spPr/>
      <dgm:t>
        <a:bodyPr/>
        <a:lstStyle/>
        <a:p>
          <a:endParaRPr lang="sk-SK"/>
        </a:p>
      </dgm:t>
    </dgm:pt>
    <dgm:pt modelId="{2F1C56C8-EAF0-48CD-8E69-F7B39D8E2E55}">
      <dgm:prSet phldrT="[Text]" custT="1"/>
      <dgm:spPr/>
      <dgm:t>
        <a:bodyPr/>
        <a:lstStyle/>
        <a:p>
          <a:endParaRPr lang="sk-SK" sz="2000" dirty="0">
            <a:solidFill>
              <a:srgbClr val="FF0000"/>
            </a:solidFill>
          </a:endParaRPr>
        </a:p>
      </dgm:t>
    </dgm:pt>
    <dgm:pt modelId="{CC19863A-0E23-4F23-B578-56A2F477EB00}" type="parTrans" cxnId="{182C1B61-81F0-4EF7-8B33-944204805A7B}">
      <dgm:prSet/>
      <dgm:spPr/>
      <dgm:t>
        <a:bodyPr/>
        <a:lstStyle/>
        <a:p>
          <a:endParaRPr lang="sk-SK"/>
        </a:p>
      </dgm:t>
    </dgm:pt>
    <dgm:pt modelId="{9B8305FB-EF13-4574-9A71-ADAAE8B88C57}" type="sibTrans" cxnId="{182C1B61-81F0-4EF7-8B33-944204805A7B}">
      <dgm:prSet/>
      <dgm:spPr/>
      <dgm:t>
        <a:bodyPr/>
        <a:lstStyle/>
        <a:p>
          <a:endParaRPr lang="sk-SK"/>
        </a:p>
      </dgm:t>
    </dgm:pt>
    <dgm:pt modelId="{684927E8-CB7A-4C0B-906B-870CD2998906}">
      <dgm:prSet phldrT="[Text]" custT="1"/>
      <dgm:spPr>
        <a:solidFill>
          <a:schemeClr val="accent3">
            <a:lumMod val="75000"/>
          </a:schemeClr>
        </a:solidFill>
      </dgm:spPr>
      <dgm:t>
        <a:bodyPr/>
        <a:lstStyle/>
        <a:p>
          <a:r>
            <a:rPr lang="sk-SK" sz="2400" dirty="0" smtClean="0">
              <a:solidFill>
                <a:schemeClr val="tx1"/>
              </a:solidFill>
            </a:rPr>
            <a:t>                 sangvinik</a:t>
          </a:r>
          <a:endParaRPr lang="sk-SK" sz="2400" dirty="0">
            <a:solidFill>
              <a:schemeClr val="tx1"/>
            </a:solidFill>
          </a:endParaRPr>
        </a:p>
      </dgm:t>
    </dgm:pt>
    <dgm:pt modelId="{69D152E1-95EB-413A-9706-9D5AD14ED712}" type="parTrans" cxnId="{0911775F-8B76-40E9-831E-D6056BBA8C43}">
      <dgm:prSet/>
      <dgm:spPr/>
      <dgm:t>
        <a:bodyPr/>
        <a:lstStyle/>
        <a:p>
          <a:endParaRPr lang="sk-SK"/>
        </a:p>
      </dgm:t>
    </dgm:pt>
    <dgm:pt modelId="{834E3A16-AFE3-4DCE-9817-87EF42769B3A}" type="sibTrans" cxnId="{0911775F-8B76-40E9-831E-D6056BBA8C43}">
      <dgm:prSet/>
      <dgm:spPr/>
      <dgm:t>
        <a:bodyPr/>
        <a:lstStyle/>
        <a:p>
          <a:endParaRPr lang="sk-SK"/>
        </a:p>
      </dgm:t>
    </dgm:pt>
    <dgm:pt modelId="{E87AF3C5-4267-4ABD-90F0-0655335C2225}">
      <dgm:prSet phldrT="[Text]" custT="1"/>
      <dgm:spPr/>
      <dgm:t>
        <a:bodyPr/>
        <a:lstStyle/>
        <a:p>
          <a:r>
            <a:rPr lang="sk-SK" sz="1800" dirty="0" smtClean="0"/>
            <a:t>             </a:t>
          </a:r>
          <a:r>
            <a:rPr lang="sk-SK" sz="1800" dirty="0" smtClean="0">
              <a:solidFill>
                <a:srgbClr val="FF0000"/>
              </a:solidFill>
            </a:rPr>
            <a:t>stabilita</a:t>
          </a:r>
          <a:endParaRPr lang="sk-SK" sz="1800" dirty="0">
            <a:solidFill>
              <a:srgbClr val="FF0000"/>
            </a:solidFill>
          </a:endParaRPr>
        </a:p>
      </dgm:t>
    </dgm:pt>
    <dgm:pt modelId="{5A312F4D-AA30-4E4D-A237-7037DA9DD2A5}" type="parTrans" cxnId="{B9F26697-65CB-47E9-BBD2-C062F8029154}">
      <dgm:prSet/>
      <dgm:spPr/>
      <dgm:t>
        <a:bodyPr/>
        <a:lstStyle/>
        <a:p>
          <a:endParaRPr lang="sk-SK"/>
        </a:p>
      </dgm:t>
    </dgm:pt>
    <dgm:pt modelId="{E3E2FEC8-5FF2-408C-B957-9DC8EDD5876C}" type="sibTrans" cxnId="{B9F26697-65CB-47E9-BBD2-C062F8029154}">
      <dgm:prSet/>
      <dgm:spPr/>
      <dgm:t>
        <a:bodyPr/>
        <a:lstStyle/>
        <a:p>
          <a:endParaRPr lang="sk-SK"/>
        </a:p>
      </dgm:t>
    </dgm:pt>
    <dgm:pt modelId="{747550C8-D31D-4414-8D73-D314FC340837}">
      <dgm:prSet phldrT="[Text]" custT="1"/>
      <dgm:spPr/>
      <dgm:t>
        <a:bodyPr/>
        <a:lstStyle/>
        <a:p>
          <a:endParaRPr lang="sk-SK" sz="2400" dirty="0" smtClean="0">
            <a:solidFill>
              <a:schemeClr val="tx1"/>
            </a:solidFill>
          </a:endParaRPr>
        </a:p>
        <a:p>
          <a:endParaRPr lang="sk-SK" sz="2400" dirty="0" smtClean="0">
            <a:solidFill>
              <a:schemeClr val="tx1"/>
            </a:solidFill>
          </a:endParaRPr>
        </a:p>
        <a:p>
          <a:r>
            <a:rPr lang="sk-SK" sz="2400" dirty="0" smtClean="0">
              <a:solidFill>
                <a:schemeClr val="tx1"/>
              </a:solidFill>
            </a:rPr>
            <a:t>Flegmatik   </a:t>
          </a:r>
          <a:endParaRPr lang="sk-SK" sz="2400" dirty="0">
            <a:solidFill>
              <a:schemeClr val="tx1"/>
            </a:solidFill>
          </a:endParaRPr>
        </a:p>
      </dgm:t>
    </dgm:pt>
    <dgm:pt modelId="{A8E3AC8D-9EEE-480E-9797-DFCD61780362}" type="parTrans" cxnId="{FB894624-A125-42E2-BE48-476C90E93AE3}">
      <dgm:prSet/>
      <dgm:spPr/>
      <dgm:t>
        <a:bodyPr/>
        <a:lstStyle/>
        <a:p>
          <a:endParaRPr lang="sk-SK"/>
        </a:p>
      </dgm:t>
    </dgm:pt>
    <dgm:pt modelId="{4C76D1E9-CE33-48D5-A6FE-F7998ED3A112}" type="sibTrans" cxnId="{FB894624-A125-42E2-BE48-476C90E93AE3}">
      <dgm:prSet/>
      <dgm:spPr/>
      <dgm:t>
        <a:bodyPr/>
        <a:lstStyle/>
        <a:p>
          <a:endParaRPr lang="sk-SK"/>
        </a:p>
      </dgm:t>
    </dgm:pt>
    <dgm:pt modelId="{75F2D907-711D-45EF-8763-E7406820D667}">
      <dgm:prSet phldrT="[Text]" custT="1"/>
      <dgm:spPr/>
      <dgm:t>
        <a:bodyPr/>
        <a:lstStyle/>
        <a:p>
          <a:endParaRPr lang="sk-SK" sz="1800" dirty="0"/>
        </a:p>
      </dgm:t>
    </dgm:pt>
    <dgm:pt modelId="{C9813858-8458-4680-817F-DF4E06BD227C}" type="parTrans" cxnId="{EF407503-49EE-4EFF-A41E-1A6E767EA190}">
      <dgm:prSet/>
      <dgm:spPr/>
      <dgm:t>
        <a:bodyPr/>
        <a:lstStyle/>
        <a:p>
          <a:endParaRPr lang="sk-SK"/>
        </a:p>
      </dgm:t>
    </dgm:pt>
    <dgm:pt modelId="{45D129D2-9219-49B5-B527-3186FF600A4B}" type="sibTrans" cxnId="{EF407503-49EE-4EFF-A41E-1A6E767EA190}">
      <dgm:prSet/>
      <dgm:spPr/>
      <dgm:t>
        <a:bodyPr/>
        <a:lstStyle/>
        <a:p>
          <a:endParaRPr lang="sk-SK"/>
        </a:p>
      </dgm:t>
    </dgm:pt>
    <dgm:pt modelId="{E0B790D1-0206-4E5F-A83E-99903C196533}">
      <dgm:prSet phldrT="[Text]" custT="1"/>
      <dgm:spPr/>
      <dgm:t>
        <a:bodyPr/>
        <a:lstStyle/>
        <a:p>
          <a:endParaRPr lang="sk-SK" sz="1800" dirty="0"/>
        </a:p>
      </dgm:t>
    </dgm:pt>
    <dgm:pt modelId="{9147DB4B-61F0-4B3F-81A6-D9F34EAC58F4}" type="parTrans" cxnId="{FF985D95-47B1-4FFD-A7A4-7F99FE2C8FA5}">
      <dgm:prSet/>
      <dgm:spPr/>
      <dgm:t>
        <a:bodyPr/>
        <a:lstStyle/>
        <a:p>
          <a:endParaRPr lang="sk-SK"/>
        </a:p>
      </dgm:t>
    </dgm:pt>
    <dgm:pt modelId="{5BD045A5-2F9D-48D1-AA27-014B5E0F955E}" type="sibTrans" cxnId="{FF985D95-47B1-4FFD-A7A4-7F99FE2C8FA5}">
      <dgm:prSet/>
      <dgm:spPr/>
      <dgm:t>
        <a:bodyPr/>
        <a:lstStyle/>
        <a:p>
          <a:endParaRPr lang="sk-SK"/>
        </a:p>
      </dgm:t>
    </dgm:pt>
    <dgm:pt modelId="{43EC662A-F3AF-4799-9332-BAC71FE959CA}">
      <dgm:prSet phldrT="[Text]" custT="1"/>
      <dgm:spPr/>
      <dgm:t>
        <a:bodyPr/>
        <a:lstStyle/>
        <a:p>
          <a:endParaRPr lang="sk-SK" sz="1800" dirty="0"/>
        </a:p>
      </dgm:t>
    </dgm:pt>
    <dgm:pt modelId="{09AFD898-E395-47C6-BBEF-CA7EF97FB00F}" type="parTrans" cxnId="{73A0B7E6-2554-4D57-8CA4-6F462DD85A51}">
      <dgm:prSet/>
      <dgm:spPr/>
      <dgm:t>
        <a:bodyPr/>
        <a:lstStyle/>
        <a:p>
          <a:endParaRPr lang="sk-SK"/>
        </a:p>
      </dgm:t>
    </dgm:pt>
    <dgm:pt modelId="{20F5F33F-8D4E-4171-8DB6-611FBAE35D89}" type="sibTrans" cxnId="{73A0B7E6-2554-4D57-8CA4-6F462DD85A51}">
      <dgm:prSet/>
      <dgm:spPr/>
      <dgm:t>
        <a:bodyPr/>
        <a:lstStyle/>
        <a:p>
          <a:endParaRPr lang="sk-SK"/>
        </a:p>
      </dgm:t>
    </dgm:pt>
    <dgm:pt modelId="{9C9874B1-BA4C-462B-A3A3-85E6E1556EFE}">
      <dgm:prSet phldrT="[Text]" custT="1"/>
      <dgm:spPr/>
      <dgm:t>
        <a:bodyPr/>
        <a:lstStyle/>
        <a:p>
          <a:endParaRPr lang="sk-SK" sz="1800" dirty="0"/>
        </a:p>
      </dgm:t>
    </dgm:pt>
    <dgm:pt modelId="{72B38E3B-D8E2-42AB-83DB-3911FC5E0FCA}" type="parTrans" cxnId="{61F06CBB-7A08-422E-9847-C051DF3CBF36}">
      <dgm:prSet/>
      <dgm:spPr/>
      <dgm:t>
        <a:bodyPr/>
        <a:lstStyle/>
        <a:p>
          <a:endParaRPr lang="sk-SK"/>
        </a:p>
      </dgm:t>
    </dgm:pt>
    <dgm:pt modelId="{4AFB0FA0-39E3-447C-85B4-FF3EB9C0F8B1}" type="sibTrans" cxnId="{61F06CBB-7A08-422E-9847-C051DF3CBF36}">
      <dgm:prSet/>
      <dgm:spPr/>
      <dgm:t>
        <a:bodyPr/>
        <a:lstStyle/>
        <a:p>
          <a:endParaRPr lang="sk-SK"/>
        </a:p>
      </dgm:t>
    </dgm:pt>
    <dgm:pt modelId="{016FC721-482E-421E-9491-DA329C9426AD}">
      <dgm:prSet phldrT="[Text]" custT="1"/>
      <dgm:spPr/>
      <dgm:t>
        <a:bodyPr/>
        <a:lstStyle/>
        <a:p>
          <a:r>
            <a:rPr lang="sk-SK" sz="1800" dirty="0" smtClean="0"/>
            <a:t> </a:t>
          </a:r>
          <a:r>
            <a:rPr lang="sk-SK" sz="2000" dirty="0" smtClean="0">
              <a:solidFill>
                <a:srgbClr val="FF0000"/>
              </a:solidFill>
            </a:rPr>
            <a:t>         pomaly</a:t>
          </a:r>
          <a:endParaRPr lang="sk-SK" sz="1800" dirty="0"/>
        </a:p>
      </dgm:t>
    </dgm:pt>
    <dgm:pt modelId="{3EA8E098-08CC-4AB8-818C-EEFD806E99C8}" type="parTrans" cxnId="{3C9FEDB4-8196-4876-8DB9-ED833AEFE5D1}">
      <dgm:prSet/>
      <dgm:spPr/>
      <dgm:t>
        <a:bodyPr/>
        <a:lstStyle/>
        <a:p>
          <a:endParaRPr lang="sk-SK"/>
        </a:p>
      </dgm:t>
    </dgm:pt>
    <dgm:pt modelId="{B8617903-8E8C-4652-AC60-AD852708A61D}" type="sibTrans" cxnId="{3C9FEDB4-8196-4876-8DB9-ED833AEFE5D1}">
      <dgm:prSet/>
      <dgm:spPr/>
      <dgm:t>
        <a:bodyPr/>
        <a:lstStyle/>
        <a:p>
          <a:endParaRPr lang="sk-SK"/>
        </a:p>
      </dgm:t>
    </dgm:pt>
    <dgm:pt modelId="{3650807D-1F6D-4F4F-9EB1-C657553E085C}">
      <dgm:prSet phldrT="[Text]" custT="1"/>
      <dgm:spPr/>
      <dgm:t>
        <a:bodyPr/>
        <a:lstStyle/>
        <a:p>
          <a:endParaRPr lang="sk-SK" sz="1800" dirty="0"/>
        </a:p>
      </dgm:t>
    </dgm:pt>
    <dgm:pt modelId="{204627CD-19FC-4A91-BC13-6AC131CD6C9E}" type="parTrans" cxnId="{6EBD4F6B-C8A1-4135-AF81-42D5D1A954CC}">
      <dgm:prSet/>
      <dgm:spPr/>
      <dgm:t>
        <a:bodyPr/>
        <a:lstStyle/>
        <a:p>
          <a:endParaRPr lang="sk-SK"/>
        </a:p>
      </dgm:t>
    </dgm:pt>
    <dgm:pt modelId="{34F48F6D-C9CD-41B7-9288-06C2681A01D7}" type="sibTrans" cxnId="{6EBD4F6B-C8A1-4135-AF81-42D5D1A954CC}">
      <dgm:prSet/>
      <dgm:spPr/>
      <dgm:t>
        <a:bodyPr/>
        <a:lstStyle/>
        <a:p>
          <a:endParaRPr lang="sk-SK"/>
        </a:p>
      </dgm:t>
    </dgm:pt>
    <dgm:pt modelId="{4388D611-0FDB-4CEF-87AB-1DA1E150C705}" type="pres">
      <dgm:prSet presAssocID="{9C347965-03E1-4E00-9BCB-83C764F92E98}" presName="cycleMatrixDiagram" presStyleCnt="0">
        <dgm:presLayoutVars>
          <dgm:chMax val="1"/>
          <dgm:dir/>
          <dgm:animLvl val="lvl"/>
          <dgm:resizeHandles val="exact"/>
        </dgm:presLayoutVars>
      </dgm:prSet>
      <dgm:spPr/>
      <dgm:t>
        <a:bodyPr/>
        <a:lstStyle/>
        <a:p>
          <a:endParaRPr lang="sk-SK"/>
        </a:p>
      </dgm:t>
    </dgm:pt>
    <dgm:pt modelId="{6EA36554-8242-4A0D-9E87-B91EFABAA86F}" type="pres">
      <dgm:prSet presAssocID="{9C347965-03E1-4E00-9BCB-83C764F92E98}" presName="children" presStyleCnt="0"/>
      <dgm:spPr/>
    </dgm:pt>
    <dgm:pt modelId="{B176945E-E6D9-4556-91E7-73A3FF9BBC68}" type="pres">
      <dgm:prSet presAssocID="{9C347965-03E1-4E00-9BCB-83C764F92E98}" presName="child1group" presStyleCnt="0"/>
      <dgm:spPr/>
    </dgm:pt>
    <dgm:pt modelId="{9C3D4A52-D4E8-4BAB-A93A-1482E835B6A7}" type="pres">
      <dgm:prSet presAssocID="{9C347965-03E1-4E00-9BCB-83C764F92E98}" presName="child1" presStyleLbl="bgAcc1" presStyleIdx="0" presStyleCnt="4" custLinFactY="880" custLinFactNeighborX="-36998" custLinFactNeighborY="100000"/>
      <dgm:spPr/>
      <dgm:t>
        <a:bodyPr/>
        <a:lstStyle/>
        <a:p>
          <a:endParaRPr lang="sk-SK"/>
        </a:p>
      </dgm:t>
    </dgm:pt>
    <dgm:pt modelId="{CCEC4A77-7D71-4453-813F-33A85E50FB0C}" type="pres">
      <dgm:prSet presAssocID="{9C347965-03E1-4E00-9BCB-83C764F92E98}" presName="child1Text" presStyleLbl="bgAcc1" presStyleIdx="0" presStyleCnt="4">
        <dgm:presLayoutVars>
          <dgm:bulletEnabled val="1"/>
        </dgm:presLayoutVars>
      </dgm:prSet>
      <dgm:spPr/>
      <dgm:t>
        <a:bodyPr/>
        <a:lstStyle/>
        <a:p>
          <a:endParaRPr lang="sk-SK"/>
        </a:p>
      </dgm:t>
    </dgm:pt>
    <dgm:pt modelId="{5A8788BB-E0D6-4F6B-A760-217F2360F9C3}" type="pres">
      <dgm:prSet presAssocID="{9C347965-03E1-4E00-9BCB-83C764F92E98}" presName="child2group" presStyleCnt="0"/>
      <dgm:spPr/>
    </dgm:pt>
    <dgm:pt modelId="{3B46AEF1-2A4C-45C5-B5FA-A2B4E494C414}" type="pres">
      <dgm:prSet presAssocID="{9C347965-03E1-4E00-9BCB-83C764F92E98}" presName="child2" presStyleLbl="bgAcc1" presStyleIdx="1" presStyleCnt="4" custLinFactNeighborX="-84424" custLinFactNeighborY="-42899"/>
      <dgm:spPr/>
      <dgm:t>
        <a:bodyPr/>
        <a:lstStyle/>
        <a:p>
          <a:endParaRPr lang="sk-SK"/>
        </a:p>
      </dgm:t>
    </dgm:pt>
    <dgm:pt modelId="{C18CF953-7168-4F2A-B004-5BF6CB2FDB7D}" type="pres">
      <dgm:prSet presAssocID="{9C347965-03E1-4E00-9BCB-83C764F92E98}" presName="child2Text" presStyleLbl="bgAcc1" presStyleIdx="1" presStyleCnt="4">
        <dgm:presLayoutVars>
          <dgm:bulletEnabled val="1"/>
        </dgm:presLayoutVars>
      </dgm:prSet>
      <dgm:spPr/>
      <dgm:t>
        <a:bodyPr/>
        <a:lstStyle/>
        <a:p>
          <a:endParaRPr lang="sk-SK"/>
        </a:p>
      </dgm:t>
    </dgm:pt>
    <dgm:pt modelId="{214F4619-4719-4446-A733-5503112CBDA9}" type="pres">
      <dgm:prSet presAssocID="{9C347965-03E1-4E00-9BCB-83C764F92E98}" presName="child3group" presStyleCnt="0"/>
      <dgm:spPr/>
    </dgm:pt>
    <dgm:pt modelId="{F650BCB8-D5D4-488E-8CF2-9F58483FF9A8}" type="pres">
      <dgm:prSet presAssocID="{9C347965-03E1-4E00-9BCB-83C764F92E98}" presName="child3" presStyleLbl="bgAcc1" presStyleIdx="2" presStyleCnt="4" custLinFactNeighborX="2087" custLinFactNeighborY="-83935"/>
      <dgm:spPr/>
      <dgm:t>
        <a:bodyPr/>
        <a:lstStyle/>
        <a:p>
          <a:endParaRPr lang="sk-SK"/>
        </a:p>
      </dgm:t>
    </dgm:pt>
    <dgm:pt modelId="{63F928A1-E5EC-4BFF-B247-28207D5ED196}" type="pres">
      <dgm:prSet presAssocID="{9C347965-03E1-4E00-9BCB-83C764F92E98}" presName="child3Text" presStyleLbl="bgAcc1" presStyleIdx="2" presStyleCnt="4">
        <dgm:presLayoutVars>
          <dgm:bulletEnabled val="1"/>
        </dgm:presLayoutVars>
      </dgm:prSet>
      <dgm:spPr/>
      <dgm:t>
        <a:bodyPr/>
        <a:lstStyle/>
        <a:p>
          <a:endParaRPr lang="sk-SK"/>
        </a:p>
      </dgm:t>
    </dgm:pt>
    <dgm:pt modelId="{8D8EE21C-06CA-450A-8576-77975FECF69C}" type="pres">
      <dgm:prSet presAssocID="{9C347965-03E1-4E00-9BCB-83C764F92E98}" presName="child4group" presStyleCnt="0"/>
      <dgm:spPr/>
    </dgm:pt>
    <dgm:pt modelId="{B309CDBF-7073-482D-AA3B-2C1D8020B8AA}" type="pres">
      <dgm:prSet presAssocID="{9C347965-03E1-4E00-9BCB-83C764F92E98}" presName="child4" presStyleLbl="bgAcc1" presStyleIdx="3" presStyleCnt="4" custLinFactNeighborX="81843" custLinFactNeighborY="27728"/>
      <dgm:spPr/>
      <dgm:t>
        <a:bodyPr/>
        <a:lstStyle/>
        <a:p>
          <a:endParaRPr lang="sk-SK"/>
        </a:p>
      </dgm:t>
    </dgm:pt>
    <dgm:pt modelId="{FEC56D02-1E1C-468B-A66A-12F2E80BCF1E}" type="pres">
      <dgm:prSet presAssocID="{9C347965-03E1-4E00-9BCB-83C764F92E98}" presName="child4Text" presStyleLbl="bgAcc1" presStyleIdx="3" presStyleCnt="4">
        <dgm:presLayoutVars>
          <dgm:bulletEnabled val="1"/>
        </dgm:presLayoutVars>
      </dgm:prSet>
      <dgm:spPr/>
      <dgm:t>
        <a:bodyPr/>
        <a:lstStyle/>
        <a:p>
          <a:endParaRPr lang="sk-SK"/>
        </a:p>
      </dgm:t>
    </dgm:pt>
    <dgm:pt modelId="{D7DD5A64-BD6D-4BFC-8DF5-E802773188A8}" type="pres">
      <dgm:prSet presAssocID="{9C347965-03E1-4E00-9BCB-83C764F92E98}" presName="childPlaceholder" presStyleCnt="0"/>
      <dgm:spPr/>
    </dgm:pt>
    <dgm:pt modelId="{795323E5-24A9-4566-A8D6-40EE79172111}" type="pres">
      <dgm:prSet presAssocID="{9C347965-03E1-4E00-9BCB-83C764F92E98}" presName="circle" presStyleCnt="0"/>
      <dgm:spPr/>
    </dgm:pt>
    <dgm:pt modelId="{2D066805-AAA7-4DF3-94C3-8572C59B2111}" type="pres">
      <dgm:prSet presAssocID="{9C347965-03E1-4E00-9BCB-83C764F92E98}" presName="quadrant1" presStyleLbl="node1" presStyleIdx="0" presStyleCnt="4" custScaleX="145853" custLinFactNeighborX="-12883" custLinFactNeighborY="482">
        <dgm:presLayoutVars>
          <dgm:chMax val="1"/>
          <dgm:bulletEnabled val="1"/>
        </dgm:presLayoutVars>
      </dgm:prSet>
      <dgm:spPr/>
      <dgm:t>
        <a:bodyPr/>
        <a:lstStyle/>
        <a:p>
          <a:endParaRPr lang="sk-SK"/>
        </a:p>
      </dgm:t>
    </dgm:pt>
    <dgm:pt modelId="{BC62EEE7-83C3-4A75-98B4-AE6A2E21670A}" type="pres">
      <dgm:prSet presAssocID="{9C347965-03E1-4E00-9BCB-83C764F92E98}" presName="quadrant2" presStyleLbl="node1" presStyleIdx="1" presStyleCnt="4" custScaleX="143041" custLinFactNeighborX="30662" custLinFactNeighborY="482">
        <dgm:presLayoutVars>
          <dgm:chMax val="1"/>
          <dgm:bulletEnabled val="1"/>
        </dgm:presLayoutVars>
      </dgm:prSet>
      <dgm:spPr/>
      <dgm:t>
        <a:bodyPr/>
        <a:lstStyle/>
        <a:p>
          <a:endParaRPr lang="sk-SK"/>
        </a:p>
      </dgm:t>
    </dgm:pt>
    <dgm:pt modelId="{C5AB07E8-1F1A-4B33-8C0C-3A208CD310D0}" type="pres">
      <dgm:prSet presAssocID="{9C347965-03E1-4E00-9BCB-83C764F92E98}" presName="quadrant3" presStyleLbl="node1" presStyleIdx="2" presStyleCnt="4" custScaleX="146639" custLinFactNeighborX="32461" custLinFactNeighborY="-426">
        <dgm:presLayoutVars>
          <dgm:chMax val="1"/>
          <dgm:bulletEnabled val="1"/>
        </dgm:presLayoutVars>
      </dgm:prSet>
      <dgm:spPr/>
      <dgm:t>
        <a:bodyPr/>
        <a:lstStyle/>
        <a:p>
          <a:endParaRPr lang="sk-SK"/>
        </a:p>
      </dgm:t>
    </dgm:pt>
    <dgm:pt modelId="{629BFCD3-F36C-4B6A-822B-AABDA31C382C}" type="pres">
      <dgm:prSet presAssocID="{9C347965-03E1-4E00-9BCB-83C764F92E98}" presName="quadrant4" presStyleLbl="node1" presStyleIdx="3" presStyleCnt="4" custScaleX="150861" custLinFactNeighborX="-12883" custLinFactNeighborY="-426">
        <dgm:presLayoutVars>
          <dgm:chMax val="1"/>
          <dgm:bulletEnabled val="1"/>
        </dgm:presLayoutVars>
      </dgm:prSet>
      <dgm:spPr/>
      <dgm:t>
        <a:bodyPr/>
        <a:lstStyle/>
        <a:p>
          <a:endParaRPr lang="sk-SK"/>
        </a:p>
      </dgm:t>
    </dgm:pt>
    <dgm:pt modelId="{7BC24109-B32E-4EA9-AE6A-824518925FB6}" type="pres">
      <dgm:prSet presAssocID="{9C347965-03E1-4E00-9BCB-83C764F92E98}" presName="quadrantPlaceholder" presStyleCnt="0"/>
      <dgm:spPr/>
    </dgm:pt>
    <dgm:pt modelId="{0EF05D23-953E-41CE-8E64-1C7B94058A88}" type="pres">
      <dgm:prSet presAssocID="{9C347965-03E1-4E00-9BCB-83C764F92E98}" presName="center1" presStyleLbl="fgShp" presStyleIdx="0" presStyleCnt="2"/>
      <dgm:spPr/>
    </dgm:pt>
    <dgm:pt modelId="{63AA0E7E-E58F-42A9-8C58-E2FD1124BDE6}" type="pres">
      <dgm:prSet presAssocID="{9C347965-03E1-4E00-9BCB-83C764F92E98}" presName="center2" presStyleLbl="fgShp" presStyleIdx="1" presStyleCnt="2"/>
      <dgm:spPr/>
    </dgm:pt>
  </dgm:ptLst>
  <dgm:cxnLst>
    <dgm:cxn modelId="{6FDC697A-6F65-4E97-82E5-E327CED1A800}" type="presOf" srcId="{9C347965-03E1-4E00-9BCB-83C764F92E98}" destId="{4388D611-0FDB-4CEF-87AB-1DA1E150C705}" srcOrd="0" destOrd="0" presId="urn:microsoft.com/office/officeart/2005/8/layout/cycle4#1"/>
    <dgm:cxn modelId="{FB894624-A125-42E2-BE48-476C90E93AE3}" srcId="{9C347965-03E1-4E00-9BCB-83C764F92E98}" destId="{747550C8-D31D-4414-8D73-D314FC340837}" srcOrd="3" destOrd="0" parTransId="{A8E3AC8D-9EEE-480E-9797-DFCD61780362}" sibTransId="{4C76D1E9-CE33-48D5-A6FE-F7998ED3A112}"/>
    <dgm:cxn modelId="{58D93B2A-688C-44EB-96E0-4EF025E15AEE}" type="presOf" srcId="{03F4B43B-9E61-45AB-8D1F-391ACF467E13}" destId="{9C3D4A52-D4E8-4BAB-A93A-1482E835B6A7}" srcOrd="0" destOrd="3" presId="urn:microsoft.com/office/officeart/2005/8/layout/cycle4#1"/>
    <dgm:cxn modelId="{ABC980D4-D405-43FF-9990-9F8E0A5E2CF0}" type="presOf" srcId="{7B506E7B-6914-4BFC-BD0C-9FAB2C8889D8}" destId="{2D066805-AAA7-4DF3-94C3-8572C59B2111}" srcOrd="0" destOrd="0" presId="urn:microsoft.com/office/officeart/2005/8/layout/cycle4#1"/>
    <dgm:cxn modelId="{BC853062-E16C-4537-B8A1-50EEC5BFB750}" type="presOf" srcId="{3650807D-1F6D-4F4F-9EB1-C657553E085C}" destId="{CCEC4A77-7D71-4453-813F-33A85E50FB0C}" srcOrd="1" destOrd="2" presId="urn:microsoft.com/office/officeart/2005/8/layout/cycle4#1"/>
    <dgm:cxn modelId="{89CF6CE8-526E-48C2-961A-37F9B7E64065}" type="presOf" srcId="{2F1C56C8-EAF0-48CD-8E69-F7B39D8E2E55}" destId="{3B46AEF1-2A4C-45C5-B5FA-A2B4E494C414}" srcOrd="0" destOrd="0" presId="urn:microsoft.com/office/officeart/2005/8/layout/cycle4#1"/>
    <dgm:cxn modelId="{6EBD4F6B-C8A1-4135-AF81-42D5D1A954CC}" srcId="{7B506E7B-6914-4BFC-BD0C-9FAB2C8889D8}" destId="{3650807D-1F6D-4F4F-9EB1-C657553E085C}" srcOrd="2" destOrd="0" parTransId="{204627CD-19FC-4A91-BC13-6AC131CD6C9E}" sibTransId="{34F48F6D-C9CD-41B7-9288-06C2681A01D7}"/>
    <dgm:cxn modelId="{8E9F865E-F9F1-4C29-8C1B-7BBBBC2FF217}" type="presOf" srcId="{03F4B43B-9E61-45AB-8D1F-391ACF467E13}" destId="{CCEC4A77-7D71-4453-813F-33A85E50FB0C}" srcOrd="1" destOrd="3" presId="urn:microsoft.com/office/officeart/2005/8/layout/cycle4#1"/>
    <dgm:cxn modelId="{9050E393-3640-48CB-BF3F-B8A6A8440D59}" type="presOf" srcId="{7EF251CE-5B78-4D66-BBFA-47E2C515EAC2}" destId="{BC62EEE7-83C3-4A75-98B4-AE6A2E21670A}" srcOrd="0" destOrd="0" presId="urn:microsoft.com/office/officeart/2005/8/layout/cycle4#1"/>
    <dgm:cxn modelId="{182C1B61-81F0-4EF7-8B33-944204805A7B}" srcId="{7EF251CE-5B78-4D66-BBFA-47E2C515EAC2}" destId="{2F1C56C8-EAF0-48CD-8E69-F7B39D8E2E55}" srcOrd="0" destOrd="0" parTransId="{CC19863A-0E23-4F23-B578-56A2F477EB00}" sibTransId="{9B8305FB-EF13-4574-9A71-ADAAE8B88C57}"/>
    <dgm:cxn modelId="{85D91EB6-EA53-4B39-A6A9-81EE95E144A6}" type="presOf" srcId="{747550C8-D31D-4414-8D73-D314FC340837}" destId="{629BFCD3-F36C-4B6A-822B-AABDA31C382C}" srcOrd="0" destOrd="0" presId="urn:microsoft.com/office/officeart/2005/8/layout/cycle4#1"/>
    <dgm:cxn modelId="{F4712AFC-09D5-49B2-9827-EB40B160BD5C}" srcId="{9C347965-03E1-4E00-9BCB-83C764F92E98}" destId="{7EF251CE-5B78-4D66-BBFA-47E2C515EAC2}" srcOrd="1" destOrd="0" parTransId="{FF923A1B-E64B-4303-9B44-66D808FE51A8}" sibTransId="{3B07DDD9-06AB-400B-AE74-EB67B163A0F1}"/>
    <dgm:cxn modelId="{EF407503-49EE-4EFF-A41E-1A6E767EA190}" srcId="{747550C8-D31D-4414-8D73-D314FC340837}" destId="{75F2D907-711D-45EF-8763-E7406820D667}" srcOrd="0" destOrd="0" parTransId="{C9813858-8458-4680-817F-DF4E06BD227C}" sibTransId="{45D129D2-9219-49B5-B527-3186FF600A4B}"/>
    <dgm:cxn modelId="{9872752A-29C0-416E-8CA4-FC972B955A62}" srcId="{7B506E7B-6914-4BFC-BD0C-9FAB2C8889D8}" destId="{03F4B43B-9E61-45AB-8D1F-391ACF467E13}" srcOrd="3" destOrd="0" parTransId="{A3BF596B-E62B-4E76-B1E8-9BB89DF62E9A}" sibTransId="{A51CDE5D-109D-446B-A932-B79A9750977F}"/>
    <dgm:cxn modelId="{61F06CBB-7A08-422E-9847-C051DF3CBF36}" srcId="{747550C8-D31D-4414-8D73-D314FC340837}" destId="{9C9874B1-BA4C-462B-A3A3-85E6E1556EFE}" srcOrd="1" destOrd="0" parTransId="{72B38E3B-D8E2-42AB-83DB-3911FC5E0FCA}" sibTransId="{4AFB0FA0-39E3-447C-85B4-FF3EB9C0F8B1}"/>
    <dgm:cxn modelId="{85B3F486-16AC-44CE-B2B6-B67F633C701D}" type="presOf" srcId="{9C9874B1-BA4C-462B-A3A3-85E6E1556EFE}" destId="{B309CDBF-7073-482D-AA3B-2C1D8020B8AA}" srcOrd="0" destOrd="1" presId="urn:microsoft.com/office/officeart/2005/8/layout/cycle4#1"/>
    <dgm:cxn modelId="{FADBF428-CC4B-4135-BB18-F95310E27328}" type="presOf" srcId="{43EC662A-F3AF-4799-9332-BAC71FE959CA}" destId="{9C3D4A52-D4E8-4BAB-A93A-1482E835B6A7}" srcOrd="0" destOrd="1" presId="urn:microsoft.com/office/officeart/2005/8/layout/cycle4#1"/>
    <dgm:cxn modelId="{7EFC324C-7718-4211-8FF9-A2AEF5E8053D}" type="presOf" srcId="{75F2D907-711D-45EF-8763-E7406820D667}" destId="{FEC56D02-1E1C-468B-A66A-12F2E80BCF1E}" srcOrd="1" destOrd="0" presId="urn:microsoft.com/office/officeart/2005/8/layout/cycle4#1"/>
    <dgm:cxn modelId="{7F60DF2A-AC5E-4494-93DB-79522D70AAC6}" type="presOf" srcId="{016FC721-482E-421E-9491-DA329C9426AD}" destId="{FEC56D02-1E1C-468B-A66A-12F2E80BCF1E}" srcOrd="1" destOrd="2" presId="urn:microsoft.com/office/officeart/2005/8/layout/cycle4#1"/>
    <dgm:cxn modelId="{0911775F-8B76-40E9-831E-D6056BBA8C43}" srcId="{9C347965-03E1-4E00-9BCB-83C764F92E98}" destId="{684927E8-CB7A-4C0B-906B-870CD2998906}" srcOrd="2" destOrd="0" parTransId="{69D152E1-95EB-413A-9706-9D5AD14ED712}" sibTransId="{834E3A16-AFE3-4DCE-9817-87EF42769B3A}"/>
    <dgm:cxn modelId="{0776E01B-DABD-4234-819F-57DC8E12B35D}" type="presOf" srcId="{E0B790D1-0206-4E5F-A83E-99903C196533}" destId="{CCEC4A77-7D71-4453-813F-33A85E50FB0C}" srcOrd="1" destOrd="0" presId="urn:microsoft.com/office/officeart/2005/8/layout/cycle4#1"/>
    <dgm:cxn modelId="{5BAB841D-37D4-46DE-A98F-7E7173FBC0FC}" type="presOf" srcId="{E0B790D1-0206-4E5F-A83E-99903C196533}" destId="{9C3D4A52-D4E8-4BAB-A93A-1482E835B6A7}" srcOrd="0" destOrd="0" presId="urn:microsoft.com/office/officeart/2005/8/layout/cycle4#1"/>
    <dgm:cxn modelId="{B9F26697-65CB-47E9-BBD2-C062F8029154}" srcId="{684927E8-CB7A-4C0B-906B-870CD2998906}" destId="{E87AF3C5-4267-4ABD-90F0-0655335C2225}" srcOrd="0" destOrd="0" parTransId="{5A312F4D-AA30-4E4D-A237-7037DA9DD2A5}" sibTransId="{E3E2FEC8-5FF2-408C-B957-9DC8EDD5876C}"/>
    <dgm:cxn modelId="{434F1F68-FC16-4199-874D-D3AF14538779}" srcId="{9C347965-03E1-4E00-9BCB-83C764F92E98}" destId="{7B506E7B-6914-4BFC-BD0C-9FAB2C8889D8}" srcOrd="0" destOrd="0" parTransId="{A53945E4-D266-47D7-8546-AD684730E4D2}" sibTransId="{25D1464C-B60B-40B7-9395-C60E47F25997}"/>
    <dgm:cxn modelId="{5DD2D00E-D976-4C83-84AC-C8DF961BD2C2}" type="presOf" srcId="{3650807D-1F6D-4F4F-9EB1-C657553E085C}" destId="{9C3D4A52-D4E8-4BAB-A93A-1482E835B6A7}" srcOrd="0" destOrd="2" presId="urn:microsoft.com/office/officeart/2005/8/layout/cycle4#1"/>
    <dgm:cxn modelId="{660871D5-3B1B-4868-802F-DC9C9B54990E}" type="presOf" srcId="{684927E8-CB7A-4C0B-906B-870CD2998906}" destId="{C5AB07E8-1F1A-4B33-8C0C-3A208CD310D0}" srcOrd="0" destOrd="0" presId="urn:microsoft.com/office/officeart/2005/8/layout/cycle4#1"/>
    <dgm:cxn modelId="{6B6303B3-02C8-47CA-9C42-AECDBDD0F13F}" type="presOf" srcId="{E87AF3C5-4267-4ABD-90F0-0655335C2225}" destId="{F650BCB8-D5D4-488E-8CF2-9F58483FF9A8}" srcOrd="0" destOrd="0" presId="urn:microsoft.com/office/officeart/2005/8/layout/cycle4#1"/>
    <dgm:cxn modelId="{29C6631E-9517-45FF-8FE9-9028303DE4E9}" type="presOf" srcId="{016FC721-482E-421E-9491-DA329C9426AD}" destId="{B309CDBF-7073-482D-AA3B-2C1D8020B8AA}" srcOrd="0" destOrd="2" presId="urn:microsoft.com/office/officeart/2005/8/layout/cycle4#1"/>
    <dgm:cxn modelId="{FF985D95-47B1-4FFD-A7A4-7F99FE2C8FA5}" srcId="{7B506E7B-6914-4BFC-BD0C-9FAB2C8889D8}" destId="{E0B790D1-0206-4E5F-A83E-99903C196533}" srcOrd="0" destOrd="0" parTransId="{9147DB4B-61F0-4B3F-81A6-D9F34EAC58F4}" sibTransId="{5BD045A5-2F9D-48D1-AA27-014B5E0F955E}"/>
    <dgm:cxn modelId="{7902E4F8-0B4D-49B6-9C4B-18725E66F363}" type="presOf" srcId="{9C9874B1-BA4C-462B-A3A3-85E6E1556EFE}" destId="{FEC56D02-1E1C-468B-A66A-12F2E80BCF1E}" srcOrd="1" destOrd="1" presId="urn:microsoft.com/office/officeart/2005/8/layout/cycle4#1"/>
    <dgm:cxn modelId="{D792F6B6-3975-4D9F-B9F5-915913693CE5}" type="presOf" srcId="{43EC662A-F3AF-4799-9332-BAC71FE959CA}" destId="{CCEC4A77-7D71-4453-813F-33A85E50FB0C}" srcOrd="1" destOrd="1" presId="urn:microsoft.com/office/officeart/2005/8/layout/cycle4#1"/>
    <dgm:cxn modelId="{F90F57AF-F055-4D38-8B98-50A03A3A5095}" type="presOf" srcId="{2F1C56C8-EAF0-48CD-8E69-F7B39D8E2E55}" destId="{C18CF953-7168-4F2A-B004-5BF6CB2FDB7D}" srcOrd="1" destOrd="0" presId="urn:microsoft.com/office/officeart/2005/8/layout/cycle4#1"/>
    <dgm:cxn modelId="{E6B73E2D-0445-4B40-B1ED-BC55825215AF}" type="presOf" srcId="{75F2D907-711D-45EF-8763-E7406820D667}" destId="{B309CDBF-7073-482D-AA3B-2C1D8020B8AA}" srcOrd="0" destOrd="0" presId="urn:microsoft.com/office/officeart/2005/8/layout/cycle4#1"/>
    <dgm:cxn modelId="{73A0B7E6-2554-4D57-8CA4-6F462DD85A51}" srcId="{7B506E7B-6914-4BFC-BD0C-9FAB2C8889D8}" destId="{43EC662A-F3AF-4799-9332-BAC71FE959CA}" srcOrd="1" destOrd="0" parTransId="{09AFD898-E395-47C6-BBEF-CA7EF97FB00F}" sibTransId="{20F5F33F-8D4E-4171-8DB6-611FBAE35D89}"/>
    <dgm:cxn modelId="{3C9FEDB4-8196-4876-8DB9-ED833AEFE5D1}" srcId="{747550C8-D31D-4414-8D73-D314FC340837}" destId="{016FC721-482E-421E-9491-DA329C9426AD}" srcOrd="2" destOrd="0" parTransId="{3EA8E098-08CC-4AB8-818C-EEFD806E99C8}" sibTransId="{B8617903-8E8C-4652-AC60-AD852708A61D}"/>
    <dgm:cxn modelId="{598DB747-4F28-4BB8-8882-5B89426D4644}" type="presOf" srcId="{E87AF3C5-4267-4ABD-90F0-0655335C2225}" destId="{63F928A1-E5EC-4BFF-B247-28207D5ED196}" srcOrd="1" destOrd="0" presId="urn:microsoft.com/office/officeart/2005/8/layout/cycle4#1"/>
    <dgm:cxn modelId="{644FB33D-279A-4980-B528-B5D28FCCA5D7}" type="presParOf" srcId="{4388D611-0FDB-4CEF-87AB-1DA1E150C705}" destId="{6EA36554-8242-4A0D-9E87-B91EFABAA86F}" srcOrd="0" destOrd="0" presId="urn:microsoft.com/office/officeart/2005/8/layout/cycle4#1"/>
    <dgm:cxn modelId="{0B752424-6DD1-4BE8-9140-0A8ED0A57AFD}" type="presParOf" srcId="{6EA36554-8242-4A0D-9E87-B91EFABAA86F}" destId="{B176945E-E6D9-4556-91E7-73A3FF9BBC68}" srcOrd="0" destOrd="0" presId="urn:microsoft.com/office/officeart/2005/8/layout/cycle4#1"/>
    <dgm:cxn modelId="{99538C5F-F2B6-4A7B-B590-AC19DEC97F28}" type="presParOf" srcId="{B176945E-E6D9-4556-91E7-73A3FF9BBC68}" destId="{9C3D4A52-D4E8-4BAB-A93A-1482E835B6A7}" srcOrd="0" destOrd="0" presId="urn:microsoft.com/office/officeart/2005/8/layout/cycle4#1"/>
    <dgm:cxn modelId="{95C20C27-469B-4080-BD2F-2AB60050010B}" type="presParOf" srcId="{B176945E-E6D9-4556-91E7-73A3FF9BBC68}" destId="{CCEC4A77-7D71-4453-813F-33A85E50FB0C}" srcOrd="1" destOrd="0" presId="urn:microsoft.com/office/officeart/2005/8/layout/cycle4#1"/>
    <dgm:cxn modelId="{4712765D-45DA-44A7-B2CC-8381EE23BBAB}" type="presParOf" srcId="{6EA36554-8242-4A0D-9E87-B91EFABAA86F}" destId="{5A8788BB-E0D6-4F6B-A760-217F2360F9C3}" srcOrd="1" destOrd="0" presId="urn:microsoft.com/office/officeart/2005/8/layout/cycle4#1"/>
    <dgm:cxn modelId="{955E045C-3759-42D0-BB83-DBF822C64F03}" type="presParOf" srcId="{5A8788BB-E0D6-4F6B-A760-217F2360F9C3}" destId="{3B46AEF1-2A4C-45C5-B5FA-A2B4E494C414}" srcOrd="0" destOrd="0" presId="urn:microsoft.com/office/officeart/2005/8/layout/cycle4#1"/>
    <dgm:cxn modelId="{4BDA056D-6B1C-412A-80CF-12C63E6DBC14}" type="presParOf" srcId="{5A8788BB-E0D6-4F6B-A760-217F2360F9C3}" destId="{C18CF953-7168-4F2A-B004-5BF6CB2FDB7D}" srcOrd="1" destOrd="0" presId="urn:microsoft.com/office/officeart/2005/8/layout/cycle4#1"/>
    <dgm:cxn modelId="{5F27954D-3D1D-4D56-BF0F-5A46DC1E1E4F}" type="presParOf" srcId="{6EA36554-8242-4A0D-9E87-B91EFABAA86F}" destId="{214F4619-4719-4446-A733-5503112CBDA9}" srcOrd="2" destOrd="0" presId="urn:microsoft.com/office/officeart/2005/8/layout/cycle4#1"/>
    <dgm:cxn modelId="{674D37FC-EAB8-4EBF-AF5B-A07DA07AE386}" type="presParOf" srcId="{214F4619-4719-4446-A733-5503112CBDA9}" destId="{F650BCB8-D5D4-488E-8CF2-9F58483FF9A8}" srcOrd="0" destOrd="0" presId="urn:microsoft.com/office/officeart/2005/8/layout/cycle4#1"/>
    <dgm:cxn modelId="{7A2753BF-092B-44E1-9768-C0A5BE09FFB7}" type="presParOf" srcId="{214F4619-4719-4446-A733-5503112CBDA9}" destId="{63F928A1-E5EC-4BFF-B247-28207D5ED196}" srcOrd="1" destOrd="0" presId="urn:microsoft.com/office/officeart/2005/8/layout/cycle4#1"/>
    <dgm:cxn modelId="{9E3C1211-CEA1-4B70-A2F0-D944AB6E86F2}" type="presParOf" srcId="{6EA36554-8242-4A0D-9E87-B91EFABAA86F}" destId="{8D8EE21C-06CA-450A-8576-77975FECF69C}" srcOrd="3" destOrd="0" presId="urn:microsoft.com/office/officeart/2005/8/layout/cycle4#1"/>
    <dgm:cxn modelId="{E67F2257-B0C7-4031-9043-4050DA8E1EC4}" type="presParOf" srcId="{8D8EE21C-06CA-450A-8576-77975FECF69C}" destId="{B309CDBF-7073-482D-AA3B-2C1D8020B8AA}" srcOrd="0" destOrd="0" presId="urn:microsoft.com/office/officeart/2005/8/layout/cycle4#1"/>
    <dgm:cxn modelId="{12421072-CF24-448D-85D3-7DE991167DAD}" type="presParOf" srcId="{8D8EE21C-06CA-450A-8576-77975FECF69C}" destId="{FEC56D02-1E1C-468B-A66A-12F2E80BCF1E}" srcOrd="1" destOrd="0" presId="urn:microsoft.com/office/officeart/2005/8/layout/cycle4#1"/>
    <dgm:cxn modelId="{02275F13-19C2-456D-80F1-CF652D9282DE}" type="presParOf" srcId="{6EA36554-8242-4A0D-9E87-B91EFABAA86F}" destId="{D7DD5A64-BD6D-4BFC-8DF5-E802773188A8}" srcOrd="4" destOrd="0" presId="urn:microsoft.com/office/officeart/2005/8/layout/cycle4#1"/>
    <dgm:cxn modelId="{D1DB8568-4576-4C27-9E65-F497D79381FE}" type="presParOf" srcId="{4388D611-0FDB-4CEF-87AB-1DA1E150C705}" destId="{795323E5-24A9-4566-A8D6-40EE79172111}" srcOrd="1" destOrd="0" presId="urn:microsoft.com/office/officeart/2005/8/layout/cycle4#1"/>
    <dgm:cxn modelId="{F4377F5A-EC4A-4A9A-AAC9-99A6D9E4A8A8}" type="presParOf" srcId="{795323E5-24A9-4566-A8D6-40EE79172111}" destId="{2D066805-AAA7-4DF3-94C3-8572C59B2111}" srcOrd="0" destOrd="0" presId="urn:microsoft.com/office/officeart/2005/8/layout/cycle4#1"/>
    <dgm:cxn modelId="{EA8C0B8B-AE16-4B59-90CA-57A9425B4D10}" type="presParOf" srcId="{795323E5-24A9-4566-A8D6-40EE79172111}" destId="{BC62EEE7-83C3-4A75-98B4-AE6A2E21670A}" srcOrd="1" destOrd="0" presId="urn:microsoft.com/office/officeart/2005/8/layout/cycle4#1"/>
    <dgm:cxn modelId="{2E40857B-72CC-4B6D-976C-6D0F06CD253B}" type="presParOf" srcId="{795323E5-24A9-4566-A8D6-40EE79172111}" destId="{C5AB07E8-1F1A-4B33-8C0C-3A208CD310D0}" srcOrd="2" destOrd="0" presId="urn:microsoft.com/office/officeart/2005/8/layout/cycle4#1"/>
    <dgm:cxn modelId="{473A85E5-9EB5-441E-9AAC-CC1E33CF54AE}" type="presParOf" srcId="{795323E5-24A9-4566-A8D6-40EE79172111}" destId="{629BFCD3-F36C-4B6A-822B-AABDA31C382C}" srcOrd="3" destOrd="0" presId="urn:microsoft.com/office/officeart/2005/8/layout/cycle4#1"/>
    <dgm:cxn modelId="{C6E990EA-877E-4494-85F3-E35F2F816053}" type="presParOf" srcId="{795323E5-24A9-4566-A8D6-40EE79172111}" destId="{7BC24109-B32E-4EA9-AE6A-824518925FB6}" srcOrd="4" destOrd="0" presId="urn:microsoft.com/office/officeart/2005/8/layout/cycle4#1"/>
    <dgm:cxn modelId="{C3DC5541-FA31-468F-9560-2F9B1E9D2A75}" type="presParOf" srcId="{4388D611-0FDB-4CEF-87AB-1DA1E150C705}" destId="{0EF05D23-953E-41CE-8E64-1C7B94058A88}" srcOrd="2" destOrd="0" presId="urn:microsoft.com/office/officeart/2005/8/layout/cycle4#1"/>
    <dgm:cxn modelId="{2E581FE6-41C3-4955-B619-2979D55A1C1A}" type="presParOf" srcId="{4388D611-0FDB-4CEF-87AB-1DA1E150C705}" destId="{63AA0E7E-E58F-42A9-8C58-E2FD1124BDE6}" srcOrd="3" destOrd="0" presId="urn:microsoft.com/office/officeart/2005/8/layout/cycle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BE9057F2-9319-47D3-9CA3-D9A0C58B4009}" type="datetimeFigureOut">
              <a:rPr lang="sk-SK" smtClean="0"/>
              <a:pPr/>
              <a:t>3. 3. 2019</a:t>
            </a:fld>
            <a:endParaRPr lang="sk-SK"/>
          </a:p>
        </p:txBody>
      </p:sp>
      <p:sp>
        <p:nvSpPr>
          <p:cNvPr id="4" name="Zástupný symbol obrazu snímky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79450" y="4691063"/>
            <a:ext cx="5438775" cy="4443412"/>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AD8140C6-3081-4786-99DD-1F560C5D52E2}" type="slidenum">
              <a:rPr lang="sk-SK" smtClean="0"/>
              <a:pPr/>
              <a:t>‹#›</a:t>
            </a:fld>
            <a:endParaRPr lang="sk-SK"/>
          </a:p>
        </p:txBody>
      </p:sp>
    </p:spTree>
    <p:extLst>
      <p:ext uri="{BB962C8B-B14F-4D97-AF65-F5344CB8AC3E}">
        <p14:creationId xmlns:p14="http://schemas.microsoft.com/office/powerpoint/2010/main" xmlns="" val="271137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AD8140C6-3081-4786-99DD-1F560C5D52E2}" type="slidenum">
              <a:rPr lang="sk-SK" smtClean="0"/>
              <a:pPr/>
              <a:t>26</a:t>
            </a:fld>
            <a:endParaRPr lang="sk-SK"/>
          </a:p>
        </p:txBody>
      </p:sp>
    </p:spTree>
    <p:extLst>
      <p:ext uri="{BB962C8B-B14F-4D97-AF65-F5344CB8AC3E}">
        <p14:creationId xmlns:p14="http://schemas.microsoft.com/office/powerpoint/2010/main" xmlns="" val="351216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endParaRPr lang="sk-SK" dirty="0"/>
          </a:p>
        </p:txBody>
      </p:sp>
      <p:sp>
        <p:nvSpPr>
          <p:cNvPr id="4" name="Zástupný symbol čísla snímky 3"/>
          <p:cNvSpPr>
            <a:spLocks noGrp="1"/>
          </p:cNvSpPr>
          <p:nvPr>
            <p:ph type="sldNum" sz="quarter" idx="10"/>
          </p:nvPr>
        </p:nvSpPr>
        <p:spPr/>
        <p:txBody>
          <a:bodyPr/>
          <a:lstStyle/>
          <a:p>
            <a:fld id="{AD8140C6-3081-4786-99DD-1F560C5D52E2}" type="slidenum">
              <a:rPr lang="sk-SK" smtClean="0"/>
              <a:pPr/>
              <a:t>48</a:t>
            </a:fld>
            <a:endParaRPr lang="sk-SK"/>
          </a:p>
        </p:txBody>
      </p:sp>
    </p:spTree>
    <p:extLst>
      <p:ext uri="{BB962C8B-B14F-4D97-AF65-F5344CB8AC3E}">
        <p14:creationId xmlns:p14="http://schemas.microsoft.com/office/powerpoint/2010/main" xmlns="" val="90895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sk-SK" smtClean="0"/>
              <a:t>Upravte štýly predlohy textu</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
        <p:nvSpPr>
          <p:cNvPr id="4" name="Date Placeholder 3"/>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EC34B7B-4E09-4638-B034-8F989ED2FD77}"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EC34B7B-4E09-4638-B034-8F989ED2FD77}"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EC34B7B-4E09-4638-B034-8F989ED2FD77}" type="slidenum">
              <a:rPr lang="sk-SK" smtClean="0"/>
              <a:pPr/>
              <a:t>‹#›</a:t>
            </a:fld>
            <a:endParaRPr lang="sk-SK"/>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sk-SK" smtClean="0"/>
              <a:t>Upravte štýly predlohy textu</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
        <p:nvSpPr>
          <p:cNvPr id="4" name="Date Placeholder 3"/>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5" name="Footer Placeholder 4"/>
          <p:cNvSpPr>
            <a:spLocks noGrp="1"/>
          </p:cNvSpPr>
          <p:nvPr>
            <p:ph type="ftr" sz="quarter" idx="11"/>
          </p:nvPr>
        </p:nvSpPr>
        <p:spPr/>
        <p:txBody>
          <a:bodyPr/>
          <a:lstStyle/>
          <a:p>
            <a:endParaRPr lang="sk-SK">
              <a:solidFill>
                <a:srgbClr val="073E87"/>
              </a:solidFill>
            </a:endParaRPr>
          </a:p>
        </p:txBody>
      </p:sp>
      <p:sp>
        <p:nvSpPr>
          <p:cNvPr id="6" name="Slide Number Placeholder 5"/>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Tree>
    <p:extLst>
      <p:ext uri="{BB962C8B-B14F-4D97-AF65-F5344CB8AC3E}">
        <p14:creationId xmlns:p14="http://schemas.microsoft.com/office/powerpoint/2010/main" xmlns="" val="3909666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5" name="Footer Placeholder 4"/>
          <p:cNvSpPr>
            <a:spLocks noGrp="1"/>
          </p:cNvSpPr>
          <p:nvPr>
            <p:ph type="ftr" sz="quarter" idx="11"/>
          </p:nvPr>
        </p:nvSpPr>
        <p:spPr/>
        <p:txBody>
          <a:bodyPr/>
          <a:lstStyle/>
          <a:p>
            <a:endParaRPr lang="sk-SK">
              <a:solidFill>
                <a:srgbClr val="073E87"/>
              </a:solidFill>
            </a:endParaRPr>
          </a:p>
        </p:txBody>
      </p:sp>
      <p:sp>
        <p:nvSpPr>
          <p:cNvPr id="6" name="Slide Number Placeholder 5"/>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
        <p:nvSpPr>
          <p:cNvPr id="7" name="Title 6"/>
          <p:cNvSpPr>
            <a:spLocks noGrp="1"/>
          </p:cNvSpPr>
          <p:nvPr>
            <p:ph type="title"/>
          </p:nvPr>
        </p:nvSpPr>
        <p:spPr/>
        <p:txBody>
          <a:bodyPr/>
          <a:lstStyle/>
          <a:p>
            <a:r>
              <a:rPr lang="sk-SK" smtClean="0"/>
              <a:t>Upravte štýly predlohy textu</a:t>
            </a:r>
            <a:endParaRPr lang="en-US"/>
          </a:p>
        </p:txBody>
      </p:sp>
    </p:spTree>
    <p:extLst>
      <p:ext uri="{BB962C8B-B14F-4D97-AF65-F5344CB8AC3E}">
        <p14:creationId xmlns:p14="http://schemas.microsoft.com/office/powerpoint/2010/main" xmlns="" val="2154569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5" name="Footer Placeholder 4"/>
          <p:cNvSpPr>
            <a:spLocks noGrp="1"/>
          </p:cNvSpPr>
          <p:nvPr>
            <p:ph type="ftr" sz="quarter" idx="11"/>
          </p:nvPr>
        </p:nvSpPr>
        <p:spPr/>
        <p:txBody>
          <a:bodyPr/>
          <a:lstStyle/>
          <a:p>
            <a:endParaRPr lang="sk-SK">
              <a:solidFill>
                <a:srgbClr val="073E87"/>
              </a:solidFill>
            </a:endParaRPr>
          </a:p>
        </p:txBody>
      </p:sp>
      <p:sp>
        <p:nvSpPr>
          <p:cNvPr id="6" name="Slide Number Placeholder 5"/>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Tree>
    <p:extLst>
      <p:ext uri="{BB962C8B-B14F-4D97-AF65-F5344CB8AC3E}">
        <p14:creationId xmlns:p14="http://schemas.microsoft.com/office/powerpoint/2010/main" xmlns="" val="686975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5" name="Date Placeholder 4"/>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6" name="Footer Placeholder 5"/>
          <p:cNvSpPr>
            <a:spLocks noGrp="1"/>
          </p:cNvSpPr>
          <p:nvPr>
            <p:ph type="ftr" sz="quarter" idx="11"/>
          </p:nvPr>
        </p:nvSpPr>
        <p:spPr/>
        <p:txBody>
          <a:bodyPr/>
          <a:lstStyle/>
          <a:p>
            <a:endParaRPr lang="sk-SK">
              <a:solidFill>
                <a:srgbClr val="073E87"/>
              </a:solidFill>
            </a:endParaRPr>
          </a:p>
        </p:txBody>
      </p:sp>
      <p:sp>
        <p:nvSpPr>
          <p:cNvPr id="7" name="Slide Number Placeholder 6"/>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extLst>
      <p:ext uri="{BB962C8B-B14F-4D97-AF65-F5344CB8AC3E}">
        <p14:creationId xmlns:p14="http://schemas.microsoft.com/office/powerpoint/2010/main" xmlns="" val="582254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8" name="Footer Placeholder 7"/>
          <p:cNvSpPr>
            <a:spLocks noGrp="1"/>
          </p:cNvSpPr>
          <p:nvPr>
            <p:ph type="ftr" sz="quarter" idx="11"/>
          </p:nvPr>
        </p:nvSpPr>
        <p:spPr/>
        <p:txBody>
          <a:bodyPr/>
          <a:lstStyle/>
          <a:p>
            <a:endParaRPr lang="sk-SK">
              <a:solidFill>
                <a:srgbClr val="073E87"/>
              </a:solidFill>
            </a:endParaRPr>
          </a:p>
        </p:txBody>
      </p:sp>
      <p:sp>
        <p:nvSpPr>
          <p:cNvPr id="9" name="Slide Number Placeholder 8"/>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Tree>
    <p:extLst>
      <p:ext uri="{BB962C8B-B14F-4D97-AF65-F5344CB8AC3E}">
        <p14:creationId xmlns:p14="http://schemas.microsoft.com/office/powerpoint/2010/main" xmlns="" val="3298649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3" name="Date Placeholder 2"/>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4" name="Footer Placeholder 3"/>
          <p:cNvSpPr>
            <a:spLocks noGrp="1"/>
          </p:cNvSpPr>
          <p:nvPr>
            <p:ph type="ftr" sz="quarter" idx="11"/>
          </p:nvPr>
        </p:nvSpPr>
        <p:spPr/>
        <p:txBody>
          <a:bodyPr/>
          <a:lstStyle/>
          <a:p>
            <a:endParaRPr lang="sk-SK">
              <a:solidFill>
                <a:srgbClr val="073E87"/>
              </a:solidFill>
            </a:endParaRPr>
          </a:p>
        </p:txBody>
      </p:sp>
      <p:sp>
        <p:nvSpPr>
          <p:cNvPr id="5" name="Slide Number Placeholder 4"/>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Tree>
    <p:extLst>
      <p:ext uri="{BB962C8B-B14F-4D97-AF65-F5344CB8AC3E}">
        <p14:creationId xmlns:p14="http://schemas.microsoft.com/office/powerpoint/2010/main" xmlns="" val="856230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3" name="Footer Placeholder 2"/>
          <p:cNvSpPr>
            <a:spLocks noGrp="1"/>
          </p:cNvSpPr>
          <p:nvPr>
            <p:ph type="ftr" sz="quarter" idx="11"/>
          </p:nvPr>
        </p:nvSpPr>
        <p:spPr/>
        <p:txBody>
          <a:bodyPr/>
          <a:lstStyle/>
          <a:p>
            <a:endParaRPr lang="sk-SK">
              <a:solidFill>
                <a:srgbClr val="073E87"/>
              </a:solidFill>
            </a:endParaRPr>
          </a:p>
        </p:txBody>
      </p:sp>
      <p:sp>
        <p:nvSpPr>
          <p:cNvPr id="4" name="Slide Number Placeholder 3"/>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Tree>
    <p:extLst>
      <p:ext uri="{BB962C8B-B14F-4D97-AF65-F5344CB8AC3E}">
        <p14:creationId xmlns:p14="http://schemas.microsoft.com/office/powerpoint/2010/main" xmlns="" val="2442565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6" name="Footer Placeholder 5"/>
          <p:cNvSpPr>
            <a:spLocks noGrp="1"/>
          </p:cNvSpPr>
          <p:nvPr>
            <p:ph type="ftr" sz="quarter" idx="11"/>
          </p:nvPr>
        </p:nvSpPr>
        <p:spPr/>
        <p:txBody>
          <a:bodyPr/>
          <a:lstStyle/>
          <a:p>
            <a:endParaRPr lang="sk-SK">
              <a:solidFill>
                <a:srgbClr val="073E87"/>
              </a:solidFill>
            </a:endParaRPr>
          </a:p>
        </p:txBody>
      </p:sp>
      <p:sp>
        <p:nvSpPr>
          <p:cNvPr id="7" name="Slide Number Placeholder 6"/>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sk-SK" smtClean="0"/>
              <a:t>Upravte štýly predlohy textu</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Tree>
    <p:extLst>
      <p:ext uri="{BB962C8B-B14F-4D97-AF65-F5344CB8AC3E}">
        <p14:creationId xmlns:p14="http://schemas.microsoft.com/office/powerpoint/2010/main" xmlns="" val="27965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EC34B7B-4E09-4638-B034-8F989ED2FD77}" type="slidenum">
              <a:rPr lang="sk-SK" smtClean="0"/>
              <a:pPr/>
              <a:t>‹#›</a:t>
            </a:fld>
            <a:endParaRPr lang="sk-SK"/>
          </a:p>
        </p:txBody>
      </p:sp>
      <p:sp>
        <p:nvSpPr>
          <p:cNvPr id="7" name="Title 6"/>
          <p:cNvSpPr>
            <a:spLocks noGrp="1"/>
          </p:cNvSpPr>
          <p:nvPr>
            <p:ph type="title"/>
          </p:nvPr>
        </p:nvSpPr>
        <p:spPr/>
        <p:txBody>
          <a:bodyPr/>
          <a:lstStyle/>
          <a:p>
            <a:r>
              <a:rPr lang="sk-SK" smtClean="0"/>
              <a:t>Upravte štýly predlohy textu</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sk-SK" smtClean="0"/>
              <a:t>Upravte štýly predlohy textu</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6" name="Footer Placeholder 5"/>
          <p:cNvSpPr>
            <a:spLocks noGrp="1"/>
          </p:cNvSpPr>
          <p:nvPr>
            <p:ph type="ftr" sz="quarter" idx="11"/>
          </p:nvPr>
        </p:nvSpPr>
        <p:spPr/>
        <p:txBody>
          <a:bodyPr/>
          <a:lstStyle/>
          <a:p>
            <a:endParaRPr lang="sk-SK">
              <a:solidFill>
                <a:srgbClr val="073E87"/>
              </a:solidFill>
            </a:endParaRPr>
          </a:p>
        </p:txBody>
      </p:sp>
      <p:sp>
        <p:nvSpPr>
          <p:cNvPr id="7" name="Slide Number Placeholder 6"/>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Tree>
    <p:extLst>
      <p:ext uri="{BB962C8B-B14F-4D97-AF65-F5344CB8AC3E}">
        <p14:creationId xmlns:p14="http://schemas.microsoft.com/office/powerpoint/2010/main" xmlns="" val="4249961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5" name="Footer Placeholder 4"/>
          <p:cNvSpPr>
            <a:spLocks noGrp="1"/>
          </p:cNvSpPr>
          <p:nvPr>
            <p:ph type="ftr" sz="quarter" idx="11"/>
          </p:nvPr>
        </p:nvSpPr>
        <p:spPr/>
        <p:txBody>
          <a:bodyPr/>
          <a:lstStyle/>
          <a:p>
            <a:endParaRPr lang="sk-SK">
              <a:solidFill>
                <a:srgbClr val="073E87"/>
              </a:solidFill>
            </a:endParaRPr>
          </a:p>
        </p:txBody>
      </p:sp>
      <p:sp>
        <p:nvSpPr>
          <p:cNvPr id="6" name="Slide Number Placeholder 5"/>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spTree>
    <p:extLst>
      <p:ext uri="{BB962C8B-B14F-4D97-AF65-F5344CB8AC3E}">
        <p14:creationId xmlns:p14="http://schemas.microsoft.com/office/powerpoint/2010/main" xmlns="" val="3028312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Zvislý nadpis a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5" name="Footer Placeholder 4"/>
          <p:cNvSpPr>
            <a:spLocks noGrp="1"/>
          </p:cNvSpPr>
          <p:nvPr>
            <p:ph type="ftr" sz="quarter" idx="11"/>
          </p:nvPr>
        </p:nvSpPr>
        <p:spPr/>
        <p:txBody>
          <a:bodyPr/>
          <a:lstStyle/>
          <a:p>
            <a:endParaRPr lang="sk-SK">
              <a:solidFill>
                <a:srgbClr val="073E87"/>
              </a:solidFill>
            </a:endParaRPr>
          </a:p>
        </p:txBody>
      </p:sp>
      <p:sp>
        <p:nvSpPr>
          <p:cNvPr id="6" name="Slide Number Placeholder 5"/>
          <p:cNvSpPr>
            <a:spLocks noGrp="1"/>
          </p:cNvSpPr>
          <p:nvPr>
            <p:ph type="sldNum" sz="quarter" idx="12"/>
          </p:nvPr>
        </p:nvSpPr>
        <p:spPr/>
        <p:txBody>
          <a:bodyPr/>
          <a:lstStyle/>
          <a:p>
            <a:fld id="{58A77717-DCBE-421A-9185-9A211B86B9B5}" type="slidenum">
              <a:rPr lang="sk-SK" smtClean="0">
                <a:solidFill>
                  <a:srgbClr val="073E87"/>
                </a:solidFill>
              </a:rPr>
              <a:pPr/>
              <a:t>‹#›</a:t>
            </a:fld>
            <a:endParaRPr lang="sk-SK">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Tree>
    <p:extLst>
      <p:ext uri="{BB962C8B-B14F-4D97-AF65-F5344CB8AC3E}">
        <p14:creationId xmlns:p14="http://schemas.microsoft.com/office/powerpoint/2010/main" xmlns="" val="55722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sk-SK" smtClean="0"/>
              <a:t>Upravte štýly predlohy textu</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EC34B7B-4E09-4638-B034-8F989ED2FD77}"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5" name="Date Placeholder 4"/>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EC34B7B-4E09-4638-B034-8F989ED2FD77}" type="slidenum">
              <a:rPr lang="sk-SK" smtClean="0"/>
              <a:pPr/>
              <a:t>‹#›</a:t>
            </a:fld>
            <a:endParaRPr lang="sk-SK"/>
          </a:p>
        </p:txBody>
      </p:sp>
      <p:sp>
        <p:nvSpPr>
          <p:cNvPr id="9" name="Content Placeholder 8"/>
          <p:cNvSpPr>
            <a:spLocks noGrp="1"/>
          </p:cNvSpPr>
          <p:nvPr>
            <p:ph sz="quarter" idx="13"/>
          </p:nvPr>
        </p:nvSpPr>
        <p:spPr>
          <a:xfrm>
            <a:off x="676655" y="2679192"/>
            <a:ext cx="3822192" cy="34472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6EC34B7B-4E09-4638-B034-8F989ED2FD77}"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3" name="Date Placeholder 2"/>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6EC34B7B-4E09-4638-B034-8F989ED2FD77}"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6EC34B7B-4E09-4638-B034-8F989ED2FD77}"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EC34B7B-4E09-4638-B034-8F989ED2FD77}" type="slidenum">
              <a:rPr lang="sk-SK" smtClean="0"/>
              <a:pPr/>
              <a:t>‹#›</a:t>
            </a:fld>
            <a:endParaRPr lang="sk-SK"/>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sk-SK" smtClean="0"/>
              <a:t>Upravte štýly predlohy textu</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sk-SK" smtClean="0"/>
              <a:t>Upravte štýly predlohy textu</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03610291-7A6F-47F0-A240-C91F81E286FC}" type="datetimeFigureOut">
              <a:rPr lang="sk-SK" smtClean="0"/>
              <a:pPr/>
              <a:t>3. 3. 2019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EC34B7B-4E09-4638-B034-8F989ED2FD77}" type="slidenum">
              <a:rPr lang="sk-SK" smtClean="0"/>
              <a:pPr/>
              <a:t>‹#›</a:t>
            </a:fld>
            <a:endParaRPr lang="sk-SK"/>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20000"/>
                <a:lumOff val="80000"/>
              </a:schemeClr>
            </a:gs>
            <a:gs pos="39999">
              <a:srgbClr val="85C2FF"/>
            </a:gs>
            <a:gs pos="70000">
              <a:srgbClr val="C4D6EB"/>
            </a:gs>
            <a:gs pos="100000">
              <a:srgbClr val="FFEBFA"/>
            </a:gs>
          </a:gsLst>
          <a:lin ang="5400000" scaled="1"/>
          <a:tileRect/>
        </a:gradFill>
        <a:effectLst/>
      </p:bgPr>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sk-SK" smtClean="0"/>
              <a:t>Upravte štýly predlohy textu</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3610291-7A6F-47F0-A240-C91F81E286FC}" type="datetimeFigureOut">
              <a:rPr lang="sk-SK" smtClean="0"/>
              <a:pPr/>
              <a:t>3. 3. 2019</a:t>
            </a:fld>
            <a:endParaRPr lang="sk-SK"/>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sk-SK"/>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EC34B7B-4E09-4638-B034-8F989ED2FD77}" type="slidenum">
              <a:rPr lang="sk-SK" smtClean="0"/>
              <a:pPr/>
              <a:t>‹#›</a:t>
            </a:fld>
            <a:endParaRPr lang="sk-SK"/>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sk-SK" smtClean="0"/>
              <a:t>Upravte štýly predlohy textu</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FE3A19B-91BF-4387-9B64-8959FE89F5AC}" type="datetimeFigureOut">
              <a:rPr lang="sk-SK" smtClean="0">
                <a:solidFill>
                  <a:srgbClr val="073E87"/>
                </a:solidFill>
              </a:rPr>
              <a:pPr/>
              <a:t>3. 3. 2019</a:t>
            </a:fld>
            <a:endParaRPr lang="sk-SK">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sk-SK">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8A77717-DCBE-421A-9185-9A211B86B9B5}" type="slidenum">
              <a:rPr lang="sk-SK" smtClean="0">
                <a:solidFill>
                  <a:srgbClr val="073E87"/>
                </a:solidFill>
              </a:rPr>
              <a:pPr/>
              <a:t>‹#›</a:t>
            </a:fld>
            <a:endParaRPr lang="sk-SK">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Tree>
    <p:extLst>
      <p:ext uri="{BB962C8B-B14F-4D97-AF65-F5344CB8AC3E}">
        <p14:creationId xmlns:p14="http://schemas.microsoft.com/office/powerpoint/2010/main" xmlns="" val="1716454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1.jpe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diagramLayout" Target="../diagrams/layout2.xml"/><Relationship Id="rId7" Type="http://schemas.openxmlformats.org/officeDocument/2006/relationships/image" Target="../media/image32.pn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package" Target="../embeddings/Dokument_programu_Microsoft_Office_Word1.docx"/><Relationship Id="rId2" Type="http://schemas.openxmlformats.org/officeDocument/2006/relationships/slideLayout" Target="../slideLayouts/slideLayout18.xml"/><Relationship Id="rId1" Type="http://schemas.openxmlformats.org/officeDocument/2006/relationships/vmlDrawing" Target="../drawings/vmlDrawing1.vml"/></Relationships>
</file>

<file path=ppt/slides/_rels/slide42.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normAutofit/>
          </a:bodyPr>
          <a:lstStyle/>
          <a:p>
            <a:pPr algn="ctr"/>
            <a:r>
              <a:rPr lang="sk-SK" sz="3600" b="1" dirty="0" smtClean="0">
                <a:solidFill>
                  <a:schemeClr val="tx1"/>
                </a:solidFill>
              </a:rPr>
              <a:t>Zdieľanie a výmena skúsenosti s kontaktom s trhom práce</a:t>
            </a:r>
            <a:endParaRPr lang="sk-SK" sz="3600" b="1" dirty="0">
              <a:solidFill>
                <a:schemeClr val="tx1"/>
              </a:solidFill>
            </a:endParaRPr>
          </a:p>
        </p:txBody>
      </p:sp>
      <p:sp>
        <p:nvSpPr>
          <p:cNvPr id="3" name="Nadpis 2"/>
          <p:cNvSpPr>
            <a:spLocks noGrp="1"/>
          </p:cNvSpPr>
          <p:nvPr>
            <p:ph type="title"/>
          </p:nvPr>
        </p:nvSpPr>
        <p:spPr/>
        <p:txBody>
          <a:bodyPr>
            <a:normAutofit/>
          </a:bodyPr>
          <a:lstStyle/>
          <a:p>
            <a:r>
              <a:rPr lang="sk-SK" sz="6600" b="1" dirty="0" smtClean="0">
                <a:solidFill>
                  <a:schemeClr val="tx1"/>
                </a:solidFill>
              </a:rPr>
              <a:t>Skupinový </a:t>
            </a:r>
            <a:r>
              <a:rPr lang="sk-SK" sz="6600" b="1" dirty="0" err="1" smtClean="0">
                <a:solidFill>
                  <a:schemeClr val="tx1"/>
                </a:solidFill>
              </a:rPr>
              <a:t>koučing</a:t>
            </a:r>
            <a:endParaRPr lang="sk-SK" sz="66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Nadpis 3"/>
          <p:cNvSpPr>
            <a:spLocks noGrp="1"/>
          </p:cNvSpPr>
          <p:nvPr>
            <p:ph type="ctrTitle"/>
          </p:nvPr>
        </p:nvSpPr>
        <p:spPr>
          <a:xfrm>
            <a:off x="685800" y="404664"/>
            <a:ext cx="7772400" cy="576064"/>
          </a:xfrm>
        </p:spPr>
        <p:txBody>
          <a:bodyPr>
            <a:normAutofit fontScale="90000"/>
          </a:bodyPr>
          <a:lstStyle/>
          <a:p>
            <a:r>
              <a:rPr lang="sk-SK" b="1" dirty="0" err="1" smtClean="0">
                <a:solidFill>
                  <a:srgbClr val="FF0000"/>
                </a:solidFill>
              </a:rPr>
              <a:t>Johari</a:t>
            </a:r>
            <a:r>
              <a:rPr lang="sk-SK" b="1" dirty="0" smtClean="0">
                <a:solidFill>
                  <a:srgbClr val="FF0000"/>
                </a:solidFill>
              </a:rPr>
              <a:t> schéma</a:t>
            </a:r>
            <a:endParaRPr lang="sk-SK" b="1" dirty="0">
              <a:solidFill>
                <a:srgbClr val="FF0000"/>
              </a:solidFill>
            </a:endParaRPr>
          </a:p>
        </p:txBody>
      </p:sp>
      <p:sp>
        <p:nvSpPr>
          <p:cNvPr id="5" name="Podnadpis 4"/>
          <p:cNvSpPr>
            <a:spLocks noGrp="1"/>
          </p:cNvSpPr>
          <p:nvPr>
            <p:ph type="subTitle" idx="1"/>
          </p:nvPr>
        </p:nvSpPr>
        <p:spPr>
          <a:xfrm>
            <a:off x="971600" y="2132856"/>
            <a:ext cx="7128792" cy="3816424"/>
          </a:xfrm>
        </p:spPr>
        <p:txBody>
          <a:bodyPr/>
          <a:lstStyle/>
          <a:p>
            <a:endParaRPr lang="sk-SK"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sharpenSoften amount="25000"/>
                    </a14:imgEffect>
                    <a14:imgEffect>
                      <a14:colorTemperature colorTemp="4500"/>
                    </a14:imgEffect>
                    <a14:imgEffect>
                      <a14:saturation sat="244000"/>
                    </a14:imgEffect>
                    <a14:imgEffect>
                      <a14:brightnessContrast contrast="22000"/>
                    </a14:imgEffect>
                  </a14:imgLayer>
                </a14:imgProps>
              </a:ext>
              <a:ext uri="{28A0092B-C50C-407E-A947-70E740481C1C}">
                <a14:useLocalDpi xmlns:a14="http://schemas.microsoft.com/office/drawing/2010/main" xmlns="" val="0"/>
              </a:ext>
            </a:extLst>
          </a:blip>
          <a:srcRect/>
          <a:stretch>
            <a:fillRect/>
          </a:stretch>
        </p:blipFill>
        <p:spPr bwMode="auto">
          <a:xfrm>
            <a:off x="827584" y="1340768"/>
            <a:ext cx="7632848" cy="47525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80141946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alpha val="79000"/>
          </a:schemeClr>
        </a:solidFill>
        <a:effectLst/>
      </p:bgPr>
    </p:bg>
    <p:spTree>
      <p:nvGrpSpPr>
        <p:cNvPr id="1" name=""/>
        <p:cNvGrpSpPr/>
        <p:nvPr/>
      </p:nvGrpSpPr>
      <p:grpSpPr>
        <a:xfrm>
          <a:off x="0" y="0"/>
          <a:ext cx="0" cy="0"/>
          <a:chOff x="0" y="0"/>
          <a:chExt cx="0" cy="0"/>
        </a:xfrm>
      </p:grpSpPr>
      <p:sp>
        <p:nvSpPr>
          <p:cNvPr id="4" name="Nadpis 3"/>
          <p:cNvSpPr>
            <a:spLocks noGrp="1"/>
          </p:cNvSpPr>
          <p:nvPr>
            <p:ph type="ctrTitle"/>
          </p:nvPr>
        </p:nvSpPr>
        <p:spPr>
          <a:xfrm>
            <a:off x="685800" y="404664"/>
            <a:ext cx="7772400" cy="864096"/>
          </a:xfrm>
        </p:spPr>
        <p:txBody>
          <a:bodyPr>
            <a:normAutofit/>
          </a:bodyPr>
          <a:lstStyle/>
          <a:p>
            <a:endParaRPr lang="sk-SK" dirty="0"/>
          </a:p>
        </p:txBody>
      </p:sp>
      <p:sp>
        <p:nvSpPr>
          <p:cNvPr id="5" name="Podnadpis 4"/>
          <p:cNvSpPr>
            <a:spLocks noGrp="1"/>
          </p:cNvSpPr>
          <p:nvPr>
            <p:ph type="subTitle" idx="1"/>
          </p:nvPr>
        </p:nvSpPr>
        <p:spPr>
          <a:xfrm>
            <a:off x="971600" y="1628800"/>
            <a:ext cx="7416824" cy="4248472"/>
          </a:xfrm>
        </p:spPr>
        <p:txBody>
          <a:bodyPr/>
          <a:lstStyle/>
          <a:p>
            <a:endParaRPr lang="sk-SK" dirty="0"/>
          </a:p>
        </p:txBody>
      </p:sp>
      <p:pic>
        <p:nvPicPr>
          <p:cNvPr id="2050" name="Picture 2"/>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colorTemperature colorTemp="11200"/>
                    </a14:imgEffect>
                  </a14:imgLayer>
                </a14:imgProps>
              </a:ext>
              <a:ext uri="{28A0092B-C50C-407E-A947-70E740481C1C}">
                <a14:useLocalDpi xmlns:a14="http://schemas.microsoft.com/office/drawing/2010/main" xmlns="" val="0"/>
              </a:ext>
            </a:extLst>
          </a:blip>
          <a:srcRect/>
          <a:stretch>
            <a:fillRect/>
          </a:stretch>
        </p:blipFill>
        <p:spPr bwMode="auto">
          <a:xfrm>
            <a:off x="467544" y="692696"/>
            <a:ext cx="8136904" cy="5256584"/>
          </a:xfrm>
          <a:prstGeom prst="round2DiagRect">
            <a:avLst>
              <a:gd name="adj1" fmla="val 16667"/>
              <a:gd name="adj2" fmla="val 0"/>
            </a:avLst>
          </a:prstGeom>
          <a:ln w="9525">
            <a:solidFill>
              <a:schemeClr val="tx1"/>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164288" y="5517232"/>
            <a:ext cx="1440160" cy="105267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04632590"/>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gs>
            <a:gs pos="39999">
              <a:srgbClr val="85C2FF"/>
            </a:gs>
            <a:gs pos="70000">
              <a:srgbClr val="C4D6EB"/>
            </a:gs>
            <a:gs pos="100000">
              <a:srgbClr val="FFEBFA"/>
            </a:gs>
          </a:gsLst>
          <a:lin ang="5400000" scaled="1"/>
          <a:tileRect/>
        </a:gradFill>
        <a:effectLst/>
      </p:bgPr>
    </p:bg>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476672"/>
            <a:ext cx="8496944" cy="5760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777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gs>
            <a:gs pos="39999">
              <a:srgbClr val="85C2FF"/>
            </a:gs>
            <a:gs pos="70000">
              <a:srgbClr val="C4D6EB"/>
            </a:gs>
            <a:gs pos="100000">
              <a:srgbClr val="FFEBFA"/>
            </a:gs>
          </a:gsLst>
          <a:lin ang="5400000" scaled="1"/>
          <a:tileRect/>
        </a:gradFill>
        <a:effectLst/>
      </p:bgPr>
    </p:bg>
    <p:spTree>
      <p:nvGrpSpPr>
        <p:cNvPr id="1" name=""/>
        <p:cNvGrpSpPr/>
        <p:nvPr/>
      </p:nvGrpSpPr>
      <p:grpSpPr>
        <a:xfrm>
          <a:off x="0" y="0"/>
          <a:ext cx="0" cy="0"/>
          <a:chOff x="0" y="0"/>
          <a:chExt cx="0" cy="0"/>
        </a:xfrm>
      </p:grpSpPr>
      <p:sp>
        <p:nvSpPr>
          <p:cNvPr id="3" name="Nadpis 2"/>
          <p:cNvSpPr>
            <a:spLocks noGrp="1"/>
          </p:cNvSpPr>
          <p:nvPr>
            <p:ph type="title"/>
          </p:nvPr>
        </p:nvSpPr>
        <p:spPr/>
        <p:txBody>
          <a:bodyPr/>
          <a:lstStyle/>
          <a:p>
            <a:endParaRPr lang="sk-SK"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620688"/>
            <a:ext cx="8208912" cy="5688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99552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685800" y="332656"/>
            <a:ext cx="7772400" cy="648072"/>
          </a:xfrm>
        </p:spPr>
        <p:txBody>
          <a:bodyPr>
            <a:normAutofit/>
          </a:bodyPr>
          <a:lstStyle/>
          <a:p>
            <a:r>
              <a:rPr lang="sk-SK" sz="3200" b="1" dirty="0" smtClean="0">
                <a:solidFill>
                  <a:srgbClr val="FFFF00"/>
                </a:solidFill>
              </a:rPr>
              <a:t>Charakteristika dominantných  oblastí </a:t>
            </a:r>
            <a:r>
              <a:rPr lang="sk-SK" sz="3200" dirty="0" smtClean="0">
                <a:solidFill>
                  <a:srgbClr val="FFFF00"/>
                </a:solidFill>
              </a:rPr>
              <a:t>:</a:t>
            </a:r>
            <a:endParaRPr lang="sk-SK" sz="3200" dirty="0">
              <a:solidFill>
                <a:srgbClr val="FFFF00"/>
              </a:solidFill>
            </a:endParaRPr>
          </a:p>
        </p:txBody>
      </p:sp>
      <p:sp>
        <p:nvSpPr>
          <p:cNvPr id="5" name="Podnadpis 4"/>
          <p:cNvSpPr>
            <a:spLocks noGrp="1"/>
          </p:cNvSpPr>
          <p:nvPr>
            <p:ph type="subTitle" idx="1"/>
          </p:nvPr>
        </p:nvSpPr>
        <p:spPr>
          <a:xfrm>
            <a:off x="899592" y="1628800"/>
            <a:ext cx="7272808" cy="4320480"/>
          </a:xfrm>
        </p:spPr>
        <p:txBody>
          <a:bodyPr>
            <a:normAutofit/>
          </a:bodyPr>
          <a:lstStyle/>
          <a:p>
            <a:endParaRPr lang="sk-SK" dirty="0" smtClean="0"/>
          </a:p>
          <a:p>
            <a:endParaRPr lang="sk-SK" dirty="0"/>
          </a:p>
          <a:p>
            <a:endParaRPr lang="sk-SK" dirty="0" smtClean="0"/>
          </a:p>
          <a:p>
            <a:endParaRPr lang="sk-SK" dirty="0"/>
          </a:p>
          <a:p>
            <a:endParaRPr lang="sk-SK" dirty="0" smtClean="0"/>
          </a:p>
          <a:p>
            <a:r>
              <a:rPr lang="sk-SK" dirty="0" smtClean="0">
                <a:solidFill>
                  <a:schemeClr val="tx1"/>
                </a:solidFill>
              </a:rPr>
              <a:t>Obsahuje  </a:t>
            </a:r>
            <a:r>
              <a:rPr lang="sk-SK" dirty="0">
                <a:solidFill>
                  <a:schemeClr val="tx1"/>
                </a:solidFill>
              </a:rPr>
              <a:t>informácie, ktoré </a:t>
            </a:r>
            <a:r>
              <a:rPr lang="sk-SK" b="1" dirty="0">
                <a:solidFill>
                  <a:schemeClr val="tx1"/>
                </a:solidFill>
              </a:rPr>
              <a:t>neviem ani ja ani</a:t>
            </a:r>
            <a:r>
              <a:rPr lang="sk-SK" dirty="0">
                <a:solidFill>
                  <a:schemeClr val="tx1"/>
                </a:solidFill>
              </a:rPr>
              <a:t> </a:t>
            </a:r>
            <a:r>
              <a:rPr lang="sk-SK" b="1" dirty="0">
                <a:solidFill>
                  <a:schemeClr val="tx1"/>
                </a:solidFill>
              </a:rPr>
              <a:t>ostatní</a:t>
            </a:r>
            <a:r>
              <a:rPr lang="sk-SK" dirty="0">
                <a:solidFill>
                  <a:schemeClr val="tx1"/>
                </a:solidFill>
              </a:rPr>
              <a:t> </a:t>
            </a:r>
            <a:r>
              <a:rPr lang="sk-SK" dirty="0" smtClean="0">
                <a:solidFill>
                  <a:schemeClr val="tx1"/>
                </a:solidFill>
              </a:rPr>
              <a:t>ľudia </a:t>
            </a:r>
          </a:p>
          <a:p>
            <a:r>
              <a:rPr lang="sk-SK" sz="1800" i="1" dirty="0" smtClean="0">
                <a:solidFill>
                  <a:schemeClr val="tx1"/>
                </a:solidFill>
              </a:rPr>
              <a:t>/ </a:t>
            </a:r>
            <a:r>
              <a:rPr lang="sk-SK" sz="1800" i="1" dirty="0">
                <a:solidFill>
                  <a:schemeClr val="tx1"/>
                </a:solidFill>
              </a:rPr>
              <a:t>spomienky z detstva, utajené vnútorné sily a nerozpoznané zdroje, vytesnené zážitky, želania, </a:t>
            </a:r>
            <a:r>
              <a:rPr lang="sk-SK" sz="1800" i="1" dirty="0" smtClean="0">
                <a:solidFill>
                  <a:schemeClr val="tx1"/>
                </a:solidFill>
              </a:rPr>
              <a:t>motívy /.</a:t>
            </a:r>
          </a:p>
          <a:p>
            <a:endParaRPr lang="sk-SK" sz="1800" i="1" dirty="0" smtClean="0">
              <a:solidFill>
                <a:schemeClr val="tx1"/>
              </a:solidFill>
            </a:endParaRPr>
          </a:p>
          <a:p>
            <a:r>
              <a:rPr lang="sk-SK" dirty="0">
                <a:solidFill>
                  <a:schemeClr val="tx1"/>
                </a:solidFill>
              </a:rPr>
              <a:t>Keď je dominantné neznámo – tzv.- </a:t>
            </a:r>
            <a:r>
              <a:rPr lang="sk-SK" dirty="0">
                <a:solidFill>
                  <a:srgbClr val="FF0000"/>
                </a:solidFill>
              </a:rPr>
              <a:t>„</a:t>
            </a:r>
            <a:r>
              <a:rPr lang="sk-SK" b="1" dirty="0">
                <a:solidFill>
                  <a:srgbClr val="FF0000"/>
                </a:solidFill>
              </a:rPr>
              <a:t>korytnačka</a:t>
            </a:r>
            <a:r>
              <a:rPr lang="sk-SK" dirty="0">
                <a:solidFill>
                  <a:srgbClr val="FF0000"/>
                </a:solidFill>
              </a:rPr>
              <a:t>“ </a:t>
            </a:r>
            <a:r>
              <a:rPr lang="sk-SK" dirty="0">
                <a:solidFill>
                  <a:schemeClr val="tx1"/>
                </a:solidFill>
              </a:rPr>
              <a:t>– tichý člen – neposkytuje spätnú väzbu.</a:t>
            </a:r>
          </a:p>
        </p:txBody>
      </p:sp>
      <p:pic>
        <p:nvPicPr>
          <p:cNvPr id="6" name="Obrázok 5"/>
          <p:cNvPicPr/>
          <p:nvPr/>
        </p:nvPicPr>
        <p:blipFill>
          <a:blip r:embed="rId2" cstate="print">
            <a:extLst>
              <a:ext uri="{BEBA8EAE-BF5A-486C-A8C5-ECC9F3942E4B}">
                <a14:imgProps xmlns:a14="http://schemas.microsoft.com/office/drawing/2010/main" xmlns="">
                  <a14:imgLayer r:embed="rId3">
                    <a14:imgEffect>
                      <a14:colorTemperature colorTemp="11200"/>
                    </a14:imgEffect>
                    <a14:imgEffect>
                      <a14:brightnessContrast contrast="-20000"/>
                    </a14:imgEffect>
                  </a14:imgLayer>
                </a14:imgProps>
              </a:ext>
            </a:extLst>
          </a:blip>
          <a:stretch>
            <a:fillRect/>
          </a:stretch>
        </p:blipFill>
        <p:spPr>
          <a:xfrm>
            <a:off x="899592" y="1268760"/>
            <a:ext cx="7560840" cy="18722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55976" y="5733256"/>
            <a:ext cx="1238250" cy="77152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282709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685800" y="332656"/>
            <a:ext cx="7772400" cy="576064"/>
          </a:xfrm>
        </p:spPr>
        <p:txBody>
          <a:bodyPr>
            <a:normAutofit fontScale="90000"/>
          </a:bodyPr>
          <a:lstStyle/>
          <a:p>
            <a:endParaRPr lang="sk-SK" dirty="0"/>
          </a:p>
        </p:txBody>
      </p:sp>
      <p:sp>
        <p:nvSpPr>
          <p:cNvPr id="5" name="Podnadpis 4"/>
          <p:cNvSpPr>
            <a:spLocks noGrp="1"/>
          </p:cNvSpPr>
          <p:nvPr>
            <p:ph type="subTitle" idx="1"/>
          </p:nvPr>
        </p:nvSpPr>
        <p:spPr>
          <a:xfrm>
            <a:off x="755576" y="692696"/>
            <a:ext cx="7704856" cy="5760640"/>
          </a:xfrm>
        </p:spPr>
        <p:txBody>
          <a:bodyPr/>
          <a:lstStyle/>
          <a:p>
            <a:endParaRPr lang="sk-SK" dirty="0" smtClean="0"/>
          </a:p>
          <a:p>
            <a:endParaRPr lang="sk-SK" dirty="0"/>
          </a:p>
          <a:p>
            <a:endParaRPr lang="sk-SK" dirty="0" smtClean="0"/>
          </a:p>
          <a:p>
            <a:endParaRPr lang="sk-SK" dirty="0"/>
          </a:p>
          <a:p>
            <a:endParaRPr lang="sk-SK" dirty="0" smtClean="0"/>
          </a:p>
          <a:p>
            <a:endParaRPr lang="sk-SK" dirty="0" smtClean="0">
              <a:solidFill>
                <a:schemeClr val="tx1"/>
              </a:solidFill>
            </a:endParaRPr>
          </a:p>
          <a:p>
            <a:endParaRPr lang="sk-SK" dirty="0">
              <a:solidFill>
                <a:schemeClr val="tx1"/>
              </a:solidFill>
            </a:endParaRPr>
          </a:p>
          <a:p>
            <a:r>
              <a:rPr lang="sk-SK" dirty="0" smtClean="0">
                <a:solidFill>
                  <a:schemeClr val="tx1"/>
                </a:solidFill>
              </a:rPr>
              <a:t>Obsahuje </a:t>
            </a:r>
            <a:r>
              <a:rPr lang="sk-SK" dirty="0">
                <a:solidFill>
                  <a:schemeClr val="tx1"/>
                </a:solidFill>
              </a:rPr>
              <a:t>informácie, ktoré </a:t>
            </a:r>
            <a:r>
              <a:rPr lang="sk-SK" b="1" dirty="0">
                <a:solidFill>
                  <a:schemeClr val="tx1"/>
                </a:solidFill>
              </a:rPr>
              <a:t>viem len ja a vedome ich </a:t>
            </a:r>
            <a:r>
              <a:rPr lang="sk-SK" b="1" dirty="0">
                <a:solidFill>
                  <a:srgbClr val="FF0000"/>
                </a:solidFill>
              </a:rPr>
              <a:t>nezverejňujem</a:t>
            </a:r>
            <a:r>
              <a:rPr lang="sk-SK" dirty="0">
                <a:solidFill>
                  <a:schemeClr val="tx1"/>
                </a:solidFill>
              </a:rPr>
              <a:t>, sú z nejakého dôvodu utajené </a:t>
            </a:r>
            <a:r>
              <a:rPr lang="sk-SK" dirty="0" smtClean="0">
                <a:solidFill>
                  <a:schemeClr val="tx1"/>
                </a:solidFill>
              </a:rPr>
              <a:t>ostatným</a:t>
            </a:r>
          </a:p>
          <a:p>
            <a:endParaRPr lang="sk-SK" dirty="0" smtClean="0">
              <a:solidFill>
                <a:schemeClr val="tx1"/>
              </a:solidFill>
            </a:endParaRPr>
          </a:p>
          <a:p>
            <a:r>
              <a:rPr lang="sk-SK" dirty="0" smtClean="0">
                <a:solidFill>
                  <a:schemeClr val="tx1"/>
                </a:solidFill>
              </a:rPr>
              <a:t> </a:t>
            </a:r>
            <a:r>
              <a:rPr lang="sk-SK" i="1" dirty="0" smtClean="0">
                <a:solidFill>
                  <a:schemeClr val="tx1"/>
                </a:solidFill>
              </a:rPr>
              <a:t>/ najmä </a:t>
            </a:r>
            <a:r>
              <a:rPr lang="sk-SK" i="1" dirty="0">
                <a:solidFill>
                  <a:schemeClr val="tx1"/>
                </a:solidFill>
              </a:rPr>
              <a:t>informácie o vlastnostiach, zážitkoch, želaniach, ktoré jednotlivec považuje za neprijateľné pre vlastný seba obraz, za ktoré sa hanbí, sú z jeho pohľadu trápne, domnieva sa, že by mohli uškodiť jeho </a:t>
            </a:r>
            <a:r>
              <a:rPr lang="sk-SK" i="1" dirty="0" smtClean="0">
                <a:solidFill>
                  <a:schemeClr val="tx1"/>
                </a:solidFill>
              </a:rPr>
              <a:t>imidžu /.</a:t>
            </a:r>
          </a:p>
          <a:p>
            <a:endParaRPr lang="sk-SK" dirty="0" smtClean="0">
              <a:solidFill>
                <a:schemeClr val="tx1"/>
              </a:solidFill>
            </a:endParaRPr>
          </a:p>
          <a:p>
            <a:endParaRPr lang="sk-SK" dirty="0">
              <a:solidFill>
                <a:schemeClr val="tx1"/>
              </a:solidFill>
            </a:endParaRPr>
          </a:p>
          <a:p>
            <a:endParaRPr lang="sk-SK" dirty="0" smtClean="0">
              <a:solidFill>
                <a:schemeClr val="tx1"/>
              </a:solidFill>
            </a:endParaRPr>
          </a:p>
          <a:p>
            <a:endParaRPr lang="sk-SK" dirty="0">
              <a:solidFill>
                <a:schemeClr val="tx1"/>
              </a:solidFill>
            </a:endParaRPr>
          </a:p>
          <a:p>
            <a:endParaRPr lang="sk-SK" dirty="0" smtClean="0">
              <a:solidFill>
                <a:schemeClr val="tx1"/>
              </a:solidFill>
            </a:endParaRPr>
          </a:p>
          <a:p>
            <a:endParaRPr lang="sk-SK" dirty="0">
              <a:solidFill>
                <a:schemeClr val="tx1"/>
              </a:solidFill>
            </a:endParaRPr>
          </a:p>
        </p:txBody>
      </p:sp>
      <p:pic>
        <p:nvPicPr>
          <p:cNvPr id="6" name="Obrázok 5"/>
          <p:cNvPicPr/>
          <p:nvPr/>
        </p:nvPicPr>
        <p:blipFill>
          <a:blip r:embed="rId2" cstate="print">
            <a:extLst>
              <a:ext uri="{BEBA8EAE-BF5A-486C-A8C5-ECC9F3942E4B}">
                <a14:imgProps xmlns:a14="http://schemas.microsoft.com/office/drawing/2010/main" xmlns="">
                  <a14:imgLayer r:embed="rId3">
                    <a14:imgEffect>
                      <a14:colorTemperature colorTemp="11200"/>
                    </a14:imgEffect>
                    <a14:imgEffect>
                      <a14:brightnessContrast contrast="-20000"/>
                    </a14:imgEffect>
                  </a14:imgLayer>
                </a14:imgProps>
              </a:ext>
            </a:extLst>
          </a:blip>
          <a:stretch>
            <a:fillRect/>
          </a:stretch>
        </p:blipFill>
        <p:spPr>
          <a:xfrm>
            <a:off x="755576" y="476672"/>
            <a:ext cx="7776864" cy="2160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44973" y="5445224"/>
            <a:ext cx="1285875" cy="12763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79503888"/>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685800" y="764704"/>
            <a:ext cx="7772400" cy="576064"/>
          </a:xfrm>
        </p:spPr>
        <p:txBody>
          <a:bodyPr>
            <a:normAutofit fontScale="90000"/>
          </a:bodyPr>
          <a:lstStyle/>
          <a:p>
            <a:endParaRPr lang="sk-SK" dirty="0"/>
          </a:p>
        </p:txBody>
      </p:sp>
      <p:sp>
        <p:nvSpPr>
          <p:cNvPr id="5" name="Podnadpis 4"/>
          <p:cNvSpPr>
            <a:spLocks noGrp="1"/>
          </p:cNvSpPr>
          <p:nvPr>
            <p:ph type="subTitle" idx="1"/>
          </p:nvPr>
        </p:nvSpPr>
        <p:spPr>
          <a:xfrm>
            <a:off x="683568" y="1739900"/>
            <a:ext cx="8136904" cy="4608512"/>
          </a:xfrm>
          <a:effectLst>
            <a:innerShdw blurRad="63500" dist="50800">
              <a:prstClr val="black">
                <a:alpha val="50000"/>
              </a:prstClr>
            </a:innerShdw>
          </a:effectLst>
        </p:spPr>
        <p:txBody>
          <a:bodyPr>
            <a:normAutofit/>
          </a:bodyPr>
          <a:lstStyle/>
          <a:p>
            <a:endParaRPr lang="sk-SK" dirty="0" smtClean="0"/>
          </a:p>
          <a:p>
            <a:endParaRPr lang="sk-SK" dirty="0"/>
          </a:p>
          <a:p>
            <a:endParaRPr lang="sk-SK" dirty="0" smtClean="0"/>
          </a:p>
          <a:p>
            <a:endParaRPr lang="sk-SK" dirty="0"/>
          </a:p>
          <a:p>
            <a:r>
              <a:rPr lang="sk-SK" dirty="0">
                <a:solidFill>
                  <a:schemeClr val="tx1"/>
                </a:solidFill>
              </a:rPr>
              <a:t>Obsahuje informácie, ktoré </a:t>
            </a:r>
            <a:r>
              <a:rPr lang="sk-SK" b="1" dirty="0">
                <a:solidFill>
                  <a:schemeClr val="tx1"/>
                </a:solidFill>
              </a:rPr>
              <a:t>ja neviem, ale vedia ich </a:t>
            </a:r>
            <a:r>
              <a:rPr lang="sk-SK" b="1" dirty="0" smtClean="0">
                <a:solidFill>
                  <a:schemeClr val="tx1"/>
                </a:solidFill>
              </a:rPr>
              <a:t>ostatní </a:t>
            </a:r>
          </a:p>
          <a:p>
            <a:r>
              <a:rPr lang="sk-SK" b="1" dirty="0" smtClean="0">
                <a:solidFill>
                  <a:schemeClr val="tx1"/>
                </a:solidFill>
              </a:rPr>
              <a:t>/ </a:t>
            </a:r>
            <a:r>
              <a:rPr lang="sk-SK" i="1" dirty="0">
                <a:solidFill>
                  <a:schemeClr val="tx1"/>
                </a:solidFill>
              </a:rPr>
              <a:t>prejavy dominancie, množstvo drobných verbálnych a najmä neverbálnych prejavov / opakovanie slovíčok, </a:t>
            </a:r>
            <a:r>
              <a:rPr lang="sk-SK" i="1" dirty="0" smtClean="0">
                <a:solidFill>
                  <a:schemeClr val="tx1"/>
                </a:solidFill>
              </a:rPr>
              <a:t>skákanie do reči a gestikulácia </a:t>
            </a:r>
            <a:r>
              <a:rPr lang="sk-SK" i="1" dirty="0">
                <a:solidFill>
                  <a:schemeClr val="tx1"/>
                </a:solidFill>
              </a:rPr>
              <a:t>... </a:t>
            </a:r>
            <a:r>
              <a:rPr lang="sk-SK" i="1" dirty="0" smtClean="0">
                <a:solidFill>
                  <a:schemeClr val="tx1"/>
                </a:solidFill>
              </a:rPr>
              <a:t>/</a:t>
            </a:r>
            <a:endParaRPr lang="sk-SK" b="1" i="1" dirty="0" smtClean="0">
              <a:solidFill>
                <a:schemeClr val="tx1"/>
              </a:solidFill>
            </a:endParaRPr>
          </a:p>
          <a:p>
            <a:endParaRPr lang="sk-SK" b="1" dirty="0" smtClean="0">
              <a:solidFill>
                <a:schemeClr val="tx1"/>
              </a:solidFill>
            </a:endParaRPr>
          </a:p>
          <a:p>
            <a:r>
              <a:rPr lang="sk-SK" dirty="0">
                <a:solidFill>
                  <a:schemeClr val="tx1"/>
                </a:solidFill>
              </a:rPr>
              <a:t>Keď je dominantné slepé miesto –</a:t>
            </a:r>
            <a:r>
              <a:rPr lang="sk-SK" dirty="0" smtClean="0">
                <a:solidFill>
                  <a:schemeClr val="tx1"/>
                </a:solidFill>
              </a:rPr>
              <a:t>tzv. - </a:t>
            </a:r>
            <a:r>
              <a:rPr lang="sk-SK" dirty="0" smtClean="0">
                <a:solidFill>
                  <a:srgbClr val="FF0000"/>
                </a:solidFill>
              </a:rPr>
              <a:t>„ </a:t>
            </a:r>
            <a:r>
              <a:rPr lang="sk-SK" b="1" dirty="0">
                <a:solidFill>
                  <a:srgbClr val="FF0000"/>
                </a:solidFill>
              </a:rPr>
              <a:t>slon v porceláne</a:t>
            </a:r>
            <a:r>
              <a:rPr lang="sk-SK" dirty="0">
                <a:solidFill>
                  <a:srgbClr val="FF0000"/>
                </a:solidFill>
              </a:rPr>
              <a:t>“ </a:t>
            </a:r>
            <a:r>
              <a:rPr lang="sk-SK" dirty="0">
                <a:solidFill>
                  <a:schemeClr val="tx1"/>
                </a:solidFill>
              </a:rPr>
              <a:t>– nepočúva spätnú väzbu .</a:t>
            </a:r>
          </a:p>
          <a:p>
            <a:endParaRPr lang="sk-SK" dirty="0">
              <a:solidFill>
                <a:schemeClr val="tx1"/>
              </a:solidFill>
            </a:endParaRPr>
          </a:p>
          <a:p>
            <a:endParaRPr lang="sk-SK" dirty="0"/>
          </a:p>
        </p:txBody>
      </p:sp>
      <p:pic>
        <p:nvPicPr>
          <p:cNvPr id="6" name="Obrázok 5"/>
          <p:cNvPicPr/>
          <p:nvPr/>
        </p:nvPicPr>
        <p:blipFill>
          <a:blip r:embed="rId2" cstate="print">
            <a:extLst>
              <a:ext uri="{BEBA8EAE-BF5A-486C-A8C5-ECC9F3942E4B}">
                <a14:imgProps xmlns:a14="http://schemas.microsoft.com/office/drawing/2010/main" xmlns="">
                  <a14:imgLayer r:embed="rId3">
                    <a14:imgEffect>
                      <a14:colorTemperature colorTemp="11200"/>
                    </a14:imgEffect>
                    <a14:imgEffect>
                      <a14:brightnessContrast contrast="-20000"/>
                    </a14:imgEffect>
                  </a14:imgLayer>
                </a14:imgProps>
              </a:ext>
            </a:extLst>
          </a:blip>
          <a:stretch>
            <a:fillRect/>
          </a:stretch>
        </p:blipFill>
        <p:spPr>
          <a:xfrm>
            <a:off x="683568" y="548680"/>
            <a:ext cx="7776864" cy="23042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48264" y="5157191"/>
            <a:ext cx="1209675" cy="1019175"/>
          </a:xfrm>
          <a:prstGeom prst="rect">
            <a:avLst/>
          </a:prstGeom>
          <a:noFill/>
          <a:ln w="9525">
            <a:noFill/>
            <a:miter lim="800000"/>
            <a:headEnd/>
            <a:tailEnd/>
          </a:ln>
          <a:effectLst>
            <a:glow rad="228600">
              <a:schemeClr val="accent2">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xmlns="">
                <a:solidFill>
                  <a:schemeClr val="accent1"/>
                </a:solidFill>
              </a14:hiddenFill>
            </a:ext>
          </a:extLst>
        </p:spPr>
      </p:pic>
      <p:pic>
        <p:nvPicPr>
          <p:cNvPr id="5123"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88448" y="5456286"/>
            <a:ext cx="1207288" cy="11410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71700389"/>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827584" y="692696"/>
            <a:ext cx="7772400" cy="748680"/>
          </a:xfrm>
        </p:spPr>
        <p:txBody>
          <a:bodyPr>
            <a:normAutofit fontScale="90000"/>
          </a:bodyPr>
          <a:lstStyle/>
          <a:p>
            <a:endParaRPr lang="sk-SK" dirty="0"/>
          </a:p>
        </p:txBody>
      </p:sp>
      <p:sp>
        <p:nvSpPr>
          <p:cNvPr id="5" name="Podnadpis 4"/>
          <p:cNvSpPr>
            <a:spLocks noGrp="1"/>
          </p:cNvSpPr>
          <p:nvPr>
            <p:ph type="subTitle" idx="1"/>
          </p:nvPr>
        </p:nvSpPr>
        <p:spPr>
          <a:xfrm>
            <a:off x="683568" y="1916832"/>
            <a:ext cx="7560840" cy="3816424"/>
          </a:xfrm>
        </p:spPr>
        <p:txBody>
          <a:bodyPr>
            <a:normAutofit/>
          </a:bodyPr>
          <a:lstStyle/>
          <a:p>
            <a:endParaRPr lang="sk-SK" dirty="0" smtClean="0"/>
          </a:p>
          <a:p>
            <a:endParaRPr lang="sk-SK" dirty="0"/>
          </a:p>
          <a:p>
            <a:endParaRPr lang="sk-SK" dirty="0" smtClean="0"/>
          </a:p>
          <a:p>
            <a:endParaRPr lang="sk-SK" dirty="0" smtClean="0"/>
          </a:p>
          <a:p>
            <a:r>
              <a:rPr lang="sk-SK" dirty="0">
                <a:solidFill>
                  <a:schemeClr val="tx1"/>
                </a:solidFill>
              </a:rPr>
              <a:t>Obsahuje informácie, ktoré </a:t>
            </a:r>
            <a:r>
              <a:rPr lang="sk-SK" b="1" dirty="0">
                <a:solidFill>
                  <a:schemeClr val="tx1"/>
                </a:solidFill>
              </a:rPr>
              <a:t>ja o sebe viem, aj iní ľudia ich o mne </a:t>
            </a:r>
            <a:r>
              <a:rPr lang="sk-SK" b="1" dirty="0" smtClean="0">
                <a:solidFill>
                  <a:schemeClr val="tx1"/>
                </a:solidFill>
              </a:rPr>
              <a:t>vedia  </a:t>
            </a:r>
          </a:p>
          <a:p>
            <a:r>
              <a:rPr lang="sk-SK" b="1" dirty="0" smtClean="0">
                <a:solidFill>
                  <a:schemeClr val="tx1"/>
                </a:solidFill>
              </a:rPr>
              <a:t>/ </a:t>
            </a:r>
            <a:r>
              <a:rPr lang="sk-SK" i="1" dirty="0" smtClean="0">
                <a:solidFill>
                  <a:schemeClr val="tx1"/>
                </a:solidFill>
              </a:rPr>
              <a:t>informácie</a:t>
            </a:r>
            <a:r>
              <a:rPr lang="sk-SK" i="1" dirty="0">
                <a:solidFill>
                  <a:schemeClr val="tx1"/>
                </a:solidFill>
              </a:rPr>
              <a:t>, ktoré sa týkajú zovňajšku človeka, prejavov správania, zverejnených informácií o jeho živote, skúsenostiach, zážitkoch, profesionálnom či rodinnom zázemí a </a:t>
            </a:r>
            <a:r>
              <a:rPr lang="sk-SK" i="1" dirty="0" smtClean="0">
                <a:solidFill>
                  <a:schemeClr val="tx1"/>
                </a:solidFill>
              </a:rPr>
              <a:t>pod./</a:t>
            </a:r>
            <a:endParaRPr lang="sk-SK" i="1" dirty="0">
              <a:solidFill>
                <a:schemeClr val="tx1"/>
              </a:solidFill>
            </a:endParaRPr>
          </a:p>
        </p:txBody>
      </p:sp>
      <p:pic>
        <p:nvPicPr>
          <p:cNvPr id="6" name="Obrázok 5"/>
          <p:cNvPicPr/>
          <p:nvPr/>
        </p:nvPicPr>
        <p:blipFill>
          <a:blip r:embed="rId2" cstate="print">
            <a:extLst>
              <a:ext uri="{BEBA8EAE-BF5A-486C-A8C5-ECC9F3942E4B}">
                <a14:imgProps xmlns:a14="http://schemas.microsoft.com/office/drawing/2010/main" xmlns="">
                  <a14:imgLayer r:embed="rId3">
                    <a14:imgEffect>
                      <a14:colorTemperature colorTemp="11200"/>
                    </a14:imgEffect>
                    <a14:imgEffect>
                      <a14:brightnessContrast contrast="-40000"/>
                    </a14:imgEffect>
                  </a14:imgLayer>
                </a14:imgProps>
              </a:ext>
            </a:extLst>
          </a:blip>
          <a:stretch>
            <a:fillRect/>
          </a:stretch>
        </p:blipFill>
        <p:spPr>
          <a:xfrm>
            <a:off x="899592" y="764704"/>
            <a:ext cx="7560840" cy="23762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067944" y="5373216"/>
            <a:ext cx="1428750" cy="14287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15690579"/>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gs>
            <a:gs pos="39999">
              <a:srgbClr val="85C2FF"/>
            </a:gs>
            <a:gs pos="70000">
              <a:srgbClr val="C4D6EB"/>
            </a:gs>
            <a:gs pos="100000">
              <a:srgbClr val="FFEBFA"/>
            </a:gs>
          </a:gsLst>
          <a:lin ang="5400000" scaled="1"/>
          <a:tileRect/>
        </a:gradFill>
        <a:effectLst/>
      </p:bgPr>
    </p:bg>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467544" y="1124744"/>
            <a:ext cx="8280919" cy="5001419"/>
          </a:xfrm>
        </p:spPr>
        <p:txBody>
          <a:bodyPr/>
          <a:lstStyle/>
          <a:p>
            <a:endParaRPr lang="sk-SK" dirty="0" smtClean="0"/>
          </a:p>
          <a:p>
            <a:endParaRPr lang="sk-SK" dirty="0"/>
          </a:p>
          <a:p>
            <a:pPr marL="0" indent="0">
              <a:buNone/>
            </a:pPr>
            <a:r>
              <a:rPr lang="sk-SK" dirty="0" smtClean="0"/>
              <a:t>       </a:t>
            </a:r>
            <a:r>
              <a:rPr lang="sk-SK" sz="6000" b="1" dirty="0" smtClean="0">
                <a:solidFill>
                  <a:srgbClr val="FF0000"/>
                </a:solidFill>
              </a:rPr>
              <a:t>       </a:t>
            </a:r>
            <a:r>
              <a:rPr lang="sk-SK" sz="7200" b="1" dirty="0" smtClean="0">
                <a:solidFill>
                  <a:srgbClr val="FF0000"/>
                </a:solidFill>
              </a:rPr>
              <a:t>Spätná   väzba</a:t>
            </a:r>
            <a:endParaRPr lang="sk-SK" sz="7200" b="1" dirty="0">
              <a:solidFill>
                <a:srgbClr val="FF0000"/>
              </a:solidFill>
            </a:endParaRPr>
          </a:p>
        </p:txBody>
      </p:sp>
      <p:sp>
        <p:nvSpPr>
          <p:cNvPr id="3" name="Nadpis 2"/>
          <p:cNvSpPr>
            <a:spLocks noGrp="1"/>
          </p:cNvSpPr>
          <p:nvPr>
            <p:ph type="title"/>
          </p:nvPr>
        </p:nvSpPr>
        <p:spPr/>
        <p:txBody>
          <a:bodyPr/>
          <a:lstStyle/>
          <a:p>
            <a:endParaRPr lang="sk-SK"/>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19872" y="4293096"/>
            <a:ext cx="2448272" cy="1512168"/>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23459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lumMod val="20000"/>
                <a:lumOff val="80000"/>
              </a:schemeClr>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2060848"/>
            <a:ext cx="7408333" cy="4065315"/>
          </a:xfrm>
        </p:spPr>
        <p:txBody>
          <a:bodyPr/>
          <a:lstStyle/>
          <a:p>
            <a:pPr marL="0" indent="0">
              <a:buNone/>
            </a:pPr>
            <a:r>
              <a:rPr lang="sk-SK" sz="3200" dirty="0" smtClean="0">
                <a:solidFill>
                  <a:srgbClr val="FF0000"/>
                </a:solidFill>
                <a:latin typeface="Times New Roman" pitchFamily="18" charset="0"/>
                <a:cs typeface="Times New Roman" pitchFamily="18" charset="0"/>
              </a:rPr>
              <a:t>                    4 P  spätnej väzby :</a:t>
            </a:r>
          </a:p>
          <a:p>
            <a:endParaRPr lang="sk-SK" dirty="0"/>
          </a:p>
          <a:p>
            <a:r>
              <a:rPr lang="sk-SK" sz="3200" b="1" dirty="0" smtClean="0">
                <a:solidFill>
                  <a:schemeClr val="tx1"/>
                </a:solidFill>
                <a:latin typeface="Times New Roman" pitchFamily="18" charset="0"/>
                <a:cs typeface="Times New Roman" pitchFamily="18" charset="0"/>
              </a:rPr>
              <a:t>Poďakovať</a:t>
            </a:r>
          </a:p>
          <a:p>
            <a:r>
              <a:rPr lang="sk-SK" sz="3200" b="1" dirty="0" smtClean="0">
                <a:solidFill>
                  <a:schemeClr val="tx1"/>
                </a:solidFill>
                <a:latin typeface="Times New Roman" pitchFamily="18" charset="0"/>
                <a:cs typeface="Times New Roman" pitchFamily="18" charset="0"/>
              </a:rPr>
              <a:t>Pochopiť</a:t>
            </a:r>
          </a:p>
          <a:p>
            <a:r>
              <a:rPr lang="sk-SK" sz="3200" b="1" dirty="0" smtClean="0">
                <a:solidFill>
                  <a:schemeClr val="tx1"/>
                </a:solidFill>
                <a:latin typeface="Times New Roman" pitchFamily="18" charset="0"/>
                <a:cs typeface="Times New Roman" pitchFamily="18" charset="0"/>
              </a:rPr>
              <a:t>Prehodnotiť</a:t>
            </a:r>
          </a:p>
          <a:p>
            <a:r>
              <a:rPr lang="sk-SK" sz="3200" b="1" dirty="0" smtClean="0">
                <a:solidFill>
                  <a:schemeClr val="tx1"/>
                </a:solidFill>
                <a:latin typeface="Times New Roman" pitchFamily="18" charset="0"/>
                <a:cs typeface="Times New Roman" pitchFamily="18" charset="0"/>
              </a:rPr>
              <a:t>Použiť</a:t>
            </a:r>
          </a:p>
          <a:p>
            <a:pPr marL="0" indent="0">
              <a:buNone/>
            </a:pPr>
            <a:endParaRPr lang="sk-SK" dirty="0"/>
          </a:p>
        </p:txBody>
      </p:sp>
      <p:sp>
        <p:nvSpPr>
          <p:cNvPr id="3" name="Nadpis 2"/>
          <p:cNvSpPr>
            <a:spLocks noGrp="1"/>
          </p:cNvSpPr>
          <p:nvPr>
            <p:ph type="title"/>
          </p:nvPr>
        </p:nvSpPr>
        <p:spPr>
          <a:solidFill>
            <a:schemeClr val="accent1">
              <a:lumMod val="60000"/>
              <a:lumOff val="40000"/>
            </a:schemeClr>
          </a:solidFill>
          <a:ln w="38100">
            <a:solidFill>
              <a:schemeClr val="tx1"/>
            </a:solidFill>
          </a:ln>
        </p:spPr>
        <p:txBody>
          <a:bodyPr>
            <a:normAutofit/>
          </a:bodyPr>
          <a:lstStyle/>
          <a:p>
            <a:r>
              <a:rPr lang="sk-SK" sz="4900" b="1" dirty="0" smtClean="0">
                <a:solidFill>
                  <a:srgbClr val="0070C0"/>
                </a:solidFill>
                <a:latin typeface="Times New Roman" pitchFamily="18" charset="0"/>
                <a:cs typeface="Times New Roman" pitchFamily="18" charset="0"/>
              </a:rPr>
              <a:t>Spätná väzba  </a:t>
            </a:r>
            <a:r>
              <a:rPr lang="sk-SK" dirty="0" smtClean="0">
                <a:solidFill>
                  <a:schemeClr val="tx1"/>
                </a:solidFill>
              </a:rPr>
              <a:t>je  </a:t>
            </a:r>
            <a:r>
              <a:rPr lang="sk-SK" b="1" dirty="0" smtClean="0">
                <a:solidFill>
                  <a:srgbClr val="C00000"/>
                </a:solidFill>
                <a:latin typeface="Times New Roman" pitchFamily="18" charset="0"/>
                <a:cs typeface="Times New Roman" pitchFamily="18" charset="0"/>
              </a:rPr>
              <a:t>DAR</a:t>
            </a:r>
            <a:r>
              <a:rPr lang="sk-SK" dirty="0" smtClean="0">
                <a:solidFill>
                  <a:schemeClr val="tx1"/>
                </a:solidFill>
              </a:rPr>
              <a:t> </a:t>
            </a:r>
            <a:endParaRPr lang="sk-SK" dirty="0">
              <a:solidFill>
                <a:schemeClr val="tx1"/>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16016" y="5445224"/>
            <a:ext cx="1428750" cy="895350"/>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86849" y="2433688"/>
            <a:ext cx="1247775" cy="1123950"/>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1644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764704"/>
            <a:ext cx="7990656" cy="2304256"/>
          </a:xfrm>
        </p:spPr>
        <p:txBody>
          <a:bodyPr>
            <a:normAutofit fontScale="90000"/>
          </a:bodyPr>
          <a:lstStyle/>
          <a:p>
            <a:r>
              <a:rPr lang="sk-SK" b="1" dirty="0" smtClean="0">
                <a:solidFill>
                  <a:schemeClr val="tx1"/>
                </a:solidFill>
              </a:rPr>
              <a:t/>
            </a:r>
            <a:br>
              <a:rPr lang="sk-SK" b="1" dirty="0" smtClean="0">
                <a:solidFill>
                  <a:schemeClr val="tx1"/>
                </a:solidFill>
              </a:rPr>
            </a:br>
            <a:r>
              <a:rPr lang="sk-SK" b="1" dirty="0" smtClean="0">
                <a:solidFill>
                  <a:schemeClr val="tx1"/>
                </a:solidFill>
              </a:rPr>
              <a:t>5. skupinové stretnutie </a:t>
            </a:r>
            <a:br>
              <a:rPr lang="sk-SK" b="1" dirty="0" smtClean="0">
                <a:solidFill>
                  <a:schemeClr val="tx1"/>
                </a:solidFill>
              </a:rPr>
            </a:br>
            <a:r>
              <a:rPr lang="sk-SK" sz="5300" b="1" dirty="0" smtClean="0">
                <a:solidFill>
                  <a:srgbClr val="FF0000"/>
                </a:solidFill>
              </a:rPr>
              <a:t>Moje silné stránky II /</a:t>
            </a:r>
            <a:r>
              <a:rPr lang="sk-SK" sz="5300" b="1" dirty="0" err="1" smtClean="0">
                <a:solidFill>
                  <a:srgbClr val="FF0000"/>
                </a:solidFill>
              </a:rPr>
              <a:t>Sebahodnotenie</a:t>
            </a:r>
            <a:r>
              <a:rPr lang="sk-SK" sz="5300" b="1" dirty="0" smtClean="0">
                <a:solidFill>
                  <a:srgbClr val="FF0000"/>
                </a:solidFill>
              </a:rPr>
              <a:t> </a:t>
            </a:r>
            <a:endParaRPr lang="sk-SK" sz="2200" b="1" dirty="0">
              <a:solidFill>
                <a:schemeClr val="tx1"/>
              </a:solidFill>
            </a:endParaRPr>
          </a:p>
        </p:txBody>
      </p:sp>
      <p:sp>
        <p:nvSpPr>
          <p:cNvPr id="3" name="Podnadpis 2"/>
          <p:cNvSpPr>
            <a:spLocks noGrp="1"/>
          </p:cNvSpPr>
          <p:nvPr>
            <p:ph type="subTitle" idx="1"/>
          </p:nvPr>
        </p:nvSpPr>
        <p:spPr>
          <a:xfrm>
            <a:off x="4211960" y="5373216"/>
            <a:ext cx="4536504" cy="1080120"/>
          </a:xfrm>
        </p:spPr>
        <p:txBody>
          <a:bodyPr>
            <a:normAutofit/>
          </a:bodyPr>
          <a:lstStyle/>
          <a:p>
            <a:r>
              <a:rPr lang="sk-SK" dirty="0" smtClean="0">
                <a:solidFill>
                  <a:schemeClr val="tx1"/>
                </a:solidFill>
              </a:rPr>
              <a:t> </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3573016"/>
            <a:ext cx="3168352" cy="15841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6253239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2">
                <a:lumMod val="20000"/>
                <a:lumOff val="80000"/>
              </a:schemeClr>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0" y="1340768"/>
            <a:ext cx="9144000" cy="5040560"/>
          </a:xfrm>
        </p:spPr>
        <p:txBody>
          <a:bodyPr numCol="1"/>
          <a:lstStyle/>
          <a:p>
            <a:endParaRPr lang="sk-SK" dirty="0" smtClean="0">
              <a:solidFill>
                <a:schemeClr val="tx1"/>
              </a:solidFill>
              <a:latin typeface="Times New Roman" pitchFamily="18" charset="0"/>
              <a:cs typeface="Times New Roman" pitchFamily="18" charset="0"/>
            </a:endParaRPr>
          </a:p>
          <a:p>
            <a:r>
              <a:rPr lang="sk-SK" b="1" dirty="0" smtClean="0">
                <a:solidFill>
                  <a:schemeClr val="tx1"/>
                </a:solidFill>
                <a:latin typeface="Times New Roman" pitchFamily="18" charset="0"/>
                <a:cs typeface="Times New Roman" pitchFamily="18" charset="0"/>
              </a:rPr>
              <a:t>- konkrétna                                               - všeobecná                                                      </a:t>
            </a:r>
            <a:endParaRPr lang="sk-SK" b="1" i="1" dirty="0" smtClean="0">
              <a:solidFill>
                <a:schemeClr val="tx1"/>
              </a:solidFill>
              <a:latin typeface="Times New Roman" pitchFamily="18" charset="0"/>
              <a:cs typeface="Times New Roman" pitchFamily="18" charset="0"/>
            </a:endParaRPr>
          </a:p>
          <a:p>
            <a:r>
              <a:rPr lang="sk-SK" b="1" dirty="0" smtClean="0">
                <a:solidFill>
                  <a:schemeClr val="tx1"/>
                </a:solidFill>
                <a:latin typeface="Times New Roman" pitchFamily="18" charset="0"/>
                <a:cs typeface="Times New Roman" pitchFamily="18" charset="0"/>
              </a:rPr>
              <a:t>- popisná                                                   - hodnotiaca    </a:t>
            </a:r>
          </a:p>
          <a:p>
            <a:r>
              <a:rPr lang="sk-SK" b="1" dirty="0" smtClean="0">
                <a:solidFill>
                  <a:schemeClr val="tx1"/>
                </a:solidFill>
                <a:latin typeface="Times New Roman" pitchFamily="18" charset="0"/>
                <a:cs typeface="Times New Roman" pitchFamily="18" charset="0"/>
              </a:rPr>
              <a:t>- s dôrazom na vec                                   - s dôrazom na osobu</a:t>
            </a:r>
          </a:p>
          <a:p>
            <a:r>
              <a:rPr lang="sk-SK" b="1" dirty="0" smtClean="0">
                <a:solidFill>
                  <a:schemeClr val="tx1"/>
                </a:solidFill>
                <a:latin typeface="Times New Roman" pitchFamily="18" charset="0"/>
                <a:cs typeface="Times New Roman" pitchFamily="18" charset="0"/>
              </a:rPr>
              <a:t>- jasná                                                       - zahmlená</a:t>
            </a:r>
          </a:p>
          <a:p>
            <a:r>
              <a:rPr lang="sk-SK" b="1" dirty="0" smtClean="0">
                <a:solidFill>
                  <a:schemeClr val="tx1"/>
                </a:solidFill>
                <a:latin typeface="Times New Roman" pitchFamily="18" charset="0"/>
                <a:cs typeface="Times New Roman" pitchFamily="18" charset="0"/>
              </a:rPr>
              <a:t>- orientovaná na budúcnosť                  - orientovaná na minulosť</a:t>
            </a:r>
          </a:p>
          <a:p>
            <a:r>
              <a:rPr lang="sk-SK" b="1" dirty="0" smtClean="0">
                <a:solidFill>
                  <a:schemeClr val="tx1"/>
                </a:solidFill>
                <a:latin typeface="Times New Roman" pitchFamily="18" charset="0"/>
                <a:cs typeface="Times New Roman" pitchFamily="18" charset="0"/>
              </a:rPr>
              <a:t>- JA forma                                                - TY forma</a:t>
            </a:r>
          </a:p>
          <a:p>
            <a:r>
              <a:rPr lang="sk-SK" b="1" dirty="0" smtClean="0">
                <a:solidFill>
                  <a:schemeClr val="tx1"/>
                </a:solidFill>
                <a:latin typeface="Times New Roman" pitchFamily="18" charset="0"/>
                <a:cs typeface="Times New Roman" pitchFamily="18" charset="0"/>
              </a:rPr>
              <a:t>- podpora                                                  - útok</a:t>
            </a:r>
          </a:p>
          <a:p>
            <a:r>
              <a:rPr lang="sk-SK" b="1" dirty="0" smtClean="0">
                <a:solidFill>
                  <a:schemeClr val="tx1"/>
                </a:solidFill>
                <a:latin typeface="Times New Roman" pitchFamily="18" charset="0"/>
                <a:cs typeface="Times New Roman" pitchFamily="18" charset="0"/>
              </a:rPr>
              <a:t>- hľadá riešenie                                        - hľadá vinníka</a:t>
            </a:r>
          </a:p>
          <a:p>
            <a:endParaRPr lang="sk-SK" b="1" dirty="0">
              <a:solidFill>
                <a:schemeClr val="tx1"/>
              </a:solidFill>
              <a:latin typeface="Times New Roman" pitchFamily="18" charset="0"/>
              <a:cs typeface="Times New Roman" pitchFamily="18" charset="0"/>
            </a:endParaRPr>
          </a:p>
        </p:txBody>
      </p:sp>
      <p:sp>
        <p:nvSpPr>
          <p:cNvPr id="3" name="Nadpis 2"/>
          <p:cNvSpPr>
            <a:spLocks noGrp="1"/>
          </p:cNvSpPr>
          <p:nvPr>
            <p:ph type="title"/>
          </p:nvPr>
        </p:nvSpPr>
        <p:spPr>
          <a:xfrm>
            <a:off x="457200" y="338328"/>
            <a:ext cx="8229600" cy="858424"/>
          </a:xfrm>
          <a:solidFill>
            <a:schemeClr val="accent1">
              <a:lumMod val="60000"/>
              <a:lumOff val="40000"/>
            </a:schemeClr>
          </a:solidFill>
          <a:ln w="38100">
            <a:solidFill>
              <a:schemeClr val="tx1"/>
            </a:solidFill>
          </a:ln>
        </p:spPr>
        <p:txBody>
          <a:bodyPr numCol="2">
            <a:normAutofit/>
          </a:bodyPr>
          <a:lstStyle/>
          <a:p>
            <a:r>
              <a:rPr lang="sk-SK" sz="3200" b="1" dirty="0" smtClean="0">
                <a:solidFill>
                  <a:srgbClr val="FF0000"/>
                </a:solidFill>
                <a:latin typeface="Times New Roman" pitchFamily="18" charset="0"/>
                <a:cs typeface="Times New Roman" pitchFamily="18" charset="0"/>
              </a:rPr>
              <a:t>Spätná väzba               Kritika   </a:t>
            </a:r>
            <a:r>
              <a:rPr lang="sk-SK" sz="2800" dirty="0" smtClean="0">
                <a:solidFill>
                  <a:srgbClr val="FF0000"/>
                </a:solidFill>
                <a:latin typeface="Times New Roman" pitchFamily="18" charset="0"/>
                <a:cs typeface="Times New Roman" pitchFamily="18" charset="0"/>
              </a:rPr>
              <a:t>    </a:t>
            </a:r>
            <a:endParaRPr lang="sk-SK" sz="2800"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5517232"/>
            <a:ext cx="998984" cy="998984"/>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Rovná spojnica 4"/>
          <p:cNvCxnSpPr/>
          <p:nvPr/>
        </p:nvCxnSpPr>
        <p:spPr>
          <a:xfrm>
            <a:off x="4572000" y="620688"/>
            <a:ext cx="72008" cy="58955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84168" y="5516574"/>
            <a:ext cx="1584176" cy="999642"/>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13923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611560" y="1772816"/>
            <a:ext cx="8352927" cy="4353347"/>
          </a:xfrm>
        </p:spPr>
        <p:txBody>
          <a:bodyPr>
            <a:normAutofit/>
          </a:bodyPr>
          <a:lstStyle/>
          <a:p>
            <a:r>
              <a:rPr lang="sk-SK" sz="2800" b="1" dirty="0" smtClean="0">
                <a:solidFill>
                  <a:schemeClr val="tx1"/>
                </a:solidFill>
                <a:latin typeface="Times New Roman" pitchFamily="18" charset="0"/>
                <a:cs typeface="Times New Roman" pitchFamily="18" charset="0"/>
              </a:rPr>
              <a:t>- bezprostredne po akcii</a:t>
            </a:r>
          </a:p>
          <a:p>
            <a:r>
              <a:rPr lang="sk-SK" sz="2800" b="1" dirty="0" smtClean="0">
                <a:solidFill>
                  <a:schemeClr val="tx1"/>
                </a:solidFill>
                <a:latin typeface="Times New Roman" pitchFamily="18" charset="0"/>
                <a:cs typeface="Times New Roman" pitchFamily="18" charset="0"/>
              </a:rPr>
              <a:t>- </a:t>
            </a:r>
            <a:r>
              <a:rPr lang="sk-SK" sz="2800" b="1" dirty="0" smtClean="0">
                <a:solidFill>
                  <a:schemeClr val="accent3">
                    <a:lumMod val="50000"/>
                  </a:schemeClr>
                </a:solidFill>
                <a:latin typeface="Times New Roman" pitchFamily="18" charset="0"/>
                <a:cs typeface="Times New Roman" pitchFamily="18" charset="0"/>
              </a:rPr>
              <a:t>priamo dotyčnej osobe</a:t>
            </a:r>
          </a:p>
          <a:p>
            <a:r>
              <a:rPr lang="sk-SK" sz="2800" b="1" dirty="0" smtClean="0">
                <a:solidFill>
                  <a:schemeClr val="tx1"/>
                </a:solidFill>
                <a:latin typeface="Times New Roman" pitchFamily="18" charset="0"/>
                <a:cs typeface="Times New Roman" pitchFamily="18" charset="0"/>
              </a:rPr>
              <a:t>- neviaž ju na žiadne podmienky</a:t>
            </a:r>
          </a:p>
          <a:p>
            <a:r>
              <a:rPr lang="sk-SK" sz="2800" b="1" dirty="0" smtClean="0">
                <a:solidFill>
                  <a:schemeClr val="tx1"/>
                </a:solidFill>
                <a:latin typeface="Times New Roman" pitchFamily="18" charset="0"/>
                <a:cs typeface="Times New Roman" pitchFamily="18" charset="0"/>
              </a:rPr>
              <a:t>- </a:t>
            </a:r>
            <a:r>
              <a:rPr lang="sk-SK" sz="2800" b="1" dirty="0" smtClean="0">
                <a:solidFill>
                  <a:schemeClr val="accent3">
                    <a:lumMod val="50000"/>
                  </a:schemeClr>
                </a:solidFill>
                <a:latin typeface="Times New Roman" pitchFamily="18" charset="0"/>
                <a:cs typeface="Times New Roman" pitchFamily="18" charset="0"/>
              </a:rPr>
              <a:t>nie veľa informácií naraz</a:t>
            </a:r>
          </a:p>
          <a:p>
            <a:r>
              <a:rPr lang="sk-SK" sz="2800" b="1" dirty="0" smtClean="0">
                <a:solidFill>
                  <a:schemeClr val="tx1"/>
                </a:solidFill>
                <a:latin typeface="Times New Roman" pitchFamily="18" charset="0"/>
                <a:cs typeface="Times New Roman" pitchFamily="18" charset="0"/>
              </a:rPr>
              <a:t>- rozlišuj, čo je ešte pozorovanie a čo už hodnotenie</a:t>
            </a:r>
          </a:p>
          <a:p>
            <a:r>
              <a:rPr lang="sk-SK" sz="2800" b="1" dirty="0" smtClean="0">
                <a:solidFill>
                  <a:schemeClr val="tx1"/>
                </a:solidFill>
                <a:latin typeface="Times New Roman" pitchFamily="18" charset="0"/>
                <a:cs typeface="Times New Roman" pitchFamily="18" charset="0"/>
              </a:rPr>
              <a:t>- </a:t>
            </a:r>
            <a:r>
              <a:rPr lang="sk-SK" sz="2800" b="1" dirty="0" smtClean="0">
                <a:solidFill>
                  <a:schemeClr val="accent3">
                    <a:lumMod val="50000"/>
                  </a:schemeClr>
                </a:solidFill>
                <a:latin typeface="Times New Roman" pitchFamily="18" charset="0"/>
                <a:cs typeface="Times New Roman" pitchFamily="18" charset="0"/>
              </a:rPr>
              <a:t>citlivo sledovať ako je prijímaná SV </a:t>
            </a:r>
            <a:endParaRPr lang="sk-SK" sz="2800" b="1" dirty="0">
              <a:solidFill>
                <a:schemeClr val="accent3">
                  <a:lumMod val="50000"/>
                </a:schemeClr>
              </a:solidFill>
              <a:latin typeface="Times New Roman" pitchFamily="18" charset="0"/>
              <a:cs typeface="Times New Roman" pitchFamily="18" charset="0"/>
            </a:endParaRPr>
          </a:p>
        </p:txBody>
      </p:sp>
      <p:sp>
        <p:nvSpPr>
          <p:cNvPr id="3" name="Nadpis 2"/>
          <p:cNvSpPr>
            <a:spLocks noGrp="1"/>
          </p:cNvSpPr>
          <p:nvPr>
            <p:ph type="title"/>
          </p:nvPr>
        </p:nvSpPr>
        <p:spPr>
          <a:solidFill>
            <a:schemeClr val="accent1">
              <a:lumMod val="60000"/>
              <a:lumOff val="40000"/>
            </a:schemeClr>
          </a:solidFill>
          <a:ln w="38100">
            <a:solidFill>
              <a:schemeClr val="tx1"/>
            </a:solidFill>
          </a:ln>
        </p:spPr>
        <p:txBody>
          <a:bodyPr/>
          <a:lstStyle/>
          <a:p>
            <a:r>
              <a:rPr lang="sk-SK" b="1" dirty="0" smtClean="0">
                <a:solidFill>
                  <a:srgbClr val="C00000"/>
                </a:solidFill>
                <a:latin typeface="Times New Roman" pitchFamily="18" charset="0"/>
                <a:cs typeface="Times New Roman" pitchFamily="18" charset="0"/>
              </a:rPr>
              <a:t>Dávajúci -  spätnú   väzbu :</a:t>
            </a:r>
            <a:endParaRPr lang="sk-SK" b="1" dirty="0">
              <a:solidFill>
                <a:srgbClr val="C0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07903" y="5229200"/>
            <a:ext cx="2019429" cy="1181100"/>
          </a:xfrm>
          <a:prstGeom prst="rect">
            <a:avLst/>
          </a:prstGeom>
          <a:noFill/>
          <a:ln w="571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67978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1988840"/>
            <a:ext cx="7408333" cy="4137323"/>
          </a:xfrm>
          <a:noFill/>
        </p:spPr>
        <p:txBody>
          <a:bodyPr/>
          <a:lstStyle/>
          <a:p>
            <a:r>
              <a:rPr lang="sk-SK" dirty="0" smtClean="0"/>
              <a:t>- </a:t>
            </a:r>
            <a:r>
              <a:rPr lang="sk-SK" sz="2800" b="1" dirty="0" smtClean="0">
                <a:solidFill>
                  <a:schemeClr val="tx1"/>
                </a:solidFill>
                <a:latin typeface="Times New Roman" pitchFamily="18" charset="0"/>
                <a:cs typeface="Times New Roman" pitchFamily="18" charset="0"/>
              </a:rPr>
              <a:t>ber   SV ako informáciu</a:t>
            </a:r>
          </a:p>
          <a:p>
            <a:endParaRPr lang="sk-SK" sz="2800" b="1" dirty="0" smtClean="0">
              <a:solidFill>
                <a:schemeClr val="tx1"/>
              </a:solidFill>
              <a:latin typeface="Times New Roman" pitchFamily="18" charset="0"/>
              <a:cs typeface="Times New Roman" pitchFamily="18" charset="0"/>
            </a:endParaRPr>
          </a:p>
          <a:p>
            <a:r>
              <a:rPr lang="sk-SK" sz="2800" b="1" dirty="0" smtClean="0">
                <a:solidFill>
                  <a:schemeClr val="tx1"/>
                </a:solidFill>
                <a:latin typeface="Times New Roman" pitchFamily="18" charset="0"/>
                <a:cs typeface="Times New Roman" pitchFamily="18" charset="0"/>
              </a:rPr>
              <a:t>- </a:t>
            </a:r>
            <a:r>
              <a:rPr lang="sk-SK" sz="2800" b="1" dirty="0" smtClean="0">
                <a:solidFill>
                  <a:schemeClr val="accent3">
                    <a:lumMod val="50000"/>
                  </a:schemeClr>
                </a:solidFill>
                <a:latin typeface="Times New Roman" pitchFamily="18" charset="0"/>
                <a:cs typeface="Times New Roman" pitchFamily="18" charset="0"/>
              </a:rPr>
              <a:t>nereaguj hneď, neargumentuj, nebráň sa</a:t>
            </a:r>
          </a:p>
          <a:p>
            <a:endParaRPr lang="sk-SK" sz="2800" b="1" dirty="0" smtClean="0">
              <a:solidFill>
                <a:schemeClr val="tx1"/>
              </a:solidFill>
              <a:latin typeface="Times New Roman" pitchFamily="18" charset="0"/>
              <a:cs typeface="Times New Roman" pitchFamily="18" charset="0"/>
            </a:endParaRPr>
          </a:p>
          <a:p>
            <a:r>
              <a:rPr lang="sk-SK" sz="2800" b="1" dirty="0" smtClean="0">
                <a:solidFill>
                  <a:schemeClr val="tx1"/>
                </a:solidFill>
                <a:latin typeface="Times New Roman" pitchFamily="18" charset="0"/>
                <a:cs typeface="Times New Roman" pitchFamily="18" charset="0"/>
              </a:rPr>
              <a:t>- pýtaj si vysvetlenie</a:t>
            </a:r>
          </a:p>
          <a:p>
            <a:endParaRPr lang="sk-SK" sz="2800" b="1" dirty="0" smtClean="0">
              <a:solidFill>
                <a:schemeClr val="tx1"/>
              </a:solidFill>
              <a:latin typeface="Times New Roman" pitchFamily="18" charset="0"/>
              <a:cs typeface="Times New Roman" pitchFamily="18" charset="0"/>
            </a:endParaRPr>
          </a:p>
          <a:p>
            <a:r>
              <a:rPr lang="sk-SK" sz="2800" b="1" dirty="0" smtClean="0">
                <a:solidFill>
                  <a:schemeClr val="tx1"/>
                </a:solidFill>
                <a:latin typeface="Times New Roman" pitchFamily="18" charset="0"/>
                <a:cs typeface="Times New Roman" pitchFamily="18" charset="0"/>
              </a:rPr>
              <a:t>- </a:t>
            </a:r>
            <a:r>
              <a:rPr lang="sk-SK" sz="2800" b="1" dirty="0" smtClean="0">
                <a:solidFill>
                  <a:schemeClr val="accent3">
                    <a:lumMod val="50000"/>
                  </a:schemeClr>
                </a:solidFill>
                <a:latin typeface="Times New Roman" pitchFamily="18" charset="0"/>
                <a:cs typeface="Times New Roman" pitchFamily="18" charset="0"/>
              </a:rPr>
              <a:t>riaď sa 4 P </a:t>
            </a:r>
            <a:endParaRPr lang="sk-SK" sz="2800" b="1" dirty="0">
              <a:solidFill>
                <a:schemeClr val="accent3">
                  <a:lumMod val="50000"/>
                </a:schemeClr>
              </a:solidFill>
              <a:latin typeface="Times New Roman" pitchFamily="18" charset="0"/>
              <a:cs typeface="Times New Roman" pitchFamily="18" charset="0"/>
            </a:endParaRPr>
          </a:p>
        </p:txBody>
      </p:sp>
      <p:sp>
        <p:nvSpPr>
          <p:cNvPr id="3" name="Nadpis 2"/>
          <p:cNvSpPr>
            <a:spLocks noGrp="1"/>
          </p:cNvSpPr>
          <p:nvPr>
            <p:ph type="title"/>
          </p:nvPr>
        </p:nvSpPr>
        <p:spPr>
          <a:solidFill>
            <a:schemeClr val="accent1">
              <a:lumMod val="60000"/>
              <a:lumOff val="40000"/>
            </a:schemeClr>
          </a:solidFill>
          <a:ln w="38100">
            <a:solidFill>
              <a:schemeClr val="tx1"/>
            </a:solidFill>
          </a:ln>
        </p:spPr>
        <p:txBody>
          <a:bodyPr/>
          <a:lstStyle/>
          <a:p>
            <a:r>
              <a:rPr lang="sk-SK" b="1" dirty="0" smtClean="0">
                <a:solidFill>
                  <a:srgbClr val="FF0000"/>
                </a:solidFill>
                <a:latin typeface="Times New Roman" pitchFamily="18" charset="0"/>
                <a:cs typeface="Times New Roman" pitchFamily="18" charset="0"/>
              </a:rPr>
              <a:t>Prijímajúci -  spätnú   väzbu :</a:t>
            </a:r>
            <a:endParaRPr lang="sk-SK" b="1"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72200" y="4365104"/>
            <a:ext cx="2076822" cy="1882985"/>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71740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73000"/>
          </a:schemeClr>
        </a:solidFill>
        <a:effectLst/>
      </p:bgPr>
    </p:bg>
    <p:spTree>
      <p:nvGrpSpPr>
        <p:cNvPr id="1" name=""/>
        <p:cNvGrpSpPr/>
        <p:nvPr/>
      </p:nvGrpSpPr>
      <p:grpSpPr>
        <a:xfrm>
          <a:off x="0" y="0"/>
          <a:ext cx="0" cy="0"/>
          <a:chOff x="0" y="0"/>
          <a:chExt cx="0" cy="0"/>
        </a:xfrm>
      </p:grpSpPr>
      <p:sp>
        <p:nvSpPr>
          <p:cNvPr id="4" name="Nadpis 3"/>
          <p:cNvSpPr>
            <a:spLocks noGrp="1"/>
          </p:cNvSpPr>
          <p:nvPr>
            <p:ph type="ctrTitle"/>
          </p:nvPr>
        </p:nvSpPr>
        <p:spPr>
          <a:xfrm>
            <a:off x="685800" y="620688"/>
            <a:ext cx="7772400" cy="432048"/>
          </a:xfrm>
        </p:spPr>
        <p:txBody>
          <a:bodyPr>
            <a:normAutofit fontScale="90000"/>
          </a:bodyPr>
          <a:lstStyle/>
          <a:p>
            <a:endParaRPr lang="sk-SK" dirty="0"/>
          </a:p>
        </p:txBody>
      </p:sp>
      <p:sp>
        <p:nvSpPr>
          <p:cNvPr id="5" name="Podnadpis 4"/>
          <p:cNvSpPr>
            <a:spLocks noGrp="1"/>
          </p:cNvSpPr>
          <p:nvPr>
            <p:ph type="subTitle" idx="1"/>
          </p:nvPr>
        </p:nvSpPr>
        <p:spPr>
          <a:xfrm>
            <a:off x="251520" y="620688"/>
            <a:ext cx="8640960" cy="5832648"/>
          </a:xfrm>
          <a:solidFill>
            <a:schemeClr val="accent2">
              <a:lumMod val="60000"/>
              <a:lumOff val="40000"/>
            </a:schemeClr>
          </a:solidFill>
        </p:spPr>
        <p:txBody>
          <a:bodyPr>
            <a:normAutofit lnSpcReduction="10000"/>
          </a:bodyPr>
          <a:lstStyle/>
          <a:p>
            <a:endParaRPr lang="sk-SK" sz="2800" dirty="0" smtClean="0">
              <a:solidFill>
                <a:schemeClr val="tx1"/>
              </a:solidFill>
            </a:endParaRPr>
          </a:p>
          <a:p>
            <a:r>
              <a:rPr lang="sk-SK" sz="2800" dirty="0" smtClean="0">
                <a:solidFill>
                  <a:schemeClr val="tx1"/>
                </a:solidFill>
              </a:rPr>
              <a:t>Prílišné sebavedomie </a:t>
            </a:r>
            <a:r>
              <a:rPr lang="sk-SK" sz="3200" b="1" dirty="0" smtClean="0">
                <a:solidFill>
                  <a:srgbClr val="FF0000"/>
                </a:solidFill>
              </a:rPr>
              <a:t>+</a:t>
            </a:r>
            <a:r>
              <a:rPr lang="sk-SK" sz="2800" dirty="0" smtClean="0">
                <a:solidFill>
                  <a:schemeClr val="tx1"/>
                </a:solidFill>
              </a:rPr>
              <a:t> sebadôvera  =  </a:t>
            </a:r>
            <a:r>
              <a:rPr lang="sk-SK" sz="2800" b="1" dirty="0" smtClean="0">
                <a:solidFill>
                  <a:srgbClr val="FF0000"/>
                </a:solidFill>
              </a:rPr>
              <a:t>arogancia</a:t>
            </a:r>
          </a:p>
          <a:p>
            <a:r>
              <a:rPr lang="sk-SK" sz="2800" dirty="0" smtClean="0">
                <a:solidFill>
                  <a:schemeClr val="tx1"/>
                </a:solidFill>
              </a:rPr>
              <a:t>......</a:t>
            </a:r>
          </a:p>
          <a:p>
            <a:r>
              <a:rPr lang="sk-SK" sz="2800" b="1" dirty="0" smtClean="0">
                <a:solidFill>
                  <a:schemeClr val="tx1"/>
                </a:solidFill>
              </a:rPr>
              <a:t>Sebavedomie </a:t>
            </a:r>
            <a:r>
              <a:rPr lang="sk-SK" sz="3200" b="1" dirty="0" smtClean="0">
                <a:solidFill>
                  <a:srgbClr val="FF0000"/>
                </a:solidFill>
              </a:rPr>
              <a:t>+</a:t>
            </a:r>
            <a:r>
              <a:rPr lang="sk-SK" sz="2800" b="1" dirty="0" smtClean="0">
                <a:solidFill>
                  <a:schemeClr val="tx1"/>
                </a:solidFill>
              </a:rPr>
              <a:t> sebadôvera = </a:t>
            </a:r>
            <a:r>
              <a:rPr lang="sk-SK" sz="2800" b="1" dirty="0" smtClean="0">
                <a:solidFill>
                  <a:srgbClr val="FF0000"/>
                </a:solidFill>
              </a:rPr>
              <a:t>prílišné sebavedomie</a:t>
            </a:r>
          </a:p>
          <a:p>
            <a:r>
              <a:rPr lang="sk-SK" sz="2800" dirty="0" smtClean="0">
                <a:solidFill>
                  <a:schemeClr val="tx1"/>
                </a:solidFill>
              </a:rPr>
              <a:t>......</a:t>
            </a:r>
            <a:endParaRPr lang="sk-SK" sz="2800" dirty="0">
              <a:solidFill>
                <a:schemeClr val="tx1"/>
              </a:solidFill>
            </a:endParaRPr>
          </a:p>
          <a:p>
            <a:r>
              <a:rPr lang="sk-SK" sz="2800" dirty="0" smtClean="0">
                <a:solidFill>
                  <a:schemeClr val="tx1"/>
                </a:solidFill>
              </a:rPr>
              <a:t>Prirodzená schopnosť </a:t>
            </a:r>
            <a:r>
              <a:rPr lang="sk-SK" sz="3200" b="1" dirty="0" smtClean="0">
                <a:solidFill>
                  <a:srgbClr val="FF0000"/>
                </a:solidFill>
              </a:rPr>
              <a:t>+</a:t>
            </a:r>
            <a:r>
              <a:rPr lang="sk-SK" sz="3200" b="1" dirty="0" smtClean="0">
                <a:solidFill>
                  <a:schemeClr val="tx1"/>
                </a:solidFill>
              </a:rPr>
              <a:t> </a:t>
            </a:r>
            <a:r>
              <a:rPr lang="sk-SK" sz="2800" dirty="0" smtClean="0">
                <a:solidFill>
                  <a:schemeClr val="tx1"/>
                </a:solidFill>
              </a:rPr>
              <a:t>sebaistota = </a:t>
            </a:r>
            <a:r>
              <a:rPr lang="sk-SK" sz="2600" b="1" dirty="0" smtClean="0">
                <a:solidFill>
                  <a:srgbClr val="0070C0"/>
                </a:solidFill>
              </a:rPr>
              <a:t>zdravé sebavedomie</a:t>
            </a:r>
          </a:p>
          <a:p>
            <a:r>
              <a:rPr lang="sk-SK" sz="2800" dirty="0" smtClean="0">
                <a:solidFill>
                  <a:schemeClr val="tx1"/>
                </a:solidFill>
              </a:rPr>
              <a:t>......</a:t>
            </a:r>
          </a:p>
          <a:p>
            <a:r>
              <a:rPr lang="sk-SK" sz="2800" b="1" dirty="0" smtClean="0">
                <a:solidFill>
                  <a:schemeClr val="tx1"/>
                </a:solidFill>
              </a:rPr>
              <a:t>Schopnosť </a:t>
            </a:r>
            <a:r>
              <a:rPr lang="sk-SK" sz="3200" b="1" dirty="0" smtClean="0">
                <a:solidFill>
                  <a:schemeClr val="accent3">
                    <a:lumMod val="75000"/>
                  </a:schemeClr>
                </a:solidFill>
              </a:rPr>
              <a:t>–</a:t>
            </a:r>
            <a:r>
              <a:rPr lang="sk-SK" sz="2800" b="1" dirty="0" smtClean="0">
                <a:solidFill>
                  <a:schemeClr val="tx1"/>
                </a:solidFill>
              </a:rPr>
              <a:t> sebadôvera = </a:t>
            </a:r>
            <a:r>
              <a:rPr lang="sk-SK" sz="2800" b="1" dirty="0" smtClean="0">
                <a:solidFill>
                  <a:srgbClr val="FF0000"/>
                </a:solidFill>
              </a:rPr>
              <a:t>pochybnosť</a:t>
            </a:r>
          </a:p>
          <a:p>
            <a:r>
              <a:rPr lang="sk-SK" sz="2800" dirty="0" smtClean="0">
                <a:solidFill>
                  <a:schemeClr val="tx1"/>
                </a:solidFill>
              </a:rPr>
              <a:t>.....</a:t>
            </a:r>
          </a:p>
          <a:p>
            <a:r>
              <a:rPr lang="sk-SK" sz="2800" dirty="0" smtClean="0">
                <a:solidFill>
                  <a:schemeClr val="tx1"/>
                </a:solidFill>
              </a:rPr>
              <a:t>Prirodzená schopnosť </a:t>
            </a:r>
            <a:r>
              <a:rPr lang="sk-SK" sz="2800" b="1" dirty="0" smtClean="0">
                <a:solidFill>
                  <a:srgbClr val="FF0000"/>
                </a:solidFill>
              </a:rPr>
              <a:t>–</a:t>
            </a:r>
            <a:r>
              <a:rPr lang="sk-SK" sz="2800" dirty="0" smtClean="0">
                <a:solidFill>
                  <a:schemeClr val="tx1"/>
                </a:solidFill>
              </a:rPr>
              <a:t> sebadôvera – vlastná hodnota = </a:t>
            </a:r>
            <a:r>
              <a:rPr lang="sk-SK" sz="2800" b="1" dirty="0" smtClean="0">
                <a:solidFill>
                  <a:srgbClr val="FF0000"/>
                </a:solidFill>
              </a:rPr>
              <a:t>nízka sebaúcta</a:t>
            </a:r>
            <a:endParaRPr lang="sk-SK" sz="2800" b="1" dirty="0">
              <a:solidFill>
                <a:srgbClr val="FF0000"/>
              </a:solidFill>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69764" y="6098117"/>
            <a:ext cx="917817" cy="685304"/>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528" y="188640"/>
            <a:ext cx="2160240" cy="864096"/>
          </a:xfrm>
          <a:prstGeom prst="rect">
            <a:avLst/>
          </a:prstGeom>
          <a:solidFill>
            <a:schemeClr val="bg1"/>
          </a:solidFill>
          <a:ln w="38100">
            <a:solidFill>
              <a:schemeClr val="tx1"/>
            </a:solidFill>
            <a:miter lim="800000"/>
            <a:headEnd/>
            <a:tailEnd/>
          </a:ln>
          <a:effectLst/>
        </p:spPr>
      </p:pic>
    </p:spTree>
    <p:extLst>
      <p:ext uri="{BB962C8B-B14F-4D97-AF65-F5344CB8AC3E}">
        <p14:creationId xmlns:p14="http://schemas.microsoft.com/office/powerpoint/2010/main" xmlns="" val="2475613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solidFill>
                  <a:schemeClr val="tx1"/>
                </a:solidFill>
              </a:rPr>
              <a:t>Porovnať vlastné hodnotenie samého seba s obrazom, ktorý si o </a:t>
            </a:r>
            <a:r>
              <a:rPr lang="sk-SK" dirty="0" smtClean="0">
                <a:solidFill>
                  <a:schemeClr val="tx1"/>
                </a:solidFill>
              </a:rPr>
              <a:t>mne </a:t>
            </a:r>
            <a:r>
              <a:rPr lang="sk-SK" dirty="0">
                <a:solidFill>
                  <a:schemeClr val="tx1"/>
                </a:solidFill>
              </a:rPr>
              <a:t>vytvárajú ostatní</a:t>
            </a:r>
          </a:p>
        </p:txBody>
      </p:sp>
      <p:sp>
        <p:nvSpPr>
          <p:cNvPr id="3" name="Zástupný symbol textu 2"/>
          <p:cNvSpPr>
            <a:spLocks noGrp="1"/>
          </p:cNvSpPr>
          <p:nvPr>
            <p:ph type="body" idx="1"/>
          </p:nvPr>
        </p:nvSpPr>
        <p:spPr>
          <a:xfrm>
            <a:off x="1403648" y="1052736"/>
            <a:ext cx="6417734" cy="939801"/>
          </a:xfrm>
        </p:spPr>
        <p:txBody>
          <a:bodyPr>
            <a:noAutofit/>
          </a:bodyPr>
          <a:lstStyle/>
          <a:p>
            <a:r>
              <a:rPr lang="sk-SK" sz="4400" b="1" dirty="0" smtClean="0">
                <a:solidFill>
                  <a:srgbClr val="FF0000"/>
                </a:solidFill>
              </a:rPr>
              <a:t>VLASTNY OBRAZ – </a:t>
            </a:r>
          </a:p>
          <a:p>
            <a:r>
              <a:rPr lang="sk-SK" sz="4400" b="1" dirty="0" smtClean="0">
                <a:solidFill>
                  <a:srgbClr val="FF0000"/>
                </a:solidFill>
              </a:rPr>
              <a:t>CUDZÍ OBRAZ</a:t>
            </a:r>
            <a:endParaRPr lang="sk-SK" sz="4400" b="1" dirty="0">
              <a:solidFill>
                <a:srgbClr val="FF0000"/>
              </a:solidFill>
            </a:endParaRPr>
          </a:p>
        </p:txBody>
      </p:sp>
    </p:spTree>
    <p:extLst>
      <p:ext uri="{BB962C8B-B14F-4D97-AF65-F5344CB8AC3E}">
        <p14:creationId xmlns:p14="http://schemas.microsoft.com/office/powerpoint/2010/main" xmlns="" val="3579753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83568" y="404664"/>
            <a:ext cx="7778864" cy="2934824"/>
          </a:xfrm>
        </p:spPr>
        <p:txBody>
          <a:bodyPr>
            <a:normAutofit fontScale="90000"/>
          </a:bodyPr>
          <a:lstStyle/>
          <a:p>
            <a:pPr lvl="0"/>
            <a:r>
              <a:rPr lang="sk-SK" dirty="0"/>
              <a:t>„</a:t>
            </a:r>
            <a:r>
              <a:rPr lang="sk-SK" sz="4000" dirty="0">
                <a:solidFill>
                  <a:schemeClr val="tx1"/>
                </a:solidFill>
              </a:rPr>
              <a:t>V pracovnom materiáli nájdete zoznam desiatich protikladných vlastností. </a:t>
            </a:r>
            <a:r>
              <a:rPr lang="sk-SK" sz="4000" dirty="0" smtClean="0">
                <a:solidFill>
                  <a:schemeClr val="tx1"/>
                </a:solidFill>
              </a:rPr>
              <a:t/>
            </a:r>
            <a:br>
              <a:rPr lang="sk-SK" sz="4000" dirty="0" smtClean="0">
                <a:solidFill>
                  <a:schemeClr val="tx1"/>
                </a:solidFill>
              </a:rPr>
            </a:br>
            <a:r>
              <a:rPr lang="sk-SK" sz="4000" dirty="0" smtClean="0">
                <a:solidFill>
                  <a:schemeClr val="tx1"/>
                </a:solidFill>
              </a:rPr>
              <a:t>Napíšte </a:t>
            </a:r>
            <a:r>
              <a:rPr lang="sk-SK" sz="4000" dirty="0">
                <a:solidFill>
                  <a:schemeClr val="tx1"/>
                </a:solidFill>
              </a:rPr>
              <a:t>si navrch Vaše meno a potom zhodnoťte sami seba v poslednom stĺpci MOJE </a:t>
            </a:r>
            <a:r>
              <a:rPr lang="sk-SK" sz="4000" dirty="0" smtClean="0">
                <a:solidFill>
                  <a:schemeClr val="tx1"/>
                </a:solidFill>
              </a:rPr>
              <a:t>HODNOTENIE</a:t>
            </a:r>
            <a:br>
              <a:rPr lang="sk-SK" sz="4000" dirty="0" smtClean="0">
                <a:solidFill>
                  <a:schemeClr val="tx1"/>
                </a:solidFill>
              </a:rPr>
            </a:br>
            <a:r>
              <a:rPr lang="sk-SK" sz="4000" dirty="0" smtClean="0">
                <a:solidFill>
                  <a:schemeClr val="tx1"/>
                </a:solidFill>
              </a:rPr>
              <a:t> </a:t>
            </a:r>
            <a:r>
              <a:rPr lang="sk-SK" sz="4000" dirty="0">
                <a:solidFill>
                  <a:srgbClr val="FF0000"/>
                </a:solidFill>
              </a:rPr>
              <a:t>na škále od 1 do 7 podľa uvedeného vysvetlenia. </a:t>
            </a:r>
            <a:r>
              <a:rPr lang="sk-SK" sz="4000" dirty="0" smtClean="0">
                <a:solidFill>
                  <a:srgbClr val="FF0000"/>
                </a:solidFill>
              </a:rPr>
              <a:t/>
            </a:r>
            <a:br>
              <a:rPr lang="sk-SK" sz="4000" dirty="0" smtClean="0">
                <a:solidFill>
                  <a:srgbClr val="FF0000"/>
                </a:solidFill>
              </a:rPr>
            </a:br>
            <a:r>
              <a:rPr lang="sk-SK" sz="4000" dirty="0" smtClean="0">
                <a:solidFill>
                  <a:schemeClr val="tx1"/>
                </a:solidFill>
              </a:rPr>
              <a:t>Následne </a:t>
            </a:r>
            <a:r>
              <a:rPr lang="sk-SK" sz="4000" dirty="0">
                <a:solidFill>
                  <a:schemeClr val="tx1"/>
                </a:solidFill>
              </a:rPr>
              <a:t>preložte papier dozadu, tak, </a:t>
            </a:r>
            <a:r>
              <a:rPr lang="sk-SK" sz="4000" dirty="0">
                <a:solidFill>
                  <a:srgbClr val="FF0000"/>
                </a:solidFill>
              </a:rPr>
              <a:t>aby Vaše hodnotenie nikto nemohol vidieť.“</a:t>
            </a:r>
            <a:br>
              <a:rPr lang="sk-SK" sz="4000" dirty="0">
                <a:solidFill>
                  <a:srgbClr val="FF0000"/>
                </a:solidFill>
              </a:rPr>
            </a:br>
            <a:endParaRPr lang="sk-SK" sz="4000" dirty="0">
              <a:solidFill>
                <a:srgbClr val="FF0000"/>
              </a:solidFill>
            </a:endParaRPr>
          </a:p>
        </p:txBody>
      </p:sp>
    </p:spTree>
    <p:extLst>
      <p:ext uri="{BB962C8B-B14F-4D97-AF65-F5344CB8AC3E}">
        <p14:creationId xmlns:p14="http://schemas.microsoft.com/office/powerpoint/2010/main" xmlns="" val="425269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ĺžnik 2"/>
          <p:cNvSpPr/>
          <p:nvPr/>
        </p:nvSpPr>
        <p:spPr>
          <a:xfrm>
            <a:off x="899592" y="908720"/>
            <a:ext cx="7488832" cy="6463308"/>
          </a:xfrm>
          <a:prstGeom prst="rect">
            <a:avLst/>
          </a:prstGeom>
        </p:spPr>
        <p:txBody>
          <a:bodyPr wrap="square">
            <a:spAutoFit/>
          </a:bodyPr>
          <a:lstStyle/>
          <a:p>
            <a:pPr marL="342900" lvl="0" indent="-342900">
              <a:buAutoNum type="arabicPeriod"/>
            </a:pPr>
            <a:r>
              <a:rPr lang="sk-SK" sz="3600" b="1" dirty="0" smtClean="0"/>
              <a:t>nad </a:t>
            </a:r>
            <a:r>
              <a:rPr lang="sk-SK" sz="3600" b="1" dirty="0"/>
              <a:t>hodnotenie napíše svoje meno a opäť papier </a:t>
            </a:r>
            <a:r>
              <a:rPr lang="sk-SK" sz="3600" b="1" dirty="0" smtClean="0"/>
              <a:t>preložte </a:t>
            </a:r>
            <a:r>
              <a:rPr lang="sk-SK" sz="3600" b="1" dirty="0"/>
              <a:t>dozadu tak, aby ostatní nevideli </a:t>
            </a:r>
            <a:r>
              <a:rPr lang="sk-SK" sz="3600" b="1" dirty="0" smtClean="0"/>
              <a:t>vaše </a:t>
            </a:r>
            <a:r>
              <a:rPr lang="sk-SK" sz="3600" b="1" dirty="0"/>
              <a:t>hodnotenie a neboli ním ovplyvnení. </a:t>
            </a:r>
            <a:endParaRPr lang="sk-SK" sz="3600" b="1" dirty="0" smtClean="0"/>
          </a:p>
          <a:p>
            <a:pPr lvl="0"/>
            <a:endParaRPr lang="sk-SK" sz="3600" b="1" dirty="0"/>
          </a:p>
          <a:p>
            <a:pPr lvl="0"/>
            <a:r>
              <a:rPr lang="sk-SK" sz="3600" b="1" dirty="0" smtClean="0"/>
              <a:t>2. Pracovné </a:t>
            </a:r>
            <a:r>
              <a:rPr lang="sk-SK" sz="3600" b="1" dirty="0"/>
              <a:t>listy </a:t>
            </a:r>
            <a:r>
              <a:rPr lang="sk-SK" sz="3600" b="1" dirty="0" smtClean="0"/>
              <a:t>  posúvajte v smere hodinových ručičiek kolegom. Až kým sa nevráti pracovný list s Vašim menom k Vám späť.</a:t>
            </a:r>
          </a:p>
          <a:p>
            <a:pPr lvl="0"/>
            <a:endParaRPr lang="sk-SK" dirty="0"/>
          </a:p>
          <a:p>
            <a:pPr lvl="0"/>
            <a:endParaRPr lang="sk-SK" dirty="0" smtClean="0"/>
          </a:p>
          <a:p>
            <a:endParaRPr lang="sk-SK" dirty="0"/>
          </a:p>
        </p:txBody>
      </p:sp>
    </p:spTree>
    <p:extLst>
      <p:ext uri="{BB962C8B-B14F-4D97-AF65-F5344CB8AC3E}">
        <p14:creationId xmlns:p14="http://schemas.microsoft.com/office/powerpoint/2010/main" xmlns="" val="3115070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Zástupný symbol obsahu 3"/>
          <p:cNvGraphicFramePr>
            <a:graphicFrameLocks noGrp="1"/>
          </p:cNvGraphicFramePr>
          <p:nvPr>
            <p:ph idx="1"/>
            <p:extLst>
              <p:ext uri="{D42A27DB-BD31-4B8C-83A1-F6EECF244321}">
                <p14:modId xmlns:p14="http://schemas.microsoft.com/office/powerpoint/2010/main" xmlns="" val="572712690"/>
              </p:ext>
            </p:extLst>
          </p:nvPr>
        </p:nvGraphicFramePr>
        <p:xfrm>
          <a:off x="467550" y="548681"/>
          <a:ext cx="7459232" cy="5323427"/>
        </p:xfrm>
        <a:graphic>
          <a:graphicData uri="http://schemas.openxmlformats.org/drawingml/2006/table">
            <a:tbl>
              <a:tblPr firstRow="1" firstCol="1" bandRow="1"/>
              <a:tblGrid>
                <a:gridCol w="251967"/>
                <a:gridCol w="1198355"/>
                <a:gridCol w="221730"/>
                <a:gridCol w="352250"/>
                <a:gridCol w="352250"/>
                <a:gridCol w="352250"/>
                <a:gridCol w="352250"/>
                <a:gridCol w="352250"/>
                <a:gridCol w="352250"/>
                <a:gridCol w="352250"/>
                <a:gridCol w="352250"/>
                <a:gridCol w="352250"/>
                <a:gridCol w="352250"/>
                <a:gridCol w="352250"/>
                <a:gridCol w="352250"/>
                <a:gridCol w="352250"/>
                <a:gridCol w="352250"/>
                <a:gridCol w="352250"/>
                <a:gridCol w="503430"/>
              </a:tblGrid>
              <a:tr h="208216">
                <a:tc>
                  <a:txBody>
                    <a:bodyPr/>
                    <a:lstStyle/>
                    <a:p>
                      <a:pPr>
                        <a:lnSpc>
                          <a:spcPct val="120000"/>
                        </a:lnSpc>
                      </a:pPr>
                      <a:endParaRPr lang="sk-SK" sz="600" dirty="0">
                        <a:solidFill>
                          <a:srgbClr val="404040"/>
                        </a:solidFill>
                        <a:effectLst/>
                        <a:latin typeface="Arial"/>
                        <a:cs typeface="Times New Roman"/>
                      </a:endParaRPr>
                    </a:p>
                  </a:txBody>
                  <a:tcPr marL="29827" marR="29827" marT="0" marB="0" anchor="b">
                    <a:lnL>
                      <a:noFill/>
                    </a:lnL>
                    <a:lnR>
                      <a:noFill/>
                    </a:lnR>
                    <a:lnT>
                      <a:noFill/>
                    </a:lnT>
                    <a:lnB>
                      <a:noFill/>
                    </a:lnB>
                  </a:tcPr>
                </a:tc>
                <a:tc>
                  <a:txBody>
                    <a:bodyPr/>
                    <a:lstStyle/>
                    <a:p>
                      <a:pPr>
                        <a:lnSpc>
                          <a:spcPct val="120000"/>
                        </a:lnSpc>
                      </a:pPr>
                      <a:endParaRPr lang="sk-SK" sz="600">
                        <a:solidFill>
                          <a:srgbClr val="404040"/>
                        </a:solidFill>
                        <a:effectLst/>
                        <a:latin typeface="Arial"/>
                        <a:cs typeface="Times New Roman"/>
                      </a:endParaRPr>
                    </a:p>
                  </a:txBody>
                  <a:tcPr marL="29827" marR="29827" marT="0" marB="0" anchor="b">
                    <a:lnL>
                      <a:noFill/>
                    </a:lnL>
                    <a:lnR>
                      <a:noFill/>
                    </a:lnR>
                    <a:lnT>
                      <a:noFill/>
                    </a:lnT>
                    <a:lnB>
                      <a:noFill/>
                    </a:lnB>
                  </a:tcPr>
                </a:tc>
                <a:tc>
                  <a:txBody>
                    <a:bodyPr/>
                    <a:lstStyle/>
                    <a:p>
                      <a:pPr>
                        <a:lnSpc>
                          <a:spcPct val="120000"/>
                        </a:lnSpc>
                      </a:pPr>
                      <a:endParaRPr lang="sk-SK" sz="600">
                        <a:solidFill>
                          <a:srgbClr val="404040"/>
                        </a:solidFill>
                        <a:effectLst/>
                        <a:latin typeface="Arial"/>
                        <a:cs typeface="Times New Roman"/>
                      </a:endParaRPr>
                    </a:p>
                  </a:txBody>
                  <a:tcPr marL="29827" marR="29827" marT="0" marB="0" anchor="b">
                    <a:lnL>
                      <a:noFill/>
                    </a:lnL>
                    <a:lnR>
                      <a:noFill/>
                    </a:lnR>
                    <a:lnT>
                      <a:noFill/>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a:noFill/>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a:noFill/>
                    </a:lnR>
                    <a:lnT>
                      <a:noFill/>
                    </a:lnT>
                    <a:lnB w="12700" cap="flat" cmpd="sng" algn="ctr">
                      <a:solidFill>
                        <a:srgbClr val="4F81BD"/>
                      </a:solidFill>
                      <a:prstDash val="solid"/>
                      <a:round/>
                      <a:headEnd type="none" w="med" len="med"/>
                      <a:tailEnd type="none" w="med" len="med"/>
                    </a:lnB>
                  </a:tcPr>
                </a:tc>
              </a:tr>
              <a:tr h="1877095">
                <a:tc gridSpan="2">
                  <a:txBody>
                    <a:bodyPr/>
                    <a:lstStyle/>
                    <a:p>
                      <a:pPr>
                        <a:lnSpc>
                          <a:spcPct val="120000"/>
                        </a:lnSpc>
                        <a:spcAft>
                          <a:spcPts val="0"/>
                        </a:spcAft>
                      </a:pPr>
                      <a:r>
                        <a:rPr lang="sk-SK" sz="700">
                          <a:solidFill>
                            <a:srgbClr val="000000"/>
                          </a:solidFill>
                          <a:effectLst/>
                          <a:latin typeface="Calibri"/>
                          <a:ea typeface="Times New Roman"/>
                          <a:cs typeface="Times New Roman"/>
                        </a:rPr>
                        <a:t/>
                      </a:r>
                      <a:br>
                        <a:rPr lang="sk-SK" sz="700">
                          <a:solidFill>
                            <a:srgbClr val="000000"/>
                          </a:solidFill>
                          <a:effectLst/>
                          <a:latin typeface="Calibri"/>
                          <a:ea typeface="Times New Roman"/>
                          <a:cs typeface="Times New Roman"/>
                        </a:rPr>
                      </a:br>
                      <a:r>
                        <a:rPr lang="sk-SK" sz="700">
                          <a:solidFill>
                            <a:srgbClr val="000000"/>
                          </a:solidFill>
                          <a:effectLst/>
                          <a:latin typeface="Calibri"/>
                          <a:ea typeface="Times New Roman"/>
                          <a:cs typeface="Times New Roman"/>
                        </a:rPr>
                        <a:t>MENO: ...................................</a:t>
                      </a:r>
                      <a:endParaRPr lang="sk-SK" sz="600">
                        <a:solidFill>
                          <a:srgbClr val="404040"/>
                        </a:solidFill>
                        <a:effectLst/>
                        <a:latin typeface="Arial"/>
                        <a:ea typeface="Times New Roman"/>
                        <a:cs typeface="Times New Roman"/>
                      </a:endParaRPr>
                    </a:p>
                  </a:txBody>
                  <a:tcPr marL="29827" marR="29827" marT="0" marB="0">
                    <a:lnL>
                      <a:noFill/>
                    </a:lnL>
                    <a:lnR>
                      <a:noFill/>
                    </a:lnR>
                    <a:lnT>
                      <a:noFill/>
                    </a:lnT>
                    <a:lnB w="12700" cap="flat" cmpd="sng" algn="ctr">
                      <a:solidFill>
                        <a:srgbClr val="4F81BD"/>
                      </a:solidFill>
                      <a:prstDash val="solid"/>
                      <a:round/>
                      <a:headEnd type="none" w="med" len="med"/>
                      <a:tailEnd type="none" w="med" len="med"/>
                    </a:lnB>
                  </a:tcPr>
                </a:tc>
                <a:tc hMerge="1">
                  <a:txBody>
                    <a:bodyPr/>
                    <a:lstStyle/>
                    <a:p>
                      <a:endParaRPr lang="sk-SK"/>
                    </a:p>
                  </a:txBody>
                  <a:tcPr/>
                </a:tc>
                <a:tc>
                  <a:txBody>
                    <a:bodyPr/>
                    <a:lstStyle/>
                    <a:p>
                      <a:pPr algn="ctr">
                        <a:lnSpc>
                          <a:spcPct val="120000"/>
                        </a:lnSpc>
                        <a:spcAft>
                          <a:spcPts val="0"/>
                        </a:spcAft>
                      </a:pPr>
                      <a:r>
                        <a:rPr lang="sk-SK" sz="700">
                          <a:solidFill>
                            <a:srgbClr val="000000"/>
                          </a:solidFill>
                          <a:effectLst/>
                          <a:latin typeface="Calibri"/>
                          <a:ea typeface="Times New Roman"/>
                          <a:cs typeface="Times New Roman"/>
                        </a:rPr>
                        <a:t>Mená účastníkov</a:t>
                      </a:r>
                      <a:endParaRPr lang="sk-SK" sz="600">
                        <a:solidFill>
                          <a:srgbClr val="404040"/>
                        </a:solidFill>
                        <a:effectLst/>
                        <a:latin typeface="Arial"/>
                        <a:ea typeface="Times New Roman"/>
                        <a:cs typeface="Times New Roman"/>
                      </a:endParaRPr>
                    </a:p>
                  </a:txBody>
                  <a:tcPr marL="29827" marR="29827" marT="0" marB="0" vert="vert270" anchor="ctr">
                    <a:lnL>
                      <a:noFill/>
                    </a:lnL>
                    <a:lnR w="12700" cap="flat" cmpd="sng" algn="ctr">
                      <a:solidFill>
                        <a:srgbClr val="4F81BD"/>
                      </a:solidFill>
                      <a:prstDash val="solid"/>
                      <a:round/>
                      <a:headEnd type="none" w="med" len="med"/>
                      <a:tailEnd type="none" w="med" len="med"/>
                    </a:lnR>
                    <a:lnT>
                      <a:noFill/>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15</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14</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13</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12</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11</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10</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9</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8</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7</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6</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5</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4</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3</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2</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1</a:t>
                      </a:r>
                      <a:endParaRPr lang="sk-SK" sz="60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dirty="0">
                          <a:solidFill>
                            <a:srgbClr val="000000"/>
                          </a:solidFill>
                          <a:effectLst/>
                          <a:latin typeface="Calibri"/>
                          <a:ea typeface="Times New Roman"/>
                          <a:cs typeface="Times New Roman"/>
                        </a:rPr>
                        <a:t>MOJE HODNOTENIE</a:t>
                      </a:r>
                      <a:endParaRPr lang="sk-SK" sz="600" dirty="0">
                        <a:solidFill>
                          <a:srgbClr val="404040"/>
                        </a:solidFill>
                        <a:effectLst/>
                        <a:latin typeface="Arial"/>
                        <a:ea typeface="Times New Roman"/>
                        <a:cs typeface="Times New Roman"/>
                      </a:endParaRPr>
                    </a:p>
                  </a:txBody>
                  <a:tcPr marL="29827" marR="29827" marT="0" marB="0" vert="vert27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1</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RÝCHLY - POMALÝ</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2</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UZAVRETÝ - OTVORENÝ</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3</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ROZHODNÝ - VÁHAVÝ</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dirty="0">
                          <a:solidFill>
                            <a:srgbClr val="000000"/>
                          </a:solidFill>
                          <a:effectLst/>
                          <a:latin typeface="Calibri"/>
                          <a:ea typeface="Times New Roman"/>
                          <a:cs typeface="Times New Roman"/>
                        </a:rPr>
                        <a:t> </a:t>
                      </a:r>
                      <a:endParaRPr lang="sk-SK" sz="600" dirty="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dirty="0">
                          <a:solidFill>
                            <a:srgbClr val="000000"/>
                          </a:solidFill>
                          <a:effectLst/>
                          <a:latin typeface="Calibri"/>
                          <a:ea typeface="Times New Roman"/>
                          <a:cs typeface="Times New Roman"/>
                        </a:rPr>
                        <a:t> </a:t>
                      </a:r>
                      <a:endParaRPr lang="sk-SK" sz="600" dirty="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4</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VESELÝ - VÁŽNY</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5</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IDEALISTA - REALISTA</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dirty="0">
                          <a:solidFill>
                            <a:srgbClr val="000000"/>
                          </a:solidFill>
                          <a:effectLst/>
                          <a:latin typeface="Calibri"/>
                          <a:ea typeface="Times New Roman"/>
                          <a:cs typeface="Times New Roman"/>
                        </a:rPr>
                        <a:t> </a:t>
                      </a:r>
                      <a:endParaRPr lang="sk-SK" sz="600" dirty="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6</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dirty="0">
                          <a:solidFill>
                            <a:srgbClr val="000000"/>
                          </a:solidFill>
                          <a:effectLst/>
                          <a:latin typeface="Calibri"/>
                          <a:ea typeface="Times New Roman"/>
                          <a:cs typeface="Times New Roman"/>
                        </a:rPr>
                        <a:t>IMPROVIZUJÚCI - METODICKÝ</a:t>
                      </a:r>
                      <a:endParaRPr lang="sk-SK" sz="600" dirty="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7</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DOMINANTNÝ - PODRIADENÝ</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8</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POKOJNÝ - NEPOKOJNÝ</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9</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CHLADNÝ - VÝBUŠNÝ</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2990">
                <a:tc>
                  <a:txBody>
                    <a:bodyPr/>
                    <a:lstStyle/>
                    <a:p>
                      <a:pPr algn="r">
                        <a:lnSpc>
                          <a:spcPct val="120000"/>
                        </a:lnSpc>
                        <a:spcAft>
                          <a:spcPts val="0"/>
                        </a:spcAft>
                      </a:pPr>
                      <a:r>
                        <a:rPr lang="sk-SK" sz="700">
                          <a:solidFill>
                            <a:srgbClr val="000000"/>
                          </a:solidFill>
                          <a:effectLst/>
                          <a:latin typeface="Calibri"/>
                          <a:ea typeface="Times New Roman"/>
                          <a:cs typeface="Times New Roman"/>
                        </a:rPr>
                        <a:t>10</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gridSpan="2">
                  <a:txBody>
                    <a:bodyPr/>
                    <a:lstStyle/>
                    <a:p>
                      <a:pPr>
                        <a:lnSpc>
                          <a:spcPct val="120000"/>
                        </a:lnSpc>
                        <a:spcAft>
                          <a:spcPts val="0"/>
                        </a:spcAft>
                      </a:pPr>
                      <a:r>
                        <a:rPr lang="sk-SK" sz="700">
                          <a:solidFill>
                            <a:srgbClr val="000000"/>
                          </a:solidFill>
                          <a:effectLst/>
                          <a:latin typeface="Calibri"/>
                          <a:ea typeface="Times New Roman"/>
                          <a:cs typeface="Times New Roman"/>
                        </a:rPr>
                        <a:t>AKTÍVNY - PASÍVNY</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CE6F1"/>
                    </a:solidFill>
                  </a:tcPr>
                </a:tc>
                <a:tc hMerge="1">
                  <a:txBody>
                    <a:bodyPr/>
                    <a:lstStyle/>
                    <a:p>
                      <a:endParaRPr lang="sk-SK"/>
                    </a:p>
                  </a:txBody>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solid"/>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08216">
                <a:tc>
                  <a:txBody>
                    <a:bodyPr/>
                    <a:lstStyle/>
                    <a:p>
                      <a:pPr>
                        <a:lnSpc>
                          <a:spcPct val="120000"/>
                        </a:lnSpc>
                      </a:pPr>
                      <a:endParaRPr lang="sk-SK" sz="600">
                        <a:solidFill>
                          <a:srgbClr val="404040"/>
                        </a:solidFill>
                        <a:effectLst/>
                        <a:latin typeface="Arial"/>
                        <a:cs typeface="Times New Roman"/>
                      </a:endParaRPr>
                    </a:p>
                  </a:txBody>
                  <a:tcPr marL="29827" marR="29827" marT="0" marB="0" anchor="b">
                    <a:lnL>
                      <a:noFill/>
                    </a:lnL>
                    <a:lnR>
                      <a:noFill/>
                    </a:lnR>
                    <a:lnT w="12700" cap="flat" cmpd="sng" algn="ctr">
                      <a:solidFill>
                        <a:srgbClr val="4F81BD"/>
                      </a:solidFill>
                      <a:prstDash val="solid"/>
                      <a:round/>
                      <a:headEnd type="none" w="med" len="med"/>
                      <a:tailEnd type="none" w="med" len="med"/>
                    </a:lnT>
                    <a:lnB>
                      <a:noFill/>
                    </a:lnB>
                  </a:tcPr>
                </a:tc>
                <a:tc>
                  <a:txBody>
                    <a:bodyPr/>
                    <a:lstStyle/>
                    <a:p>
                      <a:pPr>
                        <a:lnSpc>
                          <a:spcPct val="120000"/>
                        </a:lnSpc>
                      </a:pPr>
                      <a:endParaRPr lang="sk-SK" sz="600">
                        <a:solidFill>
                          <a:srgbClr val="404040"/>
                        </a:solidFill>
                        <a:effectLst/>
                        <a:latin typeface="Arial"/>
                        <a:cs typeface="Times New Roman"/>
                      </a:endParaRPr>
                    </a:p>
                  </a:txBody>
                  <a:tcPr marL="29827" marR="29827" marT="0" marB="0" anchor="b">
                    <a:lnL>
                      <a:noFill/>
                    </a:lnL>
                    <a:lnR>
                      <a:noFill/>
                    </a:lnR>
                    <a:lnT w="12700" cap="flat" cmpd="sng" algn="ctr">
                      <a:solidFill>
                        <a:srgbClr val="4F81BD"/>
                      </a:solidFill>
                      <a:prstDash val="solid"/>
                      <a:round/>
                      <a:headEnd type="none" w="med" len="med"/>
                      <a:tailEnd type="none" w="med" len="med"/>
                    </a:lnT>
                    <a:lnB>
                      <a:noFill/>
                    </a:lnB>
                  </a:tcPr>
                </a:tc>
                <a:tc>
                  <a:txBody>
                    <a:bodyPr/>
                    <a:lstStyle/>
                    <a:p>
                      <a:pPr>
                        <a:lnSpc>
                          <a:spcPct val="120000"/>
                        </a:lnSpc>
                      </a:pPr>
                      <a:endParaRPr lang="sk-SK" sz="600">
                        <a:solidFill>
                          <a:srgbClr val="404040"/>
                        </a:solidFill>
                        <a:effectLst/>
                        <a:latin typeface="Arial"/>
                        <a:cs typeface="Times New Roman"/>
                      </a:endParaRPr>
                    </a:p>
                  </a:txBody>
                  <a:tcPr marL="29827" marR="29827" marT="0" marB="0" anchor="b">
                    <a:lnL>
                      <a:noFill/>
                    </a:lnL>
                    <a:lnR>
                      <a:noFill/>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a:noFill/>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a:solidFill>
                            <a:srgbClr val="000000"/>
                          </a:solidFill>
                          <a:effectLst/>
                          <a:latin typeface="Calibri"/>
                          <a:ea typeface="Times New Roman"/>
                          <a:cs typeface="Times New Roman"/>
                        </a:rPr>
                        <a:t> </a:t>
                      </a:r>
                      <a:endParaRPr lang="sk-SK" sz="60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w="12700" cap="flat" cmpd="sng" algn="ctr">
                      <a:solidFill>
                        <a:srgbClr val="4F81BD"/>
                      </a:solidFill>
                      <a:prstDash val="dash"/>
                      <a:round/>
                      <a:headEnd type="none" w="med" len="med"/>
                      <a:tailEnd type="none" w="med" len="med"/>
                    </a:lnR>
                    <a:lnT w="12700" cap="flat" cmpd="sng" algn="ctr">
                      <a:solidFill>
                        <a:srgbClr val="4F81BD"/>
                      </a:solidFill>
                      <a:prstDash val="solid"/>
                      <a:round/>
                      <a:headEnd type="none" w="med" len="med"/>
                      <a:tailEnd type="none" w="med" len="med"/>
                    </a:lnT>
                    <a:lnB>
                      <a:noFill/>
                    </a:lnB>
                  </a:tcPr>
                </a:tc>
                <a:tc>
                  <a:txBody>
                    <a:bodyPr/>
                    <a:lstStyle/>
                    <a:p>
                      <a:pPr>
                        <a:lnSpc>
                          <a:spcPct val="120000"/>
                        </a:lnSpc>
                        <a:spcAft>
                          <a:spcPts val="0"/>
                        </a:spcAft>
                      </a:pPr>
                      <a:r>
                        <a:rPr lang="sk-SK" sz="700" dirty="0">
                          <a:solidFill>
                            <a:srgbClr val="000000"/>
                          </a:solidFill>
                          <a:effectLst/>
                          <a:latin typeface="Calibri"/>
                          <a:ea typeface="Times New Roman"/>
                          <a:cs typeface="Times New Roman"/>
                        </a:rPr>
                        <a:t> </a:t>
                      </a:r>
                      <a:endParaRPr lang="sk-SK" sz="600" dirty="0">
                        <a:solidFill>
                          <a:srgbClr val="404040"/>
                        </a:solidFill>
                        <a:effectLst/>
                        <a:latin typeface="Arial"/>
                        <a:ea typeface="Times New Roman"/>
                        <a:cs typeface="Times New Roman"/>
                      </a:endParaRPr>
                    </a:p>
                  </a:txBody>
                  <a:tcPr marL="29827" marR="29827" marT="0" marB="0" anchor="b">
                    <a:lnL w="12700" cap="flat" cmpd="sng" algn="ctr">
                      <a:solidFill>
                        <a:srgbClr val="4F81BD"/>
                      </a:solidFill>
                      <a:prstDash val="dash"/>
                      <a:round/>
                      <a:headEnd type="none" w="med" len="med"/>
                      <a:tailEnd type="none" w="med" len="med"/>
                    </a:lnL>
                    <a:lnR>
                      <a:noFill/>
                    </a:lnR>
                    <a:lnT w="12700" cap="flat" cmpd="sng" algn="ctr">
                      <a:solidFill>
                        <a:srgbClr val="4F81BD"/>
                      </a:solidFill>
                      <a:prstDash val="solid"/>
                      <a:round/>
                      <a:headEnd type="none" w="med" len="med"/>
                      <a:tailEnd type="none" w="med" len="med"/>
                    </a:lnT>
                    <a:lnB>
                      <a:noFill/>
                    </a:lnB>
                  </a:tcPr>
                </a:tc>
              </a:tr>
            </a:tbl>
          </a:graphicData>
        </a:graphic>
      </p:graphicFrame>
      <p:graphicFrame>
        <p:nvGraphicFramePr>
          <p:cNvPr id="5" name="Tabuľka 4"/>
          <p:cNvGraphicFramePr>
            <a:graphicFrameLocks noGrp="1"/>
          </p:cNvGraphicFramePr>
          <p:nvPr>
            <p:extLst>
              <p:ext uri="{D42A27DB-BD31-4B8C-83A1-F6EECF244321}">
                <p14:modId xmlns:p14="http://schemas.microsoft.com/office/powerpoint/2010/main" xmlns="" val="1179709047"/>
              </p:ext>
            </p:extLst>
          </p:nvPr>
        </p:nvGraphicFramePr>
        <p:xfrm>
          <a:off x="1475656" y="6093296"/>
          <a:ext cx="5579745" cy="585216"/>
        </p:xfrm>
        <a:graphic>
          <a:graphicData uri="http://schemas.openxmlformats.org/drawingml/2006/table">
            <a:tbl>
              <a:tblPr firstRow="1" firstCol="1" bandRow="1"/>
              <a:tblGrid>
                <a:gridCol w="729615"/>
                <a:gridCol w="579120"/>
                <a:gridCol w="579120"/>
                <a:gridCol w="579120"/>
                <a:gridCol w="579120"/>
                <a:gridCol w="579755"/>
                <a:gridCol w="579755"/>
                <a:gridCol w="579755"/>
                <a:gridCol w="794385"/>
              </a:tblGrid>
              <a:tr h="116205">
                <a:tc>
                  <a:txBody>
                    <a:bodyPr/>
                    <a:lstStyle/>
                    <a:p>
                      <a:pPr algn="r">
                        <a:lnSpc>
                          <a:spcPct val="120000"/>
                        </a:lnSpc>
                        <a:spcAft>
                          <a:spcPts val="0"/>
                        </a:spcAft>
                      </a:pPr>
                      <a:r>
                        <a:rPr lang="sk-SK" sz="800" b="1" dirty="0">
                          <a:solidFill>
                            <a:srgbClr val="7F7F7F"/>
                          </a:solidFill>
                          <a:effectLst/>
                          <a:latin typeface="Arial"/>
                          <a:ea typeface="Times New Roman"/>
                          <a:cs typeface="Times New Roman"/>
                        </a:rPr>
                        <a:t>RÝCHLY</a:t>
                      </a:r>
                      <a:endParaRPr lang="sk-SK" sz="900" dirty="0">
                        <a:solidFill>
                          <a:srgbClr val="404040"/>
                        </a:solidFill>
                        <a:effectLst/>
                        <a:latin typeface="Arial"/>
                        <a:ea typeface="Times New Roman"/>
                        <a:cs typeface="Times New Roman"/>
                      </a:endParaRPr>
                    </a:p>
                  </a:txBody>
                  <a:tcPr marL="68580" marR="68580" marT="0" marB="0" anchor="ctr">
                    <a:lnL>
                      <a:noFill/>
                    </a:lnL>
                    <a:lnR w="12700" cap="flat" cmpd="sng" algn="ctr">
                      <a:solidFill>
                        <a:srgbClr val="5B9BD5"/>
                      </a:solidFill>
                      <a:prstDash val="solid"/>
                      <a:round/>
                      <a:headEnd type="none" w="med" len="med"/>
                      <a:tailEnd type="none" w="med" len="med"/>
                    </a:lnR>
                    <a:lnT>
                      <a:noFill/>
                    </a:lnT>
                    <a:lnB>
                      <a:noFill/>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1</a:t>
                      </a:r>
                      <a:endParaRPr lang="sk-SK" sz="900">
                        <a:solidFill>
                          <a:srgbClr val="404040"/>
                        </a:solidFill>
                        <a:effectLst/>
                        <a:latin typeface="Arial"/>
                        <a:ea typeface="Times New Roman"/>
                        <a:cs typeface="Times New Roman"/>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2</a:t>
                      </a:r>
                      <a:endParaRPr lang="sk-SK" sz="900">
                        <a:solidFill>
                          <a:srgbClr val="404040"/>
                        </a:solidFill>
                        <a:effectLst/>
                        <a:latin typeface="Arial"/>
                        <a:ea typeface="Times New Roman"/>
                        <a:cs typeface="Times New Roman"/>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3</a:t>
                      </a:r>
                      <a:endParaRPr lang="sk-SK" sz="900">
                        <a:solidFill>
                          <a:srgbClr val="404040"/>
                        </a:solidFill>
                        <a:effectLst/>
                        <a:latin typeface="Arial"/>
                        <a:ea typeface="Times New Roman"/>
                        <a:cs typeface="Times New Roman"/>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4</a:t>
                      </a:r>
                      <a:endParaRPr lang="sk-SK" sz="900">
                        <a:solidFill>
                          <a:srgbClr val="404040"/>
                        </a:solidFill>
                        <a:effectLst/>
                        <a:latin typeface="Arial"/>
                        <a:ea typeface="Times New Roman"/>
                        <a:cs typeface="Times New Roman"/>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5</a:t>
                      </a:r>
                      <a:endParaRPr lang="sk-SK" sz="900">
                        <a:solidFill>
                          <a:srgbClr val="404040"/>
                        </a:solidFill>
                        <a:effectLst/>
                        <a:latin typeface="Arial"/>
                        <a:ea typeface="Times New Roman"/>
                        <a:cs typeface="Times New Roman"/>
                      </a:endParaRPr>
                    </a:p>
                  </a:txBody>
                  <a:tcPr marL="68580" marR="68580" marT="0" marB="0">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6</a:t>
                      </a:r>
                      <a:endParaRPr lang="sk-SK" sz="900">
                        <a:solidFill>
                          <a:srgbClr val="404040"/>
                        </a:solidFill>
                        <a:effectLst/>
                        <a:latin typeface="Arial"/>
                        <a:ea typeface="Times New Roman"/>
                        <a:cs typeface="Times New Roman"/>
                      </a:endParaRPr>
                    </a:p>
                  </a:txBody>
                  <a:tcPr marL="68580" marR="68580" marT="0" marB="0">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7</a:t>
                      </a:r>
                      <a:endParaRPr lang="sk-SK" sz="900">
                        <a:solidFill>
                          <a:srgbClr val="404040"/>
                        </a:solidFill>
                        <a:effectLst/>
                        <a:latin typeface="Arial"/>
                        <a:ea typeface="Times New Roman"/>
                        <a:cs typeface="Times New Roman"/>
                      </a:endParaRPr>
                    </a:p>
                  </a:txBody>
                  <a:tcPr marL="68580" marR="68580" marT="0" marB="0" anchor="ctr">
                    <a:lnL w="1270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algn="l">
                        <a:lnSpc>
                          <a:spcPct val="120000"/>
                        </a:lnSpc>
                        <a:spcAft>
                          <a:spcPts val="0"/>
                        </a:spcAft>
                      </a:pPr>
                      <a:r>
                        <a:rPr lang="sk-SK" sz="800" b="1">
                          <a:solidFill>
                            <a:srgbClr val="7F7F7F"/>
                          </a:solidFill>
                          <a:effectLst/>
                          <a:latin typeface="Arial"/>
                          <a:ea typeface="Times New Roman"/>
                          <a:cs typeface="Times New Roman"/>
                        </a:rPr>
                        <a:t>POMALÝ</a:t>
                      </a:r>
                      <a:endParaRPr lang="sk-SK" sz="900">
                        <a:solidFill>
                          <a:srgbClr val="404040"/>
                        </a:solidFill>
                        <a:effectLst/>
                        <a:latin typeface="Arial"/>
                        <a:ea typeface="Times New Roman"/>
                        <a:cs typeface="Times New Roman"/>
                      </a:endParaRPr>
                    </a:p>
                  </a:txBody>
                  <a:tcPr marL="68580" marR="68580" marT="0" marB="0" anchor="ctr">
                    <a:lnL w="12700" cap="flat" cmpd="sng" algn="ctr">
                      <a:solidFill>
                        <a:srgbClr val="5B9BD5"/>
                      </a:solidFill>
                      <a:prstDash val="solid"/>
                      <a:round/>
                      <a:headEnd type="none" w="med" len="med"/>
                      <a:tailEnd type="none" w="med" len="med"/>
                    </a:lnL>
                    <a:lnR>
                      <a:noFill/>
                    </a:lnR>
                    <a:lnT>
                      <a:noFill/>
                    </a:lnT>
                    <a:lnB>
                      <a:noFill/>
                    </a:lnB>
                  </a:tcPr>
                </a:tc>
              </a:tr>
              <a:tr h="366395">
                <a:tc>
                  <a:txBody>
                    <a:bodyPr/>
                    <a:lstStyle/>
                    <a:p>
                      <a:pPr algn="r">
                        <a:lnSpc>
                          <a:spcPct val="120000"/>
                        </a:lnSpc>
                        <a:spcAft>
                          <a:spcPts val="0"/>
                        </a:spcAft>
                      </a:pPr>
                      <a:r>
                        <a:rPr lang="sk-SK" sz="800" b="1">
                          <a:solidFill>
                            <a:srgbClr val="7F7F7F"/>
                          </a:solidFill>
                          <a:effectLst/>
                          <a:latin typeface="Arial"/>
                          <a:ea typeface="Times New Roman"/>
                          <a:cs typeface="Times New Roman"/>
                        </a:rPr>
                        <a:t> </a:t>
                      </a:r>
                      <a:endParaRPr lang="sk-SK" sz="900">
                        <a:solidFill>
                          <a:srgbClr val="404040"/>
                        </a:solidFill>
                        <a:effectLst/>
                        <a:latin typeface="Arial"/>
                        <a:ea typeface="Times New Roman"/>
                        <a:cs typeface="Times New Roman"/>
                      </a:endParaRPr>
                    </a:p>
                  </a:txBody>
                  <a:tcPr marL="68580" marR="68580" marT="0" marB="0" anchor="ctr">
                    <a:lnL>
                      <a:noFill/>
                    </a:lnL>
                    <a:lnR>
                      <a:noFill/>
                    </a:lnR>
                    <a:lnT>
                      <a:noFill/>
                    </a:lnT>
                    <a:lnB>
                      <a:noFill/>
                    </a:lnB>
                  </a:tcPr>
                </a:tc>
                <a:tc>
                  <a:txBody>
                    <a:bodyPr/>
                    <a:lstStyle/>
                    <a:p>
                      <a:pPr algn="ctr">
                        <a:lnSpc>
                          <a:spcPct val="120000"/>
                        </a:lnSpc>
                        <a:spcAft>
                          <a:spcPts val="0"/>
                        </a:spcAft>
                      </a:pPr>
                      <a:r>
                        <a:rPr lang="sk-SK" sz="800" b="1" dirty="0">
                          <a:solidFill>
                            <a:srgbClr val="7F7F7F"/>
                          </a:solidFill>
                          <a:effectLst/>
                          <a:latin typeface="Arial"/>
                          <a:ea typeface="Times New Roman"/>
                          <a:cs typeface="Times New Roman"/>
                        </a:rPr>
                        <a:t>Veľmi rýchly/a</a:t>
                      </a:r>
                      <a:endParaRPr lang="sk-SK" sz="900" dirty="0">
                        <a:solidFill>
                          <a:srgbClr val="404040"/>
                        </a:solidFill>
                        <a:effectLst/>
                        <a:latin typeface="Arial"/>
                        <a:ea typeface="Times New Roman"/>
                        <a:cs typeface="Times New Roman"/>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a:noFill/>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 </a:t>
                      </a:r>
                      <a:endParaRPr lang="sk-SK" sz="900">
                        <a:solidFill>
                          <a:srgbClr val="404040"/>
                        </a:solidFill>
                        <a:effectLst/>
                        <a:latin typeface="Arial"/>
                        <a:ea typeface="Times New Roman"/>
                        <a:cs typeface="Times New Roman"/>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a:noFill/>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 </a:t>
                      </a:r>
                      <a:endParaRPr lang="sk-SK" sz="900">
                        <a:solidFill>
                          <a:srgbClr val="404040"/>
                        </a:solidFill>
                        <a:effectLst/>
                        <a:latin typeface="Arial"/>
                        <a:ea typeface="Times New Roman"/>
                        <a:cs typeface="Times New Roman"/>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a:noFill/>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stred</a:t>
                      </a:r>
                      <a:endParaRPr lang="sk-SK" sz="900">
                        <a:solidFill>
                          <a:srgbClr val="404040"/>
                        </a:solidFill>
                        <a:effectLst/>
                        <a:latin typeface="Arial"/>
                        <a:ea typeface="Times New Roman"/>
                        <a:cs typeface="Times New Roman"/>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a:noFill/>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 </a:t>
                      </a:r>
                      <a:endParaRPr lang="sk-SK" sz="900">
                        <a:solidFill>
                          <a:srgbClr val="404040"/>
                        </a:solidFill>
                        <a:effectLst/>
                        <a:latin typeface="Arial"/>
                        <a:ea typeface="Times New Roman"/>
                        <a:cs typeface="Times New Roman"/>
                      </a:endParaRPr>
                    </a:p>
                  </a:txBody>
                  <a:tcPr marL="68580" marR="68580" marT="0" marB="0">
                    <a:lnL>
                      <a:noFill/>
                    </a:lnL>
                    <a:lnR>
                      <a:noFill/>
                    </a:lnR>
                    <a:lnT w="12700" cap="flat" cmpd="sng" algn="ctr">
                      <a:solidFill>
                        <a:srgbClr val="5B9BD5"/>
                      </a:solidFill>
                      <a:prstDash val="solid"/>
                      <a:round/>
                      <a:headEnd type="none" w="med" len="med"/>
                      <a:tailEnd type="none" w="med" len="med"/>
                    </a:lnT>
                    <a:lnB>
                      <a:noFill/>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 </a:t>
                      </a:r>
                      <a:endParaRPr lang="sk-SK" sz="900">
                        <a:solidFill>
                          <a:srgbClr val="404040"/>
                        </a:solidFill>
                        <a:effectLst/>
                        <a:latin typeface="Arial"/>
                        <a:ea typeface="Times New Roman"/>
                        <a:cs typeface="Times New Roman"/>
                      </a:endParaRPr>
                    </a:p>
                  </a:txBody>
                  <a:tcPr marL="68580" marR="68580" marT="0" marB="0">
                    <a:lnL>
                      <a:noFill/>
                    </a:lnL>
                    <a:lnR>
                      <a:noFill/>
                    </a:lnR>
                    <a:lnT w="12700" cap="flat" cmpd="sng" algn="ctr">
                      <a:solidFill>
                        <a:srgbClr val="5B9BD5"/>
                      </a:solidFill>
                      <a:prstDash val="solid"/>
                      <a:round/>
                      <a:headEnd type="none" w="med" len="med"/>
                      <a:tailEnd type="none" w="med" len="med"/>
                    </a:lnT>
                    <a:lnB>
                      <a:noFill/>
                    </a:lnB>
                  </a:tcPr>
                </a:tc>
                <a:tc>
                  <a:txBody>
                    <a:bodyPr/>
                    <a:lstStyle/>
                    <a:p>
                      <a:pPr algn="ctr">
                        <a:lnSpc>
                          <a:spcPct val="120000"/>
                        </a:lnSpc>
                        <a:spcAft>
                          <a:spcPts val="0"/>
                        </a:spcAft>
                      </a:pPr>
                      <a:r>
                        <a:rPr lang="sk-SK" sz="800" b="1">
                          <a:solidFill>
                            <a:srgbClr val="7F7F7F"/>
                          </a:solidFill>
                          <a:effectLst/>
                          <a:latin typeface="Arial"/>
                          <a:ea typeface="Times New Roman"/>
                          <a:cs typeface="Times New Roman"/>
                        </a:rPr>
                        <a:t>Veľmi pomalý/á</a:t>
                      </a:r>
                      <a:endParaRPr lang="sk-SK" sz="900">
                        <a:solidFill>
                          <a:srgbClr val="404040"/>
                        </a:solidFill>
                        <a:effectLst/>
                        <a:latin typeface="Arial"/>
                        <a:ea typeface="Times New Roman"/>
                        <a:cs typeface="Times New Roman"/>
                      </a:endParaRPr>
                    </a:p>
                  </a:txBody>
                  <a:tcPr marL="68580" marR="68580" marT="0" marB="0" anchor="ctr">
                    <a:lnL>
                      <a:noFill/>
                    </a:lnL>
                    <a:lnR>
                      <a:noFill/>
                    </a:lnR>
                    <a:lnT w="12700" cap="flat" cmpd="sng" algn="ctr">
                      <a:solidFill>
                        <a:srgbClr val="5B9BD5"/>
                      </a:solidFill>
                      <a:prstDash val="solid"/>
                      <a:round/>
                      <a:headEnd type="none" w="med" len="med"/>
                      <a:tailEnd type="none" w="med" len="med"/>
                    </a:lnT>
                    <a:lnB>
                      <a:noFill/>
                    </a:lnB>
                  </a:tcPr>
                </a:tc>
                <a:tc>
                  <a:txBody>
                    <a:bodyPr/>
                    <a:lstStyle/>
                    <a:p>
                      <a:pPr algn="l">
                        <a:lnSpc>
                          <a:spcPct val="120000"/>
                        </a:lnSpc>
                        <a:spcAft>
                          <a:spcPts val="0"/>
                        </a:spcAft>
                      </a:pPr>
                      <a:r>
                        <a:rPr lang="sk-SK" sz="800" b="1" dirty="0">
                          <a:solidFill>
                            <a:srgbClr val="7F7F7F"/>
                          </a:solidFill>
                          <a:effectLst/>
                          <a:latin typeface="Arial"/>
                          <a:ea typeface="Times New Roman"/>
                          <a:cs typeface="Times New Roman"/>
                        </a:rPr>
                        <a:t> </a:t>
                      </a:r>
                      <a:endParaRPr lang="sk-SK" sz="900" dirty="0">
                        <a:solidFill>
                          <a:srgbClr val="404040"/>
                        </a:solidFill>
                        <a:effectLst/>
                        <a:latin typeface="Arial"/>
                        <a:ea typeface="Times New Roman"/>
                        <a:cs typeface="Times New Roman"/>
                      </a:endParaRPr>
                    </a:p>
                  </a:txBody>
                  <a:tcPr marL="68580" marR="68580" marT="0" marB="0" anchor="ctr">
                    <a:lnL>
                      <a:noFill/>
                    </a:lnL>
                    <a:lnR>
                      <a:noFill/>
                    </a:lnR>
                    <a:lnT>
                      <a:noFill/>
                    </a:lnT>
                    <a:lnB>
                      <a:noFill/>
                    </a:lnB>
                  </a:tcPr>
                </a:tc>
              </a:tr>
            </a:tbl>
          </a:graphicData>
        </a:graphic>
      </p:graphicFrame>
    </p:spTree>
    <p:extLst>
      <p:ext uri="{BB962C8B-B14F-4D97-AF65-F5344CB8AC3E}">
        <p14:creationId xmlns:p14="http://schemas.microsoft.com/office/powerpoint/2010/main" xmlns="" val="1763018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683569" y="1196752"/>
            <a:ext cx="7596832" cy="4929411"/>
          </a:xfrm>
        </p:spPr>
        <p:txBody>
          <a:bodyPr/>
          <a:lstStyle/>
          <a:p>
            <a:pPr marL="0" lvl="0" indent="0">
              <a:spcBef>
                <a:spcPts val="0"/>
              </a:spcBef>
              <a:buClrTx/>
              <a:buSzTx/>
              <a:buNone/>
            </a:pPr>
            <a:r>
              <a:rPr lang="sk-SK" b="1" dirty="0">
                <a:solidFill>
                  <a:prstClr val="black"/>
                </a:solidFill>
              </a:rPr>
              <a:t>Porovnajte  svoje hodnotenie s hodnoteniami ostatných.</a:t>
            </a:r>
          </a:p>
          <a:p>
            <a:pPr marL="0" lvl="0" indent="0">
              <a:spcBef>
                <a:spcPts val="0"/>
              </a:spcBef>
              <a:buClrTx/>
              <a:buSzTx/>
              <a:buNone/>
            </a:pPr>
            <a:endParaRPr lang="sk-SK" b="1" dirty="0">
              <a:solidFill>
                <a:prstClr val="black"/>
              </a:solidFill>
            </a:endParaRPr>
          </a:p>
          <a:p>
            <a:pPr marL="0" lvl="0" indent="0">
              <a:spcBef>
                <a:spcPts val="0"/>
              </a:spcBef>
              <a:buClrTx/>
              <a:buSzTx/>
              <a:buNone/>
            </a:pPr>
            <a:endParaRPr lang="sk-SK" b="1" dirty="0" smtClean="0">
              <a:solidFill>
                <a:prstClr val="black"/>
              </a:solidFill>
            </a:endParaRPr>
          </a:p>
          <a:p>
            <a:pPr marL="0" lvl="0" indent="0">
              <a:spcBef>
                <a:spcPts val="0"/>
              </a:spcBef>
              <a:buClrTx/>
              <a:buSzTx/>
              <a:buNone/>
            </a:pPr>
            <a:endParaRPr lang="sk-SK" b="1" dirty="0">
              <a:solidFill>
                <a:prstClr val="black"/>
              </a:solidFill>
            </a:endParaRPr>
          </a:p>
          <a:p>
            <a:pPr marL="0" lvl="0" indent="0">
              <a:spcBef>
                <a:spcPts val="0"/>
              </a:spcBef>
              <a:buClrTx/>
              <a:buSzTx/>
              <a:buNone/>
            </a:pPr>
            <a:r>
              <a:rPr lang="sk-SK" b="1" dirty="0" smtClean="0">
                <a:solidFill>
                  <a:prstClr val="black"/>
                </a:solidFill>
              </a:rPr>
              <a:t>Hovorte </a:t>
            </a:r>
            <a:r>
              <a:rPr lang="sk-SK" b="1" dirty="0">
                <a:solidFill>
                  <a:prstClr val="black"/>
                </a:solidFill>
              </a:rPr>
              <a:t>o svojom výsledku.  Opýtajte sa  kolegu prečo Vás tak hodnotil</a:t>
            </a:r>
          </a:p>
          <a:p>
            <a:pPr marL="0" lvl="0" indent="0">
              <a:spcBef>
                <a:spcPts val="0"/>
              </a:spcBef>
              <a:buClrTx/>
              <a:buSzTx/>
              <a:buNone/>
            </a:pPr>
            <a:endParaRPr lang="sk-SK" b="1" dirty="0">
              <a:solidFill>
                <a:prstClr val="black"/>
              </a:solidFill>
            </a:endParaRPr>
          </a:p>
          <a:p>
            <a:pPr marL="0" lvl="0" indent="0">
              <a:spcBef>
                <a:spcPts val="0"/>
              </a:spcBef>
              <a:buClrTx/>
              <a:buSzTx/>
              <a:buNone/>
            </a:pPr>
            <a:endParaRPr lang="sk-SK" b="1" dirty="0">
              <a:solidFill>
                <a:prstClr val="black"/>
              </a:solidFill>
            </a:endParaRPr>
          </a:p>
          <a:p>
            <a:pPr marL="457200" lvl="1" indent="0">
              <a:spcBef>
                <a:spcPts val="0"/>
              </a:spcBef>
              <a:buClrTx/>
              <a:buSzTx/>
              <a:buNone/>
            </a:pPr>
            <a:r>
              <a:rPr lang="sk-SK" sz="2400" b="1" dirty="0">
                <a:solidFill>
                  <a:srgbClr val="FF0000"/>
                </a:solidFill>
              </a:rPr>
              <a:t>Aký je rozdiel medzi Vašim </a:t>
            </a:r>
            <a:r>
              <a:rPr lang="sk-SK" sz="2400" b="1" dirty="0" err="1">
                <a:solidFill>
                  <a:srgbClr val="FF0000"/>
                </a:solidFill>
              </a:rPr>
              <a:t>sebahodnotením</a:t>
            </a:r>
            <a:r>
              <a:rPr lang="sk-SK" sz="2400" b="1" dirty="0">
                <a:solidFill>
                  <a:srgbClr val="FF0000"/>
                </a:solidFill>
              </a:rPr>
              <a:t> a hodnotením druhých? O čom tento rozdiel hovorí?</a:t>
            </a:r>
          </a:p>
          <a:p>
            <a:pPr marL="457200" lvl="1" indent="0">
              <a:spcBef>
                <a:spcPts val="0"/>
              </a:spcBef>
              <a:buClrTx/>
              <a:buSzTx/>
              <a:buNone/>
            </a:pPr>
            <a:r>
              <a:rPr lang="sk-SK" sz="2400" b="1" dirty="0">
                <a:solidFill>
                  <a:srgbClr val="FF0000"/>
                </a:solidFill>
              </a:rPr>
              <a:t>Čo Vás milo prekvapilo? Čo ste si o sebe nemysleli a teraz ste si to uvedomili?</a:t>
            </a:r>
          </a:p>
          <a:p>
            <a:pPr marL="0" lvl="0" indent="0">
              <a:spcBef>
                <a:spcPts val="0"/>
              </a:spcBef>
              <a:buClrTx/>
              <a:buSzTx/>
              <a:buNone/>
            </a:pPr>
            <a:r>
              <a:rPr lang="sk-SK" b="1" dirty="0">
                <a:solidFill>
                  <a:srgbClr val="FF0000"/>
                </a:solidFill>
              </a:rPr>
              <a:t>          Čo Vás zaskočilo? Čo ste si predtým neuvedomovali?</a:t>
            </a:r>
          </a:p>
          <a:p>
            <a:endParaRPr lang="sk-SK" dirty="0"/>
          </a:p>
        </p:txBody>
      </p:sp>
    </p:spTree>
    <p:extLst>
      <p:ext uri="{BB962C8B-B14F-4D97-AF65-F5344CB8AC3E}">
        <p14:creationId xmlns:p14="http://schemas.microsoft.com/office/powerpoint/2010/main" xmlns="" val="2945903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620688"/>
            <a:ext cx="7772400" cy="1584176"/>
          </a:xfrm>
          <a:solidFill>
            <a:srgbClr val="FFC000"/>
          </a:solidFill>
        </p:spPr>
        <p:txBody>
          <a:bodyPr>
            <a:normAutofit/>
          </a:bodyPr>
          <a:lstStyle/>
          <a:p>
            <a:r>
              <a:rPr lang="sk-SK" dirty="0" smtClean="0"/>
              <a:t>„</a:t>
            </a:r>
            <a:r>
              <a:rPr lang="sk-SK" dirty="0" smtClean="0">
                <a:solidFill>
                  <a:schemeClr val="tx1"/>
                </a:solidFill>
              </a:rPr>
              <a:t>Rob to, čo najlepšie vieš</a:t>
            </a:r>
            <a:r>
              <a:rPr lang="sk-SK" dirty="0" smtClean="0">
                <a:solidFill>
                  <a:schemeClr val="bg1"/>
                </a:solidFill>
              </a:rPr>
              <a:t>“</a:t>
            </a:r>
            <a:endParaRPr lang="sk-SK" dirty="0">
              <a:solidFill>
                <a:schemeClr val="bg1"/>
              </a:solidFill>
            </a:endParaRPr>
          </a:p>
        </p:txBody>
      </p:sp>
      <p:sp>
        <p:nvSpPr>
          <p:cNvPr id="3" name="Podnadpis 2"/>
          <p:cNvSpPr>
            <a:spLocks noGrp="1"/>
          </p:cNvSpPr>
          <p:nvPr>
            <p:ph type="subTitle" idx="1"/>
          </p:nvPr>
        </p:nvSpPr>
        <p:spPr>
          <a:xfrm>
            <a:off x="1371600" y="3556000"/>
            <a:ext cx="6944816" cy="2465287"/>
          </a:xfrm>
        </p:spPr>
        <p:txBody>
          <a:bodyPr/>
          <a:lstStyle/>
          <a:p>
            <a:endParaRPr lang="sk-SK" dirty="0" smtClean="0"/>
          </a:p>
          <a:p>
            <a:endParaRPr lang="sk-SK" dirty="0"/>
          </a:p>
          <a:p>
            <a:endParaRPr lang="sk-SK" dirty="0" smtClean="0"/>
          </a:p>
          <a:p>
            <a:endParaRPr lang="sk-SK" dirty="0"/>
          </a:p>
          <a:p>
            <a:endParaRPr lang="sk-SK" dirty="0" smtClean="0"/>
          </a:p>
          <a:p>
            <a:r>
              <a:rPr lang="sk-SK" dirty="0"/>
              <a:t> </a:t>
            </a:r>
            <a:r>
              <a:rPr lang="sk-SK" dirty="0" smtClean="0"/>
              <a:t>                              </a:t>
            </a:r>
            <a:r>
              <a:rPr lang="sk-SK" dirty="0" err="1" smtClean="0"/>
              <a:t>pP</a:t>
            </a:r>
            <a:endParaRPr lang="sk-SK" dirty="0"/>
          </a:p>
        </p:txBody>
      </p:sp>
      <p:pic>
        <p:nvPicPr>
          <p:cNvPr id="1026" name="Picture 2" descr="C:\Program Files\Microsoft Office\MEDIA\CAGCAT10\j014948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1800" y="3645024"/>
            <a:ext cx="3528392" cy="252028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Obdĺžnik 3"/>
          <p:cNvSpPr/>
          <p:nvPr/>
        </p:nvSpPr>
        <p:spPr>
          <a:xfrm>
            <a:off x="3275856" y="2492896"/>
            <a:ext cx="2520280" cy="646331"/>
          </a:xfrm>
          <a:prstGeom prst="rect">
            <a:avLst/>
          </a:prstGeom>
        </p:spPr>
        <p:txBody>
          <a:bodyPr wrap="square">
            <a:spAutoFit/>
          </a:bodyPr>
          <a:lstStyle/>
          <a:p>
            <a:endParaRPr lang="sk-SK" dirty="0" smtClean="0">
              <a:solidFill>
                <a:prstClr val="black"/>
              </a:solidFill>
            </a:endParaRPr>
          </a:p>
          <a:p>
            <a:r>
              <a:rPr lang="sk-SK" dirty="0">
                <a:solidFill>
                  <a:prstClr val="black"/>
                </a:solidFill>
              </a:rPr>
              <a:t> </a:t>
            </a:r>
            <a:r>
              <a:rPr lang="sk-SK" dirty="0" smtClean="0">
                <a:solidFill>
                  <a:prstClr val="black"/>
                </a:solidFill>
              </a:rPr>
              <a:t>  </a:t>
            </a:r>
            <a:endParaRPr lang="sk-SK" sz="1600" dirty="0">
              <a:solidFill>
                <a:prstClr val="black"/>
              </a:solidFill>
            </a:endParaRPr>
          </a:p>
        </p:txBody>
      </p:sp>
    </p:spTree>
    <p:extLst>
      <p:ext uri="{BB962C8B-B14F-4D97-AF65-F5344CB8AC3E}">
        <p14:creationId xmlns:p14="http://schemas.microsoft.com/office/powerpoint/2010/main" xmlns="" val="427982813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Sebapoznávanie a </a:t>
            </a:r>
            <a:r>
              <a:rPr lang="sk-SK" dirty="0" err="1" smtClean="0"/>
              <a:t>sebahodnotenie</a:t>
            </a:r>
            <a:endParaRPr lang="sk-SK" dirty="0"/>
          </a:p>
        </p:txBody>
      </p:sp>
      <p:sp>
        <p:nvSpPr>
          <p:cNvPr id="3" name="Zástupný symbol obsahu 2"/>
          <p:cNvSpPr>
            <a:spLocks noGrp="1"/>
          </p:cNvSpPr>
          <p:nvPr>
            <p:ph idx="1"/>
          </p:nvPr>
        </p:nvSpPr>
        <p:spPr/>
        <p:txBody>
          <a:bodyPr/>
          <a:lstStyle/>
          <a:p>
            <a:pPr marL="0" indent="0">
              <a:buNone/>
            </a:pPr>
            <a:r>
              <a:rPr lang="sk-SK" b="1" dirty="0" smtClean="0">
                <a:solidFill>
                  <a:srgbClr val="FF0000"/>
                </a:solidFill>
              </a:rPr>
              <a:t>Druhý v poradí </a:t>
            </a:r>
            <a:r>
              <a:rPr lang="sk-SK" b="1" dirty="0" smtClean="0"/>
              <a:t>je  Mäkký faktor </a:t>
            </a:r>
            <a:r>
              <a:rPr lang="sk-SK" b="1" dirty="0" err="1" smtClean="0"/>
              <a:t>zamestnateľnosti</a:t>
            </a:r>
            <a:r>
              <a:rPr lang="sk-SK" b="1" dirty="0" smtClean="0"/>
              <a:t> , t.j. poznať  svoje </a:t>
            </a:r>
          </a:p>
          <a:p>
            <a:pPr marL="0" indent="0">
              <a:buNone/>
            </a:pPr>
            <a:r>
              <a:rPr lang="sk-SK" b="1" dirty="0" smtClean="0"/>
              <a:t>-Silné stránky / potenciál</a:t>
            </a:r>
          </a:p>
          <a:p>
            <a:pPr marL="0" indent="0">
              <a:buNone/>
            </a:pPr>
            <a:r>
              <a:rPr lang="sk-SK" b="1" dirty="0" smtClean="0"/>
              <a:t>- Slabé stránky</a:t>
            </a:r>
            <a:endParaRPr lang="sk-SK" dirty="0"/>
          </a:p>
        </p:txBody>
      </p:sp>
    </p:spTree>
    <p:extLst>
      <p:ext uri="{BB962C8B-B14F-4D97-AF65-F5344CB8AC3E}">
        <p14:creationId xmlns:p14="http://schemas.microsoft.com/office/powerpoint/2010/main" xmlns="" val="977870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73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Typy osobnosti</a:t>
            </a:r>
            <a:endParaRPr lang="sk-SK" dirty="0"/>
          </a:p>
        </p:txBody>
      </p:sp>
      <p:sp>
        <p:nvSpPr>
          <p:cNvPr id="8" name="Zástupný symbol textu 7"/>
          <p:cNvSpPr>
            <a:spLocks noGrp="1"/>
          </p:cNvSpPr>
          <p:nvPr>
            <p:ph type="body" idx="1"/>
          </p:nvPr>
        </p:nvSpPr>
        <p:spPr>
          <a:xfrm>
            <a:off x="1367365" y="332657"/>
            <a:ext cx="6417734" cy="792087"/>
          </a:xfrm>
        </p:spPr>
        <p:txBody>
          <a:bodyPr>
            <a:normAutofit/>
          </a:bodyPr>
          <a:lstStyle/>
          <a:p>
            <a:r>
              <a:rPr lang="sk-SK" sz="4000" dirty="0" smtClean="0"/>
              <a:t>Typy osobnosti</a:t>
            </a:r>
            <a:endParaRPr lang="sk-SK" sz="4000" dirty="0"/>
          </a:p>
        </p:txBody>
      </p:sp>
      <p:graphicFrame>
        <p:nvGraphicFramePr>
          <p:cNvPr id="4" name="Zástupný symbol obsahu 3"/>
          <p:cNvGraphicFramePr>
            <a:graphicFrameLocks noGrp="1"/>
          </p:cNvGraphicFramePr>
          <p:nvPr>
            <p:ph idx="4294967295"/>
            <p:extLst>
              <p:ext uri="{D42A27DB-BD31-4B8C-83A1-F6EECF244321}">
                <p14:modId xmlns:p14="http://schemas.microsoft.com/office/powerpoint/2010/main" xmlns="" val="54611743"/>
              </p:ext>
            </p:extLst>
          </p:nvPr>
        </p:nvGraphicFramePr>
        <p:xfrm>
          <a:off x="899592" y="4077072"/>
          <a:ext cx="7408862" cy="2625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C:\Users\BalogovaJa\AppData\Local\Microsoft\Windows\Temporary Internet Files\Content.IE5\M1YHJONW\children-globe-istock[1].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308521" y="1340768"/>
            <a:ext cx="4248472" cy="2376264"/>
          </a:xfrm>
          <a:prstGeom prst="rect">
            <a:avLst/>
          </a:prstGeom>
          <a:noFill/>
          <a:ln w="28575">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59349532"/>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3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xmlns="" val="2341363873"/>
              </p:ext>
            </p:extLst>
          </p:nvPr>
        </p:nvGraphicFramePr>
        <p:xfrm>
          <a:off x="467544" y="764704"/>
          <a:ext cx="7992888" cy="6093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cstate="print">
            <a:extLst>
              <a:ext uri="{BEBA8EAE-BF5A-486C-A8C5-ECC9F3942E4B}">
                <a14:imgProps xmlns:a14="http://schemas.microsoft.com/office/drawing/2010/main" xmlns="">
                  <a14:imgLayer r:embed="rId8">
                    <a14:imgEffect>
                      <a14:colorTemperature colorTemp="11200"/>
                    </a14:imgEffect>
                  </a14:imgLayer>
                </a14:imgProps>
              </a:ext>
              <a:ext uri="{28A0092B-C50C-407E-A947-70E740481C1C}">
                <a14:useLocalDpi xmlns:a14="http://schemas.microsoft.com/office/drawing/2010/main" xmlns="" val="0"/>
              </a:ext>
            </a:extLst>
          </a:blip>
          <a:srcRect/>
          <a:stretch>
            <a:fillRect/>
          </a:stretch>
        </p:blipFill>
        <p:spPr bwMode="auto">
          <a:xfrm>
            <a:off x="3851920" y="3068960"/>
            <a:ext cx="1944216" cy="1917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4306825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6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a:xfrm>
            <a:off x="2843808" y="404665"/>
            <a:ext cx="3744416" cy="720080"/>
          </a:xfrm>
          <a:solidFill>
            <a:schemeClr val="accent5">
              <a:lumMod val="75000"/>
            </a:schemeClr>
          </a:solidFill>
        </p:spPr>
        <p:txBody>
          <a:bodyPr>
            <a:normAutofit fontScale="90000"/>
          </a:bodyPr>
          <a:lstStyle/>
          <a:p>
            <a:r>
              <a:rPr lang="sk-SK" sz="4800" b="1" dirty="0" smtClean="0">
                <a:solidFill>
                  <a:srgbClr val="FF0000"/>
                </a:solidFill>
              </a:rPr>
              <a:t>Cholerik</a:t>
            </a:r>
            <a:endParaRPr lang="sk-SK" sz="4800" b="1" dirty="0">
              <a:solidFill>
                <a:srgbClr val="FF0000"/>
              </a:solidFill>
            </a:endParaRPr>
          </a:p>
        </p:txBody>
      </p:sp>
      <p:sp>
        <p:nvSpPr>
          <p:cNvPr id="3" name="Zástupný symbol textu 2"/>
          <p:cNvSpPr>
            <a:spLocks noGrp="1"/>
          </p:cNvSpPr>
          <p:nvPr>
            <p:ph type="subTitle" idx="1"/>
          </p:nvPr>
        </p:nvSpPr>
        <p:spPr>
          <a:xfrm>
            <a:off x="1371600" y="1772816"/>
            <a:ext cx="6400800" cy="3960440"/>
          </a:xfrm>
        </p:spPr>
        <p:style>
          <a:lnRef idx="1">
            <a:schemeClr val="accent4"/>
          </a:lnRef>
          <a:fillRef idx="3">
            <a:schemeClr val="accent4"/>
          </a:fillRef>
          <a:effectRef idx="2">
            <a:schemeClr val="accent4"/>
          </a:effectRef>
          <a:fontRef idx="minor">
            <a:schemeClr val="lt1"/>
          </a:fontRef>
        </p:style>
        <p:txBody>
          <a:bodyPr>
            <a:noAutofit/>
          </a:bodyPr>
          <a:lstStyle/>
          <a:p>
            <a:r>
              <a:rPr lang="sk-SK" sz="2800" dirty="0">
                <a:solidFill>
                  <a:schemeClr val="tx1">
                    <a:lumMod val="95000"/>
                    <a:lumOff val="5000"/>
                  </a:schemeClr>
                </a:solidFill>
              </a:rPr>
              <a:t>n</a:t>
            </a:r>
            <a:r>
              <a:rPr lang="sk-SK" sz="2800" dirty="0" smtClean="0">
                <a:solidFill>
                  <a:schemeClr val="tx1">
                    <a:lumMod val="95000"/>
                    <a:lumOff val="5000"/>
                  </a:schemeClr>
                </a:solidFill>
              </a:rPr>
              <a:t>edotklivý        nepokojný</a:t>
            </a:r>
          </a:p>
          <a:p>
            <a:r>
              <a:rPr lang="sk-SK" sz="2800" dirty="0" smtClean="0">
                <a:solidFill>
                  <a:schemeClr val="bg1"/>
                </a:solidFill>
              </a:rPr>
              <a:t>útočiaci          vznetlivý</a:t>
            </a:r>
          </a:p>
          <a:p>
            <a:r>
              <a:rPr lang="sk-SK" sz="2800" dirty="0">
                <a:solidFill>
                  <a:schemeClr val="tx1">
                    <a:lumMod val="95000"/>
                    <a:lumOff val="5000"/>
                  </a:schemeClr>
                </a:solidFill>
              </a:rPr>
              <a:t>v</a:t>
            </a:r>
            <a:r>
              <a:rPr lang="sk-SK" sz="2800" dirty="0" smtClean="0">
                <a:solidFill>
                  <a:schemeClr val="tx1">
                    <a:lumMod val="95000"/>
                    <a:lumOff val="5000"/>
                  </a:schemeClr>
                </a:solidFill>
              </a:rPr>
              <a:t>rtkavý            impulzívny</a:t>
            </a:r>
          </a:p>
          <a:p>
            <a:r>
              <a:rPr lang="sk-SK" sz="2800" dirty="0">
                <a:solidFill>
                  <a:schemeClr val="bg1"/>
                </a:solidFill>
              </a:rPr>
              <a:t>a</a:t>
            </a:r>
            <a:r>
              <a:rPr lang="sk-SK" sz="2800" dirty="0" smtClean="0">
                <a:solidFill>
                  <a:schemeClr val="bg1"/>
                </a:solidFill>
              </a:rPr>
              <a:t>ktívny                 nezávislý</a:t>
            </a:r>
          </a:p>
          <a:p>
            <a:r>
              <a:rPr lang="sk-SK" sz="2800" dirty="0">
                <a:solidFill>
                  <a:schemeClr val="tx1">
                    <a:lumMod val="95000"/>
                    <a:lumOff val="5000"/>
                  </a:schemeClr>
                </a:solidFill>
              </a:rPr>
              <a:t>d</a:t>
            </a:r>
            <a:r>
              <a:rPr lang="sk-SK" sz="2800" dirty="0" smtClean="0">
                <a:solidFill>
                  <a:schemeClr val="tx1">
                    <a:lumMod val="95000"/>
                    <a:lumOff val="5000"/>
                  </a:schemeClr>
                </a:solidFill>
              </a:rPr>
              <a:t>obrodružný              dominantný </a:t>
            </a:r>
          </a:p>
          <a:p>
            <a:r>
              <a:rPr lang="sk-SK" sz="2800" dirty="0">
                <a:solidFill>
                  <a:schemeClr val="bg1"/>
                </a:solidFill>
              </a:rPr>
              <a:t>s</a:t>
            </a:r>
            <a:r>
              <a:rPr lang="sk-SK" sz="2800" dirty="0" smtClean="0">
                <a:solidFill>
                  <a:schemeClr val="bg1"/>
                </a:solidFill>
              </a:rPr>
              <a:t>ilná vôľa a rozhodnosť</a:t>
            </a:r>
          </a:p>
          <a:p>
            <a:r>
              <a:rPr lang="sk-SK" sz="2800" dirty="0" smtClean="0">
                <a:solidFill>
                  <a:schemeClr val="tx1">
                    <a:lumMod val="95000"/>
                    <a:lumOff val="5000"/>
                  </a:schemeClr>
                </a:solidFill>
              </a:rPr>
              <a:t>rodený vodca  </a:t>
            </a:r>
            <a:r>
              <a:rPr lang="sk-SK" sz="2800" dirty="0">
                <a:solidFill>
                  <a:schemeClr val="tx1">
                    <a:lumMod val="95000"/>
                    <a:lumOff val="5000"/>
                  </a:schemeClr>
                </a:solidFill>
              </a:rPr>
              <a:t> </a:t>
            </a:r>
            <a:r>
              <a:rPr lang="sk-SK" sz="2800" dirty="0" smtClean="0">
                <a:solidFill>
                  <a:schemeClr val="tx1">
                    <a:lumMod val="95000"/>
                    <a:lumOff val="5000"/>
                  </a:schemeClr>
                </a:solidFill>
              </a:rPr>
              <a:t>    </a:t>
            </a:r>
            <a:endParaRPr lang="sk-SK" sz="2800" dirty="0">
              <a:solidFill>
                <a:schemeClr val="tx1">
                  <a:lumMod val="95000"/>
                  <a:lumOff val="5000"/>
                </a:schemeClr>
              </a:solidFill>
            </a:endParaRPr>
          </a:p>
        </p:txBody>
      </p:sp>
      <p:pic>
        <p:nvPicPr>
          <p:cNvPr id="2050" name="Picture 2" descr="C:\Users\BalogovaJa\AppData\Local\Microsoft\Windows\Temporary Internet Files\Content.IE5\M1YHJONW\klyuchevskaya[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39952" y="5589240"/>
            <a:ext cx="1261706" cy="936104"/>
          </a:xfrm>
          <a:prstGeom prst="rect">
            <a:avLst/>
          </a:prstGeom>
          <a:solidFill>
            <a:schemeClr val="accent3">
              <a:lumMod val="60000"/>
              <a:lumOff val="40000"/>
            </a:schemeClr>
          </a:solidFill>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84368" y="583876"/>
            <a:ext cx="962025" cy="1009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8917759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78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a:xfrm>
            <a:off x="2339752" y="620688"/>
            <a:ext cx="4608512" cy="720080"/>
          </a:xfrm>
          <a:solidFill>
            <a:schemeClr val="accent5">
              <a:lumMod val="75000"/>
            </a:schemeClr>
          </a:solidFill>
        </p:spPr>
        <p:txBody>
          <a:bodyPr>
            <a:noAutofit/>
          </a:bodyPr>
          <a:lstStyle/>
          <a:p>
            <a:r>
              <a:rPr lang="sk-SK" sz="4800" b="1" dirty="0" smtClean="0">
                <a:solidFill>
                  <a:srgbClr val="FF0000"/>
                </a:solidFill>
              </a:rPr>
              <a:t>Melancholik</a:t>
            </a:r>
            <a:endParaRPr lang="sk-SK" sz="4800" b="1" dirty="0">
              <a:solidFill>
                <a:srgbClr val="FF0000"/>
              </a:solidFill>
            </a:endParaRPr>
          </a:p>
        </p:txBody>
      </p:sp>
      <p:sp>
        <p:nvSpPr>
          <p:cNvPr id="3" name="Zástupný symbol textu 2"/>
          <p:cNvSpPr>
            <a:spLocks noGrp="1"/>
          </p:cNvSpPr>
          <p:nvPr>
            <p:ph type="subTitle" idx="1"/>
          </p:nvPr>
        </p:nvSpPr>
        <p:spPr>
          <a:xfrm>
            <a:off x="1371600" y="1844824"/>
            <a:ext cx="6400800" cy="4176464"/>
          </a:xfrm>
        </p:spPr>
        <p:style>
          <a:lnRef idx="0">
            <a:schemeClr val="accent4"/>
          </a:lnRef>
          <a:fillRef idx="3">
            <a:schemeClr val="accent4"/>
          </a:fillRef>
          <a:effectRef idx="3">
            <a:schemeClr val="accent4"/>
          </a:effectRef>
          <a:fontRef idx="minor">
            <a:schemeClr val="lt1"/>
          </a:fontRef>
        </p:style>
        <p:txBody>
          <a:bodyPr>
            <a:normAutofit/>
          </a:bodyPr>
          <a:lstStyle/>
          <a:p>
            <a:r>
              <a:rPr lang="sk-SK" sz="3200" dirty="0">
                <a:solidFill>
                  <a:schemeClr val="tx1">
                    <a:lumMod val="95000"/>
                    <a:lumOff val="5000"/>
                  </a:schemeClr>
                </a:solidFill>
              </a:rPr>
              <a:t>n</a:t>
            </a:r>
            <a:r>
              <a:rPr lang="sk-SK" sz="3200" dirty="0" smtClean="0">
                <a:solidFill>
                  <a:schemeClr val="tx1">
                    <a:lumMod val="95000"/>
                    <a:lumOff val="5000"/>
                  </a:schemeClr>
                </a:solidFill>
              </a:rPr>
              <a:t>áladový           úzkostlivý</a:t>
            </a:r>
          </a:p>
          <a:p>
            <a:r>
              <a:rPr lang="sk-SK" sz="3200" dirty="0" smtClean="0">
                <a:solidFill>
                  <a:schemeClr val="bg1"/>
                </a:solidFill>
              </a:rPr>
              <a:t>nepružný</a:t>
            </a:r>
          </a:p>
          <a:p>
            <a:r>
              <a:rPr lang="sk-SK" sz="3200" dirty="0">
                <a:solidFill>
                  <a:schemeClr val="tx1">
                    <a:lumMod val="95000"/>
                    <a:lumOff val="5000"/>
                  </a:schemeClr>
                </a:solidFill>
              </a:rPr>
              <a:t>t</a:t>
            </a:r>
            <a:r>
              <a:rPr lang="sk-SK" sz="3200" dirty="0" smtClean="0">
                <a:solidFill>
                  <a:schemeClr val="tx1">
                    <a:lumMod val="95000"/>
                    <a:lumOff val="5000"/>
                  </a:schemeClr>
                </a:solidFill>
              </a:rPr>
              <a:t>riezvy        pesimista</a:t>
            </a:r>
          </a:p>
          <a:p>
            <a:r>
              <a:rPr lang="sk-SK" sz="3200" dirty="0" smtClean="0">
                <a:solidFill>
                  <a:schemeClr val="bg1"/>
                </a:solidFill>
              </a:rPr>
              <a:t>nespoločenský              tichý</a:t>
            </a:r>
          </a:p>
          <a:p>
            <a:r>
              <a:rPr lang="sk-SK" sz="3200" dirty="0">
                <a:solidFill>
                  <a:schemeClr val="tx1">
                    <a:lumMod val="95000"/>
                    <a:lumOff val="5000"/>
                  </a:schemeClr>
                </a:solidFill>
              </a:rPr>
              <a:t>s</a:t>
            </a:r>
            <a:r>
              <a:rPr lang="sk-SK" sz="3200" dirty="0" smtClean="0">
                <a:solidFill>
                  <a:schemeClr val="tx1">
                    <a:lumMod val="95000"/>
                    <a:lumOff val="5000"/>
                  </a:schemeClr>
                </a:solidFill>
              </a:rPr>
              <a:t>vedomitý          nadaný</a:t>
            </a:r>
          </a:p>
          <a:p>
            <a:r>
              <a:rPr lang="sk-SK" sz="3200" dirty="0" smtClean="0">
                <a:solidFill>
                  <a:schemeClr val="bg1"/>
                </a:solidFill>
              </a:rPr>
              <a:t>tvorivý        citlivý </a:t>
            </a:r>
          </a:p>
          <a:p>
            <a:endParaRPr lang="sk-SK" sz="3200" dirty="0" smtClean="0">
              <a:solidFill>
                <a:schemeClr val="tx1">
                  <a:lumMod val="95000"/>
                  <a:lumOff val="5000"/>
                </a:schemeClr>
              </a:solidFill>
            </a:endParaRPr>
          </a:p>
          <a:p>
            <a:endParaRPr lang="sk-SK" dirty="0"/>
          </a:p>
        </p:txBody>
      </p:sp>
      <p:pic>
        <p:nvPicPr>
          <p:cNvPr id="3074" name="Picture 2" descr="C:\Users\BalogovaJa\AppData\Local\Microsoft\Windows\Temporary Internet Files\Content.IE5\M5FPMW1I\plac[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2348880"/>
            <a:ext cx="1800200" cy="1368152"/>
          </a:xfrm>
          <a:prstGeom prst="rect">
            <a:avLst/>
          </a:prstGeom>
          <a:noFill/>
          <a:ln w="28575">
            <a:solidFill>
              <a:schemeClr val="tx1"/>
            </a:solidFill>
          </a:ln>
          <a:extLst>
            <a:ext uri="{909E8E84-426E-40DD-AFC4-6F175D3DCCD1}">
              <a14:hiddenFill xmlns:a14="http://schemas.microsoft.com/office/drawing/2010/main" xmlns="">
                <a:solidFill>
                  <a:srgbClr val="FFFFFF"/>
                </a:solidFill>
              </a14:hiddenFill>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40352" y="620688"/>
            <a:ext cx="990600" cy="97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10634878"/>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6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690032" y="2060848"/>
            <a:ext cx="7772400" cy="3744416"/>
          </a:xfrm>
        </p:spPr>
        <p:style>
          <a:lnRef idx="0">
            <a:schemeClr val="accent4"/>
          </a:lnRef>
          <a:fillRef idx="3">
            <a:schemeClr val="accent4"/>
          </a:fillRef>
          <a:effectRef idx="3">
            <a:schemeClr val="accent4"/>
          </a:effectRef>
          <a:fontRef idx="minor">
            <a:schemeClr val="lt1"/>
          </a:fontRef>
        </p:style>
        <p:txBody>
          <a:bodyPr>
            <a:noAutofit/>
          </a:bodyPr>
          <a:lstStyle/>
          <a:p>
            <a:r>
              <a:rPr lang="sk-SK" sz="3200" dirty="0">
                <a:solidFill>
                  <a:schemeClr val="tx1">
                    <a:lumMod val="95000"/>
                    <a:lumOff val="5000"/>
                  </a:schemeClr>
                </a:solidFill>
              </a:rPr>
              <a:t>p</a:t>
            </a:r>
            <a:r>
              <a:rPr lang="sk-SK" sz="3200" dirty="0" smtClean="0">
                <a:solidFill>
                  <a:schemeClr val="tx1">
                    <a:lumMod val="95000"/>
                    <a:lumOff val="5000"/>
                  </a:schemeClr>
                </a:solidFill>
              </a:rPr>
              <a:t>asívny                 obozretný</a:t>
            </a:r>
            <a:br>
              <a:rPr lang="sk-SK" sz="3200" dirty="0" smtClean="0">
                <a:solidFill>
                  <a:schemeClr val="tx1">
                    <a:lumMod val="95000"/>
                    <a:lumOff val="5000"/>
                  </a:schemeClr>
                </a:solidFill>
              </a:rPr>
            </a:br>
            <a:r>
              <a:rPr lang="sk-SK" sz="3200" dirty="0" smtClean="0">
                <a:solidFill>
                  <a:schemeClr val="bg1"/>
                </a:solidFill>
              </a:rPr>
              <a:t>rozvážny                     zmierlivý</a:t>
            </a:r>
            <a:r>
              <a:rPr lang="sk-SK" sz="3200" dirty="0" smtClean="0">
                <a:solidFill>
                  <a:schemeClr val="tx1">
                    <a:lumMod val="95000"/>
                    <a:lumOff val="5000"/>
                  </a:schemeClr>
                </a:solidFill>
              </a:rPr>
              <a:t/>
            </a:r>
            <a:br>
              <a:rPr lang="sk-SK" sz="3200" dirty="0" smtClean="0">
                <a:solidFill>
                  <a:schemeClr val="tx1">
                    <a:lumMod val="95000"/>
                    <a:lumOff val="5000"/>
                  </a:schemeClr>
                </a:solidFill>
              </a:rPr>
            </a:br>
            <a:r>
              <a:rPr lang="sk-SK" sz="3200" dirty="0" smtClean="0">
                <a:solidFill>
                  <a:schemeClr val="tx1">
                    <a:lumMod val="95000"/>
                    <a:lumOff val="5000"/>
                  </a:schemeClr>
                </a:solidFill>
              </a:rPr>
              <a:t>ovláda sa</a:t>
            </a:r>
            <a:br>
              <a:rPr lang="sk-SK" sz="3200" dirty="0" smtClean="0">
                <a:solidFill>
                  <a:schemeClr val="tx1">
                    <a:lumMod val="95000"/>
                    <a:lumOff val="5000"/>
                  </a:schemeClr>
                </a:solidFill>
              </a:rPr>
            </a:br>
            <a:r>
              <a:rPr lang="sk-SK" sz="3200" dirty="0" smtClean="0">
                <a:solidFill>
                  <a:schemeClr val="bg1"/>
                </a:solidFill>
              </a:rPr>
              <a:t>spoľahlivý               vyrovnaný</a:t>
            </a:r>
            <a:r>
              <a:rPr lang="sk-SK" sz="3200" dirty="0" smtClean="0">
                <a:solidFill>
                  <a:schemeClr val="tx1">
                    <a:lumMod val="95000"/>
                    <a:lumOff val="5000"/>
                  </a:schemeClr>
                </a:solidFill>
              </a:rPr>
              <a:t/>
            </a:r>
            <a:br>
              <a:rPr lang="sk-SK" sz="3200" dirty="0" smtClean="0">
                <a:solidFill>
                  <a:schemeClr val="tx1">
                    <a:lumMod val="95000"/>
                    <a:lumOff val="5000"/>
                  </a:schemeClr>
                </a:solidFill>
              </a:rPr>
            </a:br>
            <a:r>
              <a:rPr lang="sk-SK" sz="3200" dirty="0" smtClean="0">
                <a:solidFill>
                  <a:schemeClr val="tx1">
                    <a:lumMod val="95000"/>
                    <a:lumOff val="5000"/>
                  </a:schemeClr>
                </a:solidFill>
              </a:rPr>
              <a:t>pokojný                        cieľavedomý</a:t>
            </a:r>
            <a:br>
              <a:rPr lang="sk-SK" sz="3200" dirty="0" smtClean="0">
                <a:solidFill>
                  <a:schemeClr val="tx1">
                    <a:lumMod val="95000"/>
                    <a:lumOff val="5000"/>
                  </a:schemeClr>
                </a:solidFill>
              </a:rPr>
            </a:br>
            <a:r>
              <a:rPr lang="sk-SK" sz="3200" dirty="0" smtClean="0">
                <a:solidFill>
                  <a:schemeClr val="bg1"/>
                </a:solidFill>
              </a:rPr>
              <a:t>spokojný so životom</a:t>
            </a:r>
            <a:r>
              <a:rPr lang="sk-SK" sz="3200" dirty="0" smtClean="0">
                <a:solidFill>
                  <a:schemeClr val="tx1">
                    <a:lumMod val="95000"/>
                    <a:lumOff val="5000"/>
                  </a:schemeClr>
                </a:solidFill>
              </a:rPr>
              <a:t/>
            </a:r>
            <a:br>
              <a:rPr lang="sk-SK" sz="3200" dirty="0" smtClean="0">
                <a:solidFill>
                  <a:schemeClr val="tx1">
                    <a:lumMod val="95000"/>
                    <a:lumOff val="5000"/>
                  </a:schemeClr>
                </a:solidFill>
              </a:rPr>
            </a:br>
            <a:r>
              <a:rPr lang="sk-SK" sz="3200" dirty="0" smtClean="0">
                <a:solidFill>
                  <a:schemeClr val="tx1">
                    <a:lumMod val="95000"/>
                    <a:lumOff val="5000"/>
                  </a:schemeClr>
                </a:solidFill>
              </a:rPr>
              <a:t>priateľský                    vtipný </a:t>
            </a:r>
            <a:r>
              <a:rPr lang="sk-SK" sz="2000" dirty="0" smtClean="0"/>
              <a:t/>
            </a:r>
            <a:br>
              <a:rPr lang="sk-SK" sz="2000" dirty="0" smtClean="0"/>
            </a:br>
            <a:endParaRPr lang="sk-SK" sz="2000" dirty="0"/>
          </a:p>
        </p:txBody>
      </p:sp>
      <p:sp>
        <p:nvSpPr>
          <p:cNvPr id="3" name="Zástupný symbol textu 2"/>
          <p:cNvSpPr>
            <a:spLocks noGrp="1"/>
          </p:cNvSpPr>
          <p:nvPr>
            <p:ph type="body" idx="1"/>
          </p:nvPr>
        </p:nvSpPr>
        <p:spPr>
          <a:xfrm>
            <a:off x="2483768" y="548681"/>
            <a:ext cx="4464496" cy="973348"/>
          </a:xfrm>
          <a:solidFill>
            <a:schemeClr val="accent5">
              <a:lumMod val="75000"/>
            </a:schemeClr>
          </a:solidFill>
        </p:spPr>
        <p:txBody>
          <a:bodyPr>
            <a:normAutofit/>
          </a:bodyPr>
          <a:lstStyle/>
          <a:p>
            <a:r>
              <a:rPr lang="sk-SK" sz="4800" b="1" dirty="0" smtClean="0">
                <a:solidFill>
                  <a:srgbClr val="FF0000"/>
                </a:solidFill>
              </a:rPr>
              <a:t>Flegmatik</a:t>
            </a:r>
            <a:endParaRPr lang="sk-SK" sz="4800" b="1" dirty="0">
              <a:solidFill>
                <a:srgbClr val="FF0000"/>
              </a:solidFill>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44326" y="449600"/>
            <a:ext cx="1149679" cy="1072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528" y="1077813"/>
            <a:ext cx="1464366" cy="129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48277274"/>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6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690032" y="1844824"/>
            <a:ext cx="7772400" cy="3456384"/>
          </a:xfrm>
        </p:spPr>
        <p:style>
          <a:lnRef idx="1">
            <a:schemeClr val="accent4"/>
          </a:lnRef>
          <a:fillRef idx="3">
            <a:schemeClr val="accent4"/>
          </a:fillRef>
          <a:effectRef idx="2">
            <a:schemeClr val="accent4"/>
          </a:effectRef>
          <a:fontRef idx="minor">
            <a:schemeClr val="lt1"/>
          </a:fontRef>
        </p:style>
        <p:txBody>
          <a:bodyPr>
            <a:noAutofit/>
          </a:bodyPr>
          <a:lstStyle/>
          <a:p>
            <a:r>
              <a:rPr lang="sk-SK" sz="3200" dirty="0">
                <a:solidFill>
                  <a:schemeClr val="tx1">
                    <a:lumMod val="95000"/>
                    <a:lumOff val="5000"/>
                  </a:schemeClr>
                </a:solidFill>
              </a:rPr>
              <a:t>s</a:t>
            </a:r>
            <a:r>
              <a:rPr lang="sk-SK" sz="3200" dirty="0" smtClean="0">
                <a:solidFill>
                  <a:schemeClr val="tx1">
                    <a:lumMod val="95000"/>
                    <a:lumOff val="5000"/>
                  </a:schemeClr>
                </a:solidFill>
              </a:rPr>
              <a:t>poločenský              prístupný</a:t>
            </a:r>
            <a:br>
              <a:rPr lang="sk-SK" sz="3200" dirty="0" smtClean="0">
                <a:solidFill>
                  <a:schemeClr val="tx1">
                    <a:lumMod val="95000"/>
                    <a:lumOff val="5000"/>
                  </a:schemeClr>
                </a:solidFill>
              </a:rPr>
            </a:br>
            <a:r>
              <a:rPr lang="sk-SK" sz="3200" dirty="0" smtClean="0">
                <a:solidFill>
                  <a:schemeClr val="bg1"/>
                </a:solidFill>
              </a:rPr>
              <a:t>zhovorčivý        bezstarostný</a:t>
            </a:r>
            <a:r>
              <a:rPr lang="sk-SK" sz="3200" dirty="0" smtClean="0">
                <a:solidFill>
                  <a:schemeClr val="tx1">
                    <a:lumMod val="95000"/>
                    <a:lumOff val="5000"/>
                  </a:schemeClr>
                </a:solidFill>
              </a:rPr>
              <a:t/>
            </a:r>
            <a:br>
              <a:rPr lang="sk-SK" sz="3200" dirty="0" smtClean="0">
                <a:solidFill>
                  <a:schemeClr val="tx1">
                    <a:lumMod val="95000"/>
                    <a:lumOff val="5000"/>
                  </a:schemeClr>
                </a:solidFill>
              </a:rPr>
            </a:br>
            <a:r>
              <a:rPr lang="sk-SK" sz="3200" dirty="0" smtClean="0">
                <a:solidFill>
                  <a:schemeClr val="tx1">
                    <a:lumMod val="95000"/>
                    <a:lumOff val="5000"/>
                  </a:schemeClr>
                </a:solidFill>
              </a:rPr>
              <a:t>nenútený                  čulý</a:t>
            </a:r>
            <a:br>
              <a:rPr lang="sk-SK" sz="3200" dirty="0" smtClean="0">
                <a:solidFill>
                  <a:schemeClr val="tx1">
                    <a:lumMod val="95000"/>
                    <a:lumOff val="5000"/>
                  </a:schemeClr>
                </a:solidFill>
              </a:rPr>
            </a:br>
            <a:r>
              <a:rPr lang="sk-SK" sz="3200" dirty="0" smtClean="0">
                <a:solidFill>
                  <a:schemeClr val="bg1"/>
                </a:solidFill>
              </a:rPr>
              <a:t>optimista      zvedavý</a:t>
            </a:r>
            <a:r>
              <a:rPr lang="sk-SK" sz="3200" dirty="0" smtClean="0">
                <a:solidFill>
                  <a:schemeClr val="tx1">
                    <a:lumMod val="95000"/>
                    <a:lumOff val="5000"/>
                  </a:schemeClr>
                </a:solidFill>
              </a:rPr>
              <a:t/>
            </a:r>
            <a:br>
              <a:rPr lang="sk-SK" sz="3200" dirty="0" smtClean="0">
                <a:solidFill>
                  <a:schemeClr val="tx1">
                    <a:lumMod val="95000"/>
                    <a:lumOff val="5000"/>
                  </a:schemeClr>
                </a:solidFill>
              </a:rPr>
            </a:br>
            <a:r>
              <a:rPr lang="sk-SK" sz="3200" dirty="0" smtClean="0">
                <a:solidFill>
                  <a:schemeClr val="tx1">
                    <a:lumMod val="95000"/>
                    <a:lumOff val="5000"/>
                  </a:schemeClr>
                </a:solidFill>
              </a:rPr>
              <a:t>dobrý vodca</a:t>
            </a:r>
            <a:br>
              <a:rPr lang="sk-SK" sz="3200" dirty="0" smtClean="0">
                <a:solidFill>
                  <a:schemeClr val="tx1">
                    <a:lumMod val="95000"/>
                    <a:lumOff val="5000"/>
                  </a:schemeClr>
                </a:solidFill>
              </a:rPr>
            </a:br>
            <a:r>
              <a:rPr lang="sk-SK" sz="3200" dirty="0" smtClean="0">
                <a:solidFill>
                  <a:schemeClr val="bg1"/>
                </a:solidFill>
              </a:rPr>
              <a:t>duša spoločnosti</a:t>
            </a:r>
            <a:r>
              <a:rPr lang="sk-SK" sz="3200" dirty="0" smtClean="0">
                <a:solidFill>
                  <a:schemeClr val="tx1">
                    <a:lumMod val="95000"/>
                    <a:lumOff val="5000"/>
                  </a:schemeClr>
                </a:solidFill>
              </a:rPr>
              <a:t/>
            </a:r>
            <a:br>
              <a:rPr lang="sk-SK" sz="3200" dirty="0" smtClean="0">
                <a:solidFill>
                  <a:schemeClr val="tx1">
                    <a:lumMod val="95000"/>
                    <a:lumOff val="5000"/>
                  </a:schemeClr>
                </a:solidFill>
              </a:rPr>
            </a:br>
            <a:r>
              <a:rPr lang="sk-SK" sz="3200" dirty="0" smtClean="0">
                <a:solidFill>
                  <a:schemeClr val="tx1">
                    <a:lumMod val="95000"/>
                    <a:lumOff val="5000"/>
                  </a:schemeClr>
                </a:solidFill>
              </a:rPr>
              <a:t>obľúbený a trúfalý</a:t>
            </a:r>
            <a:endParaRPr lang="sk-SK" sz="3200" dirty="0">
              <a:solidFill>
                <a:schemeClr val="tx1">
                  <a:lumMod val="95000"/>
                  <a:lumOff val="5000"/>
                </a:schemeClr>
              </a:solidFill>
            </a:endParaRPr>
          </a:p>
        </p:txBody>
      </p:sp>
      <p:sp>
        <p:nvSpPr>
          <p:cNvPr id="3" name="Zástupný symbol textu 2"/>
          <p:cNvSpPr>
            <a:spLocks noGrp="1"/>
          </p:cNvSpPr>
          <p:nvPr>
            <p:ph type="body" idx="1"/>
          </p:nvPr>
        </p:nvSpPr>
        <p:spPr>
          <a:xfrm>
            <a:off x="2771800" y="476672"/>
            <a:ext cx="3744416" cy="936104"/>
          </a:xfrm>
          <a:solidFill>
            <a:schemeClr val="accent5">
              <a:lumMod val="75000"/>
            </a:schemeClr>
          </a:solidFill>
        </p:spPr>
        <p:txBody>
          <a:bodyPr>
            <a:noAutofit/>
          </a:bodyPr>
          <a:lstStyle/>
          <a:p>
            <a:r>
              <a:rPr lang="sk-SK" sz="4800" b="1" dirty="0" smtClean="0">
                <a:solidFill>
                  <a:srgbClr val="FF0000"/>
                </a:solidFill>
              </a:rPr>
              <a:t>Sangvinik</a:t>
            </a:r>
            <a:endParaRPr lang="sk-SK" sz="4800" b="1" dirty="0">
              <a:solidFill>
                <a:srgbClr val="FF0000"/>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52320" y="404180"/>
            <a:ext cx="1322248" cy="1225103"/>
          </a:xfrm>
          <a:prstGeom prst="rect">
            <a:avLst/>
          </a:prstGeom>
          <a:noFill/>
          <a:ln w="381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11121" y="5503353"/>
            <a:ext cx="771525" cy="10858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97365040"/>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0">
              <a:schemeClr val="accent1">
                <a:tint val="66000"/>
                <a:satMod val="160000"/>
              </a:schemeClr>
            </a:gs>
            <a:gs pos="56000">
              <a:schemeClr val="accent1"/>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338328"/>
            <a:ext cx="8229600" cy="5538944"/>
          </a:xfrm>
        </p:spPr>
        <p:txBody>
          <a:bodyPr>
            <a:normAutofit/>
          </a:bodyPr>
          <a:lstStyle/>
          <a:p>
            <a:r>
              <a:rPr lang="sk-SK" sz="1400" b="1" dirty="0" smtClean="0">
                <a:solidFill>
                  <a:schemeClr val="tx1">
                    <a:lumMod val="95000"/>
                    <a:lumOff val="5000"/>
                  </a:schemeClr>
                </a:solidFill>
              </a:rPr>
              <a:t>Ako </a:t>
            </a:r>
            <a:r>
              <a:rPr lang="sk-SK" sz="1400" b="1" dirty="0">
                <a:solidFill>
                  <a:schemeClr val="tx1">
                    <a:lumMod val="95000"/>
                    <a:lumOff val="5000"/>
                  </a:schemeClr>
                </a:solidFill>
              </a:rPr>
              <a:t>komunikujeme s okolitým svetom a kam usmerňujeme svoju energiu</a:t>
            </a:r>
            <a:r>
              <a:rPr lang="sk-SK" sz="1400" b="1" dirty="0" smtClean="0">
                <a:solidFill>
                  <a:schemeClr val="tx1">
                    <a:lumMod val="95000"/>
                    <a:lumOff val="5000"/>
                  </a:schemeClr>
                </a:solidFill>
              </a:rPr>
              <a:t>.</a:t>
            </a:r>
            <a:r>
              <a:rPr lang="sk-SK" sz="1400" dirty="0">
                <a:solidFill>
                  <a:schemeClr val="tx1">
                    <a:lumMod val="95000"/>
                    <a:lumOff val="5000"/>
                  </a:schemeClr>
                </a:solidFill>
              </a:rPr>
              <a:t/>
            </a:r>
            <a:br>
              <a:rPr lang="sk-SK" sz="1400" dirty="0">
                <a:solidFill>
                  <a:schemeClr val="tx1">
                    <a:lumMod val="95000"/>
                    <a:lumOff val="5000"/>
                  </a:schemeClr>
                </a:solidFill>
              </a:rPr>
            </a:br>
            <a:r>
              <a:rPr lang="sk-SK" sz="1100" b="1" dirty="0">
                <a:solidFill>
                  <a:schemeClr val="tx1">
                    <a:lumMod val="95000"/>
                    <a:lumOff val="5000"/>
                  </a:schemeClr>
                </a:solidFill>
              </a:rPr>
              <a:t> </a:t>
            </a:r>
            <a:r>
              <a:rPr lang="sk-SK" sz="1100" dirty="0">
                <a:solidFill>
                  <a:schemeClr val="tx1">
                    <a:lumMod val="95000"/>
                    <a:lumOff val="5000"/>
                  </a:schemeClr>
                </a:solidFill>
              </a:rPr>
              <a:t/>
            </a:r>
            <a:br>
              <a:rPr lang="sk-SK" sz="1100" dirty="0">
                <a:solidFill>
                  <a:schemeClr val="tx1">
                    <a:lumMod val="95000"/>
                    <a:lumOff val="5000"/>
                  </a:schemeClr>
                </a:solidFill>
              </a:rPr>
            </a:br>
            <a:r>
              <a:rPr lang="sk-SK" sz="1100" dirty="0">
                <a:solidFill>
                  <a:schemeClr val="tx1">
                    <a:lumMod val="95000"/>
                    <a:lumOff val="5000"/>
                  </a:schemeClr>
                </a:solidFill>
              </a:rPr>
              <a:t>     </a:t>
            </a:r>
            <a:r>
              <a:rPr lang="sk-SK" sz="1100" dirty="0">
                <a:solidFill>
                  <a:schemeClr val="tx1">
                    <a:lumMod val="95000"/>
                    <a:lumOff val="5000"/>
                  </a:schemeClr>
                </a:solidFill>
                <a:sym typeface="Wingdings 3"/>
              </a:rPr>
              <a:t></a:t>
            </a:r>
            <a:r>
              <a:rPr lang="sk-SK" sz="1100" dirty="0">
                <a:solidFill>
                  <a:schemeClr val="tx1">
                    <a:lumMod val="95000"/>
                    <a:lumOff val="5000"/>
                  </a:schemeClr>
                </a:solidFill>
              </a:rPr>
              <a:t>–––––––––––––––––––––––––––––––––––I–––––––––––––––––––––––––––––––––––</a:t>
            </a:r>
            <a:r>
              <a:rPr lang="sk-SK" sz="1100" dirty="0">
                <a:solidFill>
                  <a:schemeClr val="tx1">
                    <a:lumMod val="95000"/>
                    <a:lumOff val="5000"/>
                  </a:schemeClr>
                </a:solidFill>
                <a:sym typeface="Wingdings 3"/>
              </a:rPr>
              <a:t></a:t>
            </a:r>
            <a:r>
              <a:rPr lang="sk-SK" sz="1100" dirty="0">
                <a:solidFill>
                  <a:schemeClr val="tx1">
                    <a:lumMod val="95000"/>
                    <a:lumOff val="5000"/>
                  </a:schemeClr>
                </a:solidFill>
              </a:rPr>
              <a:t/>
            </a:r>
            <a:br>
              <a:rPr lang="sk-SK" sz="1100" dirty="0">
                <a:solidFill>
                  <a:schemeClr val="tx1">
                    <a:lumMod val="95000"/>
                    <a:lumOff val="5000"/>
                  </a:schemeClr>
                </a:solidFill>
              </a:rPr>
            </a:br>
            <a:r>
              <a:rPr lang="sk-SK" sz="1400" dirty="0" err="1">
                <a:solidFill>
                  <a:schemeClr val="tx1">
                    <a:lumMod val="95000"/>
                    <a:lumOff val="5000"/>
                  </a:schemeClr>
                </a:solidFill>
              </a:rPr>
              <a:t>Extroverzia</a:t>
            </a:r>
            <a:r>
              <a:rPr lang="sk-SK" sz="1400" dirty="0">
                <a:solidFill>
                  <a:schemeClr val="tx1">
                    <a:lumMod val="95000"/>
                    <a:lumOff val="5000"/>
                  </a:schemeClr>
                </a:solidFill>
              </a:rPr>
              <a:t> ( </a:t>
            </a:r>
            <a:r>
              <a:rPr lang="sk-SK" sz="1400" dirty="0">
                <a:solidFill>
                  <a:srgbClr val="C00000"/>
                </a:solidFill>
              </a:rPr>
              <a:t>E </a:t>
            </a:r>
            <a:r>
              <a:rPr lang="sk-SK" sz="1400" dirty="0">
                <a:solidFill>
                  <a:schemeClr val="tx1">
                    <a:lumMod val="95000"/>
                    <a:lumOff val="5000"/>
                  </a:schemeClr>
                </a:solidFill>
              </a:rPr>
              <a:t>)</a:t>
            </a:r>
            <a:r>
              <a:rPr lang="sk-SK" sz="1100" dirty="0">
                <a:solidFill>
                  <a:schemeClr val="tx1">
                    <a:lumMod val="95000"/>
                    <a:lumOff val="5000"/>
                  </a:schemeClr>
                </a:solidFill>
              </a:rPr>
              <a:t>								</a:t>
            </a:r>
            <a:r>
              <a:rPr lang="sk-SK" sz="1100" dirty="0" smtClean="0">
                <a:solidFill>
                  <a:schemeClr val="tx1">
                    <a:lumMod val="95000"/>
                    <a:lumOff val="5000"/>
                  </a:schemeClr>
                </a:solidFill>
              </a:rPr>
              <a:t>                                                                                                                                                                             </a:t>
            </a:r>
            <a:r>
              <a:rPr lang="sk-SK" sz="1400" dirty="0" smtClean="0">
                <a:solidFill>
                  <a:schemeClr val="tx1">
                    <a:lumMod val="95000"/>
                    <a:lumOff val="5000"/>
                  </a:schemeClr>
                </a:solidFill>
              </a:rPr>
              <a:t>Introverzia </a:t>
            </a:r>
            <a:r>
              <a:rPr lang="sk-SK" sz="1400" dirty="0">
                <a:solidFill>
                  <a:schemeClr val="tx1">
                    <a:lumMod val="95000"/>
                    <a:lumOff val="5000"/>
                  </a:schemeClr>
                </a:solidFill>
              </a:rPr>
              <a:t>( </a:t>
            </a:r>
            <a:r>
              <a:rPr lang="sk-SK" sz="1400" dirty="0">
                <a:solidFill>
                  <a:srgbClr val="C00000"/>
                </a:solidFill>
              </a:rPr>
              <a:t>I </a:t>
            </a:r>
            <a:r>
              <a:rPr lang="sk-SK" sz="1400" dirty="0" smtClean="0">
                <a:solidFill>
                  <a:schemeClr val="tx1">
                    <a:lumMod val="95000"/>
                    <a:lumOff val="5000"/>
                  </a:schemeClr>
                </a:solidFill>
              </a:rPr>
              <a:t>)</a:t>
            </a:r>
            <a:br>
              <a:rPr lang="sk-SK" sz="1400" dirty="0" smtClean="0">
                <a:solidFill>
                  <a:schemeClr val="tx1">
                    <a:lumMod val="95000"/>
                    <a:lumOff val="5000"/>
                  </a:schemeClr>
                </a:solidFill>
              </a:rPr>
            </a:br>
            <a:r>
              <a:rPr lang="sk-SK" sz="1400" dirty="0">
                <a:solidFill>
                  <a:schemeClr val="tx1">
                    <a:lumMod val="95000"/>
                    <a:lumOff val="5000"/>
                  </a:schemeClr>
                </a:solidFill>
              </a:rPr>
              <a:t/>
            </a:r>
            <a:br>
              <a:rPr lang="sk-SK" sz="1400" dirty="0">
                <a:solidFill>
                  <a:schemeClr val="tx1">
                    <a:lumMod val="95000"/>
                    <a:lumOff val="5000"/>
                  </a:schemeClr>
                </a:solidFill>
              </a:rPr>
            </a:br>
            <a:r>
              <a:rPr lang="sk-SK" sz="1400" dirty="0">
                <a:solidFill>
                  <a:schemeClr val="tx1">
                    <a:lumMod val="95000"/>
                    <a:lumOff val="5000"/>
                  </a:schemeClr>
                </a:solidFill>
              </a:rPr>
              <a:t> </a:t>
            </a:r>
            <a:br>
              <a:rPr lang="sk-SK" sz="1400" dirty="0">
                <a:solidFill>
                  <a:schemeClr val="tx1">
                    <a:lumMod val="95000"/>
                    <a:lumOff val="5000"/>
                  </a:schemeClr>
                </a:solidFill>
              </a:rPr>
            </a:br>
            <a:r>
              <a:rPr lang="sk-SK" sz="1400" b="1" dirty="0">
                <a:solidFill>
                  <a:schemeClr val="tx1">
                    <a:lumMod val="95000"/>
                    <a:lumOff val="5000"/>
                  </a:schemeClr>
                </a:solidFill>
              </a:rPr>
              <a:t>Aký druh informácie si prirodzene všímame a vnímame.</a:t>
            </a:r>
            <a:r>
              <a:rPr lang="sk-SK" sz="1400" dirty="0">
                <a:solidFill>
                  <a:schemeClr val="tx1">
                    <a:lumMod val="95000"/>
                    <a:lumOff val="5000"/>
                  </a:schemeClr>
                </a:solidFill>
              </a:rPr>
              <a:t/>
            </a:r>
            <a:br>
              <a:rPr lang="sk-SK" sz="1400" dirty="0">
                <a:solidFill>
                  <a:schemeClr val="tx1">
                    <a:lumMod val="95000"/>
                    <a:lumOff val="5000"/>
                  </a:schemeClr>
                </a:solidFill>
              </a:rPr>
            </a:br>
            <a:r>
              <a:rPr lang="sk-SK" sz="1400" b="1" dirty="0">
                <a:solidFill>
                  <a:schemeClr val="tx1">
                    <a:lumMod val="95000"/>
                    <a:lumOff val="5000"/>
                  </a:schemeClr>
                </a:solidFill>
              </a:rPr>
              <a:t> </a:t>
            </a:r>
            <a:r>
              <a:rPr lang="sk-SK" sz="1100" dirty="0">
                <a:solidFill>
                  <a:schemeClr val="tx1">
                    <a:lumMod val="95000"/>
                    <a:lumOff val="5000"/>
                  </a:schemeClr>
                </a:solidFill>
              </a:rPr>
              <a:t/>
            </a:r>
            <a:br>
              <a:rPr lang="sk-SK" sz="1100" dirty="0">
                <a:solidFill>
                  <a:schemeClr val="tx1">
                    <a:lumMod val="95000"/>
                    <a:lumOff val="5000"/>
                  </a:schemeClr>
                </a:solidFill>
              </a:rPr>
            </a:br>
            <a:r>
              <a:rPr lang="sk-SK" sz="1100" dirty="0">
                <a:solidFill>
                  <a:schemeClr val="tx1">
                    <a:lumMod val="95000"/>
                    <a:lumOff val="5000"/>
                  </a:schemeClr>
                </a:solidFill>
              </a:rPr>
              <a:t>   </a:t>
            </a:r>
            <a:r>
              <a:rPr lang="sk-SK" sz="1100" dirty="0">
                <a:solidFill>
                  <a:schemeClr val="tx1">
                    <a:lumMod val="95000"/>
                    <a:lumOff val="5000"/>
                  </a:schemeClr>
                </a:solidFill>
                <a:sym typeface="Wingdings 3"/>
              </a:rPr>
              <a:t></a:t>
            </a:r>
            <a:r>
              <a:rPr lang="sk-SK" sz="1100" dirty="0">
                <a:solidFill>
                  <a:schemeClr val="tx1">
                    <a:lumMod val="95000"/>
                    <a:lumOff val="5000"/>
                  </a:schemeClr>
                </a:solidFill>
              </a:rPr>
              <a:t>–––––––––––––––––––––––––––––––––––I–––––––––––––––––––––––––––––––––––</a:t>
            </a:r>
            <a:r>
              <a:rPr lang="sk-SK" sz="1100" dirty="0">
                <a:solidFill>
                  <a:schemeClr val="tx1">
                    <a:lumMod val="95000"/>
                    <a:lumOff val="5000"/>
                  </a:schemeClr>
                </a:solidFill>
                <a:sym typeface="Wingdings 3"/>
              </a:rPr>
              <a:t></a:t>
            </a:r>
            <a:r>
              <a:rPr lang="sk-SK" sz="1100" dirty="0">
                <a:solidFill>
                  <a:schemeClr val="tx1">
                    <a:lumMod val="95000"/>
                    <a:lumOff val="5000"/>
                  </a:schemeClr>
                </a:solidFill>
              </a:rPr>
              <a:t/>
            </a:r>
            <a:br>
              <a:rPr lang="sk-SK" sz="1100" dirty="0">
                <a:solidFill>
                  <a:schemeClr val="tx1">
                    <a:lumMod val="95000"/>
                    <a:lumOff val="5000"/>
                  </a:schemeClr>
                </a:solidFill>
              </a:rPr>
            </a:br>
            <a:r>
              <a:rPr lang="sk-SK" sz="1400" dirty="0">
                <a:solidFill>
                  <a:schemeClr val="tx1">
                    <a:lumMod val="95000"/>
                    <a:lumOff val="5000"/>
                  </a:schemeClr>
                </a:solidFill>
              </a:rPr>
              <a:t>Zmyslovosť ( </a:t>
            </a:r>
            <a:r>
              <a:rPr lang="sk-SK" sz="1400" dirty="0">
                <a:solidFill>
                  <a:srgbClr val="C00000"/>
                </a:solidFill>
              </a:rPr>
              <a:t>Z</a:t>
            </a:r>
            <a:r>
              <a:rPr lang="sk-SK" sz="1400" dirty="0">
                <a:solidFill>
                  <a:schemeClr val="tx1">
                    <a:lumMod val="95000"/>
                    <a:lumOff val="5000"/>
                  </a:schemeClr>
                </a:solidFill>
              </a:rPr>
              <a:t> )</a:t>
            </a:r>
            <a:r>
              <a:rPr lang="sk-SK" sz="1100" dirty="0">
                <a:solidFill>
                  <a:schemeClr val="tx1">
                    <a:lumMod val="95000"/>
                    <a:lumOff val="5000"/>
                  </a:schemeClr>
                </a:solidFill>
              </a:rPr>
              <a:t>				</a:t>
            </a:r>
            <a:r>
              <a:rPr lang="sk-SK" sz="1400" dirty="0" smtClean="0">
                <a:solidFill>
                  <a:schemeClr val="tx1">
                    <a:lumMod val="95000"/>
                    <a:lumOff val="5000"/>
                  </a:schemeClr>
                </a:solidFill>
              </a:rPr>
              <a:t>                                      Intuitívnosť</a:t>
            </a:r>
            <a:r>
              <a:rPr lang="sk-SK" sz="1400" dirty="0">
                <a:solidFill>
                  <a:schemeClr val="tx1">
                    <a:lumMod val="95000"/>
                    <a:lumOff val="5000"/>
                  </a:schemeClr>
                </a:solidFill>
              </a:rPr>
              <a:t>( </a:t>
            </a:r>
            <a:r>
              <a:rPr lang="sk-SK" sz="1400" dirty="0">
                <a:solidFill>
                  <a:srgbClr val="C00000"/>
                </a:solidFill>
              </a:rPr>
              <a:t>N</a:t>
            </a:r>
            <a:r>
              <a:rPr lang="sk-SK" sz="1400" dirty="0">
                <a:solidFill>
                  <a:schemeClr val="tx1">
                    <a:lumMod val="95000"/>
                    <a:lumOff val="5000"/>
                  </a:schemeClr>
                </a:solidFill>
              </a:rPr>
              <a:t> )</a:t>
            </a:r>
            <a:br>
              <a:rPr lang="sk-SK" sz="1400" dirty="0">
                <a:solidFill>
                  <a:schemeClr val="tx1">
                    <a:lumMod val="95000"/>
                    <a:lumOff val="5000"/>
                  </a:schemeClr>
                </a:solidFill>
              </a:rPr>
            </a:br>
            <a:r>
              <a:rPr lang="sk-SK" sz="1400" dirty="0">
                <a:solidFill>
                  <a:schemeClr val="tx1">
                    <a:lumMod val="95000"/>
                    <a:lumOff val="5000"/>
                  </a:schemeClr>
                </a:solidFill>
              </a:rPr>
              <a:t>	</a:t>
            </a:r>
            <a:r>
              <a:rPr lang="sk-SK" sz="1400" dirty="0" smtClean="0">
                <a:solidFill>
                  <a:schemeClr val="tx1">
                    <a:lumMod val="95000"/>
                    <a:lumOff val="5000"/>
                  </a:schemeClr>
                </a:solidFill>
              </a:rPr>
              <a:t/>
            </a:r>
            <a:br>
              <a:rPr lang="sk-SK" sz="1400" dirty="0" smtClean="0">
                <a:solidFill>
                  <a:schemeClr val="tx1">
                    <a:lumMod val="95000"/>
                    <a:lumOff val="5000"/>
                  </a:schemeClr>
                </a:solidFill>
              </a:rPr>
            </a:br>
            <a:r>
              <a:rPr lang="sk-SK" sz="1400" dirty="0">
                <a:solidFill>
                  <a:schemeClr val="tx1">
                    <a:lumMod val="95000"/>
                    <a:lumOff val="5000"/>
                  </a:schemeClr>
                </a:solidFill>
              </a:rPr>
              <a:t>	 </a:t>
            </a:r>
            <a:br>
              <a:rPr lang="sk-SK" sz="1400" dirty="0">
                <a:solidFill>
                  <a:schemeClr val="tx1">
                    <a:lumMod val="95000"/>
                    <a:lumOff val="5000"/>
                  </a:schemeClr>
                </a:solidFill>
              </a:rPr>
            </a:br>
            <a:r>
              <a:rPr lang="sk-SK" sz="1400" b="1" dirty="0">
                <a:solidFill>
                  <a:schemeClr val="tx1">
                    <a:lumMod val="95000"/>
                    <a:lumOff val="5000"/>
                  </a:schemeClr>
                </a:solidFill>
              </a:rPr>
              <a:t>Ako sa rozhodujeme.</a:t>
            </a:r>
            <a:r>
              <a:rPr lang="sk-SK" sz="1400" dirty="0">
                <a:solidFill>
                  <a:schemeClr val="tx1">
                    <a:lumMod val="95000"/>
                    <a:lumOff val="5000"/>
                  </a:schemeClr>
                </a:solidFill>
              </a:rPr>
              <a:t/>
            </a:r>
            <a:br>
              <a:rPr lang="sk-SK" sz="1400" dirty="0">
                <a:solidFill>
                  <a:schemeClr val="tx1">
                    <a:lumMod val="95000"/>
                    <a:lumOff val="5000"/>
                  </a:schemeClr>
                </a:solidFill>
              </a:rPr>
            </a:br>
            <a:r>
              <a:rPr lang="sk-SK" sz="1100" b="1" dirty="0">
                <a:solidFill>
                  <a:schemeClr val="tx1">
                    <a:lumMod val="95000"/>
                    <a:lumOff val="5000"/>
                  </a:schemeClr>
                </a:solidFill>
              </a:rPr>
              <a:t> </a:t>
            </a:r>
            <a:r>
              <a:rPr lang="sk-SK" sz="1100" dirty="0">
                <a:solidFill>
                  <a:schemeClr val="tx1">
                    <a:lumMod val="95000"/>
                    <a:lumOff val="5000"/>
                  </a:schemeClr>
                </a:solidFill>
              </a:rPr>
              <a:t/>
            </a:r>
            <a:br>
              <a:rPr lang="sk-SK" sz="1100" dirty="0">
                <a:solidFill>
                  <a:schemeClr val="tx1">
                    <a:lumMod val="95000"/>
                    <a:lumOff val="5000"/>
                  </a:schemeClr>
                </a:solidFill>
              </a:rPr>
            </a:br>
            <a:r>
              <a:rPr lang="sk-SK" sz="1100" dirty="0">
                <a:solidFill>
                  <a:schemeClr val="tx1">
                    <a:lumMod val="95000"/>
                    <a:lumOff val="5000"/>
                  </a:schemeClr>
                </a:solidFill>
              </a:rPr>
              <a:t>   </a:t>
            </a:r>
            <a:r>
              <a:rPr lang="sk-SK" sz="1100" dirty="0">
                <a:solidFill>
                  <a:schemeClr val="tx1">
                    <a:lumMod val="95000"/>
                    <a:lumOff val="5000"/>
                  </a:schemeClr>
                </a:solidFill>
                <a:sym typeface="Wingdings 3"/>
              </a:rPr>
              <a:t></a:t>
            </a:r>
            <a:r>
              <a:rPr lang="sk-SK" sz="1100" dirty="0">
                <a:solidFill>
                  <a:schemeClr val="tx1">
                    <a:lumMod val="95000"/>
                    <a:lumOff val="5000"/>
                  </a:schemeClr>
                </a:solidFill>
              </a:rPr>
              <a:t>–––––––––––––––––––––––––––––––––––I–––––––––––––––––––––––––––––––––––</a:t>
            </a:r>
            <a:r>
              <a:rPr lang="sk-SK" sz="1100" dirty="0">
                <a:solidFill>
                  <a:schemeClr val="tx1">
                    <a:lumMod val="95000"/>
                    <a:lumOff val="5000"/>
                  </a:schemeClr>
                </a:solidFill>
                <a:sym typeface="Wingdings 3"/>
              </a:rPr>
              <a:t></a:t>
            </a:r>
            <a:r>
              <a:rPr lang="sk-SK" sz="1100" dirty="0">
                <a:solidFill>
                  <a:schemeClr val="tx1">
                    <a:lumMod val="95000"/>
                    <a:lumOff val="5000"/>
                  </a:schemeClr>
                </a:solidFill>
              </a:rPr>
              <a:t/>
            </a:r>
            <a:br>
              <a:rPr lang="sk-SK" sz="1100" dirty="0">
                <a:solidFill>
                  <a:schemeClr val="tx1">
                    <a:lumMod val="95000"/>
                    <a:lumOff val="5000"/>
                  </a:schemeClr>
                </a:solidFill>
              </a:rPr>
            </a:br>
            <a:r>
              <a:rPr lang="sk-SK" sz="1400" dirty="0" err="1">
                <a:solidFill>
                  <a:schemeClr val="tx1">
                    <a:lumMod val="95000"/>
                    <a:lumOff val="5000"/>
                  </a:schemeClr>
                </a:solidFill>
              </a:rPr>
              <a:t>Rozumovosť</a:t>
            </a:r>
            <a:r>
              <a:rPr lang="sk-SK" sz="1400" dirty="0">
                <a:solidFill>
                  <a:schemeClr val="tx1">
                    <a:lumMod val="95000"/>
                    <a:lumOff val="5000"/>
                  </a:schemeClr>
                </a:solidFill>
              </a:rPr>
              <a:t> ( </a:t>
            </a:r>
            <a:r>
              <a:rPr lang="sk-SK" sz="1400" dirty="0">
                <a:solidFill>
                  <a:srgbClr val="C00000"/>
                </a:solidFill>
              </a:rPr>
              <a:t>R</a:t>
            </a:r>
            <a:r>
              <a:rPr lang="sk-SK" sz="1400" dirty="0">
                <a:solidFill>
                  <a:schemeClr val="tx1">
                    <a:lumMod val="95000"/>
                    <a:lumOff val="5000"/>
                  </a:schemeClr>
                </a:solidFill>
              </a:rPr>
              <a:t> </a:t>
            </a:r>
            <a:r>
              <a:rPr lang="sk-SK" sz="1100" dirty="0">
                <a:solidFill>
                  <a:schemeClr val="tx1">
                    <a:lumMod val="95000"/>
                    <a:lumOff val="5000"/>
                  </a:schemeClr>
                </a:solidFill>
              </a:rPr>
              <a:t>)								</a:t>
            </a:r>
            <a:r>
              <a:rPr lang="sk-SK" sz="1100" dirty="0" smtClean="0">
                <a:solidFill>
                  <a:schemeClr val="tx1">
                    <a:lumMod val="95000"/>
                    <a:lumOff val="5000"/>
                  </a:schemeClr>
                </a:solidFill>
              </a:rPr>
              <a:t>                                                                                                                                                                                 </a:t>
            </a:r>
            <a:r>
              <a:rPr lang="sk-SK" sz="1400" dirty="0" smtClean="0">
                <a:solidFill>
                  <a:schemeClr val="tx1">
                    <a:lumMod val="95000"/>
                    <a:lumOff val="5000"/>
                  </a:schemeClr>
                </a:solidFill>
              </a:rPr>
              <a:t>Citovosť </a:t>
            </a:r>
            <a:r>
              <a:rPr lang="sk-SK" sz="1400" dirty="0">
                <a:solidFill>
                  <a:schemeClr val="tx1">
                    <a:lumMod val="95000"/>
                    <a:lumOff val="5000"/>
                  </a:schemeClr>
                </a:solidFill>
              </a:rPr>
              <a:t>( </a:t>
            </a:r>
            <a:r>
              <a:rPr lang="sk-SK" sz="1400" dirty="0">
                <a:solidFill>
                  <a:srgbClr val="C00000"/>
                </a:solidFill>
              </a:rPr>
              <a:t>C </a:t>
            </a:r>
            <a:r>
              <a:rPr lang="sk-SK" sz="1400" dirty="0" smtClean="0">
                <a:solidFill>
                  <a:schemeClr val="tx1">
                    <a:lumMod val="95000"/>
                    <a:lumOff val="5000"/>
                  </a:schemeClr>
                </a:solidFill>
              </a:rPr>
              <a:t>)</a:t>
            </a:r>
            <a:br>
              <a:rPr lang="sk-SK" sz="1400" dirty="0" smtClean="0">
                <a:solidFill>
                  <a:schemeClr val="tx1">
                    <a:lumMod val="95000"/>
                    <a:lumOff val="5000"/>
                  </a:schemeClr>
                </a:solidFill>
              </a:rPr>
            </a:br>
            <a:r>
              <a:rPr lang="sk-SK" sz="1400" dirty="0">
                <a:solidFill>
                  <a:schemeClr val="tx1">
                    <a:lumMod val="95000"/>
                    <a:lumOff val="5000"/>
                  </a:schemeClr>
                </a:solidFill>
              </a:rPr>
              <a:t/>
            </a:r>
            <a:br>
              <a:rPr lang="sk-SK" sz="1400" dirty="0">
                <a:solidFill>
                  <a:schemeClr val="tx1">
                    <a:lumMod val="95000"/>
                    <a:lumOff val="5000"/>
                  </a:schemeClr>
                </a:solidFill>
              </a:rPr>
            </a:br>
            <a:r>
              <a:rPr lang="sk-SK" sz="1100" dirty="0">
                <a:solidFill>
                  <a:schemeClr val="tx1">
                    <a:lumMod val="95000"/>
                    <a:lumOff val="5000"/>
                  </a:schemeClr>
                </a:solidFill>
              </a:rPr>
              <a:t> </a:t>
            </a:r>
            <a:br>
              <a:rPr lang="sk-SK" sz="1100" dirty="0">
                <a:solidFill>
                  <a:schemeClr val="tx1">
                    <a:lumMod val="95000"/>
                    <a:lumOff val="5000"/>
                  </a:schemeClr>
                </a:solidFill>
              </a:rPr>
            </a:br>
            <a:r>
              <a:rPr lang="sk-SK" sz="1400" b="1" dirty="0">
                <a:solidFill>
                  <a:schemeClr val="tx1">
                    <a:lumMod val="95000"/>
                    <a:lumOff val="5000"/>
                  </a:schemeClr>
                </a:solidFill>
              </a:rPr>
              <a:t>Či preferujeme </a:t>
            </a:r>
            <a:r>
              <a:rPr lang="sk-SK" sz="1400" b="1" dirty="0" err="1">
                <a:solidFill>
                  <a:schemeClr val="tx1">
                    <a:lumMod val="95000"/>
                    <a:lumOff val="5000"/>
                  </a:schemeClr>
                </a:solidFill>
              </a:rPr>
              <a:t>štrukturovaný</a:t>
            </a:r>
            <a:r>
              <a:rPr lang="sk-SK" sz="1400" b="1" dirty="0">
                <a:solidFill>
                  <a:schemeClr val="tx1">
                    <a:lumMod val="95000"/>
                    <a:lumOff val="5000"/>
                  </a:schemeClr>
                </a:solidFill>
              </a:rPr>
              <a:t> alebo spontánnejší spôsob života</a:t>
            </a:r>
            <a:r>
              <a:rPr lang="sk-SK" sz="1100" b="1" dirty="0">
                <a:solidFill>
                  <a:schemeClr val="tx1">
                    <a:lumMod val="95000"/>
                    <a:lumOff val="5000"/>
                  </a:schemeClr>
                </a:solidFill>
              </a:rPr>
              <a:t>. </a:t>
            </a:r>
            <a:r>
              <a:rPr lang="sk-SK" sz="1100" dirty="0">
                <a:solidFill>
                  <a:schemeClr val="tx1">
                    <a:lumMod val="95000"/>
                    <a:lumOff val="5000"/>
                  </a:schemeClr>
                </a:solidFill>
              </a:rPr>
              <a:t/>
            </a:r>
            <a:br>
              <a:rPr lang="sk-SK" sz="1100" dirty="0">
                <a:solidFill>
                  <a:schemeClr val="tx1">
                    <a:lumMod val="95000"/>
                    <a:lumOff val="5000"/>
                  </a:schemeClr>
                </a:solidFill>
              </a:rPr>
            </a:br>
            <a:r>
              <a:rPr lang="sk-SK" sz="1100" b="1" dirty="0">
                <a:solidFill>
                  <a:schemeClr val="tx1">
                    <a:lumMod val="95000"/>
                    <a:lumOff val="5000"/>
                  </a:schemeClr>
                </a:solidFill>
              </a:rPr>
              <a:t> </a:t>
            </a:r>
            <a:r>
              <a:rPr lang="sk-SK" sz="1100" dirty="0">
                <a:solidFill>
                  <a:schemeClr val="tx1">
                    <a:lumMod val="95000"/>
                    <a:lumOff val="5000"/>
                  </a:schemeClr>
                </a:solidFill>
              </a:rPr>
              <a:t/>
            </a:r>
            <a:br>
              <a:rPr lang="sk-SK" sz="1100" dirty="0">
                <a:solidFill>
                  <a:schemeClr val="tx1">
                    <a:lumMod val="95000"/>
                    <a:lumOff val="5000"/>
                  </a:schemeClr>
                </a:solidFill>
              </a:rPr>
            </a:br>
            <a:r>
              <a:rPr lang="sk-SK" sz="1100" dirty="0">
                <a:solidFill>
                  <a:schemeClr val="tx1">
                    <a:lumMod val="95000"/>
                    <a:lumOff val="5000"/>
                  </a:schemeClr>
                </a:solidFill>
              </a:rPr>
              <a:t>    </a:t>
            </a:r>
            <a:r>
              <a:rPr lang="sk-SK" sz="1100" dirty="0">
                <a:solidFill>
                  <a:schemeClr val="tx1">
                    <a:lumMod val="95000"/>
                    <a:lumOff val="5000"/>
                  </a:schemeClr>
                </a:solidFill>
                <a:sym typeface="Wingdings 3"/>
              </a:rPr>
              <a:t></a:t>
            </a:r>
            <a:r>
              <a:rPr lang="sk-SK" sz="1100" dirty="0">
                <a:solidFill>
                  <a:schemeClr val="tx1">
                    <a:lumMod val="95000"/>
                    <a:lumOff val="5000"/>
                  </a:schemeClr>
                </a:solidFill>
              </a:rPr>
              <a:t>–––––––––––––––––––––––––––––––––––I–––––––––––––––––––––––––––––––––––</a:t>
            </a:r>
            <a:r>
              <a:rPr lang="sk-SK" sz="1100" dirty="0">
                <a:solidFill>
                  <a:schemeClr val="tx1">
                    <a:lumMod val="95000"/>
                    <a:lumOff val="5000"/>
                  </a:schemeClr>
                </a:solidFill>
                <a:sym typeface="Wingdings 3"/>
              </a:rPr>
              <a:t></a:t>
            </a:r>
            <a:r>
              <a:rPr lang="sk-SK" sz="1100" dirty="0">
                <a:solidFill>
                  <a:schemeClr val="tx1">
                    <a:lumMod val="95000"/>
                    <a:lumOff val="5000"/>
                  </a:schemeClr>
                </a:solidFill>
              </a:rPr>
              <a:t/>
            </a:r>
            <a:br>
              <a:rPr lang="sk-SK" sz="1100" dirty="0">
                <a:solidFill>
                  <a:schemeClr val="tx1">
                    <a:lumMod val="95000"/>
                    <a:lumOff val="5000"/>
                  </a:schemeClr>
                </a:solidFill>
              </a:rPr>
            </a:br>
            <a:r>
              <a:rPr lang="sk-SK" sz="1100" dirty="0" smtClean="0">
                <a:solidFill>
                  <a:schemeClr val="tx1">
                    <a:lumMod val="95000"/>
                    <a:lumOff val="5000"/>
                  </a:schemeClr>
                </a:solidFill>
              </a:rPr>
              <a:t>  </a:t>
            </a:r>
            <a:r>
              <a:rPr lang="sk-SK" sz="1400" dirty="0" smtClean="0">
                <a:solidFill>
                  <a:schemeClr val="tx1">
                    <a:lumMod val="95000"/>
                    <a:lumOff val="5000"/>
                  </a:schemeClr>
                </a:solidFill>
              </a:rPr>
              <a:t>Uvážlivosť </a:t>
            </a:r>
            <a:r>
              <a:rPr lang="sk-SK" sz="1400" dirty="0">
                <a:solidFill>
                  <a:schemeClr val="tx1">
                    <a:lumMod val="95000"/>
                    <a:lumOff val="5000"/>
                  </a:schemeClr>
                </a:solidFill>
              </a:rPr>
              <a:t>( </a:t>
            </a:r>
            <a:r>
              <a:rPr lang="sk-SK" sz="1400" dirty="0">
                <a:solidFill>
                  <a:srgbClr val="C00000"/>
                </a:solidFill>
              </a:rPr>
              <a:t>U</a:t>
            </a:r>
            <a:r>
              <a:rPr lang="sk-SK" sz="1400" dirty="0">
                <a:solidFill>
                  <a:schemeClr val="tx1">
                    <a:lumMod val="95000"/>
                    <a:lumOff val="5000"/>
                  </a:schemeClr>
                </a:solidFill>
              </a:rPr>
              <a:t> )</a:t>
            </a:r>
            <a:r>
              <a:rPr lang="sk-SK" sz="1200" dirty="0">
                <a:solidFill>
                  <a:schemeClr val="tx1">
                    <a:lumMod val="95000"/>
                    <a:lumOff val="5000"/>
                  </a:schemeClr>
                </a:solidFill>
              </a:rPr>
              <a:t>						</a:t>
            </a:r>
            <a:r>
              <a:rPr lang="sk-SK" sz="1400" dirty="0" smtClean="0">
                <a:solidFill>
                  <a:schemeClr val="tx1">
                    <a:lumMod val="95000"/>
                    <a:lumOff val="5000"/>
                  </a:schemeClr>
                </a:solidFill>
              </a:rPr>
              <a:t>Vnímavosť </a:t>
            </a:r>
            <a:r>
              <a:rPr lang="sk-SK" sz="1400" dirty="0">
                <a:solidFill>
                  <a:schemeClr val="tx1">
                    <a:lumMod val="95000"/>
                    <a:lumOff val="5000"/>
                  </a:schemeClr>
                </a:solidFill>
              </a:rPr>
              <a:t>( </a:t>
            </a:r>
            <a:r>
              <a:rPr lang="sk-SK" sz="1400" dirty="0">
                <a:solidFill>
                  <a:srgbClr val="C00000"/>
                </a:solidFill>
              </a:rPr>
              <a:t>V </a:t>
            </a:r>
            <a:r>
              <a:rPr lang="sk-SK" sz="1400" dirty="0">
                <a:solidFill>
                  <a:schemeClr val="tx1">
                    <a:lumMod val="95000"/>
                    <a:lumOff val="5000"/>
                  </a:schemeClr>
                </a:solidFill>
              </a:rPr>
              <a:t>)</a:t>
            </a:r>
            <a:br>
              <a:rPr lang="sk-SK" sz="1400" dirty="0">
                <a:solidFill>
                  <a:schemeClr val="tx1">
                    <a:lumMod val="95000"/>
                    <a:lumOff val="5000"/>
                  </a:schemeClr>
                </a:solidFill>
              </a:rPr>
            </a:br>
            <a:endParaRPr lang="sk-SK" sz="1400" dirty="0">
              <a:solidFill>
                <a:schemeClr val="tx1">
                  <a:lumMod val="95000"/>
                  <a:lumOff val="5000"/>
                </a:schemeClr>
              </a:solidFill>
            </a:endParaRPr>
          </a:p>
        </p:txBody>
      </p:sp>
    </p:spTree>
    <p:extLst>
      <p:ext uri="{BB962C8B-B14F-4D97-AF65-F5344CB8AC3E}">
        <p14:creationId xmlns:p14="http://schemas.microsoft.com/office/powerpoint/2010/main" xmlns="" val="627009666"/>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6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690032" y="3356992"/>
            <a:ext cx="7772400" cy="1800200"/>
          </a:xfrm>
        </p:spPr>
        <p:txBody>
          <a:bodyPr>
            <a:normAutofit fontScale="90000"/>
          </a:bodyPr>
          <a:lstStyle/>
          <a:p>
            <a:pPr>
              <a:buClr>
                <a:schemeClr val="bg1"/>
              </a:buClr>
            </a:pPr>
            <a:r>
              <a:rPr lang="sk-SK" sz="4900" dirty="0" smtClean="0">
                <a:solidFill>
                  <a:srgbClr val="FF0000"/>
                </a:solidFill>
              </a:rPr>
              <a:t>Introvert</a:t>
            </a:r>
            <a:r>
              <a:rPr lang="sk-SK" dirty="0" smtClean="0"/>
              <a:t/>
            </a:r>
            <a:br>
              <a:rPr lang="sk-SK" dirty="0" smtClean="0"/>
            </a:br>
            <a:r>
              <a:rPr lang="sk-SK" dirty="0" smtClean="0"/>
              <a:t>-</a:t>
            </a:r>
            <a:r>
              <a:rPr lang="sk-SK" sz="3600" dirty="0" smtClean="0">
                <a:solidFill>
                  <a:schemeClr val="tx1"/>
                </a:solidFill>
              </a:rPr>
              <a:t>zameriava sa na svoje vnútro</a:t>
            </a:r>
            <a:br>
              <a:rPr lang="sk-SK" sz="3600" dirty="0" smtClean="0">
                <a:solidFill>
                  <a:schemeClr val="tx1"/>
                </a:solidFill>
              </a:rPr>
            </a:br>
            <a:r>
              <a:rPr lang="sk-SK" sz="3600" dirty="0" smtClean="0">
                <a:solidFill>
                  <a:schemeClr val="bg1"/>
                </a:solidFill>
              </a:rPr>
              <a:t>-</a:t>
            </a:r>
            <a:r>
              <a:rPr lang="sk-SK" sz="3600" dirty="0" smtClean="0">
                <a:solidFill>
                  <a:schemeClr val="tx1"/>
                </a:solidFill>
              </a:rPr>
              <a:t> energiu si dobíja sám</a:t>
            </a:r>
            <a:br>
              <a:rPr lang="sk-SK" sz="3600" dirty="0" smtClean="0">
                <a:solidFill>
                  <a:schemeClr val="tx1"/>
                </a:solidFill>
              </a:rPr>
            </a:br>
            <a:r>
              <a:rPr lang="sk-SK" sz="3600" dirty="0" smtClean="0">
                <a:solidFill>
                  <a:schemeClr val="bg1"/>
                </a:solidFill>
              </a:rPr>
              <a:t>-</a:t>
            </a:r>
            <a:r>
              <a:rPr lang="sk-SK" sz="3600" dirty="0" smtClean="0">
                <a:solidFill>
                  <a:schemeClr val="tx1"/>
                </a:solidFill>
              </a:rPr>
              <a:t>  vyhýba sa centru spoločnosti</a:t>
            </a:r>
            <a:endParaRPr lang="sk-SK" sz="3600" dirty="0">
              <a:solidFill>
                <a:schemeClr val="tx1"/>
              </a:solidFill>
            </a:endParaRPr>
          </a:p>
        </p:txBody>
      </p:sp>
      <p:sp>
        <p:nvSpPr>
          <p:cNvPr id="3" name="Zástupný symbol textu 2"/>
          <p:cNvSpPr>
            <a:spLocks noGrp="1"/>
          </p:cNvSpPr>
          <p:nvPr>
            <p:ph type="body" idx="1"/>
          </p:nvPr>
        </p:nvSpPr>
        <p:spPr>
          <a:xfrm>
            <a:off x="683568" y="476672"/>
            <a:ext cx="7344815" cy="2736304"/>
          </a:xfrm>
        </p:spPr>
        <p:style>
          <a:lnRef idx="0">
            <a:schemeClr val="accent5"/>
          </a:lnRef>
          <a:fillRef idx="3">
            <a:schemeClr val="accent5"/>
          </a:fillRef>
          <a:effectRef idx="3">
            <a:schemeClr val="accent5"/>
          </a:effectRef>
          <a:fontRef idx="minor">
            <a:schemeClr val="lt1"/>
          </a:fontRef>
        </p:style>
        <p:txBody>
          <a:bodyPr>
            <a:normAutofit fontScale="92500" lnSpcReduction="20000"/>
          </a:bodyPr>
          <a:lstStyle/>
          <a:p>
            <a:r>
              <a:rPr lang="sk-SK" sz="5100" dirty="0" smtClean="0">
                <a:solidFill>
                  <a:srgbClr val="FF0000"/>
                </a:solidFill>
                <a:latin typeface="Times New Roman" pitchFamily="18" charset="0"/>
                <a:cs typeface="Times New Roman" pitchFamily="18" charset="0"/>
              </a:rPr>
              <a:t>Extrovert </a:t>
            </a:r>
          </a:p>
          <a:p>
            <a:pPr marL="457200" indent="-457200">
              <a:buClr>
                <a:schemeClr val="bg1"/>
              </a:buClr>
              <a:buFont typeface="Wingdings" pitchFamily="2" charset="2"/>
              <a:buChar char="Ø"/>
            </a:pPr>
            <a:r>
              <a:rPr lang="sk-SK" sz="3500" dirty="0" smtClean="0">
                <a:solidFill>
                  <a:schemeClr val="tx1"/>
                </a:solidFill>
                <a:latin typeface="Times New Roman" pitchFamily="18" charset="0"/>
                <a:cs typeface="Times New Roman" pitchFamily="18" charset="0"/>
              </a:rPr>
              <a:t>zameriava sa na vonkajší svet</a:t>
            </a:r>
          </a:p>
          <a:p>
            <a:pPr marL="457200" indent="-457200">
              <a:buClr>
                <a:schemeClr val="bg1"/>
              </a:buClr>
              <a:buFont typeface="Wingdings" pitchFamily="2" charset="2"/>
              <a:buChar char="Ø"/>
            </a:pPr>
            <a:r>
              <a:rPr lang="sk-SK" sz="3500" dirty="0" smtClean="0">
                <a:solidFill>
                  <a:schemeClr val="tx1"/>
                </a:solidFill>
                <a:latin typeface="Times New Roman" pitchFamily="18" charset="0"/>
                <a:cs typeface="Times New Roman" pitchFamily="18" charset="0"/>
              </a:rPr>
              <a:t> vyhľadáva ľudí, teší sa z komunikácie</a:t>
            </a:r>
          </a:p>
          <a:p>
            <a:pPr marL="457200" indent="-457200">
              <a:buClr>
                <a:schemeClr val="bg1"/>
              </a:buClr>
              <a:buFont typeface="Wingdings" pitchFamily="2" charset="2"/>
              <a:buChar char="Ø"/>
            </a:pPr>
            <a:r>
              <a:rPr lang="sk-SK" sz="3500" dirty="0" smtClean="0">
                <a:solidFill>
                  <a:schemeClr val="tx1"/>
                </a:solidFill>
                <a:latin typeface="Times New Roman" pitchFamily="18" charset="0"/>
                <a:cs typeface="Times New Roman" pitchFamily="18" charset="0"/>
              </a:rPr>
              <a:t> dokáže rozprávať bez prípravy</a:t>
            </a:r>
          </a:p>
          <a:p>
            <a:pPr>
              <a:buClr>
                <a:schemeClr val="bg1"/>
              </a:buClr>
            </a:pPr>
            <a:r>
              <a:rPr lang="sk-SK" sz="3500" dirty="0" smtClean="0">
                <a:solidFill>
                  <a:schemeClr val="bg1"/>
                </a:solidFill>
                <a:latin typeface="Times New Roman" pitchFamily="18" charset="0"/>
                <a:cs typeface="Times New Roman" pitchFamily="18" charset="0"/>
              </a:rPr>
              <a:t>--------</a:t>
            </a:r>
            <a:endParaRPr lang="sk-SK" sz="3500" dirty="0">
              <a:solidFill>
                <a:schemeClr val="bg1"/>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60726" y="2852937"/>
            <a:ext cx="1531753" cy="1224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57625" y="5661248"/>
            <a:ext cx="1428750" cy="104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50134924"/>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6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908720"/>
            <a:ext cx="7772400" cy="2160240"/>
          </a:xfrm>
        </p:spPr>
        <p:txBody>
          <a:bodyPr>
            <a:normAutofit fontScale="90000"/>
          </a:bodyPr>
          <a:lstStyle/>
          <a:p>
            <a:r>
              <a:rPr lang="sk-SK" dirty="0" smtClean="0">
                <a:solidFill>
                  <a:srgbClr val="FF0000"/>
                </a:solidFill>
              </a:rPr>
              <a:t>Zmyslový</a:t>
            </a:r>
            <a:r>
              <a:rPr lang="sk-SK" dirty="0" smtClean="0"/>
              <a:t/>
            </a:r>
            <a:br>
              <a:rPr lang="sk-SK" dirty="0" smtClean="0"/>
            </a:br>
            <a:r>
              <a:rPr lang="sk-SK" dirty="0" smtClean="0"/>
              <a:t>-</a:t>
            </a:r>
            <a:r>
              <a:rPr lang="sk-SK" sz="3600" dirty="0" smtClean="0">
                <a:solidFill>
                  <a:schemeClr val="tx1"/>
                </a:solidFill>
              </a:rPr>
              <a:t>sústreďuje sa na to, čo sa dá </a:t>
            </a:r>
            <a:r>
              <a:rPr lang="sk-SK" sz="3600" dirty="0" err="1" smtClean="0">
                <a:solidFill>
                  <a:schemeClr val="tx1"/>
                </a:solidFill>
              </a:rPr>
              <a:t>vidieť,počuť,cítiť,čuchať,ochutnať</a:t>
            </a:r>
            <a:r>
              <a:rPr lang="sk-SK" sz="3600" dirty="0" smtClean="0">
                <a:solidFill>
                  <a:schemeClr val="tx1"/>
                </a:solidFill>
              </a:rPr>
              <a:t/>
            </a:r>
            <a:br>
              <a:rPr lang="sk-SK" sz="3600" dirty="0" smtClean="0">
                <a:solidFill>
                  <a:schemeClr val="tx1"/>
                </a:solidFill>
              </a:rPr>
            </a:br>
            <a:r>
              <a:rPr lang="sk-SK" sz="3600" dirty="0" smtClean="0">
                <a:solidFill>
                  <a:schemeClr val="bg1"/>
                </a:solidFill>
              </a:rPr>
              <a:t>-</a:t>
            </a:r>
            <a:r>
              <a:rPr lang="sk-SK" sz="3600" dirty="0" smtClean="0">
                <a:solidFill>
                  <a:schemeClr val="tx1"/>
                </a:solidFill>
              </a:rPr>
              <a:t> orientujú sa na prítomnosť</a:t>
            </a:r>
            <a:br>
              <a:rPr lang="sk-SK" sz="3600" dirty="0" smtClean="0">
                <a:solidFill>
                  <a:schemeClr val="tx1"/>
                </a:solidFill>
              </a:rPr>
            </a:br>
            <a:r>
              <a:rPr lang="sk-SK" sz="1600" dirty="0" smtClean="0">
                <a:solidFill>
                  <a:schemeClr val="tx1"/>
                </a:solidFill>
              </a:rPr>
              <a:t>potrebuje mapu, návod</a:t>
            </a:r>
            <a:br>
              <a:rPr lang="sk-SK" sz="1600" dirty="0" smtClean="0">
                <a:solidFill>
                  <a:schemeClr val="tx1"/>
                </a:solidFill>
              </a:rPr>
            </a:br>
            <a:r>
              <a:rPr lang="sk-SK" sz="2700" dirty="0" smtClean="0">
                <a:solidFill>
                  <a:schemeClr val="bg1"/>
                </a:solidFill>
              </a:rPr>
              <a:t>-------------</a:t>
            </a:r>
            <a:endParaRPr lang="sk-SK" sz="2700" dirty="0">
              <a:solidFill>
                <a:schemeClr val="bg1"/>
              </a:solidFill>
            </a:endParaRPr>
          </a:p>
        </p:txBody>
      </p:sp>
      <p:sp>
        <p:nvSpPr>
          <p:cNvPr id="3" name="Podnadpis 2"/>
          <p:cNvSpPr>
            <a:spLocks noGrp="1"/>
          </p:cNvSpPr>
          <p:nvPr>
            <p:ph type="subTitle" idx="1"/>
          </p:nvPr>
        </p:nvSpPr>
        <p:spPr>
          <a:xfrm>
            <a:off x="1331640" y="2996952"/>
            <a:ext cx="6400800" cy="3096344"/>
          </a:xfrm>
        </p:spPr>
        <p:style>
          <a:lnRef idx="0">
            <a:schemeClr val="accent5"/>
          </a:lnRef>
          <a:fillRef idx="3">
            <a:schemeClr val="accent5"/>
          </a:fillRef>
          <a:effectRef idx="3">
            <a:schemeClr val="accent5"/>
          </a:effectRef>
          <a:fontRef idx="minor">
            <a:schemeClr val="lt1"/>
          </a:fontRef>
        </p:style>
        <p:txBody>
          <a:bodyPr>
            <a:normAutofit/>
          </a:bodyPr>
          <a:lstStyle/>
          <a:p>
            <a:r>
              <a:rPr lang="sk-SK" sz="4000" dirty="0" smtClean="0">
                <a:solidFill>
                  <a:srgbClr val="FF0000"/>
                </a:solidFill>
                <a:latin typeface="Times New Roman" pitchFamily="18" charset="0"/>
                <a:cs typeface="Times New Roman" pitchFamily="18" charset="0"/>
              </a:rPr>
              <a:t>Intuitívny</a:t>
            </a:r>
          </a:p>
          <a:p>
            <a:pPr marL="457200" indent="-457200">
              <a:buFontTx/>
              <a:buChar char="-"/>
            </a:pPr>
            <a:r>
              <a:rPr lang="sk-SK" sz="3200" dirty="0" smtClean="0">
                <a:solidFill>
                  <a:schemeClr val="tx1"/>
                </a:solidFill>
              </a:rPr>
              <a:t>veria svojmu „6“ zmyslu – intuícii</a:t>
            </a:r>
          </a:p>
          <a:p>
            <a:pPr marL="457200" indent="-457200">
              <a:buClr>
                <a:schemeClr val="bg1"/>
              </a:buClr>
              <a:buFont typeface="Wingdings" pitchFamily="2" charset="2"/>
              <a:buChar char="Ø"/>
            </a:pPr>
            <a:r>
              <a:rPr lang="sk-SK" sz="3200" dirty="0" smtClean="0">
                <a:solidFill>
                  <a:schemeClr val="tx1"/>
                </a:solidFill>
              </a:rPr>
              <a:t>-čítajú medzi riadkami</a:t>
            </a:r>
          </a:p>
          <a:p>
            <a:pPr marL="457200" indent="-457200">
              <a:buClr>
                <a:schemeClr val="bg1"/>
              </a:buClr>
              <a:buFont typeface="Wingdings" pitchFamily="2" charset="2"/>
              <a:buChar char="Ø"/>
            </a:pPr>
            <a:r>
              <a:rPr lang="sk-SK" sz="3200" dirty="0" smtClean="0">
                <a:solidFill>
                  <a:schemeClr val="tx1"/>
                </a:solidFill>
              </a:rPr>
              <a:t>- hľadajú skrytý význam</a:t>
            </a:r>
          </a:p>
          <a:p>
            <a:pPr marL="457200" indent="-457200">
              <a:buClr>
                <a:schemeClr val="bg1"/>
              </a:buClr>
              <a:buFont typeface="Wingdings" pitchFamily="2" charset="2"/>
              <a:buChar char="Ø"/>
            </a:pPr>
            <a:r>
              <a:rPr lang="sk-SK" sz="3200" dirty="0" smtClean="0">
                <a:solidFill>
                  <a:schemeClr val="tx1"/>
                </a:solidFill>
              </a:rPr>
              <a:t>- orientuje sa na budúcnosť</a:t>
            </a:r>
            <a:endParaRPr lang="sk-SK" sz="3200" dirty="0">
              <a:solidFill>
                <a:schemeClr val="tx1"/>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80312" y="260648"/>
            <a:ext cx="1440160" cy="896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42237" y="4293096"/>
            <a:ext cx="1104900" cy="92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82997328"/>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6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a:xfrm>
            <a:off x="323528" y="548680"/>
            <a:ext cx="8712968" cy="216024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sk-SK" dirty="0" smtClean="0">
                <a:solidFill>
                  <a:srgbClr val="FF0000"/>
                </a:solidFill>
              </a:rPr>
              <a:t>Rozumový typ</a:t>
            </a:r>
            <a:br>
              <a:rPr lang="sk-SK" dirty="0" smtClean="0">
                <a:solidFill>
                  <a:srgbClr val="FF0000"/>
                </a:solidFill>
              </a:rPr>
            </a:br>
            <a:r>
              <a:rPr lang="sk-SK" sz="4000" dirty="0" smtClean="0">
                <a:solidFill>
                  <a:schemeClr val="bg1"/>
                </a:solidFill>
              </a:rPr>
              <a:t>-</a:t>
            </a:r>
            <a:r>
              <a:rPr lang="sk-SK" sz="4000" dirty="0" smtClean="0">
                <a:solidFill>
                  <a:schemeClr val="tx1"/>
                </a:solidFill>
              </a:rPr>
              <a:t> rozhodnutia, ktoré dávajú logický zmysel</a:t>
            </a:r>
            <a:br>
              <a:rPr lang="sk-SK" sz="4000" dirty="0" smtClean="0">
                <a:solidFill>
                  <a:schemeClr val="tx1"/>
                </a:solidFill>
              </a:rPr>
            </a:br>
            <a:r>
              <a:rPr lang="sk-SK" sz="4000" dirty="0" smtClean="0">
                <a:solidFill>
                  <a:schemeClr val="bg1"/>
                </a:solidFill>
              </a:rPr>
              <a:t>-</a:t>
            </a:r>
            <a:r>
              <a:rPr lang="sk-SK" sz="4000" dirty="0" smtClean="0">
                <a:solidFill>
                  <a:schemeClr val="tx1"/>
                </a:solidFill>
              </a:rPr>
              <a:t> skvele logicky uvažujú</a:t>
            </a:r>
            <a:br>
              <a:rPr lang="sk-SK" sz="4000" dirty="0" smtClean="0">
                <a:solidFill>
                  <a:schemeClr val="tx1"/>
                </a:solidFill>
              </a:rPr>
            </a:br>
            <a:r>
              <a:rPr lang="sk-SK" sz="4000" dirty="0" smtClean="0">
                <a:solidFill>
                  <a:schemeClr val="bg1"/>
                </a:solidFill>
              </a:rPr>
              <a:t>-</a:t>
            </a:r>
            <a:r>
              <a:rPr lang="sk-SK" sz="4000" dirty="0" smtClean="0">
                <a:solidFill>
                  <a:schemeClr val="tx1"/>
                </a:solidFill>
              </a:rPr>
              <a:t>podávajú pravdivé a neskreslené názory</a:t>
            </a:r>
            <a:endParaRPr lang="sk-SK" sz="4000" dirty="0">
              <a:solidFill>
                <a:schemeClr val="tx1"/>
              </a:solidFill>
            </a:endParaRPr>
          </a:p>
        </p:txBody>
      </p:sp>
      <p:sp>
        <p:nvSpPr>
          <p:cNvPr id="3" name="Podnadpis 2"/>
          <p:cNvSpPr>
            <a:spLocks noGrp="1"/>
          </p:cNvSpPr>
          <p:nvPr>
            <p:ph type="subTitle" idx="1"/>
          </p:nvPr>
        </p:nvSpPr>
        <p:spPr>
          <a:xfrm>
            <a:off x="683568" y="3068960"/>
            <a:ext cx="7848872" cy="2675762"/>
          </a:xfrm>
        </p:spPr>
        <p:txBody>
          <a:bodyPr>
            <a:normAutofit/>
          </a:bodyPr>
          <a:lstStyle/>
          <a:p>
            <a:r>
              <a:rPr lang="sk-SK" sz="3600" dirty="0" smtClean="0">
                <a:solidFill>
                  <a:schemeClr val="bg1"/>
                </a:solidFill>
              </a:rPr>
              <a:t>---------</a:t>
            </a:r>
          </a:p>
          <a:p>
            <a:r>
              <a:rPr lang="sk-SK" sz="3600" dirty="0" smtClean="0">
                <a:solidFill>
                  <a:srgbClr val="FF0000"/>
                </a:solidFill>
              </a:rPr>
              <a:t>Citový typ</a:t>
            </a:r>
          </a:p>
          <a:p>
            <a:pPr marL="457200" indent="-457200">
              <a:buClr>
                <a:schemeClr val="bg1"/>
              </a:buClr>
              <a:buFont typeface="Wingdings" pitchFamily="2" charset="2"/>
              <a:buChar char="Ø"/>
            </a:pPr>
            <a:r>
              <a:rPr lang="sk-SK" sz="3200" dirty="0" smtClean="0">
                <a:solidFill>
                  <a:schemeClr val="tx1"/>
                </a:solidFill>
              </a:rPr>
              <a:t> rozhodujú sa –ako to cítia</a:t>
            </a:r>
          </a:p>
          <a:p>
            <a:pPr marL="457200" indent="-457200">
              <a:buClr>
                <a:schemeClr val="bg1"/>
              </a:buClr>
              <a:buFont typeface="Wingdings" pitchFamily="2" charset="2"/>
              <a:buChar char="Ø"/>
            </a:pPr>
            <a:r>
              <a:rPr lang="sk-SK" sz="3200" dirty="0" smtClean="0">
                <a:solidFill>
                  <a:schemeClr val="bg1"/>
                </a:solidFill>
              </a:rPr>
              <a:t>-</a:t>
            </a:r>
            <a:r>
              <a:rPr lang="sk-SK" sz="3200" dirty="0" smtClean="0">
                <a:solidFill>
                  <a:schemeClr val="tx1"/>
                </a:solidFill>
              </a:rPr>
              <a:t>dobrá schopnosť empatie a spoluúčasti</a:t>
            </a:r>
            <a:endParaRPr lang="sk-SK" sz="3200" dirty="0">
              <a:solidFill>
                <a:schemeClr val="tx1"/>
              </a:solidFill>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40352" y="188640"/>
            <a:ext cx="924218"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39571" y="3645024"/>
            <a:ext cx="1047750" cy="75247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30733514"/>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Sebapoznanie</a:t>
            </a:r>
            <a:endParaRPr lang="sk-SK" dirty="0"/>
          </a:p>
        </p:txBody>
      </p:sp>
      <p:sp>
        <p:nvSpPr>
          <p:cNvPr id="3" name="Zástupný symbol obsahu 2"/>
          <p:cNvSpPr>
            <a:spLocks noGrp="1"/>
          </p:cNvSpPr>
          <p:nvPr>
            <p:ph idx="1"/>
          </p:nvPr>
        </p:nvSpPr>
        <p:spPr>
          <a:xfrm>
            <a:off x="872067" y="1844824"/>
            <a:ext cx="7408333" cy="4281339"/>
          </a:xfrm>
        </p:spPr>
        <p:txBody>
          <a:bodyPr/>
          <a:lstStyle/>
          <a:p>
            <a:r>
              <a:rPr lang="sk-SK" dirty="0" smtClean="0"/>
              <a:t>Poznávanie seba samého – uvedomenie si svojich vlastností</a:t>
            </a:r>
          </a:p>
          <a:p>
            <a:r>
              <a:rPr lang="sk-SK" dirty="0" smtClean="0"/>
              <a:t>Poznávanie vlastných silných a slabých stránok</a:t>
            </a:r>
          </a:p>
          <a:p>
            <a:r>
              <a:rPr lang="sk-SK" dirty="0" smtClean="0"/>
              <a:t>Poznávanie seba- rozbor, hodnotenie vlastného správania, konania a výsledkov práce.</a:t>
            </a:r>
          </a:p>
          <a:p>
            <a:r>
              <a:rPr lang="sk-SK" b="1" dirty="0" smtClean="0">
                <a:solidFill>
                  <a:srgbClr val="FF0000"/>
                </a:solidFill>
              </a:rPr>
              <a:t>Pri sebapoznávaní je dôležitá spätná väzba od iných ľudí (z nášho okolia) !</a:t>
            </a:r>
            <a:endParaRPr lang="sk-SK" b="1" dirty="0">
              <a:solidFill>
                <a:srgbClr val="FF0000"/>
              </a:solidFill>
            </a:endParaRPr>
          </a:p>
        </p:txBody>
      </p:sp>
    </p:spTree>
    <p:extLst>
      <p:ext uri="{BB962C8B-B14F-4D97-AF65-F5344CB8AC3E}">
        <p14:creationId xmlns:p14="http://schemas.microsoft.com/office/powerpoint/2010/main" xmlns="" val="1454656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tint val="66000"/>
                <a:satMod val="160000"/>
              </a:schemeClr>
            </a:gs>
            <a:gs pos="56000">
              <a:schemeClr val="accent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60648"/>
            <a:ext cx="7772400" cy="2592288"/>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sk-SK" dirty="0" smtClean="0">
                <a:solidFill>
                  <a:srgbClr val="FF0000"/>
                </a:solidFill>
              </a:rPr>
              <a:t>Uvážlivý typ</a:t>
            </a:r>
            <a:br>
              <a:rPr lang="sk-SK" dirty="0" smtClean="0">
                <a:solidFill>
                  <a:srgbClr val="FF0000"/>
                </a:solidFill>
              </a:rPr>
            </a:br>
            <a:r>
              <a:rPr lang="sk-SK" dirty="0" smtClean="0">
                <a:solidFill>
                  <a:schemeClr val="bg1"/>
                </a:solidFill>
              </a:rPr>
              <a:t>-</a:t>
            </a:r>
            <a:r>
              <a:rPr lang="sk-SK" sz="3200" dirty="0" smtClean="0">
                <a:solidFill>
                  <a:schemeClr val="tx1"/>
                </a:solidFill>
                <a:latin typeface="Times New Roman" pitchFamily="18" charset="0"/>
                <a:cs typeface="Times New Roman" pitchFamily="18" charset="0"/>
              </a:rPr>
              <a:t>uprednostňuje svoju rozvážnosť</a:t>
            </a:r>
            <a:br>
              <a:rPr lang="sk-SK" sz="3200" dirty="0" smtClean="0">
                <a:solidFill>
                  <a:schemeClr val="tx1"/>
                </a:solidFill>
                <a:latin typeface="Times New Roman" pitchFamily="18" charset="0"/>
                <a:cs typeface="Times New Roman" pitchFamily="18" charset="0"/>
              </a:rPr>
            </a:br>
            <a:r>
              <a:rPr lang="sk-SK" sz="3200" dirty="0" smtClean="0">
                <a:solidFill>
                  <a:schemeClr val="bg1"/>
                </a:solidFill>
                <a:latin typeface="Times New Roman" pitchFamily="18" charset="0"/>
                <a:cs typeface="Times New Roman" pitchFamily="18" charset="0"/>
              </a:rPr>
              <a:t>-</a:t>
            </a:r>
            <a:r>
              <a:rPr lang="sk-SK" sz="3200" dirty="0" smtClean="0">
                <a:solidFill>
                  <a:schemeClr val="tx1"/>
                </a:solidFill>
                <a:latin typeface="Times New Roman" pitchFamily="18" charset="0"/>
                <a:cs typeface="Times New Roman" pitchFamily="18" charset="0"/>
              </a:rPr>
              <a:t>usporiadaný spôsob života</a:t>
            </a:r>
            <a:br>
              <a:rPr lang="sk-SK" sz="3200" dirty="0" smtClean="0">
                <a:solidFill>
                  <a:schemeClr val="tx1"/>
                </a:solidFill>
                <a:latin typeface="Times New Roman" pitchFamily="18" charset="0"/>
                <a:cs typeface="Times New Roman" pitchFamily="18" charset="0"/>
              </a:rPr>
            </a:br>
            <a:r>
              <a:rPr lang="sk-SK" sz="3200" dirty="0" smtClean="0">
                <a:solidFill>
                  <a:schemeClr val="bg1"/>
                </a:solidFill>
                <a:latin typeface="Times New Roman" pitchFamily="18" charset="0"/>
                <a:cs typeface="Times New Roman" pitchFamily="18" charset="0"/>
              </a:rPr>
              <a:t>-</a:t>
            </a:r>
            <a:r>
              <a:rPr lang="sk-SK" sz="3200" dirty="0" smtClean="0">
                <a:solidFill>
                  <a:schemeClr val="tx1"/>
                </a:solidFill>
                <a:latin typeface="Times New Roman" pitchFamily="18" charset="0"/>
                <a:cs typeface="Times New Roman" pitchFamily="18" charset="0"/>
              </a:rPr>
              <a:t>život –organizovaný, plánovaný, usporiadaný</a:t>
            </a:r>
            <a:br>
              <a:rPr lang="sk-SK" sz="3200" dirty="0" smtClean="0">
                <a:solidFill>
                  <a:schemeClr val="tx1"/>
                </a:solidFill>
                <a:latin typeface="Times New Roman" pitchFamily="18" charset="0"/>
                <a:cs typeface="Times New Roman" pitchFamily="18" charset="0"/>
              </a:rPr>
            </a:br>
            <a:r>
              <a:rPr lang="sk-SK" sz="3200" dirty="0" smtClean="0">
                <a:solidFill>
                  <a:schemeClr val="bg1"/>
                </a:solidFill>
                <a:latin typeface="Times New Roman" pitchFamily="18" charset="0"/>
                <a:cs typeface="Times New Roman" pitchFamily="18" charset="0"/>
              </a:rPr>
              <a:t>---------</a:t>
            </a:r>
            <a:endParaRPr lang="sk-SK" sz="3200" dirty="0">
              <a:solidFill>
                <a:schemeClr val="bg1"/>
              </a:solidFill>
              <a:latin typeface="Times New Roman" pitchFamily="18" charset="0"/>
              <a:cs typeface="Times New Roman" pitchFamily="18" charset="0"/>
            </a:endParaRPr>
          </a:p>
        </p:txBody>
      </p:sp>
      <p:sp>
        <p:nvSpPr>
          <p:cNvPr id="3" name="Podnadpis 2"/>
          <p:cNvSpPr>
            <a:spLocks noGrp="1"/>
          </p:cNvSpPr>
          <p:nvPr>
            <p:ph type="subTitle" idx="1"/>
          </p:nvPr>
        </p:nvSpPr>
        <p:spPr>
          <a:xfrm>
            <a:off x="1371600" y="2852936"/>
            <a:ext cx="6400800" cy="3528391"/>
          </a:xfrm>
        </p:spPr>
        <p:txBody>
          <a:bodyPr>
            <a:normAutofit/>
          </a:bodyPr>
          <a:lstStyle/>
          <a:p>
            <a:r>
              <a:rPr lang="sk-SK" sz="3200" dirty="0" smtClean="0">
                <a:solidFill>
                  <a:srgbClr val="FF0000"/>
                </a:solidFill>
              </a:rPr>
              <a:t>Vnímavý typ</a:t>
            </a:r>
          </a:p>
          <a:p>
            <a:r>
              <a:rPr lang="sk-SK" sz="3200" dirty="0" smtClean="0">
                <a:solidFill>
                  <a:schemeClr val="bg1"/>
                </a:solidFill>
              </a:rPr>
              <a:t>-</a:t>
            </a:r>
            <a:r>
              <a:rPr lang="sk-SK" sz="3200" dirty="0" smtClean="0">
                <a:solidFill>
                  <a:schemeClr val="tx1"/>
                </a:solidFill>
              </a:rPr>
              <a:t>spontánny spôsob života </a:t>
            </a:r>
          </a:p>
          <a:p>
            <a:pPr marL="457200" indent="-457200">
              <a:buClr>
                <a:schemeClr val="bg1"/>
              </a:buClr>
              <a:buFont typeface="Wingdings" pitchFamily="2" charset="2"/>
              <a:buChar char="Ø"/>
            </a:pPr>
            <a:r>
              <a:rPr lang="sk-SK" sz="3200" dirty="0" smtClean="0">
                <a:solidFill>
                  <a:schemeClr val="tx1"/>
                </a:solidFill>
              </a:rPr>
              <a:t>život je flexibilný</a:t>
            </a:r>
          </a:p>
          <a:p>
            <a:pPr marL="457200" indent="-457200">
              <a:buClr>
                <a:schemeClr val="bg1"/>
              </a:buClr>
              <a:buFont typeface="Wingdings" pitchFamily="2" charset="2"/>
              <a:buChar char="Ø"/>
            </a:pPr>
            <a:r>
              <a:rPr lang="sk-SK" sz="3200" dirty="0" smtClean="0">
                <a:solidFill>
                  <a:schemeClr val="tx1"/>
                </a:solidFill>
              </a:rPr>
              <a:t>pravidlá a systém ich obmedzuje</a:t>
            </a:r>
          </a:p>
          <a:p>
            <a:pPr marL="457200" indent="-457200">
              <a:buClr>
                <a:schemeClr val="bg1"/>
              </a:buClr>
              <a:buFont typeface="Wingdings" pitchFamily="2" charset="2"/>
              <a:buChar char="Ø"/>
            </a:pPr>
            <a:r>
              <a:rPr lang="sk-SK" sz="3200" dirty="0" smtClean="0">
                <a:solidFill>
                  <a:schemeClr val="tx1"/>
                </a:solidFill>
              </a:rPr>
              <a:t>nedokončujú veci</a:t>
            </a:r>
          </a:p>
          <a:p>
            <a:pPr marL="457200" indent="-457200">
              <a:buClr>
                <a:schemeClr val="bg1"/>
              </a:buClr>
              <a:buFont typeface="Wingdings" pitchFamily="2" charset="2"/>
              <a:buChar char="Ø"/>
            </a:pPr>
            <a:r>
              <a:rPr lang="sk-SK" sz="3200" dirty="0" smtClean="0">
                <a:solidFill>
                  <a:schemeClr val="tx1"/>
                </a:solidFill>
              </a:rPr>
              <a:t>odkladajú rozhodovanie</a:t>
            </a:r>
            <a:endParaRPr lang="sk-SK" sz="3200" dirty="0">
              <a:solidFill>
                <a:schemeClr val="tx1"/>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40352" y="370145"/>
            <a:ext cx="1228725" cy="122872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4288" y="5229200"/>
            <a:ext cx="1695053" cy="92963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50532320"/>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p:cNvGraphicFramePr>
            <a:graphicFrameLocks noChangeAspect="1"/>
          </p:cNvGraphicFramePr>
          <p:nvPr>
            <p:extLst>
              <p:ext uri="{D42A27DB-BD31-4B8C-83A1-F6EECF244321}">
                <p14:modId xmlns:p14="http://schemas.microsoft.com/office/powerpoint/2010/main" xmlns="" val="3236453337"/>
              </p:ext>
            </p:extLst>
          </p:nvPr>
        </p:nvGraphicFramePr>
        <p:xfrm>
          <a:off x="467544" y="-384599"/>
          <a:ext cx="7848872" cy="7214404"/>
        </p:xfrm>
        <a:graphic>
          <a:graphicData uri="http://schemas.openxmlformats.org/presentationml/2006/ole">
            <p:oleObj spid="_x0000_s1030" name="Dokument" r:id="rId3" imgW="6534891" imgH="7524323" progId="Word.Document.12">
              <p:embed/>
            </p:oleObj>
          </a:graphicData>
        </a:graphic>
      </p:graphicFrame>
    </p:spTree>
    <p:extLst>
      <p:ext uri="{BB962C8B-B14F-4D97-AF65-F5344CB8AC3E}">
        <p14:creationId xmlns:p14="http://schemas.microsoft.com/office/powerpoint/2010/main" xmlns="" val="3943989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387955"/>
            <a:ext cx="8424935" cy="58794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32754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44450"/>
            <a:ext cx="7560839" cy="694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83022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52563" y="187325"/>
            <a:ext cx="6238875" cy="648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8296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0">
              <a:schemeClr val="accent1">
                <a:tint val="66000"/>
                <a:satMod val="160000"/>
              </a:schemeClr>
            </a:gs>
            <a:gs pos="56000">
              <a:schemeClr val="accent1"/>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latin typeface="Times New Roman" pitchFamily="18" charset="0"/>
                <a:cs typeface="Times New Roman" pitchFamily="18" charset="0"/>
              </a:rPr>
              <a:t>16 typov osobnosti</a:t>
            </a:r>
            <a:endParaRPr lang="sk-SK" dirty="0">
              <a:solidFill>
                <a:srgbClr val="FF0000"/>
              </a:solidFill>
              <a:latin typeface="Times New Roman" pitchFamily="18" charset="0"/>
              <a:cs typeface="Times New Roman" pitchFamily="18" charset="0"/>
            </a:endParaRPr>
          </a:p>
        </p:txBody>
      </p:sp>
      <p:graphicFrame>
        <p:nvGraphicFramePr>
          <p:cNvPr id="3" name="Tabuľka 2"/>
          <p:cNvGraphicFramePr>
            <a:graphicFrameLocks noGrp="1"/>
          </p:cNvGraphicFramePr>
          <p:nvPr>
            <p:extLst>
              <p:ext uri="{D42A27DB-BD31-4B8C-83A1-F6EECF244321}">
                <p14:modId xmlns:p14="http://schemas.microsoft.com/office/powerpoint/2010/main" xmlns="" val="4212082437"/>
              </p:ext>
            </p:extLst>
          </p:nvPr>
        </p:nvGraphicFramePr>
        <p:xfrm>
          <a:off x="1475655" y="2348880"/>
          <a:ext cx="5904656" cy="2293456"/>
        </p:xfrm>
        <a:graphic>
          <a:graphicData uri="http://schemas.openxmlformats.org/drawingml/2006/table">
            <a:tbl>
              <a:tblPr firstRow="1" firstCol="1" lastRow="1" lastCol="1" bandRow="1" bandCol="1">
                <a:tableStyleId>{5C22544A-7EE6-4342-B048-85BDC9FD1C3A}</a:tableStyleId>
              </a:tblPr>
              <a:tblGrid>
                <a:gridCol w="1476164"/>
                <a:gridCol w="1476164"/>
                <a:gridCol w="1476164"/>
                <a:gridCol w="1476164"/>
              </a:tblGrid>
              <a:tr h="648072">
                <a:tc>
                  <a:txBody>
                    <a:bodyPr/>
                    <a:lstStyle/>
                    <a:p>
                      <a:pPr marR="98425" algn="ctr">
                        <a:lnSpc>
                          <a:spcPct val="120000"/>
                        </a:lnSpc>
                        <a:spcAft>
                          <a:spcPts val="0"/>
                        </a:spcAft>
                      </a:pPr>
                      <a:r>
                        <a:rPr lang="sk-SK" sz="1800" dirty="0">
                          <a:solidFill>
                            <a:schemeClr val="tx1">
                              <a:lumMod val="95000"/>
                              <a:lumOff val="5000"/>
                            </a:schemeClr>
                          </a:solidFill>
                          <a:effectLst/>
                        </a:rPr>
                        <a:t>IZRU</a:t>
                      </a:r>
                      <a:endParaRPr lang="sk-SK" sz="1800"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dirty="0">
                          <a:solidFill>
                            <a:schemeClr val="tx1">
                              <a:lumMod val="95000"/>
                              <a:lumOff val="5000"/>
                            </a:schemeClr>
                          </a:solidFill>
                          <a:effectLst/>
                        </a:rPr>
                        <a:t>IZCU</a:t>
                      </a:r>
                      <a:endParaRPr lang="sk-SK" sz="1800"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dirty="0">
                          <a:solidFill>
                            <a:schemeClr val="tx1">
                              <a:lumMod val="95000"/>
                              <a:lumOff val="5000"/>
                            </a:schemeClr>
                          </a:solidFill>
                          <a:effectLst/>
                        </a:rPr>
                        <a:t>INCU</a:t>
                      </a:r>
                      <a:endParaRPr lang="sk-SK" sz="1800"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dirty="0">
                          <a:solidFill>
                            <a:schemeClr val="tx1">
                              <a:lumMod val="95000"/>
                              <a:lumOff val="5000"/>
                            </a:schemeClr>
                          </a:solidFill>
                          <a:effectLst/>
                        </a:rPr>
                        <a:t>INRU</a:t>
                      </a:r>
                      <a:endParaRPr lang="sk-SK" sz="1800"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r>
              <a:tr h="586864">
                <a:tc>
                  <a:txBody>
                    <a:bodyPr/>
                    <a:lstStyle/>
                    <a:p>
                      <a:pPr marR="98425" algn="ctr">
                        <a:lnSpc>
                          <a:spcPct val="120000"/>
                        </a:lnSpc>
                        <a:spcAft>
                          <a:spcPts val="0"/>
                        </a:spcAft>
                      </a:pPr>
                      <a:r>
                        <a:rPr lang="sk-SK" sz="1800" dirty="0">
                          <a:solidFill>
                            <a:schemeClr val="tx1">
                              <a:lumMod val="95000"/>
                              <a:lumOff val="5000"/>
                            </a:schemeClr>
                          </a:solidFill>
                          <a:effectLst/>
                        </a:rPr>
                        <a:t>IZRV</a:t>
                      </a:r>
                      <a:endParaRPr lang="sk-SK" sz="1800"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b="1" dirty="0">
                          <a:solidFill>
                            <a:schemeClr val="tx1">
                              <a:lumMod val="95000"/>
                              <a:lumOff val="5000"/>
                            </a:schemeClr>
                          </a:solidFill>
                          <a:effectLst/>
                        </a:rPr>
                        <a:t>IZCV</a:t>
                      </a:r>
                      <a:endParaRPr lang="sk-SK" sz="1800" b="1"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b="1" dirty="0">
                          <a:solidFill>
                            <a:schemeClr val="tx1">
                              <a:lumMod val="95000"/>
                              <a:lumOff val="5000"/>
                            </a:schemeClr>
                          </a:solidFill>
                          <a:effectLst/>
                        </a:rPr>
                        <a:t>INCV</a:t>
                      </a:r>
                      <a:endParaRPr lang="sk-SK" sz="1800" b="1"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dirty="0">
                          <a:solidFill>
                            <a:schemeClr val="tx1">
                              <a:lumMod val="95000"/>
                              <a:lumOff val="5000"/>
                            </a:schemeClr>
                          </a:solidFill>
                          <a:effectLst/>
                        </a:rPr>
                        <a:t>INRV</a:t>
                      </a:r>
                      <a:endParaRPr lang="sk-SK" sz="1800"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r>
              <a:tr h="586864">
                <a:tc>
                  <a:txBody>
                    <a:bodyPr/>
                    <a:lstStyle/>
                    <a:p>
                      <a:pPr marR="98425" algn="ctr">
                        <a:lnSpc>
                          <a:spcPct val="120000"/>
                        </a:lnSpc>
                        <a:spcAft>
                          <a:spcPts val="0"/>
                        </a:spcAft>
                      </a:pPr>
                      <a:r>
                        <a:rPr lang="sk-SK" sz="1800">
                          <a:solidFill>
                            <a:schemeClr val="tx1">
                              <a:lumMod val="95000"/>
                              <a:lumOff val="5000"/>
                            </a:schemeClr>
                          </a:solidFill>
                          <a:effectLst/>
                        </a:rPr>
                        <a:t>EZRV</a:t>
                      </a:r>
                      <a:endParaRPr lang="sk-SK" sz="180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b="1" dirty="0">
                          <a:solidFill>
                            <a:schemeClr val="tx1">
                              <a:lumMod val="95000"/>
                              <a:lumOff val="5000"/>
                            </a:schemeClr>
                          </a:solidFill>
                          <a:effectLst/>
                        </a:rPr>
                        <a:t>EZCV</a:t>
                      </a:r>
                      <a:endParaRPr lang="sk-SK" sz="1800" b="1"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b="1" dirty="0">
                          <a:solidFill>
                            <a:schemeClr val="tx1">
                              <a:lumMod val="95000"/>
                              <a:lumOff val="5000"/>
                            </a:schemeClr>
                          </a:solidFill>
                          <a:effectLst/>
                        </a:rPr>
                        <a:t>ENCV</a:t>
                      </a:r>
                      <a:endParaRPr lang="sk-SK" sz="1800" b="1"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dirty="0">
                          <a:solidFill>
                            <a:schemeClr val="tx1">
                              <a:lumMod val="95000"/>
                              <a:lumOff val="5000"/>
                            </a:schemeClr>
                          </a:solidFill>
                          <a:effectLst/>
                        </a:rPr>
                        <a:t>ENRV</a:t>
                      </a:r>
                      <a:endParaRPr lang="sk-SK" sz="1800"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r>
              <a:tr h="471656">
                <a:tc>
                  <a:txBody>
                    <a:bodyPr/>
                    <a:lstStyle/>
                    <a:p>
                      <a:pPr marR="98425" algn="ctr">
                        <a:lnSpc>
                          <a:spcPct val="120000"/>
                        </a:lnSpc>
                        <a:spcAft>
                          <a:spcPts val="0"/>
                        </a:spcAft>
                      </a:pPr>
                      <a:r>
                        <a:rPr lang="sk-SK" sz="1800">
                          <a:solidFill>
                            <a:schemeClr val="tx1">
                              <a:lumMod val="95000"/>
                              <a:lumOff val="5000"/>
                            </a:schemeClr>
                          </a:solidFill>
                          <a:effectLst/>
                        </a:rPr>
                        <a:t>EZRU</a:t>
                      </a:r>
                      <a:endParaRPr lang="sk-SK" sz="180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a:solidFill>
                            <a:schemeClr val="tx1">
                              <a:lumMod val="95000"/>
                              <a:lumOff val="5000"/>
                            </a:schemeClr>
                          </a:solidFill>
                          <a:effectLst/>
                        </a:rPr>
                        <a:t>EZCU</a:t>
                      </a:r>
                      <a:endParaRPr lang="sk-SK" sz="180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a:solidFill>
                            <a:schemeClr val="tx1">
                              <a:lumMod val="95000"/>
                              <a:lumOff val="5000"/>
                            </a:schemeClr>
                          </a:solidFill>
                          <a:effectLst/>
                        </a:rPr>
                        <a:t>ENCU</a:t>
                      </a:r>
                      <a:endParaRPr lang="sk-SK" sz="180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c>
                  <a:txBody>
                    <a:bodyPr/>
                    <a:lstStyle/>
                    <a:p>
                      <a:pPr marR="98425" algn="ctr">
                        <a:lnSpc>
                          <a:spcPct val="120000"/>
                        </a:lnSpc>
                        <a:spcAft>
                          <a:spcPts val="0"/>
                        </a:spcAft>
                      </a:pPr>
                      <a:r>
                        <a:rPr lang="sk-SK" sz="1800" dirty="0">
                          <a:solidFill>
                            <a:schemeClr val="tx1">
                              <a:lumMod val="95000"/>
                              <a:lumOff val="5000"/>
                            </a:schemeClr>
                          </a:solidFill>
                          <a:effectLst/>
                        </a:rPr>
                        <a:t>ENRU</a:t>
                      </a:r>
                      <a:endParaRPr lang="sk-SK" sz="1800" dirty="0">
                        <a:solidFill>
                          <a:schemeClr val="tx1">
                            <a:lumMod val="95000"/>
                            <a:lumOff val="5000"/>
                          </a:schemeClr>
                        </a:solidFill>
                        <a:effectLst/>
                        <a:latin typeface="Calibri"/>
                        <a:ea typeface="Times New Roman"/>
                        <a:cs typeface="Times New Roman"/>
                      </a:endParaRPr>
                    </a:p>
                  </a:txBody>
                  <a:tcPr marL="68580" marR="68580" marT="0" marB="0" anchor="ctr">
                    <a:solidFill>
                      <a:schemeClr val="accent3">
                        <a:lumMod val="75000"/>
                      </a:schemeClr>
                    </a:solidFill>
                  </a:tcPr>
                </a:tc>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07905" y="656692"/>
            <a:ext cx="1122040" cy="936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79912" y="5229200"/>
            <a:ext cx="1728192" cy="1224136"/>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7142662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27584" y="1268760"/>
            <a:ext cx="7408333" cy="5112568"/>
          </a:xfrm>
        </p:spPr>
        <p:txBody>
          <a:bodyPr>
            <a:normAutofit fontScale="62500" lnSpcReduction="20000"/>
          </a:bodyPr>
          <a:lstStyle/>
          <a:p>
            <a:r>
              <a:rPr lang="sk-SK" u="sng" dirty="0">
                <a:solidFill>
                  <a:srgbClr val="FF0000"/>
                </a:solidFill>
              </a:rPr>
              <a:t> FÁZA IDENTIFIKÁCIE ZRUČNOSTÍ</a:t>
            </a:r>
          </a:p>
          <a:p>
            <a:endParaRPr lang="sk-SK" dirty="0"/>
          </a:p>
          <a:p>
            <a:r>
              <a:rPr lang="sk-SK" dirty="0"/>
              <a:t>1.	Uchádzači o zamestnanie dostanú prázdny list papiera a ich </a:t>
            </a:r>
            <a:r>
              <a:rPr lang="sk-SK" b="1" dirty="0">
                <a:solidFill>
                  <a:srgbClr val="FF0000"/>
                </a:solidFill>
              </a:rPr>
              <a:t>úlohou je naň napísať čo najväčší počet rôznych činností, , ktoré dokážu alebo niekedy dokázali robiť</a:t>
            </a:r>
            <a:r>
              <a:rPr lang="sk-SK" dirty="0"/>
              <a:t>. Pred začatím tejto činnosti sa ako motivácia môžu použiť tieto inštrukcie:</a:t>
            </a:r>
          </a:p>
          <a:p>
            <a:r>
              <a:rPr lang="sk-SK" dirty="0"/>
              <a:t>a)	</a:t>
            </a:r>
            <a:r>
              <a:rPr lang="sk-SK" b="1" u="sng" dirty="0">
                <a:solidFill>
                  <a:srgbClr val="FF0000"/>
                </a:solidFill>
              </a:rPr>
              <a:t>Príbeh starej Američanky, ktorá prichádza na Slovensko dožiť svoj život. Svojim blízkym povie, že potenciálnym dedičom sa stane ten, kto bude ovládať čo najviac činností.</a:t>
            </a:r>
          </a:p>
          <a:p>
            <a:r>
              <a:rPr lang="sk-SK" dirty="0"/>
              <a:t>b)	„</a:t>
            </a:r>
            <a:r>
              <a:rPr lang="sk-SK" b="1" dirty="0">
                <a:solidFill>
                  <a:schemeClr val="accent3">
                    <a:lumMod val="75000"/>
                  </a:schemeClr>
                </a:solidFill>
              </a:rPr>
              <a:t>Predstavte si, že Váš úspech bude závisieť od splnenia určitej úlohy, a to napísať čo najviac činností, ktoré sami, bez cudzej pomoci dokážete úspešne vykonať alebo ste niekedy vykonali</a:t>
            </a:r>
            <a:r>
              <a:rPr lang="sk-SK" dirty="0"/>
              <a:t>.“</a:t>
            </a:r>
          </a:p>
          <a:p>
            <a:r>
              <a:rPr lang="sk-SK" dirty="0"/>
              <a:t>c)	„Ste na významnom pohovore a Vašou úlohou je napísať čo najviac činností, ktoré sami, bez cudzej pomoci dokážete úspešne vykonať alebo ste niekedy vykonali.“</a:t>
            </a:r>
          </a:p>
          <a:p>
            <a:r>
              <a:rPr lang="sk-SK" dirty="0"/>
              <a:t>Je dôležité zdôrazniť, aby </a:t>
            </a:r>
            <a:r>
              <a:rPr lang="sk-SK" dirty="0" smtClean="0"/>
              <a:t>ste  </a:t>
            </a:r>
            <a:r>
              <a:rPr lang="sk-SK" dirty="0"/>
              <a:t>vypísali všetky činnosti, na ktoré si </a:t>
            </a:r>
            <a:r>
              <a:rPr lang="sk-SK" dirty="0" smtClean="0"/>
              <a:t>spomeniete , </a:t>
            </a:r>
            <a:r>
              <a:rPr lang="sk-SK" dirty="0"/>
              <a:t>aj keď sa </a:t>
            </a:r>
            <a:r>
              <a:rPr lang="sk-SK" dirty="0" smtClean="0"/>
              <a:t>Vám budú </a:t>
            </a:r>
            <a:r>
              <a:rPr lang="sk-SK" dirty="0"/>
              <a:t>zdať obyčajné. Tieto činnosti nemusia byť nutne z pracovnej oblasti, ale aj z oblasti </a:t>
            </a:r>
            <a:r>
              <a:rPr lang="sk-SK" dirty="0" err="1"/>
              <a:t>voľnočasových</a:t>
            </a:r>
            <a:r>
              <a:rPr lang="sk-SK" dirty="0"/>
              <a:t> aktivít. </a:t>
            </a:r>
            <a:endParaRPr lang="sk-SK" dirty="0" smtClean="0"/>
          </a:p>
          <a:p>
            <a:pPr marL="0" indent="0">
              <a:buNone/>
            </a:pPr>
            <a:r>
              <a:rPr lang="sk-SK" dirty="0" smtClean="0"/>
              <a:t> </a:t>
            </a:r>
            <a:r>
              <a:rPr lang="sk-SK" dirty="0" smtClean="0">
                <a:solidFill>
                  <a:srgbClr val="7030A0"/>
                </a:solidFill>
              </a:rPr>
              <a:t>Máte na  </a:t>
            </a:r>
            <a:r>
              <a:rPr lang="sk-SK" dirty="0">
                <a:solidFill>
                  <a:srgbClr val="7030A0"/>
                </a:solidFill>
              </a:rPr>
              <a:t>individuálnu prácu približne 10 – 15 minút a </a:t>
            </a:r>
            <a:r>
              <a:rPr lang="sk-SK" dirty="0" smtClean="0">
                <a:solidFill>
                  <a:srgbClr val="7030A0"/>
                </a:solidFill>
              </a:rPr>
              <a:t>nájdite  </a:t>
            </a:r>
            <a:r>
              <a:rPr lang="sk-SK" dirty="0">
                <a:solidFill>
                  <a:srgbClr val="7030A0"/>
                </a:solidFill>
              </a:rPr>
              <a:t>čo </a:t>
            </a:r>
            <a:r>
              <a:rPr lang="sk-SK" dirty="0" smtClean="0">
                <a:solidFill>
                  <a:srgbClr val="7030A0"/>
                </a:solidFill>
              </a:rPr>
              <a:t>najväčšie  </a:t>
            </a:r>
            <a:r>
              <a:rPr lang="sk-SK" dirty="0">
                <a:solidFill>
                  <a:srgbClr val="7030A0"/>
                </a:solidFill>
              </a:rPr>
              <a:t>množstva aktivít</a:t>
            </a:r>
            <a:r>
              <a:rPr lang="sk-SK" dirty="0" smtClean="0"/>
              <a:t>.</a:t>
            </a:r>
          </a:p>
          <a:p>
            <a:pPr marL="457200" indent="-457200">
              <a:buAutoNum type="arabicPeriod" startAt="2"/>
            </a:pPr>
            <a:r>
              <a:rPr lang="sk-SK" b="1" dirty="0" smtClean="0"/>
              <a:t>prezentujte </a:t>
            </a:r>
            <a:r>
              <a:rPr lang="sk-SK" b="1" dirty="0"/>
              <a:t>svoje činnosti</a:t>
            </a:r>
            <a:r>
              <a:rPr lang="sk-SK" dirty="0"/>
              <a:t>. </a:t>
            </a:r>
            <a:endParaRPr lang="sk-SK" dirty="0" smtClean="0"/>
          </a:p>
          <a:p>
            <a:pPr marL="0" indent="0">
              <a:buNone/>
            </a:pPr>
            <a:endParaRPr lang="sk-SK" dirty="0"/>
          </a:p>
          <a:p>
            <a:pPr marL="0" indent="0">
              <a:buNone/>
            </a:pPr>
            <a:r>
              <a:rPr lang="sk-SK" dirty="0" smtClean="0"/>
              <a:t>        Ostatní </a:t>
            </a:r>
            <a:r>
              <a:rPr lang="sk-SK" dirty="0"/>
              <a:t>uchádzači o zamestnanie si počas individuálnych prezentácií môžu dopísať chýbajúce činnosti, ktoré iný zo skupiny prezentoval a oni ich tiež ovládajú. </a:t>
            </a:r>
          </a:p>
        </p:txBody>
      </p:sp>
      <p:sp>
        <p:nvSpPr>
          <p:cNvPr id="3" name="Nadpis 2"/>
          <p:cNvSpPr>
            <a:spLocks noGrp="1"/>
          </p:cNvSpPr>
          <p:nvPr>
            <p:ph type="title"/>
          </p:nvPr>
        </p:nvSpPr>
        <p:spPr>
          <a:xfrm>
            <a:off x="457200" y="338328"/>
            <a:ext cx="8229600" cy="930432"/>
          </a:xfrm>
        </p:spPr>
        <p:txBody>
          <a:bodyPr/>
          <a:lstStyle/>
          <a:p>
            <a:r>
              <a:rPr lang="sk-SK" b="1" dirty="0" smtClean="0">
                <a:solidFill>
                  <a:srgbClr val="7030A0"/>
                </a:solidFill>
              </a:rPr>
              <a:t>Výmenný obchod</a:t>
            </a:r>
            <a:endParaRPr lang="sk-SK" b="1" dirty="0">
              <a:solidFill>
                <a:srgbClr val="7030A0"/>
              </a:solidFill>
            </a:endParaRPr>
          </a:p>
        </p:txBody>
      </p:sp>
    </p:spTree>
    <p:extLst>
      <p:ext uri="{BB962C8B-B14F-4D97-AF65-F5344CB8AC3E}">
        <p14:creationId xmlns:p14="http://schemas.microsoft.com/office/powerpoint/2010/main" xmlns="" val="4233370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611560" y="692696"/>
            <a:ext cx="7408333" cy="5472608"/>
          </a:xfrm>
        </p:spPr>
        <p:txBody>
          <a:bodyPr>
            <a:normAutofit fontScale="77500" lnSpcReduction="20000"/>
          </a:bodyPr>
          <a:lstStyle/>
          <a:p>
            <a:r>
              <a:rPr lang="sk-SK" u="sng" dirty="0">
                <a:solidFill>
                  <a:srgbClr val="FF0000"/>
                </a:solidFill>
              </a:rPr>
              <a:t>FÁZA VÝMENNÉHO OBCHODU</a:t>
            </a:r>
          </a:p>
          <a:p>
            <a:endParaRPr lang="sk-SK" dirty="0"/>
          </a:p>
          <a:p>
            <a:r>
              <a:rPr lang="sk-SK" dirty="0"/>
              <a:t>3.	</a:t>
            </a:r>
            <a:r>
              <a:rPr lang="sk-SK" u="sng" dirty="0">
                <a:solidFill>
                  <a:srgbClr val="FF0000"/>
                </a:solidFill>
              </a:rPr>
              <a:t>Zo zoznamu činností </a:t>
            </a:r>
            <a:r>
              <a:rPr lang="sk-SK" dirty="0"/>
              <a:t>z predchádzajúceho cvičenia </a:t>
            </a:r>
            <a:r>
              <a:rPr lang="sk-SK" u="sng" dirty="0">
                <a:solidFill>
                  <a:srgbClr val="FF0000"/>
                </a:solidFill>
              </a:rPr>
              <a:t>si každý vyberie dve</a:t>
            </a:r>
            <a:r>
              <a:rPr lang="sk-SK" dirty="0"/>
              <a:t>, ktoré dobre ovláda a ktoré sa mu zdajú potenciálne na trhu práce najhodnotnejšie, a </a:t>
            </a:r>
            <a:r>
              <a:rPr lang="sk-SK" u="sng" dirty="0">
                <a:solidFill>
                  <a:srgbClr val="FF0000"/>
                </a:solidFill>
              </a:rPr>
              <a:t>tie si napíše na kartičky (jednu činnosť na jednu kartičku). Tieto činnosti nezverejňuje zatiaľ pred skupinou. </a:t>
            </a:r>
          </a:p>
          <a:p>
            <a:r>
              <a:rPr lang="sk-SK" dirty="0" smtClean="0"/>
              <a:t>4.  </a:t>
            </a:r>
            <a:r>
              <a:rPr lang="sk-SK" dirty="0"/>
              <a:t>„Každý z Vás má v ponuke dve činnosti, ktoré môže s kýmkoľvek zo skupiny vymeniť. </a:t>
            </a:r>
            <a:endParaRPr lang="sk-SK" dirty="0" smtClean="0"/>
          </a:p>
          <a:p>
            <a:r>
              <a:rPr lang="sk-SK" dirty="0" smtClean="0"/>
              <a:t>Vašou </a:t>
            </a:r>
            <a:r>
              <a:rPr lang="sk-SK" dirty="0"/>
              <a:t>úlohou je vymeniť Vaše činnosti za niektoré z tých, ktoré majú v ponuke ostatní účastníci skupiny. Snažte sa z ponuky vybrať to, čo bude pre Vás najlepšie. Tým, že svoju činnosť vymeníte, neprichádzate o ňu. Získanú činnosť nesmiete už ďalej meniť a môžete každú z týchto vašich dvoch činností meniť s iným uchádzačom o zamestnanie. Môžete sa voľne pohybovať po miestnosti. </a:t>
            </a:r>
            <a:r>
              <a:rPr lang="sk-SK" b="1" dirty="0"/>
              <a:t>Kto bude mať obe činnosti vymenené</a:t>
            </a:r>
            <a:r>
              <a:rPr lang="sk-SK" dirty="0"/>
              <a:t>, </a:t>
            </a:r>
            <a:r>
              <a:rPr lang="sk-SK" b="1" dirty="0"/>
              <a:t>nech sa postaví </a:t>
            </a:r>
            <a:r>
              <a:rPr lang="sk-SK" dirty="0"/>
              <a:t>na miesto určené poradcom (napríklad </a:t>
            </a:r>
            <a:r>
              <a:rPr lang="sk-SK" b="1" dirty="0"/>
              <a:t>do rohu miestnosti</a:t>
            </a:r>
            <a:r>
              <a:rPr lang="sk-SK" dirty="0"/>
              <a:t>). </a:t>
            </a:r>
            <a:r>
              <a:rPr lang="sk-SK" u="sng" dirty="0">
                <a:solidFill>
                  <a:srgbClr val="FF0000"/>
                </a:solidFill>
              </a:rPr>
              <a:t>Kto má na konci vymenenú len jednu činnosť, nech sa postaví vedľa</a:t>
            </a:r>
            <a:r>
              <a:rPr lang="sk-SK" dirty="0"/>
              <a:t>. </a:t>
            </a:r>
            <a:endParaRPr lang="sk-SK" dirty="0" smtClean="0"/>
          </a:p>
          <a:p>
            <a:endParaRPr lang="sk-SK" dirty="0"/>
          </a:p>
          <a:p>
            <a:r>
              <a:rPr lang="sk-SK" u="sng" dirty="0" smtClean="0"/>
              <a:t>Komu </a:t>
            </a:r>
            <a:r>
              <a:rPr lang="sk-SK" u="sng" dirty="0"/>
              <a:t>sa nepodarilo vymeniť ani jednu činnosť, nech sa postaví vedľa uchádzačov o zamestnanie, ktorí majú vymenenú len jednu činnosť.</a:t>
            </a:r>
          </a:p>
          <a:p>
            <a:endParaRPr lang="sk-SK" dirty="0"/>
          </a:p>
        </p:txBody>
      </p:sp>
    </p:spTree>
    <p:extLst>
      <p:ext uri="{BB962C8B-B14F-4D97-AF65-F5344CB8AC3E}">
        <p14:creationId xmlns:p14="http://schemas.microsoft.com/office/powerpoint/2010/main" xmlns="" val="3717319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764704"/>
            <a:ext cx="7408333" cy="5361459"/>
          </a:xfrm>
        </p:spPr>
        <p:txBody>
          <a:bodyPr>
            <a:normAutofit/>
          </a:bodyPr>
          <a:lstStyle/>
          <a:p>
            <a:r>
              <a:rPr lang="sk-SK" b="1" u="sng" dirty="0">
                <a:solidFill>
                  <a:srgbClr val="FF0000"/>
                </a:solidFill>
              </a:rPr>
              <a:t>FÁZA VYHODNOTENIA</a:t>
            </a:r>
          </a:p>
          <a:p>
            <a:endParaRPr lang="sk-SK" dirty="0"/>
          </a:p>
          <a:p>
            <a:r>
              <a:rPr lang="sk-SK" dirty="0"/>
              <a:t>5.	</a:t>
            </a:r>
            <a:r>
              <a:rPr lang="sk-SK" dirty="0" smtClean="0"/>
              <a:t>diskutujme :</a:t>
            </a:r>
            <a:endParaRPr lang="sk-SK" dirty="0"/>
          </a:p>
          <a:p>
            <a:r>
              <a:rPr lang="sk-SK" dirty="0"/>
              <a:t>-	Ako ste získali informácie o ponúkaných činnostiach?</a:t>
            </a:r>
          </a:p>
          <a:p>
            <a:r>
              <a:rPr lang="sk-SK" dirty="0"/>
              <a:t>-	Mali ste prehľad o celej ponuke?</a:t>
            </a:r>
          </a:p>
          <a:p>
            <a:r>
              <a:rPr lang="sk-SK" dirty="0"/>
              <a:t>-	Získali ste to, čo je pre vás v ponuke najlepšie? </a:t>
            </a:r>
            <a:endParaRPr lang="sk-SK" dirty="0" smtClean="0"/>
          </a:p>
          <a:p>
            <a:r>
              <a:rPr lang="sk-SK" dirty="0" smtClean="0"/>
              <a:t>Ak </a:t>
            </a:r>
            <a:r>
              <a:rPr lang="sk-SK" dirty="0"/>
              <a:t>nie - prečo?</a:t>
            </a:r>
          </a:p>
          <a:p>
            <a:r>
              <a:rPr lang="sk-SK" dirty="0"/>
              <a:t>-	Ste spokojní s tým, čo ste získali? </a:t>
            </a:r>
            <a:endParaRPr lang="sk-SK" dirty="0" smtClean="0"/>
          </a:p>
          <a:p>
            <a:r>
              <a:rPr lang="sk-SK" dirty="0" smtClean="0"/>
              <a:t>Ak </a:t>
            </a:r>
            <a:r>
              <a:rPr lang="sk-SK" dirty="0"/>
              <a:t>nie – Čo by ste radšej chceli?</a:t>
            </a:r>
          </a:p>
          <a:p>
            <a:endParaRPr lang="sk-SK" dirty="0" smtClean="0"/>
          </a:p>
          <a:p>
            <a:r>
              <a:rPr lang="sk-SK" dirty="0" smtClean="0"/>
              <a:t>Ako </a:t>
            </a:r>
            <a:r>
              <a:rPr lang="sk-SK" dirty="0"/>
              <a:t>ste sa snažili predať svoju zručnosť?</a:t>
            </a:r>
          </a:p>
          <a:p>
            <a:endParaRPr lang="sk-SK" dirty="0"/>
          </a:p>
        </p:txBody>
      </p:sp>
    </p:spTree>
    <p:extLst>
      <p:ext uri="{BB962C8B-B14F-4D97-AF65-F5344CB8AC3E}">
        <p14:creationId xmlns:p14="http://schemas.microsoft.com/office/powerpoint/2010/main" xmlns="" val="1449257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27584" y="764704"/>
            <a:ext cx="7408333" cy="5616624"/>
          </a:xfrm>
        </p:spPr>
        <p:txBody>
          <a:bodyPr>
            <a:normAutofit lnSpcReduction="10000"/>
          </a:bodyPr>
          <a:lstStyle/>
          <a:p>
            <a:r>
              <a:rPr lang="sk-SK" dirty="0" smtClean="0"/>
              <a:t>Trh </a:t>
            </a:r>
            <a:r>
              <a:rPr lang="sk-SK" dirty="0"/>
              <a:t>práce </a:t>
            </a:r>
            <a:endParaRPr lang="sk-SK" dirty="0" smtClean="0"/>
          </a:p>
          <a:p>
            <a:r>
              <a:rPr lang="sk-SK" dirty="0" smtClean="0"/>
              <a:t> význam </a:t>
            </a:r>
            <a:r>
              <a:rPr lang="sk-SK" dirty="0"/>
              <a:t>niektorých faktorov na mieru úspechu pri uchádzaní sa o zamestnanie. </a:t>
            </a:r>
            <a:endParaRPr lang="sk-SK" dirty="0" smtClean="0"/>
          </a:p>
          <a:p>
            <a:r>
              <a:rPr lang="sk-SK" b="1" dirty="0" smtClean="0"/>
              <a:t>Tieto </a:t>
            </a:r>
            <a:r>
              <a:rPr lang="sk-SK" b="1" dirty="0"/>
              <a:t>faktory sú (v tomto poradí): </a:t>
            </a:r>
            <a:r>
              <a:rPr lang="sk-SK" b="1" dirty="0" smtClean="0"/>
              <a:t> </a:t>
            </a:r>
          </a:p>
          <a:p>
            <a:r>
              <a:rPr lang="sk-SK" b="1" dirty="0" smtClean="0"/>
              <a:t>1. </a:t>
            </a:r>
            <a:r>
              <a:rPr lang="sk-SK" dirty="0" smtClean="0"/>
              <a:t>získavanie </a:t>
            </a:r>
            <a:r>
              <a:rPr lang="sk-SK" dirty="0"/>
              <a:t>informácií o trhu práce, </a:t>
            </a:r>
            <a:endParaRPr lang="sk-SK" dirty="0" smtClean="0"/>
          </a:p>
          <a:p>
            <a:r>
              <a:rPr lang="sk-SK" dirty="0" smtClean="0"/>
              <a:t>2. následné </a:t>
            </a:r>
            <a:r>
              <a:rPr lang="sk-SK" dirty="0"/>
              <a:t>rozhodovanie sa pre konkrétne pracovné miesto </a:t>
            </a:r>
            <a:endParaRPr lang="sk-SK" dirty="0" smtClean="0"/>
          </a:p>
          <a:p>
            <a:r>
              <a:rPr lang="sk-SK" dirty="0" smtClean="0"/>
              <a:t>3. a </a:t>
            </a:r>
            <a:r>
              <a:rPr lang="sk-SK" dirty="0"/>
              <a:t>nakoniec pri kontakte so zamestnávateľom je dôležitá správna </a:t>
            </a:r>
            <a:r>
              <a:rPr lang="sk-SK" dirty="0" err="1"/>
              <a:t>sebaprezentácia</a:t>
            </a:r>
            <a:r>
              <a:rPr lang="sk-SK" dirty="0"/>
              <a:t>. </a:t>
            </a:r>
            <a:endParaRPr lang="sk-SK" dirty="0" smtClean="0"/>
          </a:p>
          <a:p>
            <a:r>
              <a:rPr lang="sk-SK" dirty="0" smtClean="0"/>
              <a:t>Celý </a:t>
            </a:r>
            <a:r>
              <a:rPr lang="sk-SK" dirty="0"/>
              <a:t>proces musí byť systematický a uchádzač o zamestnanie aktívny. </a:t>
            </a:r>
            <a:endParaRPr lang="sk-SK" dirty="0" smtClean="0"/>
          </a:p>
          <a:p>
            <a:r>
              <a:rPr lang="sk-SK" u="sng" dirty="0" smtClean="0"/>
              <a:t>Tak</a:t>
            </a:r>
            <a:r>
              <a:rPr lang="sk-SK" u="sng" dirty="0"/>
              <a:t>, ako </a:t>
            </a:r>
            <a:r>
              <a:rPr lang="sk-SK" u="sng" dirty="0" smtClean="0"/>
              <a:t>ste museli počas </a:t>
            </a:r>
            <a:r>
              <a:rPr lang="sk-SK" u="sng" dirty="0"/>
              <a:t>cvičenia vstať a aktívne sa zaujímať o ponuku druhých, ináč </a:t>
            </a:r>
            <a:r>
              <a:rPr lang="sk-SK" u="sng" dirty="0" smtClean="0"/>
              <a:t>by ste  </a:t>
            </a:r>
            <a:r>
              <a:rPr lang="sk-SK" u="sng" dirty="0"/>
              <a:t>nezískali nové zručnosti, rovnako je to na trhu práce pri hľadaní zamestnania</a:t>
            </a:r>
          </a:p>
        </p:txBody>
      </p:sp>
    </p:spTree>
    <p:extLst>
      <p:ext uri="{BB962C8B-B14F-4D97-AF65-F5344CB8AC3E}">
        <p14:creationId xmlns:p14="http://schemas.microsoft.com/office/powerpoint/2010/main" xmlns="" val="361842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Chyby pri sebapoznávaní</a:t>
            </a:r>
            <a:endParaRPr lang="sk-SK" dirty="0"/>
          </a:p>
        </p:txBody>
      </p:sp>
      <p:sp>
        <p:nvSpPr>
          <p:cNvPr id="3" name="Zástupný symbol obsahu 2"/>
          <p:cNvSpPr>
            <a:spLocks noGrp="1"/>
          </p:cNvSpPr>
          <p:nvPr>
            <p:ph idx="1"/>
          </p:nvPr>
        </p:nvSpPr>
        <p:spPr/>
        <p:txBody>
          <a:bodyPr/>
          <a:lstStyle/>
          <a:p>
            <a:r>
              <a:rPr lang="sk-SK" b="1" dirty="0" smtClean="0"/>
              <a:t>Sebapreceňovania</a:t>
            </a:r>
          </a:p>
          <a:p>
            <a:r>
              <a:rPr lang="sk-SK" b="1" dirty="0" err="1" smtClean="0"/>
              <a:t>Sebapodceňovanie</a:t>
            </a:r>
            <a:endParaRPr lang="sk-SK" b="1" dirty="0" smtClean="0"/>
          </a:p>
          <a:p>
            <a:r>
              <a:rPr lang="sk-SK" b="1" dirty="0" smtClean="0"/>
              <a:t>Nedostatočné poznanie </a:t>
            </a:r>
          </a:p>
          <a:p>
            <a:r>
              <a:rPr lang="sk-SK" b="1" dirty="0" smtClean="0"/>
              <a:t>Neprijímanie spätnej väzby</a:t>
            </a:r>
          </a:p>
          <a:p>
            <a:pPr marL="0" indent="0">
              <a:buNone/>
            </a:pPr>
            <a:r>
              <a:rPr lang="sk-SK" b="1" dirty="0" smtClean="0"/>
              <a:t>(pohľadov iných ľudí na našu osobu)</a:t>
            </a:r>
            <a:endParaRPr lang="sk-SK" b="1" dirty="0"/>
          </a:p>
        </p:txBody>
      </p:sp>
    </p:spTree>
    <p:extLst>
      <p:ext uri="{BB962C8B-B14F-4D97-AF65-F5344CB8AC3E}">
        <p14:creationId xmlns:p14="http://schemas.microsoft.com/office/powerpoint/2010/main" xmlns="" val="1770841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MOJE AKTIVITY – Môj deň</a:t>
            </a:r>
            <a:endParaRPr lang="sk-SK" dirty="0"/>
          </a:p>
        </p:txBody>
      </p:sp>
      <p:sp>
        <p:nvSpPr>
          <p:cNvPr id="3" name="Obdĺžnik 2"/>
          <p:cNvSpPr/>
          <p:nvPr/>
        </p:nvSpPr>
        <p:spPr>
          <a:xfrm>
            <a:off x="611560" y="1720840"/>
            <a:ext cx="8136904" cy="3046988"/>
          </a:xfrm>
          <a:prstGeom prst="rect">
            <a:avLst/>
          </a:prstGeom>
        </p:spPr>
        <p:txBody>
          <a:bodyPr wrap="square">
            <a:spAutoFit/>
          </a:bodyPr>
          <a:lstStyle/>
          <a:p>
            <a:pPr marL="342900" indent="-342900">
              <a:buAutoNum type="arabicPeriod"/>
            </a:pPr>
            <a:r>
              <a:rPr lang="sk-SK" sz="2400" b="1" dirty="0" smtClean="0"/>
              <a:t>Úlohou </a:t>
            </a:r>
            <a:r>
              <a:rPr lang="sk-SK" sz="2400" b="1" dirty="0"/>
              <a:t>uchádzača o zamestnanie v prvom kroku bude spomenúť si, čo robí počas svojho typického všedného dňa. </a:t>
            </a:r>
            <a:endParaRPr lang="sk-SK" sz="2400" b="1" dirty="0" smtClean="0"/>
          </a:p>
          <a:p>
            <a:pPr marL="342900" indent="-342900">
              <a:buAutoNum type="arabicPeriod"/>
            </a:pPr>
            <a:r>
              <a:rPr lang="sk-SK" sz="2400" b="1" dirty="0" smtClean="0"/>
              <a:t>Tieto </a:t>
            </a:r>
            <a:r>
              <a:rPr lang="sk-SK" sz="2400" b="1" dirty="0"/>
              <a:t>aktivity </a:t>
            </a:r>
            <a:r>
              <a:rPr lang="sk-SK" sz="2400" b="1" dirty="0" smtClean="0"/>
              <a:t>vpisujte </a:t>
            </a:r>
            <a:r>
              <a:rPr lang="sk-SK" sz="2400" b="1" dirty="0"/>
              <a:t>do jednotlivých riadkov v pracovnom materiáli. Do jedného riadku </a:t>
            </a:r>
            <a:r>
              <a:rPr lang="sk-SK" sz="2400" b="1" dirty="0" smtClean="0"/>
              <a:t>môžete </a:t>
            </a:r>
            <a:r>
              <a:rPr lang="sk-SK" sz="2400" b="1" dirty="0"/>
              <a:t>uviesť aj viacero činností, ak sa im venuje v rámci jednej hodiny. Ak uchádzač o zamestnanie nie je schopný všeobecne opísať typický deň, môže opísať konkrétny deň (napr. včerajšok). </a:t>
            </a:r>
          </a:p>
        </p:txBody>
      </p:sp>
    </p:spTree>
    <p:extLst>
      <p:ext uri="{BB962C8B-B14F-4D97-AF65-F5344CB8AC3E}">
        <p14:creationId xmlns:p14="http://schemas.microsoft.com/office/powerpoint/2010/main" xmlns="" val="73898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ĺžnik 2"/>
          <p:cNvSpPr/>
          <p:nvPr/>
        </p:nvSpPr>
        <p:spPr>
          <a:xfrm>
            <a:off x="539552" y="1305342"/>
            <a:ext cx="8064896" cy="4154984"/>
          </a:xfrm>
          <a:prstGeom prst="rect">
            <a:avLst/>
          </a:prstGeom>
        </p:spPr>
        <p:txBody>
          <a:bodyPr wrap="square">
            <a:spAutoFit/>
          </a:bodyPr>
          <a:lstStyle/>
          <a:p>
            <a:pPr marL="457200" indent="-457200">
              <a:buAutoNum type="arabicPeriod" startAt="2"/>
            </a:pPr>
            <a:r>
              <a:rPr lang="sk-SK" sz="2400" b="1" dirty="0" smtClean="0"/>
              <a:t>Následne uchádzač o zamestnanie zapísané aktivity slovne komentuje, vysvetľuje alebo spresňuje dodatočnými podrobnosťami. </a:t>
            </a:r>
          </a:p>
          <a:p>
            <a:pPr marL="457200" indent="-457200"/>
            <a:r>
              <a:rPr lang="sk-SK" sz="2400" b="1" dirty="0" smtClean="0"/>
              <a:t>Doplňujúce a objasňujúce otázky:</a:t>
            </a:r>
          </a:p>
          <a:p>
            <a:pPr>
              <a:buFontTx/>
              <a:buChar char="-"/>
            </a:pPr>
            <a:r>
              <a:rPr lang="sk-SK" sz="2400" b="1" dirty="0" smtClean="0"/>
              <a:t>Skúste </a:t>
            </a:r>
            <a:r>
              <a:rPr lang="sk-SK" sz="2400" b="1" dirty="0"/>
              <a:t>mi opísať váš deň, vaše aktivity. </a:t>
            </a:r>
            <a:endParaRPr lang="sk-SK" sz="2400" b="1" dirty="0" smtClean="0"/>
          </a:p>
          <a:p>
            <a:pPr>
              <a:buFontTx/>
              <a:buChar char="-"/>
            </a:pPr>
            <a:r>
              <a:rPr lang="sk-SK" sz="2400" b="1" dirty="0" smtClean="0"/>
              <a:t>Čo </a:t>
            </a:r>
            <a:r>
              <a:rPr lang="sk-SK" sz="2400" b="1" dirty="0"/>
              <a:t>ste napísali?</a:t>
            </a:r>
          </a:p>
          <a:p>
            <a:r>
              <a:rPr lang="sk-SK" sz="2400" b="1" dirty="0"/>
              <a:t>-	Uviedli ste, že ste pozerali televíziu. Robili ste pri tom ešte niečo ďalšie? Čo ste pozerali? Ako často tento seriál sledujete? Od 14 do 16 hodín ste upratovali. Čo všetko ste robili? Čo všetko zahŕňalo toto upratovanie? Čo by ste ešte doplnili? Je niečo, na čo ste zabudli?</a:t>
            </a:r>
          </a:p>
        </p:txBody>
      </p:sp>
    </p:spTree>
    <p:extLst>
      <p:ext uri="{BB962C8B-B14F-4D97-AF65-F5344CB8AC3E}">
        <p14:creationId xmlns:p14="http://schemas.microsoft.com/office/powerpoint/2010/main" xmlns="" val="1735337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476672"/>
            <a:ext cx="7408333" cy="5649491"/>
          </a:xfrm>
        </p:spPr>
        <p:txBody>
          <a:bodyPr>
            <a:normAutofit/>
          </a:bodyPr>
          <a:lstStyle/>
          <a:p>
            <a:r>
              <a:rPr lang="sk-SK" dirty="0"/>
              <a:t>3.	</a:t>
            </a:r>
            <a:r>
              <a:rPr lang="sk-SK" sz="2200" b="1" dirty="0" smtClean="0"/>
              <a:t>pre </a:t>
            </a:r>
            <a:r>
              <a:rPr lang="sk-SK" sz="2200" b="1" dirty="0"/>
              <a:t>lepšiu názornosť farebne odlíšil všetky podobné aktivity (napr. spánok – rovnakou farbou zvýrazní všetky políčka vo formulári, ktoré predstavujú čas spánku). Rovnakou farbou je vhodné zvýrazniť aj aktivity, ktoré nie sú identické, ale úzko spolu súvisia</a:t>
            </a:r>
            <a:r>
              <a:rPr lang="sk-SK" sz="2200" b="1" dirty="0" smtClean="0"/>
              <a:t>.</a:t>
            </a:r>
          </a:p>
          <a:p>
            <a:r>
              <a:rPr lang="sk-SK" sz="2200" b="1" dirty="0" smtClean="0"/>
              <a:t> </a:t>
            </a:r>
            <a:r>
              <a:rPr lang="sk-SK" sz="2200" b="1" dirty="0"/>
              <a:t>Napríklad keď uchádzačka o zamestnanie viedla deti do školy, zo školy, hrala sa s nimi, pôjde o jednu činnosť – ‚‚starostlivosť o deti‘‘. </a:t>
            </a:r>
            <a:endParaRPr lang="sk-SK" sz="2200" b="1" dirty="0" smtClean="0"/>
          </a:p>
          <a:p>
            <a:r>
              <a:rPr lang="sk-SK" sz="2200" b="1" dirty="0" smtClean="0"/>
              <a:t>Príprava </a:t>
            </a:r>
            <a:r>
              <a:rPr lang="sk-SK" sz="2200" b="1" dirty="0"/>
              <a:t>raňajok, varenie obedu aj večere bude tiež rovnaká činnosť – ‚‚varenie‘‘. Ak je tento krok pre uchádzača o zamestnanie ťažký, môže mu poradca pomôcť a farebné rozlišovanie aj zoskupovanie činností môžu robiť spoločne. Po dokončení je potrebné nechať uchádzačovi o zamestnanie priestor, aby vysvetlil, čo k čomu patrí, ak túto činnosť spravil samostatne</a:t>
            </a:r>
          </a:p>
        </p:txBody>
      </p:sp>
    </p:spTree>
    <p:extLst>
      <p:ext uri="{BB962C8B-B14F-4D97-AF65-F5344CB8AC3E}">
        <p14:creationId xmlns:p14="http://schemas.microsoft.com/office/powerpoint/2010/main" xmlns="" val="2685793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611560" y="1556792"/>
            <a:ext cx="7408333" cy="4680520"/>
          </a:xfrm>
        </p:spPr>
        <p:txBody>
          <a:bodyPr/>
          <a:lstStyle/>
          <a:p>
            <a:r>
              <a:rPr lang="sk-SK" dirty="0"/>
              <a:t>4.	Uchádzač o zamestnanie si prezrie všetky aktivity, ktorým sa venoval a podľa farebných skupín ich prepíše do druhej tabuľky v pracovnom materiály. Ku každej činnosti pritom uvedie aj celkový čas, ktorý im venoval do stĺpca „Počet hodín denne – REALITA“ (napr. varenie – 3 hodiny, spánok – 8 hodín a pod.). Časy nemusia byť sčítané na minútu presne. </a:t>
            </a:r>
          </a:p>
        </p:txBody>
      </p:sp>
      <p:sp>
        <p:nvSpPr>
          <p:cNvPr id="3" name="Nadpis 2"/>
          <p:cNvSpPr>
            <a:spLocks noGrp="1"/>
          </p:cNvSpPr>
          <p:nvPr>
            <p:ph type="title"/>
          </p:nvPr>
        </p:nvSpPr>
        <p:spPr/>
        <p:txBody>
          <a:bodyPr/>
          <a:lstStyle/>
          <a:p>
            <a:endParaRPr lang="sk-SK"/>
          </a:p>
        </p:txBody>
      </p:sp>
    </p:spTree>
    <p:extLst>
      <p:ext uri="{BB962C8B-B14F-4D97-AF65-F5344CB8AC3E}">
        <p14:creationId xmlns:p14="http://schemas.microsoft.com/office/powerpoint/2010/main" xmlns="" val="1601207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332656"/>
            <a:ext cx="7408333" cy="5793507"/>
          </a:xfrm>
        </p:spPr>
        <p:txBody>
          <a:bodyPr>
            <a:noAutofit/>
          </a:bodyPr>
          <a:lstStyle/>
          <a:p>
            <a:r>
              <a:rPr lang="sk-SK" sz="2000" dirty="0" smtClean="0"/>
              <a:t>Získame  náhľad</a:t>
            </a:r>
            <a:r>
              <a:rPr lang="sk-SK" sz="2000" dirty="0"/>
              <a:t>, </a:t>
            </a:r>
            <a:r>
              <a:rPr lang="sk-SK" sz="2000" dirty="0" smtClean="0"/>
              <a:t>  </a:t>
            </a:r>
            <a:r>
              <a:rPr lang="sk-SK" sz="2000" dirty="0"/>
              <a:t>možností, kde ušetriť čas, ako s ním lepšie hospodáriť. Otázky a ich poradie sú vždy volené podľa konkrétneho uchádzača o zamestnanie, jeho reakcií a situácie.</a:t>
            </a:r>
          </a:p>
          <a:p>
            <a:r>
              <a:rPr lang="sk-SK" sz="2000" dirty="0"/>
              <a:t>-	Keď sa teraz pozriete na svoje vypísané aktivity, ktorým z nich venujete najviac času?</a:t>
            </a:r>
          </a:p>
          <a:p>
            <a:r>
              <a:rPr lang="sk-SK" sz="2000" dirty="0"/>
              <a:t>-	Ktoré aktivity sú pre vás príjemné?</a:t>
            </a:r>
          </a:p>
          <a:p>
            <a:r>
              <a:rPr lang="sk-SK" sz="2000" dirty="0"/>
              <a:t>-	Ktoré aktivity naopak nemáte radi?</a:t>
            </a:r>
          </a:p>
          <a:p>
            <a:r>
              <a:rPr lang="sk-SK" sz="2000" dirty="0"/>
              <a:t>-	Keby ste mali vybrať jednu aktivitu, ktorú by ste nemuseli robiť, ktorá by to bola?</a:t>
            </a:r>
          </a:p>
          <a:p>
            <a:r>
              <a:rPr lang="sk-SK" sz="2000" dirty="0"/>
              <a:t>-	Ktoré aktivity sú podľa vás dôležité a ktoré nie?</a:t>
            </a:r>
          </a:p>
          <a:p>
            <a:r>
              <a:rPr lang="sk-SK" sz="2000" dirty="0"/>
              <a:t>-	Ktorým aktivitám by ste radi venovali viac času?</a:t>
            </a:r>
          </a:p>
          <a:p>
            <a:r>
              <a:rPr lang="sk-SK" sz="2000" dirty="0"/>
              <a:t>-	Ktorým aktivitám by ste radi venovali menej času?</a:t>
            </a:r>
          </a:p>
          <a:p>
            <a:r>
              <a:rPr lang="sk-SK" sz="2000" dirty="0" smtClean="0"/>
              <a:t>-</a:t>
            </a:r>
            <a:r>
              <a:rPr lang="sk-SK" sz="2000" dirty="0"/>
              <a:t>	S kým tieto aktivity robíte?</a:t>
            </a:r>
          </a:p>
          <a:p>
            <a:r>
              <a:rPr lang="sk-SK" sz="2000" dirty="0"/>
              <a:t>-	Koľko času venujete hľadaniu pracovného uplatnenia?</a:t>
            </a:r>
          </a:p>
          <a:p>
            <a:r>
              <a:rPr lang="sk-SK" sz="2000" dirty="0"/>
              <a:t>-	Koľko času venujete rozvoju svojich schopností alebo učeniu sa novým znalostiam?</a:t>
            </a:r>
          </a:p>
          <a:p>
            <a:r>
              <a:rPr lang="sk-SK" sz="2000" dirty="0"/>
              <a:t>-	Kto alebo čo vám ‚‚kradne‘‘ najviac </a:t>
            </a:r>
            <a:r>
              <a:rPr lang="sk-SK" sz="2000" dirty="0" smtClean="0"/>
              <a:t>času?</a:t>
            </a:r>
            <a:endParaRPr lang="sk-SK" sz="2000" dirty="0"/>
          </a:p>
        </p:txBody>
      </p:sp>
    </p:spTree>
    <p:extLst>
      <p:ext uri="{BB962C8B-B14F-4D97-AF65-F5344CB8AC3E}">
        <p14:creationId xmlns:p14="http://schemas.microsoft.com/office/powerpoint/2010/main" xmlns="" val="365064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1844824"/>
            <a:ext cx="7408333" cy="4281339"/>
          </a:xfrm>
        </p:spPr>
        <p:txBody>
          <a:bodyPr>
            <a:normAutofit fontScale="62500" lnSpcReduction="20000"/>
          </a:bodyPr>
          <a:lstStyle/>
          <a:p>
            <a:r>
              <a:rPr lang="sk-SK" sz="2900" dirty="0" smtClean="0"/>
              <a:t>Ako ste spokojná/ý s časom, ktorý venujete deťom?</a:t>
            </a:r>
          </a:p>
          <a:p>
            <a:r>
              <a:rPr lang="sk-SK" sz="2900" dirty="0" smtClean="0"/>
              <a:t>-	Ako ste spokojná/ý s časom, ktorý venujete udržiavaniu domácnosti?</a:t>
            </a:r>
          </a:p>
          <a:p>
            <a:r>
              <a:rPr lang="sk-SK" sz="2900" dirty="0" smtClean="0"/>
              <a:t>Čo mi môžete povedať o aktivitách týkajúcich sa starostlivosti o deti?</a:t>
            </a:r>
          </a:p>
          <a:p>
            <a:r>
              <a:rPr lang="sk-SK" sz="2900" dirty="0" smtClean="0"/>
              <a:t>Ktoré činnosti vám zaberajú viac času, než ste predpokladali?</a:t>
            </a:r>
          </a:p>
          <a:p>
            <a:r>
              <a:rPr lang="sk-SK" sz="2900" dirty="0" smtClean="0"/>
              <a:t>Ktoré činnosti vám zaberajú menej času, než ste predpokladali?</a:t>
            </a:r>
          </a:p>
          <a:p>
            <a:r>
              <a:rPr lang="sk-SK" sz="2900" dirty="0" smtClean="0"/>
              <a:t>Aké pocity máte na konci svojho dňa?</a:t>
            </a:r>
          </a:p>
          <a:p>
            <a:r>
              <a:rPr lang="sk-SK" sz="2900" dirty="0" smtClean="0"/>
              <a:t>Akým spôsobom odpočívate?</a:t>
            </a:r>
          </a:p>
          <a:p>
            <a:r>
              <a:rPr lang="sk-SK" sz="2900" dirty="0" smtClean="0"/>
              <a:t>Ako hodnotíte svoje využitie času?</a:t>
            </a:r>
          </a:p>
          <a:p>
            <a:r>
              <a:rPr lang="sk-SK" sz="2900" dirty="0" smtClean="0"/>
              <a:t>Prekvapilo vás niečo?</a:t>
            </a:r>
          </a:p>
          <a:p>
            <a:r>
              <a:rPr lang="sk-SK" sz="2900" dirty="0" smtClean="0"/>
              <a:t>Čo by ste chceli zmeniť?</a:t>
            </a:r>
          </a:p>
          <a:p>
            <a:r>
              <a:rPr lang="sk-SK" sz="2900" dirty="0" smtClean="0"/>
              <a:t>Na ktoré aktivity vám nezostáva čas?</a:t>
            </a:r>
          </a:p>
          <a:p>
            <a:r>
              <a:rPr lang="sk-SK" sz="2900" dirty="0" smtClean="0"/>
              <a:t>Ktoré veci z vášho pohľadu zanedbávate?</a:t>
            </a:r>
          </a:p>
          <a:p>
            <a:r>
              <a:rPr lang="sk-SK" sz="2900" dirty="0" smtClean="0"/>
              <a:t>Ktoré veci nie sú podľa vašich predstáv?</a:t>
            </a:r>
          </a:p>
          <a:p>
            <a:endParaRPr lang="sk-SK" dirty="0" smtClean="0"/>
          </a:p>
          <a:p>
            <a:endParaRPr lang="sk-SK" dirty="0"/>
          </a:p>
        </p:txBody>
      </p:sp>
      <p:sp>
        <p:nvSpPr>
          <p:cNvPr id="3" name="Nadpis 2"/>
          <p:cNvSpPr>
            <a:spLocks noGrp="1"/>
          </p:cNvSpPr>
          <p:nvPr>
            <p:ph type="title"/>
          </p:nvPr>
        </p:nvSpPr>
        <p:spPr/>
        <p:txBody>
          <a:bodyPr/>
          <a:lstStyle/>
          <a:p>
            <a:endParaRPr lang="sk-SK"/>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404664"/>
            <a:ext cx="7408333" cy="6192688"/>
          </a:xfrm>
        </p:spPr>
        <p:txBody>
          <a:bodyPr>
            <a:normAutofit fontScale="32500" lnSpcReduction="20000"/>
          </a:bodyPr>
          <a:lstStyle/>
          <a:p>
            <a:r>
              <a:rPr lang="sk-SK" dirty="0"/>
              <a:t>5.	</a:t>
            </a:r>
            <a:r>
              <a:rPr lang="sk-SK" sz="5100" dirty="0"/>
              <a:t>Ďalším krokom je vyplnenie stĺpca „Počet hodín denne – PLÁN“. Poradca diskutuje s uchádzačom o zamestnanie, koľko času denne by mal stráviť hľadaním zamestnania. Najprv vyznačí čas, ktorý by zaberalo intenzívne hľadanie zamestnania alebo iná činnosť, ktorú by uchádzač o zamestnanie rád začlenil do svojho života (napr. rekvalifikačný kurz, škola, jazykový kurz, brigáda). Až potom uchádzač o zamestnanie dopĺňa časovú dotáciu pre ďalšie aktivity, ktoré by ešte musel alebo chcel stihnúť. </a:t>
            </a:r>
            <a:r>
              <a:rPr lang="sk-SK" sz="5100" dirty="0" smtClean="0"/>
              <a:t>-</a:t>
            </a:r>
            <a:r>
              <a:rPr lang="sk-SK" sz="5100" dirty="0"/>
              <a:t>	Vašou úlohou je hľadať si zamestnanie. Keď vám hľadanie zamestnania ukrojí z dňa 8 hodín, ako by váš typický deň vyzeral? Ako to bude s ostatnými aktivitami? </a:t>
            </a:r>
          </a:p>
          <a:p>
            <a:r>
              <a:rPr lang="sk-SK" sz="5100" dirty="0"/>
              <a:t>-	Hovorili ste, že čas strávený s rodinou je pre vás veľmi dôležitý. Ako by to bolo možné zariadiť, aby ste sa venovali rodine a zároveň boli 8 hodín v práci?</a:t>
            </a:r>
          </a:p>
          <a:p>
            <a:r>
              <a:rPr lang="sk-SK" sz="5100" dirty="0"/>
              <a:t>-	Ktorú aktivitu by išlo zrušiť/vzdať sa jej/nechať ju vykonať niekým iným?</a:t>
            </a:r>
          </a:p>
          <a:p>
            <a:r>
              <a:rPr lang="sk-SK" sz="5100" dirty="0"/>
              <a:t>-	Čo by sa dalo urobiť inak?</a:t>
            </a:r>
          </a:p>
          <a:p>
            <a:r>
              <a:rPr lang="sk-SK" sz="5100" dirty="0"/>
              <a:t>-	Ktoré aktivity by išlo odložiť?</a:t>
            </a:r>
          </a:p>
          <a:p>
            <a:r>
              <a:rPr lang="sk-SK" sz="5100" dirty="0"/>
              <a:t>-	Ktoré aktivity by sa dali odložiť na víkend?</a:t>
            </a:r>
          </a:p>
          <a:p>
            <a:r>
              <a:rPr lang="sk-SK" sz="5100" dirty="0"/>
              <a:t>-	Ako by sa dal ušetriť nejaký čas?</a:t>
            </a:r>
          </a:p>
          <a:p>
            <a:r>
              <a:rPr lang="sk-SK" sz="5100" dirty="0"/>
              <a:t>-	Ako by to išlo urobiť rýchlejšie?</a:t>
            </a:r>
          </a:p>
          <a:p>
            <a:r>
              <a:rPr lang="sk-SK" sz="5100" dirty="0"/>
              <a:t>-	Ako by išiel váš deň preorganizovať, aby vám zostalo viac času na...?</a:t>
            </a:r>
          </a:p>
          <a:p>
            <a:r>
              <a:rPr lang="sk-SK" sz="5100" dirty="0"/>
              <a:t>-	Ako by sa to dalo urobiť inak?</a:t>
            </a:r>
          </a:p>
          <a:p>
            <a:r>
              <a:rPr lang="sk-SK" sz="5100" dirty="0"/>
              <a:t>-	Ktoré aktivity sú len na vás a s ktorými by vám mohol niekto pomôcť?</a:t>
            </a:r>
          </a:p>
          <a:p>
            <a:r>
              <a:rPr lang="sk-SK" sz="5100" dirty="0"/>
              <a:t>-	Ako sa na niektorých aktivitách podieľajú vaše deti/manžel?</a:t>
            </a:r>
          </a:p>
          <a:p>
            <a:endParaRPr lang="sk-SK" dirty="0"/>
          </a:p>
        </p:txBody>
      </p:sp>
    </p:spTree>
    <p:extLst>
      <p:ext uri="{BB962C8B-B14F-4D97-AF65-F5344CB8AC3E}">
        <p14:creationId xmlns:p14="http://schemas.microsoft.com/office/powerpoint/2010/main" xmlns="" val="3306959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548680"/>
            <a:ext cx="7408333" cy="5577483"/>
          </a:xfrm>
        </p:spPr>
        <p:txBody>
          <a:bodyPr>
            <a:normAutofit lnSpcReduction="10000"/>
          </a:bodyPr>
          <a:lstStyle/>
          <a:p>
            <a:r>
              <a:rPr lang="sk-SK" dirty="0"/>
              <a:t>6.	</a:t>
            </a:r>
            <a:r>
              <a:rPr lang="sk-SK" dirty="0" smtClean="0"/>
              <a:t>Ktoré </a:t>
            </a:r>
            <a:r>
              <a:rPr lang="sk-SK" dirty="0"/>
              <a:t>zmeny by v hospodárení s </a:t>
            </a:r>
            <a:r>
              <a:rPr lang="sk-SK" dirty="0" smtClean="0"/>
              <a:t>časom by ste  </a:t>
            </a:r>
            <a:r>
              <a:rPr lang="sk-SK" dirty="0"/>
              <a:t>rád uskutočnil. Potom na realizácii týchto zmien pracujú, napríklad s využitím ďalších metód a techník (techniky A15 Plán cesty a pod.). </a:t>
            </a:r>
            <a:r>
              <a:rPr lang="sk-SK" dirty="0" smtClean="0"/>
              <a:t> </a:t>
            </a:r>
            <a:r>
              <a:rPr lang="sk-SK" dirty="0"/>
              <a:t>Môžu sa venovať aj iným problémom, napríklad vyjde najavo, že uchádzačka o zamestnanie je preťažená povinnosťami voči deťom a manželovi a vnútorne má veľké obavy z toho, čo by sa stalo, keby musela nastúpiť na plný pracovný úväzok do zamestnania. Často sa tiež ukáže, že uchádzač o zamestnanie plytvá časom na činnosti, ktoré mu neprinášajú žiadny úžitok a ani veľké potešenie (napr. päť až šesť hodín denne strávených pozeraním televízie). Taktiež občas technika upozorní na to, že uchádzač o zamestnanie si nehľadá prácu, skôr len pasívne čaká na nejakú ponuku.</a:t>
            </a:r>
          </a:p>
        </p:txBody>
      </p:sp>
    </p:spTree>
    <p:extLst>
      <p:ext uri="{BB962C8B-B14F-4D97-AF65-F5344CB8AC3E}">
        <p14:creationId xmlns:p14="http://schemas.microsoft.com/office/powerpoint/2010/main" xmlns="" val="19077802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PLÁN CESTY </a:t>
            </a:r>
            <a:endParaRPr lang="sk-SK" dirty="0"/>
          </a:p>
        </p:txBody>
      </p:sp>
      <p:sp>
        <p:nvSpPr>
          <p:cNvPr id="3" name="Obdĺžnik 2"/>
          <p:cNvSpPr/>
          <p:nvPr/>
        </p:nvSpPr>
        <p:spPr>
          <a:xfrm>
            <a:off x="467544" y="1844824"/>
            <a:ext cx="7776864" cy="4247317"/>
          </a:xfrm>
          <a:prstGeom prst="rect">
            <a:avLst/>
          </a:prstGeom>
        </p:spPr>
        <p:txBody>
          <a:bodyPr wrap="square">
            <a:spAutoFit/>
          </a:bodyPr>
          <a:lstStyle/>
          <a:p>
            <a:r>
              <a:rPr lang="sk-SK" dirty="0">
                <a:solidFill>
                  <a:srgbClr val="FF0000"/>
                </a:solidFill>
              </a:rPr>
              <a:t>Ak má pred sebou človek jasne definovaný cieľ</a:t>
            </a:r>
            <a:r>
              <a:rPr lang="sk-SK" dirty="0"/>
              <a:t>, </a:t>
            </a:r>
            <a:r>
              <a:rPr lang="sk-SK" u="sng" dirty="0">
                <a:solidFill>
                  <a:srgbClr val="FF0000"/>
                </a:solidFill>
              </a:rPr>
              <a:t>je pravdepodobnejšie, že jeho naplnenie dosiahne.</a:t>
            </a:r>
            <a:r>
              <a:rPr lang="sk-SK" dirty="0"/>
              <a:t> </a:t>
            </a:r>
            <a:endParaRPr lang="sk-SK" dirty="0" smtClean="0"/>
          </a:p>
          <a:p>
            <a:endParaRPr lang="sk-SK" dirty="0"/>
          </a:p>
          <a:p>
            <a:endParaRPr lang="sk-SK" dirty="0" smtClean="0"/>
          </a:p>
          <a:p>
            <a:r>
              <a:rPr lang="sk-SK" dirty="0" smtClean="0"/>
              <a:t>Uchádzačmi </a:t>
            </a:r>
            <a:r>
              <a:rPr lang="sk-SK" dirty="0"/>
              <a:t>o zamestnanie, ktorí uvádzajú, že aktívne hľadajú zamestnanie a snažia sa svoju situáciu riešiť. </a:t>
            </a:r>
            <a:endParaRPr lang="sk-SK" dirty="0" smtClean="0"/>
          </a:p>
          <a:p>
            <a:r>
              <a:rPr lang="sk-SK" dirty="0" smtClean="0"/>
              <a:t>Na </a:t>
            </a:r>
            <a:r>
              <a:rPr lang="sk-SK" dirty="0"/>
              <a:t>konkrétnejšie otázky, napr. „Čo konkrétne robíte pre nájdenie zamestnanie?“, už odpovedajú všeobecne alebo vyhýbavo. </a:t>
            </a:r>
            <a:endParaRPr lang="sk-SK" dirty="0" smtClean="0"/>
          </a:p>
          <a:p>
            <a:r>
              <a:rPr lang="sk-SK" dirty="0" smtClean="0"/>
              <a:t>Niektorí </a:t>
            </a:r>
            <a:r>
              <a:rPr lang="sk-SK" dirty="0"/>
              <a:t>uchádzači o zamestnanie zase dokážu vymenovať rad činností, ktoré chcú urobiť, ale viazne ich realizácia v praxi. </a:t>
            </a:r>
            <a:endParaRPr lang="sk-SK" dirty="0" smtClean="0"/>
          </a:p>
          <a:p>
            <a:r>
              <a:rPr lang="sk-SK" u="sng" dirty="0" smtClean="0">
                <a:solidFill>
                  <a:srgbClr val="FF0000"/>
                </a:solidFill>
              </a:rPr>
              <a:t>Táto </a:t>
            </a:r>
            <a:r>
              <a:rPr lang="sk-SK" u="sng" dirty="0">
                <a:solidFill>
                  <a:srgbClr val="FF0000"/>
                </a:solidFill>
              </a:rPr>
              <a:t>technika pomáha nezamestnanému človeku „prejsť od slov k činom</a:t>
            </a:r>
            <a:r>
              <a:rPr lang="sk-SK" dirty="0"/>
              <a:t>“. </a:t>
            </a:r>
            <a:endParaRPr lang="sk-SK" dirty="0" smtClean="0"/>
          </a:p>
          <a:p>
            <a:endParaRPr lang="sk-SK" dirty="0"/>
          </a:p>
          <a:p>
            <a:r>
              <a:rPr lang="sk-SK" dirty="0" smtClean="0"/>
              <a:t>Z tejto </a:t>
            </a:r>
            <a:r>
              <a:rPr lang="sk-SK" dirty="0"/>
              <a:t>techniky veľmi rýchlo </a:t>
            </a:r>
            <a:r>
              <a:rPr lang="sk-SK" dirty="0" smtClean="0"/>
              <a:t>zistíme, </a:t>
            </a:r>
            <a:r>
              <a:rPr lang="sk-SK" dirty="0"/>
              <a:t>či má uchádzač o zamestnanie jasné ciele, či má skutočne záujem ich naplniť a či vie, ako na to</a:t>
            </a:r>
            <a:r>
              <a:rPr lang="sk-SK" dirty="0" smtClean="0"/>
              <a:t>.</a:t>
            </a:r>
          </a:p>
          <a:p>
            <a:endParaRPr lang="sk-SK" dirty="0"/>
          </a:p>
        </p:txBody>
      </p:sp>
    </p:spTree>
    <p:extLst>
      <p:ext uri="{BB962C8B-B14F-4D97-AF65-F5344CB8AC3E}">
        <p14:creationId xmlns:p14="http://schemas.microsoft.com/office/powerpoint/2010/main" xmlns="" val="2828177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683568" y="764704"/>
            <a:ext cx="7408333" cy="5040560"/>
          </a:xfrm>
        </p:spPr>
        <p:txBody>
          <a:bodyPr>
            <a:normAutofit lnSpcReduction="10000"/>
          </a:bodyPr>
          <a:lstStyle/>
          <a:p>
            <a:r>
              <a:rPr lang="sk-SK" dirty="0"/>
              <a:t>Technika umožňuje zamerať sa na jeden cieľ a ten dosiahnuť v praxi s pomocou konkrétnych krokov. </a:t>
            </a:r>
            <a:endParaRPr lang="sk-SK" dirty="0" smtClean="0"/>
          </a:p>
          <a:p>
            <a:endParaRPr lang="sk-SK" dirty="0"/>
          </a:p>
          <a:p>
            <a:r>
              <a:rPr lang="sk-SK" dirty="0" smtClean="0"/>
              <a:t>Úspešná </a:t>
            </a:r>
            <a:r>
              <a:rPr lang="sk-SK" dirty="0"/>
              <a:t>realizácia jednotlivých krokov a dosiahnutie cieľa prináša uchádzačovi o zamestnanie </a:t>
            </a:r>
            <a:r>
              <a:rPr lang="sk-SK" dirty="0">
                <a:solidFill>
                  <a:srgbClr val="FF0000"/>
                </a:solidFill>
              </a:rPr>
              <a:t>mnoho pozitívnych výsledkov (situácia sa aktívne a efektívne rieši, rastie pocit sebaúcty a sebavedomia, rozvíja sa jeho schopnosť ovplyvňovať svoj život, dostavuje sa pocit úspechu atď.). </a:t>
            </a:r>
            <a:endParaRPr lang="sk-SK" dirty="0" smtClean="0">
              <a:solidFill>
                <a:srgbClr val="FF0000"/>
              </a:solidFill>
            </a:endParaRPr>
          </a:p>
          <a:p>
            <a:r>
              <a:rPr lang="sk-SK" u="sng" dirty="0" smtClean="0">
                <a:solidFill>
                  <a:srgbClr val="FF0000"/>
                </a:solidFill>
              </a:rPr>
              <a:t>Ak </a:t>
            </a:r>
            <a:r>
              <a:rPr lang="sk-SK" u="sng" dirty="0">
                <a:solidFill>
                  <a:srgbClr val="FF0000"/>
                </a:solidFill>
              </a:rPr>
              <a:t>nedochádza k realizácii naplánovaných krokov, je nezamestnaný človek nútený premýšľať nad dôvodmi a meniť svoje postoje a zažité vzorce správania, čo je taktiež užitočné</a:t>
            </a:r>
            <a:r>
              <a:rPr lang="sk-SK" dirty="0"/>
              <a:t>.</a:t>
            </a:r>
          </a:p>
          <a:p>
            <a:endParaRPr lang="sk-SK" dirty="0"/>
          </a:p>
        </p:txBody>
      </p:sp>
    </p:spTree>
    <p:extLst>
      <p:ext uri="{BB962C8B-B14F-4D97-AF65-F5344CB8AC3E}">
        <p14:creationId xmlns:p14="http://schemas.microsoft.com/office/powerpoint/2010/main" xmlns="" val="276567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Sebapoznávanie -</a:t>
            </a:r>
            <a:r>
              <a:rPr lang="sk-SK" dirty="0" err="1" smtClean="0"/>
              <a:t>sebahodnotenie</a:t>
            </a:r>
            <a:endParaRPr lang="sk-SK" dirty="0"/>
          </a:p>
        </p:txBody>
      </p:sp>
      <p:sp>
        <p:nvSpPr>
          <p:cNvPr id="3" name="Zástupný symbol obsahu 2"/>
          <p:cNvSpPr>
            <a:spLocks noGrp="1"/>
          </p:cNvSpPr>
          <p:nvPr>
            <p:ph idx="1"/>
          </p:nvPr>
        </p:nvSpPr>
        <p:spPr>
          <a:xfrm>
            <a:off x="872067" y="1700808"/>
            <a:ext cx="7408333" cy="4425355"/>
          </a:xfrm>
        </p:spPr>
        <p:txBody>
          <a:bodyPr>
            <a:noAutofit/>
          </a:bodyPr>
          <a:lstStyle/>
          <a:p>
            <a:r>
              <a:rPr lang="sk-SK" sz="3200" dirty="0" smtClean="0">
                <a:solidFill>
                  <a:srgbClr val="FF0000"/>
                </a:solidFill>
              </a:rPr>
              <a:t>Sebapoznávanie je dôležité- je to cesta ako sa zdokonaľovať.</a:t>
            </a:r>
          </a:p>
          <a:p>
            <a:r>
              <a:rPr lang="sk-SK" sz="3200" b="1" dirty="0">
                <a:solidFill>
                  <a:srgbClr val="FF0000"/>
                </a:solidFill>
              </a:rPr>
              <a:t>Silné stránky </a:t>
            </a:r>
            <a:r>
              <a:rPr lang="sk-SK" sz="3200" b="1" dirty="0" smtClean="0">
                <a:solidFill>
                  <a:srgbClr val="FF0000"/>
                </a:solidFill>
              </a:rPr>
              <a:t>človeka/uchádzača </a:t>
            </a:r>
            <a:r>
              <a:rPr lang="sk-SK" sz="3200" b="1" dirty="0">
                <a:solidFill>
                  <a:srgbClr val="FF0000"/>
                </a:solidFill>
              </a:rPr>
              <a:t>o zamestnanie</a:t>
            </a:r>
            <a:r>
              <a:rPr lang="sk-SK" sz="3200" dirty="0"/>
              <a:t> v sebe nesú silný motivačný potenciál – ich </a:t>
            </a:r>
            <a:r>
              <a:rPr lang="sk-SK" sz="3200" dirty="0" err="1" smtClean="0"/>
              <a:t>určenie-poznanie</a:t>
            </a:r>
            <a:r>
              <a:rPr lang="sk-SK" sz="3200" dirty="0" smtClean="0"/>
              <a:t>  </a:t>
            </a:r>
            <a:r>
              <a:rPr lang="sk-SK" sz="3200" dirty="0"/>
              <a:t>a uvedomenie môže viesť k aktivácii uchádzača k hľadaniu si zamestnania, v ktorom by ich mohol </a:t>
            </a:r>
            <a:r>
              <a:rPr lang="sk-SK" sz="3200" dirty="0" smtClean="0"/>
              <a:t>využiť.</a:t>
            </a:r>
            <a:endParaRPr lang="sk-SK" sz="3200" dirty="0"/>
          </a:p>
        </p:txBody>
      </p:sp>
    </p:spTree>
    <p:extLst>
      <p:ext uri="{BB962C8B-B14F-4D97-AF65-F5344CB8AC3E}">
        <p14:creationId xmlns:p14="http://schemas.microsoft.com/office/powerpoint/2010/main" xmlns="" val="3180848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755576" y="1052736"/>
            <a:ext cx="7408333" cy="5328592"/>
          </a:xfrm>
        </p:spPr>
        <p:txBody>
          <a:bodyPr>
            <a:normAutofit fontScale="92500" lnSpcReduction="20000"/>
          </a:bodyPr>
          <a:lstStyle/>
          <a:p>
            <a:pPr lvl="0"/>
            <a:r>
              <a:rPr lang="sk-SK" dirty="0"/>
              <a:t>„Obrázok horolezca znázorňuje podobnosť dosahovania vrcholu hory s dosahovaním cieľa v živote. </a:t>
            </a:r>
            <a:endParaRPr lang="sk-SK" dirty="0" smtClean="0"/>
          </a:p>
          <a:p>
            <a:pPr lvl="0"/>
            <a:r>
              <a:rPr lang="sk-SK" dirty="0" smtClean="0"/>
              <a:t>Horolezec </a:t>
            </a:r>
            <a:r>
              <a:rPr lang="sk-SK" dirty="0"/>
              <a:t>musí vybrať konkrétnu horu, pripraviť sa a naplánovať cestu. </a:t>
            </a:r>
            <a:endParaRPr lang="sk-SK" dirty="0" smtClean="0"/>
          </a:p>
          <a:p>
            <a:pPr lvl="0"/>
            <a:r>
              <a:rPr lang="sk-SK" dirty="0" smtClean="0"/>
              <a:t>Potom </a:t>
            </a:r>
            <a:r>
              <a:rPr lang="sk-SK" dirty="0"/>
              <a:t>musí vyvinúť úsilie, aby krok za krokom vrchol hory dosiahol. </a:t>
            </a:r>
            <a:r>
              <a:rPr lang="sk-SK" dirty="0">
                <a:solidFill>
                  <a:srgbClr val="FF0000"/>
                </a:solidFill>
              </a:rPr>
              <a:t>Odmenou mu je víťazstvo nad horou, zdolaná výzva, splnenie jeho cieľa</a:t>
            </a:r>
            <a:r>
              <a:rPr lang="sk-SK" dirty="0"/>
              <a:t>. </a:t>
            </a:r>
            <a:endParaRPr lang="sk-SK" dirty="0" smtClean="0"/>
          </a:p>
          <a:p>
            <a:pPr lvl="0"/>
            <a:r>
              <a:rPr lang="sk-SK" dirty="0" smtClean="0"/>
              <a:t>Podobne </a:t>
            </a:r>
            <a:r>
              <a:rPr lang="sk-SK" dirty="0"/>
              <a:t>je to v živote, keď chceme niečo dosiahnuť (napr. určitý cieľ alebo nejaké pozitívne zmeny vo svojom živote). </a:t>
            </a:r>
            <a:r>
              <a:rPr lang="sk-SK" u="sng" dirty="0">
                <a:solidFill>
                  <a:srgbClr val="FF0000"/>
                </a:solidFill>
              </a:rPr>
              <a:t>Najprv si musíme ujasniť, za akým cieľom vlastne pôjdeme. </a:t>
            </a:r>
            <a:endParaRPr lang="sk-SK" u="sng" dirty="0" smtClean="0">
              <a:solidFill>
                <a:srgbClr val="FF0000"/>
              </a:solidFill>
            </a:endParaRPr>
          </a:p>
          <a:p>
            <a:pPr lvl="0"/>
            <a:r>
              <a:rPr lang="sk-SK" dirty="0" smtClean="0">
                <a:solidFill>
                  <a:srgbClr val="FF0000"/>
                </a:solidFill>
              </a:rPr>
              <a:t>Potom </a:t>
            </a:r>
            <a:r>
              <a:rPr lang="sk-SK" dirty="0">
                <a:solidFill>
                  <a:srgbClr val="FF0000"/>
                </a:solidFill>
              </a:rPr>
              <a:t>naplánovať, ktoré čiastkové kroky je nutné spraviť pre dosiahnutie cieľa. </a:t>
            </a:r>
            <a:endParaRPr lang="sk-SK" dirty="0" smtClean="0">
              <a:solidFill>
                <a:srgbClr val="FF0000"/>
              </a:solidFill>
            </a:endParaRPr>
          </a:p>
          <a:p>
            <a:pPr lvl="0"/>
            <a:r>
              <a:rPr lang="sk-SK" dirty="0" smtClean="0"/>
              <a:t>Potom </a:t>
            </a:r>
            <a:r>
              <a:rPr lang="sk-SK" dirty="0"/>
              <a:t>musíme vyvinúť úsilie a jednotlivé kroky zrealizovať v praxi</a:t>
            </a:r>
            <a:r>
              <a:rPr lang="sk-SK" dirty="0" smtClean="0"/>
              <a:t>.</a:t>
            </a:r>
          </a:p>
          <a:p>
            <a:pPr lvl="0"/>
            <a:r>
              <a:rPr lang="sk-SK" dirty="0" smtClean="0"/>
              <a:t> </a:t>
            </a:r>
            <a:r>
              <a:rPr lang="sk-SK" dirty="0">
                <a:solidFill>
                  <a:srgbClr val="FF0000"/>
                </a:solidFill>
              </a:rPr>
              <a:t>Odmenou je nám dosiahnutie cieľa alebo pozitívnej zmeny v živote a pocit úspechu.“ Môže nasledovať krátka úvaha o tom, čo by mal spĺňať dobre definovaný cieľ, napr.:</a:t>
            </a:r>
          </a:p>
          <a:p>
            <a:endParaRPr lang="sk-SK" dirty="0"/>
          </a:p>
        </p:txBody>
      </p:sp>
    </p:spTree>
    <p:extLst>
      <p:ext uri="{BB962C8B-B14F-4D97-AF65-F5344CB8AC3E}">
        <p14:creationId xmlns:p14="http://schemas.microsoft.com/office/powerpoint/2010/main" xmlns="" val="2875305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27584" y="620688"/>
            <a:ext cx="7408333" cy="5544616"/>
          </a:xfrm>
        </p:spPr>
        <p:txBody>
          <a:bodyPr/>
          <a:lstStyle/>
          <a:p>
            <a:pPr lvl="1"/>
            <a:r>
              <a:rPr lang="sk-SK" sz="2400" b="1" dirty="0">
                <a:solidFill>
                  <a:srgbClr val="FF0000"/>
                </a:solidFill>
              </a:rPr>
              <a:t>DOBRÉ POMENOVANIE CIEĽA: </a:t>
            </a:r>
          </a:p>
          <a:p>
            <a:pPr lvl="2"/>
            <a:r>
              <a:rPr lang="sk-SK" sz="2400" dirty="0">
                <a:solidFill>
                  <a:srgbClr val="FF0000"/>
                </a:solidFill>
              </a:rPr>
              <a:t>presné a jasné </a:t>
            </a:r>
            <a:r>
              <a:rPr lang="sk-SK" sz="2400" dirty="0"/>
              <a:t>(nestačí „Chcel by som pracovať s ľuďmi“, je treba špecifikovať, napr. „Chcem pracovať ako opatrovateľka v zahraničí“)</a:t>
            </a:r>
          </a:p>
          <a:p>
            <a:pPr lvl="2"/>
            <a:r>
              <a:rPr lang="sk-SK" sz="2400" dirty="0">
                <a:solidFill>
                  <a:srgbClr val="FF0000"/>
                </a:solidFill>
              </a:rPr>
              <a:t>pozitívne vyjadrenie </a:t>
            </a:r>
            <a:r>
              <a:rPr lang="sk-SK" sz="2400" dirty="0"/>
              <a:t>(„chcem pracovať ako...“ nie „už v živote to nechcem robiť“)</a:t>
            </a:r>
          </a:p>
          <a:p>
            <a:pPr lvl="2"/>
            <a:r>
              <a:rPr lang="sk-SK" sz="2400" dirty="0"/>
              <a:t>určenie si časového obdobia, kedy chcem cieľ zrealizovať (Napr.: Nestačí si povedať „Ste sympatická, zavolajme si niekedy po skončení poradenského procesu.“ Je treba sa dohodnúť: „Zavoláme si v utorok o 14:00“) </a:t>
            </a:r>
          </a:p>
          <a:p>
            <a:endParaRPr lang="sk-SK" dirty="0"/>
          </a:p>
        </p:txBody>
      </p:sp>
    </p:spTree>
    <p:extLst>
      <p:ext uri="{BB962C8B-B14F-4D97-AF65-F5344CB8AC3E}">
        <p14:creationId xmlns:p14="http://schemas.microsoft.com/office/powerpoint/2010/main" xmlns="" val="2956112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755576" y="692696"/>
            <a:ext cx="7408333" cy="5760640"/>
          </a:xfrm>
        </p:spPr>
        <p:txBody>
          <a:bodyPr>
            <a:normAutofit fontScale="85000" lnSpcReduction="20000"/>
          </a:bodyPr>
          <a:lstStyle/>
          <a:p>
            <a:pPr lvl="1"/>
            <a:r>
              <a:rPr lang="sk-SK" sz="2400" b="1" dirty="0">
                <a:solidFill>
                  <a:srgbClr val="FF0000"/>
                </a:solidFill>
              </a:rPr>
              <a:t>ROZHODNUTIE</a:t>
            </a:r>
            <a:r>
              <a:rPr lang="sk-SK" sz="2400" dirty="0"/>
              <a:t>: </a:t>
            </a:r>
            <a:r>
              <a:rPr lang="sk-SK" sz="2400" b="1" dirty="0">
                <a:solidFill>
                  <a:srgbClr val="FF0000"/>
                </a:solidFill>
              </a:rPr>
              <a:t>musí byť slobodné </a:t>
            </a:r>
            <a:r>
              <a:rPr lang="sk-SK" sz="2400" dirty="0"/>
              <a:t>- ak by Vám poradca povedal „Z ISTP Vám vyšlo toto a toto, čiže budete dobrá upratovačka“, ale Vy s tým nebudete stotožnení, nebude to fungovať</a:t>
            </a:r>
            <a:r>
              <a:rPr lang="sk-SK" sz="2400" dirty="0">
                <a:solidFill>
                  <a:srgbClr val="FF0000"/>
                </a:solidFill>
              </a:rPr>
              <a:t>. Pokiaľ Vy sami nechcete, ja s tým nič nemôžem urobiť. </a:t>
            </a:r>
          </a:p>
          <a:p>
            <a:pPr lvl="1"/>
            <a:r>
              <a:rPr lang="sk-SK" sz="2400" b="1" dirty="0">
                <a:solidFill>
                  <a:srgbClr val="FF0000"/>
                </a:solidFill>
              </a:rPr>
              <a:t>DOBRÉ POZNANIE POVOLANIA</a:t>
            </a:r>
          </a:p>
          <a:p>
            <a:pPr lvl="2"/>
            <a:r>
              <a:rPr lang="sk-SK" dirty="0"/>
              <a:t>Požiadavky (vedomosti, zručnosti, vzdelanie, zdravotný stav, certifikáty...)</a:t>
            </a:r>
          </a:p>
          <a:p>
            <a:pPr lvl="2"/>
            <a:r>
              <a:rPr lang="sk-SK" dirty="0"/>
              <a:t>Jasná predstava o povolaní (vizualizácia, prostredie, hluk, prach...)</a:t>
            </a:r>
          </a:p>
          <a:p>
            <a:pPr lvl="2"/>
            <a:r>
              <a:rPr lang="sk-SK" dirty="0"/>
              <a:t>Poznať ľudí, čo v tomto zamestnaní pracujú</a:t>
            </a:r>
          </a:p>
          <a:p>
            <a:pPr lvl="1"/>
            <a:r>
              <a:rPr lang="sk-SK" sz="2400" b="1" dirty="0">
                <a:solidFill>
                  <a:srgbClr val="FF0000"/>
                </a:solidFill>
              </a:rPr>
              <a:t>ZMYSEL </a:t>
            </a:r>
            <a:r>
              <a:rPr lang="sk-SK" sz="2400" dirty="0"/>
              <a:t>(zmysel je to, čo nás v práci napĺňa, napr. pocit užitočnosti.)</a:t>
            </a:r>
          </a:p>
          <a:p>
            <a:pPr lvl="1"/>
            <a:r>
              <a:rPr lang="sk-SK" sz="2400" b="1" dirty="0">
                <a:solidFill>
                  <a:srgbClr val="FF0000"/>
                </a:solidFill>
              </a:rPr>
              <a:t>PLÁN:</a:t>
            </a:r>
            <a:r>
              <a:rPr lang="sk-SK" sz="2400" dirty="0"/>
              <a:t> Niekedy sa cieľ nedá zrealizovať hneď, alebo sa zdá nerealistický a to môže </a:t>
            </a:r>
            <a:r>
              <a:rPr lang="sk-SK" sz="2400" dirty="0" err="1"/>
              <a:t>demotivovať</a:t>
            </a:r>
            <a:r>
              <a:rPr lang="sk-SK" sz="2400" dirty="0"/>
              <a:t>. Je potrebné si ho rozložiť na konkrétne kroky. Pýtať sa otázku „Čo pre to môžem urobiť dnes?“, napr. pripraviť si životopis, opýtať sa poradcu na možnosti rekvalifikácie...)</a:t>
            </a:r>
          </a:p>
          <a:p>
            <a:pPr lvl="1"/>
            <a:r>
              <a:rPr lang="sk-SK" sz="2400" b="1" dirty="0">
                <a:solidFill>
                  <a:srgbClr val="FF0000"/>
                </a:solidFill>
              </a:rPr>
              <a:t>FAKTORY PROSTREDIA </a:t>
            </a:r>
            <a:r>
              <a:rPr lang="sk-SK" sz="2400" dirty="0"/>
              <a:t>(prekážky, objektívne faktory – zdravie, nemám vodičský preukaz, na krku 6 hladných detí a pod...)</a:t>
            </a:r>
          </a:p>
          <a:p>
            <a:endParaRPr lang="sk-SK" dirty="0"/>
          </a:p>
        </p:txBody>
      </p:sp>
    </p:spTree>
    <p:extLst>
      <p:ext uri="{BB962C8B-B14F-4D97-AF65-F5344CB8AC3E}">
        <p14:creationId xmlns:p14="http://schemas.microsoft.com/office/powerpoint/2010/main" xmlns="" val="184448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a:xfrm>
            <a:off x="872067" y="620688"/>
            <a:ext cx="7408333" cy="5505475"/>
          </a:xfrm>
        </p:spPr>
        <p:txBody>
          <a:bodyPr>
            <a:normAutofit fontScale="62500" lnSpcReduction="20000"/>
          </a:bodyPr>
          <a:lstStyle/>
          <a:p>
            <a:pPr marL="301943" lvl="1" indent="0">
              <a:buNone/>
            </a:pPr>
            <a:endParaRPr lang="sk-SK" sz="2400" dirty="0"/>
          </a:p>
          <a:p>
            <a:pPr lvl="0">
              <a:buFontTx/>
              <a:buChar char="-"/>
            </a:pPr>
            <a:r>
              <a:rPr lang="sk-SK" dirty="0" smtClean="0">
                <a:solidFill>
                  <a:srgbClr val="FF0000"/>
                </a:solidFill>
              </a:rPr>
              <a:t>Premýšľajte  </a:t>
            </a:r>
            <a:r>
              <a:rPr lang="sk-SK" dirty="0">
                <a:solidFill>
                  <a:srgbClr val="FF0000"/>
                </a:solidFill>
              </a:rPr>
              <a:t>nad svojím cieľom a </a:t>
            </a:r>
            <a:r>
              <a:rPr lang="sk-SK" dirty="0" smtClean="0">
                <a:solidFill>
                  <a:srgbClr val="FF0000"/>
                </a:solidFill>
              </a:rPr>
              <a:t>zapíšte si  </a:t>
            </a:r>
            <a:r>
              <a:rPr lang="sk-SK" dirty="0">
                <a:solidFill>
                  <a:srgbClr val="FF0000"/>
                </a:solidFill>
              </a:rPr>
              <a:t>ho do vrchnej časti pracovného materiálu („Môj cieľ</a:t>
            </a:r>
            <a:r>
              <a:rPr lang="sk-SK" dirty="0" smtClean="0">
                <a:solidFill>
                  <a:srgbClr val="FF0000"/>
                </a:solidFill>
              </a:rPr>
              <a:t>“).</a:t>
            </a:r>
          </a:p>
          <a:p>
            <a:pPr lvl="0">
              <a:buFontTx/>
              <a:buChar char="-"/>
            </a:pPr>
            <a:r>
              <a:rPr lang="sk-SK" dirty="0" smtClean="0"/>
              <a:t> </a:t>
            </a:r>
            <a:r>
              <a:rPr lang="sk-SK" dirty="0"/>
              <a:t>K stanovenému cieľu môže prebehnúť diskusia medzi poradcom a uchádzačom o zamestnanie, napr. na tému </a:t>
            </a:r>
            <a:r>
              <a:rPr lang="sk-SK" dirty="0">
                <a:solidFill>
                  <a:srgbClr val="FF0000"/>
                </a:solidFill>
              </a:rPr>
              <a:t>„Aké to bude, keď cieľ dosiahnete? Čo všetko sa vo vašom živote zmení k lepšiemu po dosiahnutí tohto cieľa?“</a:t>
            </a:r>
            <a:r>
              <a:rPr lang="sk-SK" dirty="0"/>
              <a:t> a pod. Tieto predstavy a vizualizácie podporujú motiváciu k dosiahnutiu cieľa aj k práci na ďalších krokoch techniky.</a:t>
            </a:r>
          </a:p>
          <a:p>
            <a:pPr lvl="0"/>
            <a:r>
              <a:rPr lang="sk-SK" dirty="0" smtClean="0"/>
              <a:t>popíšte, </a:t>
            </a:r>
            <a:r>
              <a:rPr lang="sk-SK" dirty="0"/>
              <a:t>kde sa aktuálne </a:t>
            </a:r>
            <a:r>
              <a:rPr lang="sk-SK" dirty="0" smtClean="0"/>
              <a:t>nachádzate </a:t>
            </a:r>
            <a:r>
              <a:rPr lang="sk-SK" dirty="0"/>
              <a:t>vo vzťahu k splneniu cieľa (napr. úplne na začiatku alebo už prvý krok či kroky urobil). Toto je možné do formulára vyznačiť nejakou značkou (napr. som úplne na začiatku – značka bude na úpätí hory).</a:t>
            </a:r>
          </a:p>
          <a:p>
            <a:pPr lvl="0"/>
            <a:r>
              <a:rPr lang="sk-SK" dirty="0" smtClean="0">
                <a:solidFill>
                  <a:srgbClr val="FF0000"/>
                </a:solidFill>
              </a:rPr>
              <a:t>formulujte </a:t>
            </a:r>
            <a:r>
              <a:rPr lang="sk-SK" dirty="0">
                <a:solidFill>
                  <a:srgbClr val="FF0000"/>
                </a:solidFill>
              </a:rPr>
              <a:t>čiastkové kroky (úlohy), ktoré vedú k cieľu. Tieto kroky vpisuje do piatich </a:t>
            </a:r>
            <a:r>
              <a:rPr lang="sk-SK" dirty="0" err="1">
                <a:solidFill>
                  <a:srgbClr val="FF0000"/>
                </a:solidFill>
              </a:rPr>
              <a:t>koloniek</a:t>
            </a:r>
            <a:r>
              <a:rPr lang="sk-SK" dirty="0">
                <a:solidFill>
                  <a:srgbClr val="FF0000"/>
                </a:solidFill>
              </a:rPr>
              <a:t> naľavo od obrázku</a:t>
            </a:r>
            <a:r>
              <a:rPr lang="sk-SK" dirty="0"/>
              <a:t>. </a:t>
            </a:r>
            <a:r>
              <a:rPr lang="sk-SK" u="sng" dirty="0">
                <a:solidFill>
                  <a:srgbClr val="FF0000"/>
                </a:solidFill>
              </a:rPr>
              <a:t>Kroky vpisuje smerom nahor, ako keby stúpal na vrchol hory</a:t>
            </a:r>
            <a:r>
              <a:rPr lang="sk-SK" dirty="0"/>
              <a:t>. </a:t>
            </a:r>
            <a:endParaRPr lang="sk-SK" dirty="0" smtClean="0"/>
          </a:p>
          <a:p>
            <a:pPr lvl="0"/>
            <a:r>
              <a:rPr lang="sk-SK" dirty="0" smtClean="0"/>
              <a:t>Prvý </a:t>
            </a:r>
            <a:r>
              <a:rPr lang="sk-SK" dirty="0"/>
              <a:t>krok je dole a nadväzujúce kroky sú nad ním. Je možné využiť všetkých päť políčok alebo len tri. Uchádzač o zamestnanie si to môže zaznačiť podľa svojho uváženia alebo grafického cítenia.</a:t>
            </a:r>
          </a:p>
          <a:p>
            <a:pPr lvl="0"/>
            <a:r>
              <a:rPr lang="sk-SK" u="sng" dirty="0">
                <a:solidFill>
                  <a:srgbClr val="FF0000"/>
                </a:solidFill>
              </a:rPr>
              <a:t>K jednotlivým úlohám </a:t>
            </a:r>
            <a:r>
              <a:rPr lang="sk-SK" u="sng" dirty="0" smtClean="0">
                <a:solidFill>
                  <a:srgbClr val="FF0000"/>
                </a:solidFill>
              </a:rPr>
              <a:t>diskutujme</a:t>
            </a:r>
            <a:r>
              <a:rPr lang="sk-SK" dirty="0" smtClean="0"/>
              <a:t>:  </a:t>
            </a:r>
            <a:r>
              <a:rPr lang="sk-SK" dirty="0" smtClean="0">
                <a:solidFill>
                  <a:srgbClr val="FF0000"/>
                </a:solidFill>
              </a:rPr>
              <a:t>„Aký </a:t>
            </a:r>
            <a:r>
              <a:rPr lang="sk-SK" dirty="0">
                <a:solidFill>
                  <a:srgbClr val="FF0000"/>
                </a:solidFill>
              </a:rPr>
              <a:t>náročný bude tento krok (úloha)? </a:t>
            </a:r>
            <a:endParaRPr lang="sk-SK" dirty="0" smtClean="0">
              <a:solidFill>
                <a:srgbClr val="FF0000"/>
              </a:solidFill>
            </a:endParaRPr>
          </a:p>
          <a:p>
            <a:pPr lvl="0"/>
            <a:r>
              <a:rPr lang="sk-SK" dirty="0">
                <a:solidFill>
                  <a:srgbClr val="FF0000"/>
                </a:solidFill>
              </a:rPr>
              <a:t> </a:t>
            </a:r>
            <a:r>
              <a:rPr lang="sk-SK" dirty="0" smtClean="0">
                <a:solidFill>
                  <a:srgbClr val="FF0000"/>
                </a:solidFill>
              </a:rPr>
              <a:t>                                                                   Kto </a:t>
            </a:r>
            <a:r>
              <a:rPr lang="sk-SK" dirty="0">
                <a:solidFill>
                  <a:srgbClr val="FF0000"/>
                </a:solidFill>
              </a:rPr>
              <a:t>alebo čo vám môže pomôcť tento krok zrealizovať? </a:t>
            </a:r>
            <a:endParaRPr lang="sk-SK" dirty="0" smtClean="0">
              <a:solidFill>
                <a:srgbClr val="FF0000"/>
              </a:solidFill>
            </a:endParaRPr>
          </a:p>
          <a:p>
            <a:pPr lvl="0"/>
            <a:r>
              <a:rPr lang="sk-SK" dirty="0">
                <a:solidFill>
                  <a:srgbClr val="FF0000"/>
                </a:solidFill>
              </a:rPr>
              <a:t> </a:t>
            </a:r>
            <a:r>
              <a:rPr lang="sk-SK" dirty="0" smtClean="0">
                <a:solidFill>
                  <a:srgbClr val="FF0000"/>
                </a:solidFill>
              </a:rPr>
              <a:t>                                                                   Čo </a:t>
            </a:r>
            <a:r>
              <a:rPr lang="sk-SK" dirty="0">
                <a:solidFill>
                  <a:srgbClr val="FF0000"/>
                </a:solidFill>
              </a:rPr>
              <a:t>vám môže brániť tento krok zrealizovať a ako si s prekážkou poradiť?“ a pod.</a:t>
            </a:r>
          </a:p>
          <a:p>
            <a:pPr lvl="0"/>
            <a:r>
              <a:rPr lang="sk-SK" b="1" dirty="0">
                <a:solidFill>
                  <a:srgbClr val="FF0000"/>
                </a:solidFill>
              </a:rPr>
              <a:t>Nakoniec si uchádzač o zamestnanie určí termín, kedy bude cieľ alebo aj jednotlivé kroky (úlohy) dosiahnuté. Termín alebo termíny doplní do pracovného materiálu.</a:t>
            </a:r>
          </a:p>
          <a:p>
            <a:endParaRPr lang="sk-SK" dirty="0"/>
          </a:p>
        </p:txBody>
      </p:sp>
    </p:spTree>
    <p:extLst>
      <p:ext uri="{BB962C8B-B14F-4D97-AF65-F5344CB8AC3E}">
        <p14:creationId xmlns:p14="http://schemas.microsoft.com/office/powerpoint/2010/main" xmlns="" val="267156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gs>
            <a:gs pos="39999">
              <a:srgbClr val="85C2FF"/>
            </a:gs>
            <a:gs pos="70000">
              <a:srgbClr val="C4D6EB"/>
            </a:gs>
            <a:gs pos="100000">
              <a:srgbClr val="FFEBFA"/>
            </a:gs>
          </a:gsLst>
          <a:lin ang="5400000" scaled="1"/>
          <a:tileRect/>
        </a:gradFill>
        <a:effectLst/>
      </p:bgPr>
    </p:bg>
    <p:spTree>
      <p:nvGrpSpPr>
        <p:cNvPr id="1" name=""/>
        <p:cNvGrpSpPr/>
        <p:nvPr/>
      </p:nvGrpSpPr>
      <p:grpSpPr>
        <a:xfrm>
          <a:off x="0" y="0"/>
          <a:ext cx="0" cy="0"/>
          <a:chOff x="0" y="0"/>
          <a:chExt cx="0" cy="0"/>
        </a:xfrm>
      </p:grpSpPr>
      <p:sp>
        <p:nvSpPr>
          <p:cNvPr id="4" name="Nadpis 3"/>
          <p:cNvSpPr>
            <a:spLocks noGrp="1"/>
          </p:cNvSpPr>
          <p:nvPr>
            <p:ph type="ctrTitle"/>
          </p:nvPr>
        </p:nvSpPr>
        <p:spPr>
          <a:xfrm>
            <a:off x="685800" y="620688"/>
            <a:ext cx="7772400" cy="936104"/>
          </a:xfrm>
        </p:spPr>
        <p:txBody>
          <a:bodyPr>
            <a:normAutofit fontScale="90000"/>
          </a:bodyPr>
          <a:lstStyle/>
          <a:p>
            <a:r>
              <a:rPr lang="sk-SK" dirty="0" smtClean="0">
                <a:solidFill>
                  <a:srgbClr val="C00000"/>
                </a:solidFill>
              </a:rPr>
              <a:t>Sebapoznanie,  </a:t>
            </a:r>
            <a:r>
              <a:rPr lang="sk-SK" dirty="0" err="1" smtClean="0">
                <a:solidFill>
                  <a:srgbClr val="C00000"/>
                </a:solidFill>
              </a:rPr>
              <a:t>sebahodnotenie</a:t>
            </a:r>
            <a:r>
              <a:rPr lang="sk-SK" dirty="0" smtClean="0">
                <a:solidFill>
                  <a:srgbClr val="C00000"/>
                </a:solidFill>
              </a:rPr>
              <a:t>  a</a:t>
            </a:r>
            <a:br>
              <a:rPr lang="sk-SK" dirty="0" smtClean="0">
                <a:solidFill>
                  <a:srgbClr val="C00000"/>
                </a:solidFill>
              </a:rPr>
            </a:br>
            <a:r>
              <a:rPr lang="sk-SK" dirty="0" err="1" smtClean="0">
                <a:solidFill>
                  <a:srgbClr val="C00000"/>
                </a:solidFill>
              </a:rPr>
              <a:t>sebaobraz</a:t>
            </a:r>
            <a:r>
              <a:rPr lang="sk-SK" dirty="0" smtClean="0">
                <a:solidFill>
                  <a:srgbClr val="C00000"/>
                </a:solidFill>
              </a:rPr>
              <a:t>   </a:t>
            </a:r>
            <a:endParaRPr lang="sk-SK" dirty="0">
              <a:solidFill>
                <a:srgbClr val="C00000"/>
              </a:solidFill>
            </a:endParaRPr>
          </a:p>
        </p:txBody>
      </p:sp>
      <p:sp>
        <p:nvSpPr>
          <p:cNvPr id="5" name="Podnadpis 4"/>
          <p:cNvSpPr>
            <a:spLocks noGrp="1"/>
          </p:cNvSpPr>
          <p:nvPr>
            <p:ph type="subTitle" idx="1"/>
          </p:nvPr>
        </p:nvSpPr>
        <p:spPr>
          <a:xfrm>
            <a:off x="683568" y="1628800"/>
            <a:ext cx="7632848" cy="3400401"/>
          </a:xfrm>
        </p:spPr>
        <p:txBody>
          <a:bodyPr/>
          <a:lstStyle/>
          <a:p>
            <a:r>
              <a:rPr lang="sk-SK" sz="2800" dirty="0" smtClean="0">
                <a:solidFill>
                  <a:srgbClr val="0070C0"/>
                </a:solidFill>
              </a:rPr>
              <a:t>---------</a:t>
            </a:r>
          </a:p>
          <a:p>
            <a:r>
              <a:rPr lang="sk-SK" sz="2800" b="1" dirty="0" smtClean="0">
                <a:solidFill>
                  <a:schemeClr val="tx1"/>
                </a:solidFill>
              </a:rPr>
              <a:t>Aký typ osobnosti ste ?</a:t>
            </a:r>
          </a:p>
          <a:p>
            <a:r>
              <a:rPr lang="sk-SK" sz="2800" b="1" dirty="0" smtClean="0">
                <a:solidFill>
                  <a:schemeClr val="tx1"/>
                </a:solidFill>
              </a:rPr>
              <a:t>Ako to môže vplývať na Vašu prácu ?</a:t>
            </a:r>
          </a:p>
          <a:p>
            <a:r>
              <a:rPr lang="sk-SK" sz="2800" b="1" dirty="0" smtClean="0">
                <a:solidFill>
                  <a:schemeClr val="tx1"/>
                </a:solidFill>
              </a:rPr>
              <a:t>Aké sú Vaše silné stránky ?</a:t>
            </a:r>
          </a:p>
          <a:p>
            <a:r>
              <a:rPr lang="sk-SK" sz="2800" b="1" dirty="0" smtClean="0">
                <a:solidFill>
                  <a:schemeClr val="tx1"/>
                </a:solidFill>
              </a:rPr>
              <a:t>Pomáhajú Vám vo Vašej práci ?</a:t>
            </a:r>
          </a:p>
          <a:p>
            <a:r>
              <a:rPr lang="sk-SK" sz="2800" b="1" dirty="0" smtClean="0">
                <a:solidFill>
                  <a:schemeClr val="tx1"/>
                </a:solidFill>
              </a:rPr>
              <a:t>Ako Vás vidia iní ?</a:t>
            </a:r>
          </a:p>
          <a:p>
            <a:endParaRPr lang="sk-SK" dirty="0">
              <a:solidFill>
                <a:schemeClr val="tx1"/>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87825" y="5031108"/>
            <a:ext cx="3384376" cy="1656978"/>
          </a:xfrm>
          <a:prstGeom prst="rect">
            <a:avLst/>
          </a:prstGeom>
          <a:solidFill>
            <a:schemeClr val="accent1">
              <a:lumMod val="40000"/>
              <a:lumOff val="60000"/>
            </a:schemeClr>
          </a:solidFill>
          <a:ln>
            <a:noFill/>
          </a:ln>
          <a:effectLst/>
        </p:spPr>
      </p:pic>
    </p:spTree>
    <p:extLst>
      <p:ext uri="{BB962C8B-B14F-4D97-AF65-F5344CB8AC3E}">
        <p14:creationId xmlns:p14="http://schemas.microsoft.com/office/powerpoint/2010/main" xmlns="" val="3096952572"/>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a:xfrm>
            <a:off x="323528" y="548680"/>
            <a:ext cx="8424936" cy="720080"/>
          </a:xfrm>
        </p:spPr>
        <p:txBody>
          <a:bodyPr>
            <a:noAutofit/>
          </a:bodyPr>
          <a:lstStyle/>
          <a:p>
            <a:r>
              <a:rPr lang="sk-SK" sz="3200" u="sng" dirty="0" smtClean="0">
                <a:solidFill>
                  <a:schemeClr val="bg1"/>
                </a:solidFill>
                <a:latin typeface="Times New Roman" pitchFamily="18" charset="0"/>
                <a:cs typeface="Times New Roman" pitchFamily="18" charset="0"/>
              </a:rPr>
              <a:t>3 druhy otázok, na ktoré si človek odpovedá</a:t>
            </a:r>
            <a:r>
              <a:rPr lang="sk-SK" sz="3200" dirty="0" smtClean="0">
                <a:solidFill>
                  <a:schemeClr val="bg1"/>
                </a:solidFill>
                <a:latin typeface="Times New Roman" pitchFamily="18" charset="0"/>
                <a:cs typeface="Times New Roman" pitchFamily="18" charset="0"/>
              </a:rPr>
              <a:t>:</a:t>
            </a:r>
            <a:endParaRPr lang="sk-SK" sz="3200" dirty="0">
              <a:solidFill>
                <a:schemeClr val="bg1"/>
              </a:solidFill>
              <a:latin typeface="Times New Roman" pitchFamily="18" charset="0"/>
              <a:cs typeface="Times New Roman" pitchFamily="18" charset="0"/>
            </a:endParaRPr>
          </a:p>
        </p:txBody>
      </p:sp>
      <p:sp>
        <p:nvSpPr>
          <p:cNvPr id="5" name="Podnadpis 4"/>
          <p:cNvSpPr>
            <a:spLocks noGrp="1"/>
          </p:cNvSpPr>
          <p:nvPr>
            <p:ph type="subTitle" idx="1"/>
          </p:nvPr>
        </p:nvSpPr>
        <p:spPr>
          <a:xfrm>
            <a:off x="467544" y="1802809"/>
            <a:ext cx="7992888" cy="3816424"/>
          </a:xfrm>
        </p:spPr>
        <p:txBody>
          <a:bodyPr>
            <a:normAutofit/>
          </a:bodyPr>
          <a:lstStyle/>
          <a:p>
            <a:pPr algn="l"/>
            <a:endParaRPr lang="sk-SK" dirty="0" smtClean="0">
              <a:solidFill>
                <a:schemeClr val="tx1"/>
              </a:solidFill>
            </a:endParaRPr>
          </a:p>
          <a:p>
            <a:pPr algn="l"/>
            <a:r>
              <a:rPr lang="sk-SK" dirty="0" smtClean="0">
                <a:solidFill>
                  <a:schemeClr val="tx1"/>
                </a:solidFill>
              </a:rPr>
              <a:t>1</a:t>
            </a:r>
            <a:r>
              <a:rPr lang="sk-SK" dirty="0">
                <a:solidFill>
                  <a:schemeClr val="tx1"/>
                </a:solidFill>
              </a:rPr>
              <a:t>, </a:t>
            </a:r>
            <a:r>
              <a:rPr lang="sk-SK" sz="2400" b="1" dirty="0">
                <a:solidFill>
                  <a:srgbClr val="C00000"/>
                </a:solidFill>
              </a:rPr>
              <a:t>čo môžem</a:t>
            </a:r>
            <a:r>
              <a:rPr lang="sk-SK" dirty="0">
                <a:solidFill>
                  <a:schemeClr val="tx1"/>
                </a:solidFill>
              </a:rPr>
              <a:t>: </a:t>
            </a:r>
            <a:r>
              <a:rPr lang="sk-SK" b="1" dirty="0">
                <a:solidFill>
                  <a:schemeClr val="tx1"/>
                </a:solidFill>
              </a:rPr>
              <a:t>tu sa snažíme analyzovať oblasť našich schopností, </a:t>
            </a:r>
            <a:r>
              <a:rPr lang="sk-SK" b="1" dirty="0" smtClean="0">
                <a:solidFill>
                  <a:schemeClr val="tx1"/>
                </a:solidFill>
              </a:rPr>
              <a:t> </a:t>
            </a:r>
          </a:p>
          <a:p>
            <a:pPr algn="l"/>
            <a:r>
              <a:rPr lang="sk-SK" b="1" dirty="0">
                <a:solidFill>
                  <a:schemeClr val="tx1"/>
                </a:solidFill>
              </a:rPr>
              <a:t> </a:t>
            </a:r>
            <a:r>
              <a:rPr lang="sk-SK" b="1" dirty="0" smtClean="0">
                <a:solidFill>
                  <a:schemeClr val="tx1"/>
                </a:solidFill>
              </a:rPr>
              <a:t>     dispozícií</a:t>
            </a:r>
            <a:r>
              <a:rPr lang="sk-SK" b="1" dirty="0">
                <a:solidFill>
                  <a:schemeClr val="tx1"/>
                </a:solidFill>
              </a:rPr>
              <a:t>, </a:t>
            </a:r>
            <a:r>
              <a:rPr lang="sk-SK" b="1" dirty="0" smtClean="0">
                <a:solidFill>
                  <a:schemeClr val="tx1"/>
                </a:solidFill>
              </a:rPr>
              <a:t>predpokladov  </a:t>
            </a:r>
            <a:r>
              <a:rPr lang="sk-SK" b="1" dirty="0">
                <a:solidFill>
                  <a:schemeClr val="tx1"/>
                </a:solidFill>
              </a:rPr>
              <a:t>a kompetencií</a:t>
            </a:r>
            <a:r>
              <a:rPr lang="sk-SK" b="1" dirty="0" smtClean="0">
                <a:solidFill>
                  <a:schemeClr val="tx1"/>
                </a:solidFill>
              </a:rPr>
              <a:t>.</a:t>
            </a:r>
          </a:p>
          <a:p>
            <a:pPr algn="l"/>
            <a:endParaRPr lang="sk-SK" dirty="0">
              <a:solidFill>
                <a:schemeClr val="tx1"/>
              </a:solidFill>
            </a:endParaRPr>
          </a:p>
          <a:p>
            <a:pPr algn="l"/>
            <a:r>
              <a:rPr lang="sk-SK" dirty="0">
                <a:solidFill>
                  <a:schemeClr val="tx1"/>
                </a:solidFill>
              </a:rPr>
              <a:t>2</a:t>
            </a:r>
            <a:r>
              <a:rPr lang="sk-SK" sz="2400" dirty="0">
                <a:solidFill>
                  <a:schemeClr val="tx1"/>
                </a:solidFill>
              </a:rPr>
              <a:t>, </a:t>
            </a:r>
            <a:r>
              <a:rPr lang="sk-SK" sz="2400" b="1" dirty="0">
                <a:solidFill>
                  <a:srgbClr val="C00000"/>
                </a:solidFill>
              </a:rPr>
              <a:t>čo a prečo chcem</a:t>
            </a:r>
            <a:r>
              <a:rPr lang="sk-SK" dirty="0">
                <a:solidFill>
                  <a:schemeClr val="tx1"/>
                </a:solidFill>
              </a:rPr>
              <a:t>: </a:t>
            </a:r>
            <a:r>
              <a:rPr lang="sk-SK" b="1" dirty="0">
                <a:solidFill>
                  <a:schemeClr val="tx1"/>
                </a:solidFill>
              </a:rPr>
              <a:t>sem zahŕňame oblasť postojov, hodnôt, </a:t>
            </a:r>
            <a:r>
              <a:rPr lang="sk-SK" b="1" dirty="0" smtClean="0">
                <a:solidFill>
                  <a:schemeClr val="tx1"/>
                </a:solidFill>
              </a:rPr>
              <a:t> </a:t>
            </a:r>
          </a:p>
          <a:p>
            <a:pPr algn="l"/>
            <a:r>
              <a:rPr lang="sk-SK" b="1" dirty="0">
                <a:solidFill>
                  <a:schemeClr val="tx1"/>
                </a:solidFill>
              </a:rPr>
              <a:t> </a:t>
            </a:r>
            <a:r>
              <a:rPr lang="sk-SK" b="1" dirty="0" smtClean="0">
                <a:solidFill>
                  <a:schemeClr val="tx1"/>
                </a:solidFill>
              </a:rPr>
              <a:t>     motívov</a:t>
            </a:r>
            <a:r>
              <a:rPr lang="sk-SK" b="1" dirty="0">
                <a:solidFill>
                  <a:schemeClr val="tx1"/>
                </a:solidFill>
              </a:rPr>
              <a:t>, </a:t>
            </a:r>
            <a:r>
              <a:rPr lang="sk-SK" b="1" dirty="0" smtClean="0">
                <a:solidFill>
                  <a:schemeClr val="tx1"/>
                </a:solidFill>
              </a:rPr>
              <a:t> želaní </a:t>
            </a:r>
            <a:r>
              <a:rPr lang="sk-SK" b="1" dirty="0">
                <a:solidFill>
                  <a:schemeClr val="tx1"/>
                </a:solidFill>
              </a:rPr>
              <a:t>a snažení</a:t>
            </a:r>
            <a:r>
              <a:rPr lang="sk-SK" b="1" dirty="0" smtClean="0">
                <a:solidFill>
                  <a:schemeClr val="tx1"/>
                </a:solidFill>
              </a:rPr>
              <a:t>.</a:t>
            </a:r>
          </a:p>
          <a:p>
            <a:pPr algn="l"/>
            <a:endParaRPr lang="sk-SK" dirty="0">
              <a:solidFill>
                <a:schemeClr val="tx1"/>
              </a:solidFill>
            </a:endParaRPr>
          </a:p>
          <a:p>
            <a:pPr algn="l"/>
            <a:r>
              <a:rPr lang="sk-SK" dirty="0">
                <a:solidFill>
                  <a:schemeClr val="tx1"/>
                </a:solidFill>
              </a:rPr>
              <a:t>3, </a:t>
            </a:r>
            <a:r>
              <a:rPr lang="sk-SK" sz="2400" dirty="0">
                <a:solidFill>
                  <a:srgbClr val="C00000"/>
                </a:solidFill>
              </a:rPr>
              <a:t>a</a:t>
            </a:r>
            <a:r>
              <a:rPr lang="sk-SK" sz="2400" b="1" dirty="0">
                <a:solidFill>
                  <a:srgbClr val="C00000"/>
                </a:solidFill>
              </a:rPr>
              <a:t>ký skutočne som</a:t>
            </a:r>
            <a:r>
              <a:rPr lang="sk-SK" dirty="0">
                <a:solidFill>
                  <a:schemeClr val="tx1"/>
                </a:solidFill>
              </a:rPr>
              <a:t>: </a:t>
            </a:r>
            <a:r>
              <a:rPr lang="sk-SK" b="1" dirty="0">
                <a:solidFill>
                  <a:schemeClr val="tx1"/>
                </a:solidFill>
              </a:rPr>
              <a:t>tento okruh sa dotýka oblasti postojov, záujmov, </a:t>
            </a:r>
            <a:r>
              <a:rPr lang="sk-SK" b="1" dirty="0" smtClean="0">
                <a:solidFill>
                  <a:schemeClr val="tx1"/>
                </a:solidFill>
              </a:rPr>
              <a:t>životnej orientácie,   </a:t>
            </a:r>
            <a:r>
              <a:rPr lang="sk-SK" b="1" dirty="0">
                <a:solidFill>
                  <a:schemeClr val="tx1"/>
                </a:solidFill>
              </a:rPr>
              <a:t>štruktúry a dynamiky </a:t>
            </a:r>
            <a:r>
              <a:rPr lang="sk-SK" b="1" dirty="0" smtClean="0">
                <a:solidFill>
                  <a:schemeClr val="tx1"/>
                </a:solidFill>
              </a:rPr>
              <a:t>osobnosti.</a:t>
            </a:r>
            <a:endParaRPr lang="sk-SK" b="1" dirty="0">
              <a:solidFill>
                <a:schemeClr val="tx1"/>
              </a:solidFill>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83968" y="5517232"/>
            <a:ext cx="990600" cy="11620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23928" y="1412776"/>
            <a:ext cx="1247775" cy="72008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312667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alpha val="81000"/>
          </a:schemeClr>
        </a:solidFill>
        <a:effectLst/>
      </p:bgPr>
    </p:bg>
    <p:spTree>
      <p:nvGrpSpPr>
        <p:cNvPr id="1" name=""/>
        <p:cNvGrpSpPr/>
        <p:nvPr/>
      </p:nvGrpSpPr>
      <p:grpSpPr>
        <a:xfrm>
          <a:off x="0" y="0"/>
          <a:ext cx="0" cy="0"/>
          <a:chOff x="0" y="0"/>
          <a:chExt cx="0" cy="0"/>
        </a:xfrm>
      </p:grpSpPr>
      <p:sp>
        <p:nvSpPr>
          <p:cNvPr id="3" name="Nadpis 2"/>
          <p:cNvSpPr>
            <a:spLocks noGrp="1"/>
          </p:cNvSpPr>
          <p:nvPr>
            <p:ph type="title"/>
          </p:nvPr>
        </p:nvSpPr>
        <p:spPr>
          <a:xfrm>
            <a:off x="457200" y="338328"/>
            <a:ext cx="8229600" cy="642400"/>
          </a:xfrm>
        </p:spPr>
        <p:txBody>
          <a:bodyPr>
            <a:normAutofit/>
          </a:bodyPr>
          <a:lstStyle/>
          <a:p>
            <a:r>
              <a:rPr lang="sk-SK" sz="3200" b="1" dirty="0" smtClean="0">
                <a:solidFill>
                  <a:schemeClr val="tx1"/>
                </a:solidFill>
              </a:rPr>
              <a:t>JOHARI  OKNO</a:t>
            </a:r>
            <a:endParaRPr lang="sk-SK" sz="3200" b="1" dirty="0">
              <a:solidFill>
                <a:schemeClr val="tx1"/>
              </a:solidFill>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1268760"/>
            <a:ext cx="7488832" cy="5040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429033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var vlnenia">
  <a:themeElements>
    <a:clrScheme name="Modul">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Tvar vlneni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var vlneni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1_Tvar vlnenia">
  <a:themeElements>
    <a:clrScheme name="Tvar vlneni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Tvar vlneni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var vlneni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904</TotalTime>
  <Words>1835</Words>
  <Application>Microsoft Office PowerPoint</Application>
  <PresentationFormat>Prezentácia na obrazovke (4:3)</PresentationFormat>
  <Paragraphs>607</Paragraphs>
  <Slides>63</Slides>
  <Notes>2</Notes>
  <HiddenSlides>0</HiddenSlides>
  <MMClips>0</MMClips>
  <ScaleCrop>false</ScaleCrop>
  <HeadingPairs>
    <vt:vector size="6" baseType="variant">
      <vt:variant>
        <vt:lpstr>Motív</vt:lpstr>
      </vt:variant>
      <vt:variant>
        <vt:i4>2</vt:i4>
      </vt:variant>
      <vt:variant>
        <vt:lpstr>Vložené servery OLE</vt:lpstr>
      </vt:variant>
      <vt:variant>
        <vt:i4>1</vt:i4>
      </vt:variant>
      <vt:variant>
        <vt:lpstr>Nadpisy snímok</vt:lpstr>
      </vt:variant>
      <vt:variant>
        <vt:i4>63</vt:i4>
      </vt:variant>
    </vt:vector>
  </HeadingPairs>
  <TitlesOfParts>
    <vt:vector size="66" baseType="lpstr">
      <vt:lpstr>Tvar vlnenia</vt:lpstr>
      <vt:lpstr>1_Tvar vlnenia</vt:lpstr>
      <vt:lpstr>Dokument</vt:lpstr>
      <vt:lpstr>Skupinový koučing</vt:lpstr>
      <vt:lpstr> 5. skupinové stretnutie  Moje silné stránky II /Sebahodnotenie </vt:lpstr>
      <vt:lpstr>Sebapoznávanie a sebahodnotenie</vt:lpstr>
      <vt:lpstr>Sebapoznanie</vt:lpstr>
      <vt:lpstr>Chyby pri sebapoznávaní</vt:lpstr>
      <vt:lpstr>Sebapoznávanie -sebahodnotenie</vt:lpstr>
      <vt:lpstr>Sebapoznanie,  sebahodnotenie  a sebaobraz   </vt:lpstr>
      <vt:lpstr>3 druhy otázok, na ktoré si človek odpovedá:</vt:lpstr>
      <vt:lpstr>JOHARI  OKNO</vt:lpstr>
      <vt:lpstr>Johari schéma</vt:lpstr>
      <vt:lpstr>Snímka 11</vt:lpstr>
      <vt:lpstr>Snímka 12</vt:lpstr>
      <vt:lpstr>Snímka 13</vt:lpstr>
      <vt:lpstr>Charakteristika dominantných  oblastí :</vt:lpstr>
      <vt:lpstr>Snímka 15</vt:lpstr>
      <vt:lpstr>Snímka 16</vt:lpstr>
      <vt:lpstr>Snímka 17</vt:lpstr>
      <vt:lpstr>Snímka 18</vt:lpstr>
      <vt:lpstr>Spätná väzba  je  DAR </vt:lpstr>
      <vt:lpstr>Spätná väzba               Kritika       </vt:lpstr>
      <vt:lpstr>Dávajúci -  spätnú   väzbu :</vt:lpstr>
      <vt:lpstr>Prijímajúci -  spätnú   väzbu :</vt:lpstr>
      <vt:lpstr>Snímka 23</vt:lpstr>
      <vt:lpstr>Porovnať vlastné hodnotenie samého seba s obrazom, ktorý si o mne vytvárajú ostatní</vt:lpstr>
      <vt:lpstr>„V pracovnom materiáli nájdete zoznam desiatich protikladných vlastností.  Napíšte si navrch Vaše meno a potom zhodnoťte sami seba v poslednom stĺpci MOJE HODNOTENIE  na škále od 1 do 7 podľa uvedeného vysvetlenia.  Následne preložte papier dozadu, tak, aby Vaše hodnotenie nikto nemohol vidieť.“ </vt:lpstr>
      <vt:lpstr>Snímka 26</vt:lpstr>
      <vt:lpstr>Snímka 27</vt:lpstr>
      <vt:lpstr>Snímka 28</vt:lpstr>
      <vt:lpstr>„Rob to, čo najlepšie vieš“</vt:lpstr>
      <vt:lpstr>Typy osobnosti</vt:lpstr>
      <vt:lpstr>Snímka 31</vt:lpstr>
      <vt:lpstr>Cholerik</vt:lpstr>
      <vt:lpstr>Melancholik</vt:lpstr>
      <vt:lpstr>pasívny                 obozretný rozvážny                     zmierlivý ovláda sa spoľahlivý               vyrovnaný pokojný                        cieľavedomý spokojný so životom priateľský                    vtipný  </vt:lpstr>
      <vt:lpstr>spoločenský              prístupný zhovorčivý        bezstarostný nenútený                  čulý optimista      zvedavý dobrý vodca duša spoločnosti obľúbený a trúfalý</vt:lpstr>
      <vt:lpstr>Ako komunikujeme s okolitým svetom a kam usmerňujeme svoju energiu.        –––––––––––––––––––––––––––––––––––I––––––––––––––––––––––––––––––––––– Extroverzia ( E )                                                                                                                                                                                     Introverzia ( I )    Aký druh informácie si prirodzene všímame a vnímame.      –––––––––––––––––––––––––––––––––––I––––––––––––––––––––––––––––––––––– Zmyslovosť ( Z )                                          Intuitívnosť( N )      Ako sa rozhodujeme.      –––––––––––––––––––––––––––––––––––I––––––––––––––––––––––––––––––––––– Rozumovosť ( R )                                                                                                                                                                                         Citovosť ( C )    Či preferujeme štrukturovaný alebo spontánnejší spôsob života.        –––––––––––––––––––––––––––––––––––I–––––––––––––––––––––––––––––––––––   Uvážlivosť ( U )      Vnímavosť ( V ) </vt:lpstr>
      <vt:lpstr>Introvert -zameriava sa na svoje vnútro - energiu si dobíja sám -  vyhýba sa centru spoločnosti</vt:lpstr>
      <vt:lpstr>Zmyslový -sústreďuje sa na to, čo sa dá vidieť,počuť,cítiť,čuchať,ochutnať - orientujú sa na prítomnosť potrebuje mapu, návod -------------</vt:lpstr>
      <vt:lpstr>Rozumový typ - rozhodnutia, ktoré dávajú logický zmysel - skvele logicky uvažujú -podávajú pravdivé a neskreslené názory</vt:lpstr>
      <vt:lpstr>Uvážlivý typ -uprednostňuje svoju rozvážnosť -usporiadaný spôsob života -život –organizovaný, plánovaný, usporiadaný ---------</vt:lpstr>
      <vt:lpstr>Snímka 41</vt:lpstr>
      <vt:lpstr>Snímka 42</vt:lpstr>
      <vt:lpstr>Snímka 43</vt:lpstr>
      <vt:lpstr>Snímka 44</vt:lpstr>
      <vt:lpstr>16 typov osobnosti</vt:lpstr>
      <vt:lpstr>Výmenný obchod</vt:lpstr>
      <vt:lpstr>Snímka 47</vt:lpstr>
      <vt:lpstr>Snímka 48</vt:lpstr>
      <vt:lpstr>Snímka 49</vt:lpstr>
      <vt:lpstr>MOJE AKTIVITY – Môj deň</vt:lpstr>
      <vt:lpstr>Snímka 51</vt:lpstr>
      <vt:lpstr>Snímka 52</vt:lpstr>
      <vt:lpstr>Snímka 53</vt:lpstr>
      <vt:lpstr>Snímka 54</vt:lpstr>
      <vt:lpstr>Snímka 55</vt:lpstr>
      <vt:lpstr>Snímka 56</vt:lpstr>
      <vt:lpstr>Snímka 57</vt:lpstr>
      <vt:lpstr>PLÁN CESTY </vt:lpstr>
      <vt:lpstr>Snímka 59</vt:lpstr>
      <vt:lpstr>Snímka 60</vt:lpstr>
      <vt:lpstr>Snímka 61</vt:lpstr>
      <vt:lpstr>Snímka 62</vt:lpstr>
      <vt:lpstr>Snímka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JOHARI   OKNO    /Joachim Luft  a Hary Ingham/   interpersonálna komunikácia</dc:title>
  <dc:creator>Balogová Janka</dc:creator>
  <cp:lastModifiedBy>Milan</cp:lastModifiedBy>
  <cp:revision>90</cp:revision>
  <cp:lastPrinted>2019-02-27T10:53:39Z</cp:lastPrinted>
  <dcterms:created xsi:type="dcterms:W3CDTF">2016-04-28T09:46:59Z</dcterms:created>
  <dcterms:modified xsi:type="dcterms:W3CDTF">2019-03-03T20:54:08Z</dcterms:modified>
</cp:coreProperties>
</file>