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6" r:id="rId1"/>
  </p:sldMasterIdLst>
  <p:notesMasterIdLst>
    <p:notesMasterId r:id="rId13"/>
  </p:notesMasterIdLst>
  <p:sldIdLst>
    <p:sldId id="256" r:id="rId2"/>
    <p:sldId id="261" r:id="rId3"/>
    <p:sldId id="265" r:id="rId4"/>
    <p:sldId id="257" r:id="rId5"/>
    <p:sldId id="266" r:id="rId6"/>
    <p:sldId id="267" r:id="rId7"/>
    <p:sldId id="270" r:id="rId8"/>
    <p:sldId id="271" r:id="rId9"/>
    <p:sldId id="268" r:id="rId10"/>
    <p:sldId id="263"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F3C"/>
    <a:srgbClr val="F58D01"/>
    <a:srgbClr val="006699"/>
    <a:srgbClr val="E8402E"/>
    <a:srgbClr val="000000"/>
    <a:srgbClr val="990000"/>
    <a:srgbClr val="0B3261"/>
    <a:srgbClr val="46454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6" autoAdjust="0"/>
    <p:restoredTop sz="86473" autoAdjust="0"/>
  </p:normalViewPr>
  <p:slideViewPr>
    <p:cSldViewPr>
      <p:cViewPr>
        <p:scale>
          <a:sx n="101" d="100"/>
          <a:sy n="101" d="100"/>
        </p:scale>
        <p:origin x="-852" y="7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1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014EE-AAEE-4A92-836E-70D4280497A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sk-SK"/>
        </a:p>
      </dgm:t>
    </dgm:pt>
    <dgm:pt modelId="{909BD5EE-37AD-4E9E-B9C6-64BCB5274000}">
      <dgm:prSet phldrT="[Text]"/>
      <dgm:spPr>
        <a:solidFill>
          <a:srgbClr val="006699"/>
        </a:solidFill>
      </dgm:spPr>
      <dgm:t>
        <a:bodyPr/>
        <a:lstStyle/>
        <a:p>
          <a:r>
            <a:rPr lang="sk-SK" b="1" dirty="0" smtClean="0"/>
            <a:t>Zručnosti pre riadenie kariéry</a:t>
          </a:r>
          <a:endParaRPr lang="sk-SK" b="1" dirty="0"/>
        </a:p>
      </dgm:t>
    </dgm:pt>
    <dgm:pt modelId="{A9A12CE2-C8BD-4FAF-8C0D-C233F84ABEE2}" type="parTrans" cxnId="{D87CF966-7A6A-4E2E-B0D6-BE5B5C39AFFC}">
      <dgm:prSet/>
      <dgm:spPr/>
      <dgm:t>
        <a:bodyPr/>
        <a:lstStyle/>
        <a:p>
          <a:endParaRPr lang="sk-SK"/>
        </a:p>
      </dgm:t>
    </dgm:pt>
    <dgm:pt modelId="{D7C1EB05-27AE-4A55-8B08-C333EFDCE955}" type="sibTrans" cxnId="{D87CF966-7A6A-4E2E-B0D6-BE5B5C39AFFC}">
      <dgm:prSet/>
      <dgm:spPr/>
      <dgm:t>
        <a:bodyPr/>
        <a:lstStyle/>
        <a:p>
          <a:endParaRPr lang="sk-SK"/>
        </a:p>
      </dgm:t>
    </dgm:pt>
    <dgm:pt modelId="{6405D8B6-B58A-4B92-8A40-C9296582B0C6}">
      <dgm:prSet phldrT="[Text]"/>
      <dgm:spPr>
        <a:solidFill>
          <a:srgbClr val="F58D01"/>
        </a:solidFill>
      </dgm:spPr>
      <dgm:t>
        <a:bodyPr/>
        <a:lstStyle/>
        <a:p>
          <a:r>
            <a:rPr lang="sk-SK" dirty="0" smtClean="0"/>
            <a:t>Konfrontovať osobné charakteristiky s charakteristikami povolania</a:t>
          </a:r>
          <a:endParaRPr lang="sk-SK" dirty="0"/>
        </a:p>
      </dgm:t>
    </dgm:pt>
    <dgm:pt modelId="{D41E6813-D29F-45A1-BB12-F0DBDCC8768E}" type="parTrans" cxnId="{A2BE04FD-C468-41F0-866C-84E728F0F73E}">
      <dgm:prSet/>
      <dgm:spPr/>
      <dgm:t>
        <a:bodyPr/>
        <a:lstStyle/>
        <a:p>
          <a:endParaRPr lang="sk-SK"/>
        </a:p>
      </dgm:t>
    </dgm:pt>
    <dgm:pt modelId="{4D2E42F3-388D-489D-BB16-7C28BA008CD6}" type="sibTrans" cxnId="{A2BE04FD-C468-41F0-866C-84E728F0F73E}">
      <dgm:prSet/>
      <dgm:spPr/>
      <dgm:t>
        <a:bodyPr/>
        <a:lstStyle/>
        <a:p>
          <a:endParaRPr lang="sk-SK"/>
        </a:p>
      </dgm:t>
    </dgm:pt>
    <dgm:pt modelId="{0D7087AC-DEE8-4617-B25B-75B1D9969E9A}">
      <dgm:prSet phldrT="[Text]"/>
      <dgm:spPr>
        <a:solidFill>
          <a:srgbClr val="C00000"/>
        </a:solidFill>
      </dgm:spPr>
      <dgm:t>
        <a:bodyPr/>
        <a:lstStyle/>
        <a:p>
          <a:r>
            <a:rPr lang="sk-SK" dirty="0" smtClean="0"/>
            <a:t>Vyhľadávať informácie o trhu práce a o vzdelávaní</a:t>
          </a:r>
          <a:endParaRPr lang="sk-SK" dirty="0"/>
        </a:p>
      </dgm:t>
    </dgm:pt>
    <dgm:pt modelId="{40EC6F2B-43E0-4971-88D3-7CA7144FAC4F}" type="parTrans" cxnId="{F78B9800-B7C3-4E51-91A2-C6479A0E9DF0}">
      <dgm:prSet/>
      <dgm:spPr/>
      <dgm:t>
        <a:bodyPr/>
        <a:lstStyle/>
        <a:p>
          <a:endParaRPr lang="sk-SK"/>
        </a:p>
      </dgm:t>
    </dgm:pt>
    <dgm:pt modelId="{515013CB-FC8F-4E65-983D-14A46F81E501}" type="sibTrans" cxnId="{F78B9800-B7C3-4E51-91A2-C6479A0E9DF0}">
      <dgm:prSet/>
      <dgm:spPr/>
      <dgm:t>
        <a:bodyPr/>
        <a:lstStyle/>
        <a:p>
          <a:endParaRPr lang="sk-SK"/>
        </a:p>
      </dgm:t>
    </dgm:pt>
    <dgm:pt modelId="{03CB9DDF-757F-4A79-9432-90A8636061A5}">
      <dgm:prSet phldrT="[Text]"/>
      <dgm:spPr>
        <a:solidFill>
          <a:srgbClr val="7030A0"/>
        </a:solidFill>
      </dgm:spPr>
      <dgm:t>
        <a:bodyPr/>
        <a:lstStyle/>
        <a:p>
          <a:r>
            <a:rPr lang="sk-SK" dirty="0" smtClean="0"/>
            <a:t>Vypracovať rôznorodé alternatívy zamestnania</a:t>
          </a:r>
        </a:p>
      </dgm:t>
    </dgm:pt>
    <dgm:pt modelId="{F2015E3E-327D-4A6C-A0D9-D74389A9507E}" type="parTrans" cxnId="{1CC383EF-A5D6-48FA-B50C-8383D481DFBE}">
      <dgm:prSet/>
      <dgm:spPr/>
      <dgm:t>
        <a:bodyPr/>
        <a:lstStyle/>
        <a:p>
          <a:endParaRPr lang="sk-SK"/>
        </a:p>
      </dgm:t>
    </dgm:pt>
    <dgm:pt modelId="{20BA2E22-562B-418C-8045-E626BBD3CB9E}" type="sibTrans" cxnId="{1CC383EF-A5D6-48FA-B50C-8383D481DFBE}">
      <dgm:prSet/>
      <dgm:spPr/>
      <dgm:t>
        <a:bodyPr/>
        <a:lstStyle/>
        <a:p>
          <a:endParaRPr lang="sk-SK"/>
        </a:p>
      </dgm:t>
    </dgm:pt>
    <dgm:pt modelId="{6CA0B19C-8753-4AAC-AB12-5C0B7B37CCFA}">
      <dgm:prSet phldrT="[Text]"/>
      <dgm:spPr>
        <a:solidFill>
          <a:srgbClr val="009F3C"/>
        </a:solidFill>
      </dgm:spPr>
      <dgm:t>
        <a:bodyPr/>
        <a:lstStyle/>
        <a:p>
          <a:r>
            <a:rPr lang="sk-SK" dirty="0" smtClean="0"/>
            <a:t>Určiť priority medzi viacerými alternatívami</a:t>
          </a:r>
        </a:p>
      </dgm:t>
    </dgm:pt>
    <dgm:pt modelId="{01E8203D-53B5-4993-9E90-3E705FFA33CE}" type="parTrans" cxnId="{1A6F8EBC-8175-4D01-8A70-6BBEB8D19FBE}">
      <dgm:prSet/>
      <dgm:spPr/>
      <dgm:t>
        <a:bodyPr/>
        <a:lstStyle/>
        <a:p>
          <a:endParaRPr lang="sk-SK"/>
        </a:p>
      </dgm:t>
    </dgm:pt>
    <dgm:pt modelId="{F451C55C-68A0-4D28-8E91-FBFB51CA929A}" type="sibTrans" cxnId="{1A6F8EBC-8175-4D01-8A70-6BBEB8D19FBE}">
      <dgm:prSet/>
      <dgm:spPr/>
      <dgm:t>
        <a:bodyPr/>
        <a:lstStyle/>
        <a:p>
          <a:endParaRPr lang="sk-SK"/>
        </a:p>
      </dgm:t>
    </dgm:pt>
    <dgm:pt modelId="{D32DEA10-9A14-4F7A-8AF4-83415B426B4C}">
      <dgm:prSet/>
      <dgm:spPr>
        <a:solidFill>
          <a:srgbClr val="F58D01"/>
        </a:solidFill>
      </dgm:spPr>
      <dgm:t>
        <a:bodyPr/>
        <a:lstStyle/>
        <a:p>
          <a:r>
            <a:rPr lang="sk-SK" dirty="0" smtClean="0"/>
            <a:t>Pomenovať vlastné skúsenosti a zdôvodniť profesijné rozhodnutia</a:t>
          </a:r>
        </a:p>
      </dgm:t>
    </dgm:pt>
    <dgm:pt modelId="{5F652041-C4A6-4367-9F56-B9F05B93C07B}" type="parTrans" cxnId="{9438E705-B118-46E3-9CE9-BE27A070C0C4}">
      <dgm:prSet/>
      <dgm:spPr/>
      <dgm:t>
        <a:bodyPr/>
        <a:lstStyle/>
        <a:p>
          <a:endParaRPr lang="sk-SK"/>
        </a:p>
      </dgm:t>
    </dgm:pt>
    <dgm:pt modelId="{539E5F34-037D-48F5-A665-F977A1F6B057}" type="sibTrans" cxnId="{9438E705-B118-46E3-9CE9-BE27A070C0C4}">
      <dgm:prSet/>
      <dgm:spPr/>
      <dgm:t>
        <a:bodyPr/>
        <a:lstStyle/>
        <a:p>
          <a:endParaRPr lang="sk-SK"/>
        </a:p>
      </dgm:t>
    </dgm:pt>
    <dgm:pt modelId="{4661D765-EF18-4D89-8927-0D7E59DBCC78}">
      <dgm:prSet/>
      <dgm:spPr>
        <a:solidFill>
          <a:srgbClr val="C00000"/>
        </a:solidFill>
      </dgm:spPr>
      <dgm:t>
        <a:bodyPr/>
        <a:lstStyle/>
        <a:p>
          <a:r>
            <a:rPr lang="sk-SK" dirty="0" smtClean="0"/>
            <a:t>Vypracovať a adaptovať akčný plán</a:t>
          </a:r>
        </a:p>
      </dgm:t>
    </dgm:pt>
    <dgm:pt modelId="{A11E7935-06C3-4B96-800D-537CDAF6E7A1}" type="parTrans" cxnId="{3CF360F2-27B9-489A-87AA-CBE57240BAE3}">
      <dgm:prSet/>
      <dgm:spPr/>
      <dgm:t>
        <a:bodyPr/>
        <a:lstStyle/>
        <a:p>
          <a:endParaRPr lang="sk-SK"/>
        </a:p>
      </dgm:t>
    </dgm:pt>
    <dgm:pt modelId="{A0A5E0F1-AB67-4ED4-87CA-96D6C2875CE2}" type="sibTrans" cxnId="{3CF360F2-27B9-489A-87AA-CBE57240BAE3}">
      <dgm:prSet/>
      <dgm:spPr/>
      <dgm:t>
        <a:bodyPr/>
        <a:lstStyle/>
        <a:p>
          <a:endParaRPr lang="sk-SK"/>
        </a:p>
      </dgm:t>
    </dgm:pt>
    <dgm:pt modelId="{72F8FF62-F7FE-46C1-9883-33B0948D324E}">
      <dgm:prSet/>
      <dgm:spPr>
        <a:solidFill>
          <a:schemeClr val="accent3">
            <a:lumMod val="75000"/>
          </a:schemeClr>
        </a:solidFill>
      </dgm:spPr>
      <dgm:t>
        <a:bodyPr/>
        <a:lstStyle/>
        <a:p>
          <a:r>
            <a:rPr lang="sk-SK" dirty="0" smtClean="0"/>
            <a:t>Nájsť vo svojom prostredí potrebnú podporu</a:t>
          </a:r>
        </a:p>
      </dgm:t>
    </dgm:pt>
    <dgm:pt modelId="{1BB66FC2-D52F-40D1-BCF6-B074170EB220}" type="parTrans" cxnId="{C7DFFF44-83A8-4B19-A15E-F173F8202499}">
      <dgm:prSet/>
      <dgm:spPr/>
      <dgm:t>
        <a:bodyPr/>
        <a:lstStyle/>
        <a:p>
          <a:endParaRPr lang="sk-SK"/>
        </a:p>
      </dgm:t>
    </dgm:pt>
    <dgm:pt modelId="{76D49268-758D-4F95-AFBD-35A7BEF35502}" type="sibTrans" cxnId="{C7DFFF44-83A8-4B19-A15E-F173F8202499}">
      <dgm:prSet/>
      <dgm:spPr/>
      <dgm:t>
        <a:bodyPr/>
        <a:lstStyle/>
        <a:p>
          <a:endParaRPr lang="sk-SK"/>
        </a:p>
      </dgm:t>
    </dgm:pt>
    <dgm:pt modelId="{DFDB569B-32FF-4A1B-BFD5-E575C53E3E1B}">
      <dgm:prSet/>
      <dgm:spPr>
        <a:solidFill>
          <a:srgbClr val="7030A0"/>
        </a:solidFill>
      </dgm:spPr>
      <dgm:t>
        <a:bodyPr/>
        <a:lstStyle/>
        <a:p>
          <a:r>
            <a:rPr lang="sk-SK" dirty="0" smtClean="0"/>
            <a:t>Využívať a rozširovať sieť kontaktov pre profesijné účely</a:t>
          </a:r>
        </a:p>
      </dgm:t>
    </dgm:pt>
    <dgm:pt modelId="{C9A9034C-FB89-4ACD-8464-E67516E2F553}" type="parTrans" cxnId="{1FFF08DC-CB2F-463C-A213-067368D4D145}">
      <dgm:prSet/>
      <dgm:spPr/>
      <dgm:t>
        <a:bodyPr/>
        <a:lstStyle/>
        <a:p>
          <a:endParaRPr lang="sk-SK"/>
        </a:p>
      </dgm:t>
    </dgm:pt>
    <dgm:pt modelId="{5DCCA2FE-0C5B-44F6-BFA9-0E7E5B4ACD22}" type="sibTrans" cxnId="{1FFF08DC-CB2F-463C-A213-067368D4D145}">
      <dgm:prSet/>
      <dgm:spPr/>
      <dgm:t>
        <a:bodyPr/>
        <a:lstStyle/>
        <a:p>
          <a:endParaRPr lang="sk-SK"/>
        </a:p>
      </dgm:t>
    </dgm:pt>
    <dgm:pt modelId="{CF963DE7-7B5E-4934-A4ED-CD2840198533}" type="pres">
      <dgm:prSet presAssocID="{B0A014EE-AAEE-4A92-836E-70D4280497A4}" presName="Name0" presStyleCnt="0">
        <dgm:presLayoutVars>
          <dgm:chMax val="1"/>
          <dgm:dir/>
          <dgm:animLvl val="ctr"/>
          <dgm:resizeHandles val="exact"/>
        </dgm:presLayoutVars>
      </dgm:prSet>
      <dgm:spPr/>
      <dgm:t>
        <a:bodyPr/>
        <a:lstStyle/>
        <a:p>
          <a:endParaRPr lang="sk-SK"/>
        </a:p>
      </dgm:t>
    </dgm:pt>
    <dgm:pt modelId="{38B1795C-59B5-44CD-96FE-8957D16DF0E4}" type="pres">
      <dgm:prSet presAssocID="{909BD5EE-37AD-4E9E-B9C6-64BCB5274000}" presName="centerShape" presStyleLbl="node0" presStyleIdx="0" presStyleCnt="1" custScaleX="147438" custScaleY="147438"/>
      <dgm:spPr/>
      <dgm:t>
        <a:bodyPr/>
        <a:lstStyle/>
        <a:p>
          <a:endParaRPr lang="sk-SK"/>
        </a:p>
      </dgm:t>
    </dgm:pt>
    <dgm:pt modelId="{A7CF4BE9-86AC-48DA-ADE8-84716D62B2C5}" type="pres">
      <dgm:prSet presAssocID="{6405D8B6-B58A-4B92-8A40-C9296582B0C6}" presName="node" presStyleLbl="node1" presStyleIdx="0" presStyleCnt="8" custScaleX="175522" custScaleY="175522">
        <dgm:presLayoutVars>
          <dgm:bulletEnabled val="1"/>
        </dgm:presLayoutVars>
      </dgm:prSet>
      <dgm:spPr/>
      <dgm:t>
        <a:bodyPr/>
        <a:lstStyle/>
        <a:p>
          <a:endParaRPr lang="sk-SK"/>
        </a:p>
      </dgm:t>
    </dgm:pt>
    <dgm:pt modelId="{BF35B7CA-2958-429B-9787-A4E385E628EF}" type="pres">
      <dgm:prSet presAssocID="{6405D8B6-B58A-4B92-8A40-C9296582B0C6}" presName="dummy" presStyleCnt="0"/>
      <dgm:spPr/>
    </dgm:pt>
    <dgm:pt modelId="{04115AB4-6E72-4557-971C-1C809B98E944}" type="pres">
      <dgm:prSet presAssocID="{4D2E42F3-388D-489D-BB16-7C28BA008CD6}" presName="sibTrans" presStyleLbl="sibTrans2D1" presStyleIdx="0" presStyleCnt="8"/>
      <dgm:spPr/>
      <dgm:t>
        <a:bodyPr/>
        <a:lstStyle/>
        <a:p>
          <a:endParaRPr lang="sk-SK"/>
        </a:p>
      </dgm:t>
    </dgm:pt>
    <dgm:pt modelId="{53DA6F09-281C-4962-B350-D4DBEDDACED6}" type="pres">
      <dgm:prSet presAssocID="{0D7087AC-DEE8-4617-B25B-75B1D9969E9A}" presName="node" presStyleLbl="node1" presStyleIdx="1" presStyleCnt="8" custScaleX="175522" custScaleY="175522">
        <dgm:presLayoutVars>
          <dgm:bulletEnabled val="1"/>
        </dgm:presLayoutVars>
      </dgm:prSet>
      <dgm:spPr/>
      <dgm:t>
        <a:bodyPr/>
        <a:lstStyle/>
        <a:p>
          <a:endParaRPr lang="sk-SK"/>
        </a:p>
      </dgm:t>
    </dgm:pt>
    <dgm:pt modelId="{4967364F-6004-445E-AC7E-B12DA3C37D20}" type="pres">
      <dgm:prSet presAssocID="{0D7087AC-DEE8-4617-B25B-75B1D9969E9A}" presName="dummy" presStyleCnt="0"/>
      <dgm:spPr/>
    </dgm:pt>
    <dgm:pt modelId="{3777006B-AD3A-493A-8FF0-DEB4640E0E95}" type="pres">
      <dgm:prSet presAssocID="{515013CB-FC8F-4E65-983D-14A46F81E501}" presName="sibTrans" presStyleLbl="sibTrans2D1" presStyleIdx="1" presStyleCnt="8"/>
      <dgm:spPr/>
      <dgm:t>
        <a:bodyPr/>
        <a:lstStyle/>
        <a:p>
          <a:endParaRPr lang="sk-SK"/>
        </a:p>
      </dgm:t>
    </dgm:pt>
    <dgm:pt modelId="{D97ECE3F-509B-4368-B010-272E6B33E589}" type="pres">
      <dgm:prSet presAssocID="{03CB9DDF-757F-4A79-9432-90A8636061A5}" presName="node" presStyleLbl="node1" presStyleIdx="2" presStyleCnt="8" custScaleX="175522" custScaleY="175522" custRadScaleRad="100491" custRadScaleInc="-18">
        <dgm:presLayoutVars>
          <dgm:bulletEnabled val="1"/>
        </dgm:presLayoutVars>
      </dgm:prSet>
      <dgm:spPr/>
      <dgm:t>
        <a:bodyPr/>
        <a:lstStyle/>
        <a:p>
          <a:endParaRPr lang="sk-SK"/>
        </a:p>
      </dgm:t>
    </dgm:pt>
    <dgm:pt modelId="{6A005466-990F-4FA4-BF6B-D51B80A746C4}" type="pres">
      <dgm:prSet presAssocID="{03CB9DDF-757F-4A79-9432-90A8636061A5}" presName="dummy" presStyleCnt="0"/>
      <dgm:spPr/>
    </dgm:pt>
    <dgm:pt modelId="{2F5F8896-EA9F-4F72-B284-948E27E19E93}" type="pres">
      <dgm:prSet presAssocID="{20BA2E22-562B-418C-8045-E626BBD3CB9E}" presName="sibTrans" presStyleLbl="sibTrans2D1" presStyleIdx="2" presStyleCnt="8"/>
      <dgm:spPr/>
      <dgm:t>
        <a:bodyPr/>
        <a:lstStyle/>
        <a:p>
          <a:endParaRPr lang="sk-SK"/>
        </a:p>
      </dgm:t>
    </dgm:pt>
    <dgm:pt modelId="{F6A9CECC-9DE5-4D02-B2B0-6203C567A445}" type="pres">
      <dgm:prSet presAssocID="{6CA0B19C-8753-4AAC-AB12-5C0B7B37CCFA}" presName="node" presStyleLbl="node1" presStyleIdx="3" presStyleCnt="8" custScaleX="175522" custScaleY="175522">
        <dgm:presLayoutVars>
          <dgm:bulletEnabled val="1"/>
        </dgm:presLayoutVars>
      </dgm:prSet>
      <dgm:spPr/>
      <dgm:t>
        <a:bodyPr/>
        <a:lstStyle/>
        <a:p>
          <a:endParaRPr lang="sk-SK"/>
        </a:p>
      </dgm:t>
    </dgm:pt>
    <dgm:pt modelId="{76744839-8DB7-4DDD-A416-BEB3B2445AFB}" type="pres">
      <dgm:prSet presAssocID="{6CA0B19C-8753-4AAC-AB12-5C0B7B37CCFA}" presName="dummy" presStyleCnt="0"/>
      <dgm:spPr/>
    </dgm:pt>
    <dgm:pt modelId="{42E467A5-5E6F-4D6E-B9D2-4BA196D085DA}" type="pres">
      <dgm:prSet presAssocID="{F451C55C-68A0-4D28-8E91-FBFB51CA929A}" presName="sibTrans" presStyleLbl="sibTrans2D1" presStyleIdx="3" presStyleCnt="8"/>
      <dgm:spPr/>
      <dgm:t>
        <a:bodyPr/>
        <a:lstStyle/>
        <a:p>
          <a:endParaRPr lang="sk-SK"/>
        </a:p>
      </dgm:t>
    </dgm:pt>
    <dgm:pt modelId="{C7E7A8E1-FAD9-41F5-99A0-57C5E482525D}" type="pres">
      <dgm:prSet presAssocID="{D32DEA10-9A14-4F7A-8AF4-83415B426B4C}" presName="node" presStyleLbl="node1" presStyleIdx="4" presStyleCnt="8" custScaleX="175522" custScaleY="175522" custRadScaleRad="102950" custRadScaleInc="-6303">
        <dgm:presLayoutVars>
          <dgm:bulletEnabled val="1"/>
        </dgm:presLayoutVars>
      </dgm:prSet>
      <dgm:spPr/>
      <dgm:t>
        <a:bodyPr/>
        <a:lstStyle/>
        <a:p>
          <a:endParaRPr lang="sk-SK"/>
        </a:p>
      </dgm:t>
    </dgm:pt>
    <dgm:pt modelId="{4414BB53-AF7D-4802-A3A1-4BD7A0D20E57}" type="pres">
      <dgm:prSet presAssocID="{D32DEA10-9A14-4F7A-8AF4-83415B426B4C}" presName="dummy" presStyleCnt="0"/>
      <dgm:spPr/>
    </dgm:pt>
    <dgm:pt modelId="{0E5FF6E5-CEED-4CFF-AB56-2E0969CBB0F1}" type="pres">
      <dgm:prSet presAssocID="{539E5F34-037D-48F5-A665-F977A1F6B057}" presName="sibTrans" presStyleLbl="sibTrans2D1" presStyleIdx="4" presStyleCnt="8"/>
      <dgm:spPr/>
      <dgm:t>
        <a:bodyPr/>
        <a:lstStyle/>
        <a:p>
          <a:endParaRPr lang="sk-SK"/>
        </a:p>
      </dgm:t>
    </dgm:pt>
    <dgm:pt modelId="{B3253C1E-9509-45ED-BD2F-FC6B4AA7782A}" type="pres">
      <dgm:prSet presAssocID="{4661D765-EF18-4D89-8927-0D7E59DBCC78}" presName="node" presStyleLbl="node1" presStyleIdx="5" presStyleCnt="8" custScaleX="175522" custScaleY="175522" custRadScaleRad="99974" custRadScaleInc="-4577">
        <dgm:presLayoutVars>
          <dgm:bulletEnabled val="1"/>
        </dgm:presLayoutVars>
      </dgm:prSet>
      <dgm:spPr/>
      <dgm:t>
        <a:bodyPr/>
        <a:lstStyle/>
        <a:p>
          <a:endParaRPr lang="sk-SK"/>
        </a:p>
      </dgm:t>
    </dgm:pt>
    <dgm:pt modelId="{2D05A885-1F08-4B01-BC00-53D1358AAFD9}" type="pres">
      <dgm:prSet presAssocID="{4661D765-EF18-4D89-8927-0D7E59DBCC78}" presName="dummy" presStyleCnt="0"/>
      <dgm:spPr/>
    </dgm:pt>
    <dgm:pt modelId="{EA156732-6B24-4CF7-B234-1B9664B96E28}" type="pres">
      <dgm:prSet presAssocID="{A0A5E0F1-AB67-4ED4-87CA-96D6C2875CE2}" presName="sibTrans" presStyleLbl="sibTrans2D1" presStyleIdx="5" presStyleCnt="8"/>
      <dgm:spPr/>
      <dgm:t>
        <a:bodyPr/>
        <a:lstStyle/>
        <a:p>
          <a:endParaRPr lang="sk-SK"/>
        </a:p>
      </dgm:t>
    </dgm:pt>
    <dgm:pt modelId="{C1F12B7E-43A7-44C8-AA58-9EBC2A83E419}" type="pres">
      <dgm:prSet presAssocID="{72F8FF62-F7FE-46C1-9883-33B0948D324E}" presName="node" presStyleLbl="node1" presStyleIdx="6" presStyleCnt="8" custScaleX="175522" custScaleY="175522">
        <dgm:presLayoutVars>
          <dgm:bulletEnabled val="1"/>
        </dgm:presLayoutVars>
      </dgm:prSet>
      <dgm:spPr/>
      <dgm:t>
        <a:bodyPr/>
        <a:lstStyle/>
        <a:p>
          <a:endParaRPr lang="sk-SK"/>
        </a:p>
      </dgm:t>
    </dgm:pt>
    <dgm:pt modelId="{F05D9B54-D4A2-424B-9280-06BA6A684497}" type="pres">
      <dgm:prSet presAssocID="{72F8FF62-F7FE-46C1-9883-33B0948D324E}" presName="dummy" presStyleCnt="0"/>
      <dgm:spPr/>
    </dgm:pt>
    <dgm:pt modelId="{7AE91521-C522-4715-9661-358D7FE3158C}" type="pres">
      <dgm:prSet presAssocID="{76D49268-758D-4F95-AFBD-35A7BEF35502}" presName="sibTrans" presStyleLbl="sibTrans2D1" presStyleIdx="6" presStyleCnt="8"/>
      <dgm:spPr/>
      <dgm:t>
        <a:bodyPr/>
        <a:lstStyle/>
        <a:p>
          <a:endParaRPr lang="sk-SK"/>
        </a:p>
      </dgm:t>
    </dgm:pt>
    <dgm:pt modelId="{8B63A885-A352-4A01-A63D-ACB5CAD94BC2}" type="pres">
      <dgm:prSet presAssocID="{DFDB569B-32FF-4A1B-BFD5-E575C53E3E1B}" presName="node" presStyleLbl="node1" presStyleIdx="7" presStyleCnt="8" custScaleX="175522" custScaleY="175522">
        <dgm:presLayoutVars>
          <dgm:bulletEnabled val="1"/>
        </dgm:presLayoutVars>
      </dgm:prSet>
      <dgm:spPr/>
      <dgm:t>
        <a:bodyPr/>
        <a:lstStyle/>
        <a:p>
          <a:endParaRPr lang="sk-SK"/>
        </a:p>
      </dgm:t>
    </dgm:pt>
    <dgm:pt modelId="{E1EC4785-79A1-4C83-891C-A77084150EC2}" type="pres">
      <dgm:prSet presAssocID="{DFDB569B-32FF-4A1B-BFD5-E575C53E3E1B}" presName="dummy" presStyleCnt="0"/>
      <dgm:spPr/>
    </dgm:pt>
    <dgm:pt modelId="{4B09D762-40AB-4A12-9572-560CF94BB1AF}" type="pres">
      <dgm:prSet presAssocID="{5DCCA2FE-0C5B-44F6-BFA9-0E7E5B4ACD22}" presName="sibTrans" presStyleLbl="sibTrans2D1" presStyleIdx="7" presStyleCnt="8"/>
      <dgm:spPr/>
      <dgm:t>
        <a:bodyPr/>
        <a:lstStyle/>
        <a:p>
          <a:endParaRPr lang="sk-SK"/>
        </a:p>
      </dgm:t>
    </dgm:pt>
  </dgm:ptLst>
  <dgm:cxnLst>
    <dgm:cxn modelId="{D205D377-698B-4804-BF3A-26B4E243B801}" type="presOf" srcId="{B0A014EE-AAEE-4A92-836E-70D4280497A4}" destId="{CF963DE7-7B5E-4934-A4ED-CD2840198533}" srcOrd="0" destOrd="0" presId="urn:microsoft.com/office/officeart/2005/8/layout/radial6"/>
    <dgm:cxn modelId="{1CC383EF-A5D6-48FA-B50C-8383D481DFBE}" srcId="{909BD5EE-37AD-4E9E-B9C6-64BCB5274000}" destId="{03CB9DDF-757F-4A79-9432-90A8636061A5}" srcOrd="2" destOrd="0" parTransId="{F2015E3E-327D-4A6C-A0D9-D74389A9507E}" sibTransId="{20BA2E22-562B-418C-8045-E626BBD3CB9E}"/>
    <dgm:cxn modelId="{F937BFDF-406B-4443-AA32-3E5C222B6B91}" type="presOf" srcId="{4D2E42F3-388D-489D-BB16-7C28BA008CD6}" destId="{04115AB4-6E72-4557-971C-1C809B98E944}" srcOrd="0" destOrd="0" presId="urn:microsoft.com/office/officeart/2005/8/layout/radial6"/>
    <dgm:cxn modelId="{DCE0D147-FE09-4860-9CD9-B5F054789B3F}" type="presOf" srcId="{DFDB569B-32FF-4A1B-BFD5-E575C53E3E1B}" destId="{8B63A885-A352-4A01-A63D-ACB5CAD94BC2}" srcOrd="0" destOrd="0" presId="urn:microsoft.com/office/officeart/2005/8/layout/radial6"/>
    <dgm:cxn modelId="{1A6F8EBC-8175-4D01-8A70-6BBEB8D19FBE}" srcId="{909BD5EE-37AD-4E9E-B9C6-64BCB5274000}" destId="{6CA0B19C-8753-4AAC-AB12-5C0B7B37CCFA}" srcOrd="3" destOrd="0" parTransId="{01E8203D-53B5-4993-9E90-3E705FFA33CE}" sibTransId="{F451C55C-68A0-4D28-8E91-FBFB51CA929A}"/>
    <dgm:cxn modelId="{3DA25EAF-70A4-43D5-8A78-2D8C2DF1F297}" type="presOf" srcId="{0D7087AC-DEE8-4617-B25B-75B1D9969E9A}" destId="{53DA6F09-281C-4962-B350-D4DBEDDACED6}" srcOrd="0" destOrd="0" presId="urn:microsoft.com/office/officeart/2005/8/layout/radial6"/>
    <dgm:cxn modelId="{89570AE6-821F-4442-A501-7AA90F41A068}" type="presOf" srcId="{03CB9DDF-757F-4A79-9432-90A8636061A5}" destId="{D97ECE3F-509B-4368-B010-272E6B33E589}" srcOrd="0" destOrd="0" presId="urn:microsoft.com/office/officeart/2005/8/layout/radial6"/>
    <dgm:cxn modelId="{F78B9800-B7C3-4E51-91A2-C6479A0E9DF0}" srcId="{909BD5EE-37AD-4E9E-B9C6-64BCB5274000}" destId="{0D7087AC-DEE8-4617-B25B-75B1D9969E9A}" srcOrd="1" destOrd="0" parTransId="{40EC6F2B-43E0-4971-88D3-7CA7144FAC4F}" sibTransId="{515013CB-FC8F-4E65-983D-14A46F81E501}"/>
    <dgm:cxn modelId="{C7DFFF44-83A8-4B19-A15E-F173F8202499}" srcId="{909BD5EE-37AD-4E9E-B9C6-64BCB5274000}" destId="{72F8FF62-F7FE-46C1-9883-33B0948D324E}" srcOrd="6" destOrd="0" parTransId="{1BB66FC2-D52F-40D1-BCF6-B074170EB220}" sibTransId="{76D49268-758D-4F95-AFBD-35A7BEF35502}"/>
    <dgm:cxn modelId="{A92A239C-C90E-4869-AB09-D8EBCC79E7F3}" type="presOf" srcId="{72F8FF62-F7FE-46C1-9883-33B0948D324E}" destId="{C1F12B7E-43A7-44C8-AA58-9EBC2A83E419}" srcOrd="0" destOrd="0" presId="urn:microsoft.com/office/officeart/2005/8/layout/radial6"/>
    <dgm:cxn modelId="{19319B37-F4EE-4BE7-B346-08CDBB4492DF}" type="presOf" srcId="{A0A5E0F1-AB67-4ED4-87CA-96D6C2875CE2}" destId="{EA156732-6B24-4CF7-B234-1B9664B96E28}" srcOrd="0" destOrd="0" presId="urn:microsoft.com/office/officeart/2005/8/layout/radial6"/>
    <dgm:cxn modelId="{62987510-E3FE-4621-A43A-B06395E6C453}" type="presOf" srcId="{6CA0B19C-8753-4AAC-AB12-5C0B7B37CCFA}" destId="{F6A9CECC-9DE5-4D02-B2B0-6203C567A445}" srcOrd="0" destOrd="0" presId="urn:microsoft.com/office/officeart/2005/8/layout/radial6"/>
    <dgm:cxn modelId="{21E03254-937A-498D-8327-705D218D8D22}" type="presOf" srcId="{20BA2E22-562B-418C-8045-E626BBD3CB9E}" destId="{2F5F8896-EA9F-4F72-B284-948E27E19E93}" srcOrd="0" destOrd="0" presId="urn:microsoft.com/office/officeart/2005/8/layout/radial6"/>
    <dgm:cxn modelId="{1DBADA59-57DD-44D0-BE77-D27DFFD5E491}" type="presOf" srcId="{5DCCA2FE-0C5B-44F6-BFA9-0E7E5B4ACD22}" destId="{4B09D762-40AB-4A12-9572-560CF94BB1AF}" srcOrd="0" destOrd="0" presId="urn:microsoft.com/office/officeart/2005/8/layout/radial6"/>
    <dgm:cxn modelId="{E2334EC6-7495-43C0-996B-8790959D09B9}" type="presOf" srcId="{F451C55C-68A0-4D28-8E91-FBFB51CA929A}" destId="{42E467A5-5E6F-4D6E-B9D2-4BA196D085DA}" srcOrd="0" destOrd="0" presId="urn:microsoft.com/office/officeart/2005/8/layout/radial6"/>
    <dgm:cxn modelId="{1FFF08DC-CB2F-463C-A213-067368D4D145}" srcId="{909BD5EE-37AD-4E9E-B9C6-64BCB5274000}" destId="{DFDB569B-32FF-4A1B-BFD5-E575C53E3E1B}" srcOrd="7" destOrd="0" parTransId="{C9A9034C-FB89-4ACD-8464-E67516E2F553}" sibTransId="{5DCCA2FE-0C5B-44F6-BFA9-0E7E5B4ACD22}"/>
    <dgm:cxn modelId="{3CF360F2-27B9-489A-87AA-CBE57240BAE3}" srcId="{909BD5EE-37AD-4E9E-B9C6-64BCB5274000}" destId="{4661D765-EF18-4D89-8927-0D7E59DBCC78}" srcOrd="5" destOrd="0" parTransId="{A11E7935-06C3-4B96-800D-537CDAF6E7A1}" sibTransId="{A0A5E0F1-AB67-4ED4-87CA-96D6C2875CE2}"/>
    <dgm:cxn modelId="{3EF2F71F-F4EC-49A6-8995-2F3E069AE40F}" type="presOf" srcId="{515013CB-FC8F-4E65-983D-14A46F81E501}" destId="{3777006B-AD3A-493A-8FF0-DEB4640E0E95}" srcOrd="0" destOrd="0" presId="urn:microsoft.com/office/officeart/2005/8/layout/radial6"/>
    <dgm:cxn modelId="{95731B5A-DB0C-46D8-857C-B631EB8461EE}" type="presOf" srcId="{76D49268-758D-4F95-AFBD-35A7BEF35502}" destId="{7AE91521-C522-4715-9661-358D7FE3158C}" srcOrd="0" destOrd="0" presId="urn:microsoft.com/office/officeart/2005/8/layout/radial6"/>
    <dgm:cxn modelId="{1D9C015F-DB85-492A-BBEC-AD818695B657}" type="presOf" srcId="{D32DEA10-9A14-4F7A-8AF4-83415B426B4C}" destId="{C7E7A8E1-FAD9-41F5-99A0-57C5E482525D}" srcOrd="0" destOrd="0" presId="urn:microsoft.com/office/officeart/2005/8/layout/radial6"/>
    <dgm:cxn modelId="{969F3D47-7B1F-4093-8BED-6D5FB7F668E8}" type="presOf" srcId="{6405D8B6-B58A-4B92-8A40-C9296582B0C6}" destId="{A7CF4BE9-86AC-48DA-ADE8-84716D62B2C5}" srcOrd="0" destOrd="0" presId="urn:microsoft.com/office/officeart/2005/8/layout/radial6"/>
    <dgm:cxn modelId="{9438E705-B118-46E3-9CE9-BE27A070C0C4}" srcId="{909BD5EE-37AD-4E9E-B9C6-64BCB5274000}" destId="{D32DEA10-9A14-4F7A-8AF4-83415B426B4C}" srcOrd="4" destOrd="0" parTransId="{5F652041-C4A6-4367-9F56-B9F05B93C07B}" sibTransId="{539E5F34-037D-48F5-A665-F977A1F6B057}"/>
    <dgm:cxn modelId="{A2BE04FD-C468-41F0-866C-84E728F0F73E}" srcId="{909BD5EE-37AD-4E9E-B9C6-64BCB5274000}" destId="{6405D8B6-B58A-4B92-8A40-C9296582B0C6}" srcOrd="0" destOrd="0" parTransId="{D41E6813-D29F-45A1-BB12-F0DBDCC8768E}" sibTransId="{4D2E42F3-388D-489D-BB16-7C28BA008CD6}"/>
    <dgm:cxn modelId="{44ECD79F-83B3-4306-8306-6423D71F936C}" type="presOf" srcId="{539E5F34-037D-48F5-A665-F977A1F6B057}" destId="{0E5FF6E5-CEED-4CFF-AB56-2E0969CBB0F1}" srcOrd="0" destOrd="0" presId="urn:microsoft.com/office/officeart/2005/8/layout/radial6"/>
    <dgm:cxn modelId="{D87CF966-7A6A-4E2E-B0D6-BE5B5C39AFFC}" srcId="{B0A014EE-AAEE-4A92-836E-70D4280497A4}" destId="{909BD5EE-37AD-4E9E-B9C6-64BCB5274000}" srcOrd="0" destOrd="0" parTransId="{A9A12CE2-C8BD-4FAF-8C0D-C233F84ABEE2}" sibTransId="{D7C1EB05-27AE-4A55-8B08-C333EFDCE955}"/>
    <dgm:cxn modelId="{EA46CA7D-1F1D-47A2-B214-E61FFD20E1E4}" type="presOf" srcId="{909BD5EE-37AD-4E9E-B9C6-64BCB5274000}" destId="{38B1795C-59B5-44CD-96FE-8957D16DF0E4}" srcOrd="0" destOrd="0" presId="urn:microsoft.com/office/officeart/2005/8/layout/radial6"/>
    <dgm:cxn modelId="{B1D8415B-B94A-484F-AA1E-0C708077BCD2}" type="presOf" srcId="{4661D765-EF18-4D89-8927-0D7E59DBCC78}" destId="{B3253C1E-9509-45ED-BD2F-FC6B4AA7782A}" srcOrd="0" destOrd="0" presId="urn:microsoft.com/office/officeart/2005/8/layout/radial6"/>
    <dgm:cxn modelId="{48B38A31-B8BF-471A-BAA6-D9E70CE3E973}" type="presParOf" srcId="{CF963DE7-7B5E-4934-A4ED-CD2840198533}" destId="{38B1795C-59B5-44CD-96FE-8957D16DF0E4}" srcOrd="0" destOrd="0" presId="urn:microsoft.com/office/officeart/2005/8/layout/radial6"/>
    <dgm:cxn modelId="{898D149B-715D-4B07-BB3F-647EF0FBC453}" type="presParOf" srcId="{CF963DE7-7B5E-4934-A4ED-CD2840198533}" destId="{A7CF4BE9-86AC-48DA-ADE8-84716D62B2C5}" srcOrd="1" destOrd="0" presId="urn:microsoft.com/office/officeart/2005/8/layout/radial6"/>
    <dgm:cxn modelId="{5D234FAF-2C95-4318-AB0E-03BA48060CE4}" type="presParOf" srcId="{CF963DE7-7B5E-4934-A4ED-CD2840198533}" destId="{BF35B7CA-2958-429B-9787-A4E385E628EF}" srcOrd="2" destOrd="0" presId="urn:microsoft.com/office/officeart/2005/8/layout/radial6"/>
    <dgm:cxn modelId="{A9F5A984-E54D-4808-A2E0-8C45BE2A4025}" type="presParOf" srcId="{CF963DE7-7B5E-4934-A4ED-CD2840198533}" destId="{04115AB4-6E72-4557-971C-1C809B98E944}" srcOrd="3" destOrd="0" presId="urn:microsoft.com/office/officeart/2005/8/layout/radial6"/>
    <dgm:cxn modelId="{A1574C9F-2758-44CE-9DAF-F5CE0CC69854}" type="presParOf" srcId="{CF963DE7-7B5E-4934-A4ED-CD2840198533}" destId="{53DA6F09-281C-4962-B350-D4DBEDDACED6}" srcOrd="4" destOrd="0" presId="urn:microsoft.com/office/officeart/2005/8/layout/radial6"/>
    <dgm:cxn modelId="{DD4C9BAB-D911-4AF9-83E3-54546B76FFA9}" type="presParOf" srcId="{CF963DE7-7B5E-4934-A4ED-CD2840198533}" destId="{4967364F-6004-445E-AC7E-B12DA3C37D20}" srcOrd="5" destOrd="0" presId="urn:microsoft.com/office/officeart/2005/8/layout/radial6"/>
    <dgm:cxn modelId="{8360DEBF-0A15-4EB2-BD06-EA4FA2126CFD}" type="presParOf" srcId="{CF963DE7-7B5E-4934-A4ED-CD2840198533}" destId="{3777006B-AD3A-493A-8FF0-DEB4640E0E95}" srcOrd="6" destOrd="0" presId="urn:microsoft.com/office/officeart/2005/8/layout/radial6"/>
    <dgm:cxn modelId="{0DA5FEA4-5914-49EB-AD2E-99ADB77B906F}" type="presParOf" srcId="{CF963DE7-7B5E-4934-A4ED-CD2840198533}" destId="{D97ECE3F-509B-4368-B010-272E6B33E589}" srcOrd="7" destOrd="0" presId="urn:microsoft.com/office/officeart/2005/8/layout/radial6"/>
    <dgm:cxn modelId="{537A83AF-20DE-44CB-9084-C4DE58413993}" type="presParOf" srcId="{CF963DE7-7B5E-4934-A4ED-CD2840198533}" destId="{6A005466-990F-4FA4-BF6B-D51B80A746C4}" srcOrd="8" destOrd="0" presId="urn:microsoft.com/office/officeart/2005/8/layout/radial6"/>
    <dgm:cxn modelId="{FBCA60FA-8859-48F8-BC57-7F25A1B0F2FA}" type="presParOf" srcId="{CF963DE7-7B5E-4934-A4ED-CD2840198533}" destId="{2F5F8896-EA9F-4F72-B284-948E27E19E93}" srcOrd="9" destOrd="0" presId="urn:microsoft.com/office/officeart/2005/8/layout/radial6"/>
    <dgm:cxn modelId="{6A4372C6-5955-4DBA-ADCE-7E9DF76B83BA}" type="presParOf" srcId="{CF963DE7-7B5E-4934-A4ED-CD2840198533}" destId="{F6A9CECC-9DE5-4D02-B2B0-6203C567A445}" srcOrd="10" destOrd="0" presId="urn:microsoft.com/office/officeart/2005/8/layout/radial6"/>
    <dgm:cxn modelId="{5AB9523C-B1F5-46E2-B3BF-F3464AAE38B9}" type="presParOf" srcId="{CF963DE7-7B5E-4934-A4ED-CD2840198533}" destId="{76744839-8DB7-4DDD-A416-BEB3B2445AFB}" srcOrd="11" destOrd="0" presId="urn:microsoft.com/office/officeart/2005/8/layout/radial6"/>
    <dgm:cxn modelId="{6E90AB52-904E-435D-9636-BD860EB796F7}" type="presParOf" srcId="{CF963DE7-7B5E-4934-A4ED-CD2840198533}" destId="{42E467A5-5E6F-4D6E-B9D2-4BA196D085DA}" srcOrd="12" destOrd="0" presId="urn:microsoft.com/office/officeart/2005/8/layout/radial6"/>
    <dgm:cxn modelId="{8E69F92E-F5AB-49AF-BB40-4FD30E764384}" type="presParOf" srcId="{CF963DE7-7B5E-4934-A4ED-CD2840198533}" destId="{C7E7A8E1-FAD9-41F5-99A0-57C5E482525D}" srcOrd="13" destOrd="0" presId="urn:microsoft.com/office/officeart/2005/8/layout/radial6"/>
    <dgm:cxn modelId="{7A9B1EE2-C26D-4C8E-BEA6-5365F8E0F13C}" type="presParOf" srcId="{CF963DE7-7B5E-4934-A4ED-CD2840198533}" destId="{4414BB53-AF7D-4802-A3A1-4BD7A0D20E57}" srcOrd="14" destOrd="0" presId="urn:microsoft.com/office/officeart/2005/8/layout/radial6"/>
    <dgm:cxn modelId="{CB0F0985-B6D3-43D3-AF96-85D6ECD7114B}" type="presParOf" srcId="{CF963DE7-7B5E-4934-A4ED-CD2840198533}" destId="{0E5FF6E5-CEED-4CFF-AB56-2E0969CBB0F1}" srcOrd="15" destOrd="0" presId="urn:microsoft.com/office/officeart/2005/8/layout/radial6"/>
    <dgm:cxn modelId="{0ABFB0BD-5370-41F5-9775-E518BD4B00BF}" type="presParOf" srcId="{CF963DE7-7B5E-4934-A4ED-CD2840198533}" destId="{B3253C1E-9509-45ED-BD2F-FC6B4AA7782A}" srcOrd="16" destOrd="0" presId="urn:microsoft.com/office/officeart/2005/8/layout/radial6"/>
    <dgm:cxn modelId="{E73B4984-E114-416A-AB96-160FDE2A2741}" type="presParOf" srcId="{CF963DE7-7B5E-4934-A4ED-CD2840198533}" destId="{2D05A885-1F08-4B01-BC00-53D1358AAFD9}" srcOrd="17" destOrd="0" presId="urn:microsoft.com/office/officeart/2005/8/layout/radial6"/>
    <dgm:cxn modelId="{E920C1D0-F72D-4226-8D6B-617509019DB3}" type="presParOf" srcId="{CF963DE7-7B5E-4934-A4ED-CD2840198533}" destId="{EA156732-6B24-4CF7-B234-1B9664B96E28}" srcOrd="18" destOrd="0" presId="urn:microsoft.com/office/officeart/2005/8/layout/radial6"/>
    <dgm:cxn modelId="{495C8A7F-5FB8-4841-91C0-7A8650DF43AF}" type="presParOf" srcId="{CF963DE7-7B5E-4934-A4ED-CD2840198533}" destId="{C1F12B7E-43A7-44C8-AA58-9EBC2A83E419}" srcOrd="19" destOrd="0" presId="urn:microsoft.com/office/officeart/2005/8/layout/radial6"/>
    <dgm:cxn modelId="{2B891471-F695-40DB-B911-782AF778B90A}" type="presParOf" srcId="{CF963DE7-7B5E-4934-A4ED-CD2840198533}" destId="{F05D9B54-D4A2-424B-9280-06BA6A684497}" srcOrd="20" destOrd="0" presId="urn:microsoft.com/office/officeart/2005/8/layout/radial6"/>
    <dgm:cxn modelId="{1CFB4556-F070-437C-8F6A-3A94B33E9B86}" type="presParOf" srcId="{CF963DE7-7B5E-4934-A4ED-CD2840198533}" destId="{7AE91521-C522-4715-9661-358D7FE3158C}" srcOrd="21" destOrd="0" presId="urn:microsoft.com/office/officeart/2005/8/layout/radial6"/>
    <dgm:cxn modelId="{4A0C3EC2-FBCC-4C9F-875D-4EDC9BC2D8E8}" type="presParOf" srcId="{CF963DE7-7B5E-4934-A4ED-CD2840198533}" destId="{8B63A885-A352-4A01-A63D-ACB5CAD94BC2}" srcOrd="22" destOrd="0" presId="urn:microsoft.com/office/officeart/2005/8/layout/radial6"/>
    <dgm:cxn modelId="{9EB52F9B-4659-474A-A904-355E36200577}" type="presParOf" srcId="{CF963DE7-7B5E-4934-A4ED-CD2840198533}" destId="{E1EC4785-79A1-4C83-891C-A77084150EC2}" srcOrd="23" destOrd="0" presId="urn:microsoft.com/office/officeart/2005/8/layout/radial6"/>
    <dgm:cxn modelId="{2352D7FC-30E3-4B7A-8772-655938A6468F}" type="presParOf" srcId="{CF963DE7-7B5E-4934-A4ED-CD2840198533}" destId="{4B09D762-40AB-4A12-9572-560CF94BB1AF}" srcOrd="24" destOrd="0" presId="urn:microsoft.com/office/officeart/2005/8/layout/radial6"/>
  </dgm:cxnLst>
  <dgm:bg>
    <a:solidFill>
      <a:schemeClr val="accent1">
        <a:tint val="60000"/>
        <a:hueOff val="0"/>
        <a:satOff val="0"/>
        <a:lumOff val="0"/>
      </a:schemeClr>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09D762-40AB-4A12-9572-560CF94BB1AF}">
      <dsp:nvSpPr>
        <dsp:cNvPr id="0" name=""/>
        <dsp:cNvSpPr/>
      </dsp:nvSpPr>
      <dsp:spPr>
        <a:xfrm>
          <a:off x="1521723" y="477607"/>
          <a:ext cx="4301368" cy="4301368"/>
        </a:xfrm>
        <a:prstGeom prst="blockArc">
          <a:avLst>
            <a:gd name="adj1" fmla="val 13500000"/>
            <a:gd name="adj2" fmla="val 16200000"/>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E91521-C522-4715-9661-358D7FE3158C}">
      <dsp:nvSpPr>
        <dsp:cNvPr id="0" name=""/>
        <dsp:cNvSpPr/>
      </dsp:nvSpPr>
      <dsp:spPr>
        <a:xfrm>
          <a:off x="1521723" y="477607"/>
          <a:ext cx="4301368" cy="4301368"/>
        </a:xfrm>
        <a:prstGeom prst="blockArc">
          <a:avLst>
            <a:gd name="adj1" fmla="val 10800000"/>
            <a:gd name="adj2" fmla="val 13500000"/>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156732-6B24-4CF7-B234-1B9664B96E28}">
      <dsp:nvSpPr>
        <dsp:cNvPr id="0" name=""/>
        <dsp:cNvSpPr/>
      </dsp:nvSpPr>
      <dsp:spPr>
        <a:xfrm>
          <a:off x="1521723" y="476839"/>
          <a:ext cx="4301368" cy="4301368"/>
        </a:xfrm>
        <a:prstGeom prst="blockArc">
          <a:avLst>
            <a:gd name="adj1" fmla="val 8057934"/>
            <a:gd name="adj2" fmla="val 10798751"/>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5FF6E5-CEED-4CFF-AB56-2E0969CBB0F1}">
      <dsp:nvSpPr>
        <dsp:cNvPr id="0" name=""/>
        <dsp:cNvSpPr/>
      </dsp:nvSpPr>
      <dsp:spPr>
        <a:xfrm>
          <a:off x="1522804" y="477894"/>
          <a:ext cx="4301368" cy="4301368"/>
        </a:xfrm>
        <a:prstGeom prst="blockArc">
          <a:avLst>
            <a:gd name="adj1" fmla="val 5343357"/>
            <a:gd name="adj2" fmla="val 8060390"/>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E467A5-5E6F-4D6E-B9D2-4BA196D085DA}">
      <dsp:nvSpPr>
        <dsp:cNvPr id="0" name=""/>
        <dsp:cNvSpPr/>
      </dsp:nvSpPr>
      <dsp:spPr>
        <a:xfrm>
          <a:off x="1521413" y="477918"/>
          <a:ext cx="4301368" cy="4301368"/>
        </a:xfrm>
        <a:prstGeom prst="blockArc">
          <a:avLst>
            <a:gd name="adj1" fmla="val 2699286"/>
            <a:gd name="adj2" fmla="val 5341095"/>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5F8896-EA9F-4F72-B284-948E27E19E93}">
      <dsp:nvSpPr>
        <dsp:cNvPr id="0" name=""/>
        <dsp:cNvSpPr/>
      </dsp:nvSpPr>
      <dsp:spPr>
        <a:xfrm>
          <a:off x="1532127" y="467276"/>
          <a:ext cx="4301368" cy="4301368"/>
        </a:xfrm>
        <a:prstGeom prst="blockArc">
          <a:avLst>
            <a:gd name="adj1" fmla="val 16640"/>
            <a:gd name="adj2" fmla="val 2723845"/>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77006B-AD3A-493A-8FF0-DEB4640E0E95}">
      <dsp:nvSpPr>
        <dsp:cNvPr id="0" name=""/>
        <dsp:cNvSpPr/>
      </dsp:nvSpPr>
      <dsp:spPr>
        <a:xfrm>
          <a:off x="1532128" y="487940"/>
          <a:ext cx="4301368" cy="4301368"/>
        </a:xfrm>
        <a:prstGeom prst="blockArc">
          <a:avLst>
            <a:gd name="adj1" fmla="val 18876152"/>
            <a:gd name="adj2" fmla="val 21583033"/>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115AB4-6E72-4557-971C-1C809B98E944}">
      <dsp:nvSpPr>
        <dsp:cNvPr id="0" name=""/>
        <dsp:cNvSpPr/>
      </dsp:nvSpPr>
      <dsp:spPr>
        <a:xfrm>
          <a:off x="1521723" y="477607"/>
          <a:ext cx="4301368" cy="4301368"/>
        </a:xfrm>
        <a:prstGeom prst="blockArc">
          <a:avLst>
            <a:gd name="adj1" fmla="val 16200000"/>
            <a:gd name="adj2" fmla="val 18900000"/>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B1795C-59B5-44CD-96FE-8957D16DF0E4}">
      <dsp:nvSpPr>
        <dsp:cNvPr id="0" name=""/>
        <dsp:cNvSpPr/>
      </dsp:nvSpPr>
      <dsp:spPr>
        <a:xfrm>
          <a:off x="2592411" y="1548295"/>
          <a:ext cx="2159993" cy="2159993"/>
        </a:xfrm>
        <a:prstGeom prst="ellipse">
          <a:avLst/>
        </a:prstGeom>
        <a:solidFill>
          <a:srgbClr val="006699"/>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sk-SK" sz="2600" b="1" kern="1200" dirty="0" smtClean="0"/>
            <a:t>Zručnosti pre riadenie kariéry</a:t>
          </a:r>
          <a:endParaRPr lang="sk-SK" sz="2600" b="1" kern="1200" dirty="0"/>
        </a:p>
      </dsp:txBody>
      <dsp:txXfrm>
        <a:off x="2592411" y="1548295"/>
        <a:ext cx="2159993" cy="2159993"/>
      </dsp:txXfrm>
    </dsp:sp>
    <dsp:sp modelId="{A7CF4BE9-86AC-48DA-ADE8-84716D62B2C5}">
      <dsp:nvSpPr>
        <dsp:cNvPr id="0" name=""/>
        <dsp:cNvSpPr/>
      </dsp:nvSpPr>
      <dsp:spPr>
        <a:xfrm>
          <a:off x="2772407" y="-385473"/>
          <a:ext cx="1800000" cy="1800000"/>
        </a:xfrm>
        <a:prstGeom prst="ellipse">
          <a:avLst/>
        </a:prstGeom>
        <a:solidFill>
          <a:srgbClr val="F58D0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sk-SK" sz="1300" kern="1200" dirty="0" smtClean="0"/>
            <a:t>Konfrontovať osobné charakteristiky s charakteristikami povolania</a:t>
          </a:r>
          <a:endParaRPr lang="sk-SK" sz="1300" kern="1200" dirty="0"/>
        </a:p>
      </dsp:txBody>
      <dsp:txXfrm>
        <a:off x="2772407" y="-385473"/>
        <a:ext cx="1800000" cy="1800000"/>
      </dsp:txXfrm>
    </dsp:sp>
    <dsp:sp modelId="{53DA6F09-281C-4962-B350-D4DBEDDACED6}">
      <dsp:nvSpPr>
        <dsp:cNvPr id="0" name=""/>
        <dsp:cNvSpPr/>
      </dsp:nvSpPr>
      <dsp:spPr>
        <a:xfrm>
          <a:off x="4267065" y="233633"/>
          <a:ext cx="1800000" cy="1800000"/>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sk-SK" sz="1300" kern="1200" dirty="0" smtClean="0"/>
            <a:t>Vyhľadávať informácie o trhu práce a o vzdelávaní</a:t>
          </a:r>
          <a:endParaRPr lang="sk-SK" sz="1300" kern="1200" dirty="0"/>
        </a:p>
      </dsp:txBody>
      <dsp:txXfrm>
        <a:off x="4267065" y="233633"/>
        <a:ext cx="1800000" cy="1800000"/>
      </dsp:txXfrm>
    </dsp:sp>
    <dsp:sp modelId="{D97ECE3F-509B-4368-B010-272E6B33E589}">
      <dsp:nvSpPr>
        <dsp:cNvPr id="0" name=""/>
        <dsp:cNvSpPr/>
      </dsp:nvSpPr>
      <dsp:spPr>
        <a:xfrm>
          <a:off x="4896551" y="1728191"/>
          <a:ext cx="1800000" cy="1800000"/>
        </a:xfrm>
        <a:prstGeom prst="ellipse">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sk-SK" sz="1300" kern="1200" dirty="0" smtClean="0"/>
            <a:t>Vypracovať rôznorodé alternatívy zamestnania</a:t>
          </a:r>
        </a:p>
      </dsp:txBody>
      <dsp:txXfrm>
        <a:off x="4896551" y="1728191"/>
        <a:ext cx="1800000" cy="1800000"/>
      </dsp:txXfrm>
    </dsp:sp>
    <dsp:sp modelId="{F6A9CECC-9DE5-4D02-B2B0-6203C567A445}">
      <dsp:nvSpPr>
        <dsp:cNvPr id="0" name=""/>
        <dsp:cNvSpPr/>
      </dsp:nvSpPr>
      <dsp:spPr>
        <a:xfrm>
          <a:off x="4267065" y="3222949"/>
          <a:ext cx="1800000" cy="1800000"/>
        </a:xfrm>
        <a:prstGeom prst="ellipse">
          <a:avLst/>
        </a:prstGeom>
        <a:solidFill>
          <a:srgbClr val="009F3C"/>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sk-SK" sz="1300" kern="1200" dirty="0" smtClean="0"/>
            <a:t>Určiť priority medzi viacerými alternatívami</a:t>
          </a:r>
        </a:p>
      </dsp:txBody>
      <dsp:txXfrm>
        <a:off x="4267065" y="3222949"/>
        <a:ext cx="1800000" cy="1800000"/>
      </dsp:txXfrm>
    </dsp:sp>
    <dsp:sp modelId="{C7E7A8E1-FAD9-41F5-99A0-57C5E482525D}">
      <dsp:nvSpPr>
        <dsp:cNvPr id="0" name=""/>
        <dsp:cNvSpPr/>
      </dsp:nvSpPr>
      <dsp:spPr>
        <a:xfrm>
          <a:off x="2808314" y="3842057"/>
          <a:ext cx="1800000" cy="1800000"/>
        </a:xfrm>
        <a:prstGeom prst="ellipse">
          <a:avLst/>
        </a:prstGeom>
        <a:solidFill>
          <a:srgbClr val="F58D0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sk-SK" sz="1300" kern="1200" dirty="0" smtClean="0"/>
            <a:t>Pomenovať vlastné skúsenosti a zdôvodniť profesijné rozhodnutia</a:t>
          </a:r>
        </a:p>
      </dsp:txBody>
      <dsp:txXfrm>
        <a:off x="2808314" y="3842057"/>
        <a:ext cx="1800000" cy="1800000"/>
      </dsp:txXfrm>
    </dsp:sp>
    <dsp:sp modelId="{B3253C1E-9509-45ED-BD2F-FC6B4AA7782A}">
      <dsp:nvSpPr>
        <dsp:cNvPr id="0" name=""/>
        <dsp:cNvSpPr/>
      </dsp:nvSpPr>
      <dsp:spPr>
        <a:xfrm>
          <a:off x="1296150" y="3240358"/>
          <a:ext cx="1800000" cy="1800000"/>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sk-SK" sz="1300" kern="1200" dirty="0" smtClean="0"/>
            <a:t>Vypracovať a adaptovať akčný plán</a:t>
          </a:r>
        </a:p>
      </dsp:txBody>
      <dsp:txXfrm>
        <a:off x="1296150" y="3240358"/>
        <a:ext cx="1800000" cy="1800000"/>
      </dsp:txXfrm>
    </dsp:sp>
    <dsp:sp modelId="{C1F12B7E-43A7-44C8-AA58-9EBC2A83E419}">
      <dsp:nvSpPr>
        <dsp:cNvPr id="0" name=""/>
        <dsp:cNvSpPr/>
      </dsp:nvSpPr>
      <dsp:spPr>
        <a:xfrm>
          <a:off x="658642" y="1728291"/>
          <a:ext cx="1800000" cy="1800000"/>
        </a:xfrm>
        <a:prstGeom prst="ellipse">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sk-SK" sz="1300" kern="1200" dirty="0" smtClean="0"/>
            <a:t>Nájsť vo svojom prostredí potrebnú podporu</a:t>
          </a:r>
        </a:p>
      </dsp:txBody>
      <dsp:txXfrm>
        <a:off x="658642" y="1728291"/>
        <a:ext cx="1800000" cy="1800000"/>
      </dsp:txXfrm>
    </dsp:sp>
    <dsp:sp modelId="{8B63A885-A352-4A01-A63D-ACB5CAD94BC2}">
      <dsp:nvSpPr>
        <dsp:cNvPr id="0" name=""/>
        <dsp:cNvSpPr/>
      </dsp:nvSpPr>
      <dsp:spPr>
        <a:xfrm>
          <a:off x="1277749" y="233633"/>
          <a:ext cx="1800000" cy="1800000"/>
        </a:xfrm>
        <a:prstGeom prst="ellipse">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sk-SK" sz="1300" kern="1200" dirty="0" smtClean="0"/>
            <a:t>Využívať a rozširovať sieť kontaktov pre profesijné účely</a:t>
          </a:r>
        </a:p>
      </dsp:txBody>
      <dsp:txXfrm>
        <a:off x="1277749" y="233633"/>
        <a:ext cx="1800000" cy="180000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dátum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0E78E-BD01-4212-9D60-153C93257F4E}" type="datetimeFigureOut">
              <a:rPr lang="en-GB" smtClean="0"/>
              <a:pPr/>
              <a:t>31/01/2017</a:t>
            </a:fld>
            <a:endParaRPr lang="en-GB"/>
          </a:p>
        </p:txBody>
      </p:sp>
      <p:sp>
        <p:nvSpPr>
          <p:cNvPr id="4" name="Zástupný symbol obrazu snímky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oznámo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GB"/>
          </a:p>
        </p:txBody>
      </p:sp>
      <p:sp>
        <p:nvSpPr>
          <p:cNvPr id="6" name="Zástupný symbol pät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čísla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D62ED-1D63-4F05-8641-8B20E6BDA6B0}" type="slidenum">
              <a:rPr lang="en-GB" smtClean="0"/>
              <a:pPr/>
              <a:t>‹#›</a:t>
            </a:fld>
            <a:endParaRPr lang="en-GB"/>
          </a:p>
        </p:txBody>
      </p:sp>
    </p:spTree>
    <p:extLst>
      <p:ext uri="{BB962C8B-B14F-4D97-AF65-F5344CB8AC3E}">
        <p14:creationId xmlns:p14="http://schemas.microsoft.com/office/powerpoint/2010/main" xmlns="" val="262887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sk-SK" smtClean="0"/>
              <a:t>Upravte štýly predlohy textu</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dirty="0"/>
          </a:p>
        </p:txBody>
      </p:sp>
      <p:sp>
        <p:nvSpPr>
          <p:cNvPr id="4" name="Date Placeholder 3"/>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A0DC5B01-CA92-42CE-8E24-588BED799709}"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Date Placeholder 3"/>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A0DC5B01-CA92-42CE-8E24-588BED799709}"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A0DC5B01-CA92-42CE-8E24-588BED799709}" type="slidenum">
              <a:rPr lang="sk-SK" smtClean="0"/>
              <a:pPr/>
              <a:t>‹#›</a:t>
            </a:fld>
            <a:endParaRPr lang="sk-SK"/>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smtClean="0"/>
              <a:t>Your Logo</a:t>
            </a:r>
            <a:endParaRPr lang="en-GB" sz="1800"/>
          </a:p>
        </p:txBody>
      </p:sp>
    </p:spTree>
    <p:extLst>
      <p:ext uri="{BB962C8B-B14F-4D97-AF65-F5344CB8AC3E}">
        <p14:creationId xmlns:p14="http://schemas.microsoft.com/office/powerpoint/2010/main" xmlns="" val="3427868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Date Placeholder 3"/>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A0DC5B01-CA92-42CE-8E24-588BED799709}" type="slidenum">
              <a:rPr lang="sk-SK" smtClean="0"/>
              <a:pPr/>
              <a:t>‹#›</a:t>
            </a:fld>
            <a:endParaRPr lang="sk-SK"/>
          </a:p>
        </p:txBody>
      </p:sp>
      <p:sp>
        <p:nvSpPr>
          <p:cNvPr id="7" name="Title 6"/>
          <p:cNvSpPr>
            <a:spLocks noGrp="1"/>
          </p:cNvSpPr>
          <p:nvPr>
            <p:ph type="title"/>
          </p:nvPr>
        </p:nvSpPr>
        <p:spPr/>
        <p:txBody>
          <a:bodyPr/>
          <a:lstStyle/>
          <a:p>
            <a:r>
              <a:rPr lang="sk-SK" smtClean="0"/>
              <a:t>Upravte štýly predlohy textu</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A0DC5B01-CA92-42CE-8E24-588BED799709}"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5" name="Date Placeholder 4"/>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A0DC5B01-CA92-42CE-8E24-588BED799709}" type="slidenum">
              <a:rPr lang="sk-SK" smtClean="0"/>
              <a:pPr/>
              <a:t>‹#›</a:t>
            </a:fld>
            <a:endParaRPr lang="sk-SK"/>
          </a:p>
        </p:txBody>
      </p:sp>
      <p:sp>
        <p:nvSpPr>
          <p:cNvPr id="9" name="Content Placeholder 8"/>
          <p:cNvSpPr>
            <a:spLocks noGrp="1"/>
          </p:cNvSpPr>
          <p:nvPr>
            <p:ph sz="quarter" idx="13"/>
          </p:nvPr>
        </p:nvSpPr>
        <p:spPr>
          <a:xfrm>
            <a:off x="676655" y="2679192"/>
            <a:ext cx="3822192" cy="34472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A0DC5B01-CA92-42CE-8E24-588BED799709}"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3" name="Date Placeholder 2"/>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A0DC5B01-CA92-42CE-8E24-588BED799709}"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A0DC5B01-CA92-42CE-8E24-588BED799709}"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A0DC5B01-CA92-42CE-8E24-588BED799709}" type="slidenum">
              <a:rPr lang="sk-SK" smtClean="0"/>
              <a:pPr/>
              <a:t>‹#›</a:t>
            </a:fld>
            <a:endParaRPr lang="sk-SK"/>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sk-SK" smtClean="0"/>
              <a:t>Upravte štýly predlohy textu</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sk-SK" smtClean="0"/>
              <a:t>Upravte štýly predlohy textu</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5983D4E5-04B2-4115-8DF5-8EEB1746DEEA}" type="datetimeFigureOut">
              <a:rPr lang="sk-SK" smtClean="0"/>
              <a:pPr/>
              <a:t>2017-01-31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A0DC5B01-CA92-42CE-8E24-588BED799709}" type="slidenum">
              <a:rPr lang="sk-SK" smtClean="0"/>
              <a:pPr/>
              <a:t>‹#›</a:t>
            </a:fld>
            <a:endParaRPr lang="sk-SK"/>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sk-SK" smtClean="0"/>
              <a:t>Upravte štýly predlohy textu</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983D4E5-04B2-4115-8DF5-8EEB1746DEEA}" type="datetimeFigureOut">
              <a:rPr lang="sk-SK" smtClean="0"/>
              <a:pPr/>
              <a:t>2017-01-31</a:t>
            </a:fld>
            <a:endParaRPr lang="sk-SK"/>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sk-SK"/>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0DC5B01-CA92-42CE-8E24-588BED799709}" type="slidenum">
              <a:rPr lang="sk-SK" smtClean="0"/>
              <a:pPr/>
              <a:t>‹#›</a:t>
            </a:fld>
            <a:endParaRPr lang="sk-SK"/>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pic>
        <p:nvPicPr>
          <p:cNvPr id="15"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Obraz 7">
            <a:hlinkClick r:id="" action="ppaction://hlinkshowjump?jump=endshow"/>
          </p:cNvPr>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8558640" y="6343213"/>
            <a:ext cx="400106" cy="400106"/>
          </a:xfrm>
          <a:prstGeom prst="rect">
            <a:avLst/>
          </a:prstGeom>
        </p:spPr>
      </p:pic>
      <p:pic>
        <p:nvPicPr>
          <p:cNvPr id="22" name="Obraz 8">
            <a:hlinkClick r:id="" action="ppaction://hlinkshowjump?jump=firstslide"/>
          </p:cNvPr>
          <p:cNvPicPr>
            <a:picLocks noChangeAspect="1"/>
          </p:cNvPicPr>
          <p:nvPr userDrawn="1"/>
        </p:nvPicPr>
        <p:blipFill>
          <a:blip r:embed="rId16" cstate="print">
            <a:extLst>
              <a:ext uri="{28A0092B-C50C-407E-A947-70E740481C1C}">
                <a14:useLocalDpi xmlns:a14="http://schemas.microsoft.com/office/drawing/2010/main" xmlns="" val="0"/>
              </a:ext>
            </a:extLst>
          </a:blip>
          <a:stretch>
            <a:fillRect/>
          </a:stretch>
        </p:blipFill>
        <p:spPr>
          <a:xfrm>
            <a:off x="7448908" y="6347991"/>
            <a:ext cx="400106" cy="400106"/>
          </a:xfrm>
          <a:prstGeom prst="rect">
            <a:avLst/>
          </a:prstGeom>
        </p:spPr>
      </p:pic>
      <p:pic>
        <p:nvPicPr>
          <p:cNvPr id="23" name="Obraz 9">
            <a:hlinkClick r:id="" action="ppaction://hlinkshowjump?jump=previousslide"/>
          </p:cNvPr>
          <p:cNvPicPr>
            <a:picLocks noChangeAspect="1"/>
          </p:cNvPicPr>
          <p:nvPr userDrawn="1"/>
        </p:nvPicPr>
        <p:blipFill>
          <a:blip r:embed="rId17" cstate="print">
            <a:extLst>
              <a:ext uri="{28A0092B-C50C-407E-A947-70E740481C1C}">
                <a14:useLocalDpi xmlns:a14="http://schemas.microsoft.com/office/drawing/2010/main" xmlns="" val="0"/>
              </a:ext>
            </a:extLst>
          </a:blip>
          <a:stretch>
            <a:fillRect/>
          </a:stretch>
        </p:blipFill>
        <p:spPr>
          <a:xfrm>
            <a:off x="6904800" y="6338465"/>
            <a:ext cx="419159" cy="419159"/>
          </a:xfrm>
          <a:prstGeom prst="rect">
            <a:avLst/>
          </a:prstGeom>
        </p:spPr>
      </p:pic>
      <p:sp>
        <p:nvSpPr>
          <p:cNvPr id="24"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smtClean="0"/>
              <a:t>Your company name</a:t>
            </a:r>
            <a:endParaRPr lang="en-GB" sz="1800"/>
          </a:p>
        </p:txBody>
      </p:sp>
    </p:spTree>
  </p:cSld>
  <p:clrMap bg1="lt1" tx1="dk1" bg2="lt2" tx2="dk2" accent1="accent1" accent2="accent2" accent3="accent3" accent4="accent4" accent5="accent5" accent6="accent6" hlink="hlink" folHlink="folHlink"/>
  <p:sldLayoutIdLst>
    <p:sldLayoutId id="2147484627" r:id="rId1"/>
    <p:sldLayoutId id="2147484628" r:id="rId2"/>
    <p:sldLayoutId id="2147484629" r:id="rId3"/>
    <p:sldLayoutId id="2147484630" r:id="rId4"/>
    <p:sldLayoutId id="2147484631" r:id="rId5"/>
    <p:sldLayoutId id="2147484632" r:id="rId6"/>
    <p:sldLayoutId id="2147484633" r:id="rId7"/>
    <p:sldLayoutId id="2147484634" r:id="rId8"/>
    <p:sldLayoutId id="2147484635" r:id="rId9"/>
    <p:sldLayoutId id="2147484636" r:id="rId10"/>
    <p:sldLayoutId id="2147484637" r:id="rId11"/>
    <p:sldLayoutId id="2147483651"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836712"/>
            <a:ext cx="7772400" cy="1152128"/>
          </a:xfrm>
        </p:spPr>
        <p:txBody>
          <a:bodyPr>
            <a:normAutofit/>
          </a:bodyPr>
          <a:lstStyle/>
          <a:p>
            <a:r>
              <a:rPr lang="sk-SK" sz="3200" dirty="0" smtClean="0">
                <a:solidFill>
                  <a:srgbClr val="002060"/>
                </a:solidFill>
              </a:rPr>
              <a:t>Vzdelávanie odborných poradcov </a:t>
            </a:r>
            <a:r>
              <a:rPr lang="sk-SK" sz="3200" dirty="0" err="1" smtClean="0">
                <a:solidFill>
                  <a:srgbClr val="002060"/>
                </a:solidFill>
              </a:rPr>
              <a:t>ÚPSVaR</a:t>
            </a:r>
            <a:endParaRPr lang="sk-SK" sz="3200" dirty="0">
              <a:solidFill>
                <a:srgbClr val="002060"/>
              </a:solidFill>
            </a:endParaRPr>
          </a:p>
        </p:txBody>
      </p:sp>
      <p:sp>
        <p:nvSpPr>
          <p:cNvPr id="3" name="Podnadpis 2"/>
          <p:cNvSpPr>
            <a:spLocks noGrp="1"/>
          </p:cNvSpPr>
          <p:nvPr>
            <p:ph type="subTitle" idx="1"/>
          </p:nvPr>
        </p:nvSpPr>
        <p:spPr>
          <a:xfrm>
            <a:off x="1187624" y="2996952"/>
            <a:ext cx="6912768" cy="2592288"/>
          </a:xfrm>
        </p:spPr>
        <p:txBody>
          <a:bodyPr>
            <a:normAutofit fontScale="92500"/>
          </a:bodyPr>
          <a:lstStyle/>
          <a:p>
            <a:r>
              <a:rPr lang="sk-SK" sz="4400" b="1" dirty="0" smtClean="0">
                <a:solidFill>
                  <a:srgbClr val="002060"/>
                </a:solidFill>
              </a:rPr>
              <a:t>BILANCIA  KOMPETENCIÍ</a:t>
            </a:r>
          </a:p>
          <a:p>
            <a:endParaRPr lang="sk-SK" sz="4400" dirty="0">
              <a:solidFill>
                <a:srgbClr val="002060"/>
              </a:solidFill>
            </a:endParaRPr>
          </a:p>
          <a:p>
            <a:r>
              <a:rPr lang="sk-SK" sz="3900" b="1" u="sng" dirty="0" smtClean="0">
                <a:solidFill>
                  <a:srgbClr val="C00000"/>
                </a:solidFill>
              </a:rPr>
              <a:t>Úvod do </a:t>
            </a:r>
            <a:r>
              <a:rPr lang="sk-SK" sz="3900" b="1" u="sng" dirty="0" err="1" smtClean="0">
                <a:solidFill>
                  <a:srgbClr val="C00000"/>
                </a:solidFill>
              </a:rPr>
              <a:t>kariérového</a:t>
            </a:r>
            <a:r>
              <a:rPr lang="sk-SK" sz="3900" b="1" u="sng" dirty="0" smtClean="0">
                <a:solidFill>
                  <a:srgbClr val="C00000"/>
                </a:solidFill>
              </a:rPr>
              <a:t> poradenstva</a:t>
            </a:r>
            <a:endParaRPr lang="sk-SK" sz="3900" b="1" u="sng" dirty="0">
              <a:solidFill>
                <a:srgbClr val="C00000"/>
              </a:solidFill>
            </a:endParaRPr>
          </a:p>
          <a:p>
            <a:endParaRPr lang="sk-SK" sz="4400" dirty="0">
              <a:solidFill>
                <a:srgbClr val="002060"/>
              </a:solidFill>
            </a:endParaRPr>
          </a:p>
        </p:txBody>
      </p:sp>
    </p:spTree>
    <p:extLst>
      <p:ext uri="{BB962C8B-B14F-4D97-AF65-F5344CB8AC3E}">
        <p14:creationId xmlns:p14="http://schemas.microsoft.com/office/powerpoint/2010/main" xmlns="" val="2322131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90032" y="1052736"/>
            <a:ext cx="7772400" cy="5328592"/>
          </a:xfrm>
        </p:spPr>
        <p:txBody>
          <a:bodyPr/>
          <a:lstStyle/>
          <a:p>
            <a:r>
              <a:rPr lang="sk-SK" dirty="0" smtClean="0"/>
              <a:t/>
            </a:r>
            <a:br>
              <a:rPr lang="sk-SK" dirty="0" smtClean="0"/>
            </a:br>
            <a:endParaRPr lang="sk-SK" dirty="0"/>
          </a:p>
        </p:txBody>
      </p:sp>
      <p:sp>
        <p:nvSpPr>
          <p:cNvPr id="3" name="Zástupný symbol textu 2"/>
          <p:cNvSpPr>
            <a:spLocks noGrp="1"/>
          </p:cNvSpPr>
          <p:nvPr>
            <p:ph type="body" idx="1"/>
          </p:nvPr>
        </p:nvSpPr>
        <p:spPr>
          <a:xfrm>
            <a:off x="1367365" y="116633"/>
            <a:ext cx="6417734" cy="648072"/>
          </a:xfrm>
        </p:spPr>
        <p:txBody>
          <a:bodyPr>
            <a:normAutofit/>
          </a:bodyPr>
          <a:lstStyle/>
          <a:p>
            <a:r>
              <a:rPr lang="sk-SK" sz="3200" b="1" u="sng" dirty="0" smtClean="0">
                <a:solidFill>
                  <a:srgbClr val="002060"/>
                </a:solidFill>
              </a:rPr>
              <a:t>3. VZDELÁVACIE CIELE</a:t>
            </a:r>
            <a:endParaRPr lang="sk-SK" sz="3200" b="1" u="sng" dirty="0">
              <a:solidFill>
                <a:srgbClr val="002060"/>
              </a:solidFill>
            </a:endParaRPr>
          </a:p>
        </p:txBody>
      </p:sp>
      <p:graphicFrame>
        <p:nvGraphicFramePr>
          <p:cNvPr id="5" name="Diagram 4"/>
          <p:cNvGraphicFramePr/>
          <p:nvPr>
            <p:extLst>
              <p:ext uri="{D42A27DB-BD31-4B8C-83A1-F6EECF244321}">
                <p14:modId xmlns:p14="http://schemas.microsoft.com/office/powerpoint/2010/main" xmlns="" val="2055706068"/>
              </p:ext>
            </p:extLst>
          </p:nvPr>
        </p:nvGraphicFramePr>
        <p:xfrm>
          <a:off x="827584" y="1124744"/>
          <a:ext cx="7344816"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58966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Autofit/>
          </a:bodyPr>
          <a:lstStyle/>
          <a:p>
            <a:r>
              <a:rPr lang="sk-SK" altLang="en-US" sz="2400" b="1" dirty="0" smtClean="0">
                <a:solidFill>
                  <a:srgbClr val="002060"/>
                </a:solidFill>
              </a:rPr>
              <a:t>Nájdenie </a:t>
            </a:r>
            <a:r>
              <a:rPr lang="sk-SK" altLang="en-US" sz="2400" b="1" dirty="0" smtClean="0">
                <a:solidFill>
                  <a:srgbClr val="002060"/>
                </a:solidFill>
              </a:rPr>
              <a:t>vhodného zamestnania </a:t>
            </a:r>
            <a:r>
              <a:rPr lang="sk-SK" altLang="en-US" sz="2400" b="1" dirty="0" smtClean="0">
                <a:solidFill>
                  <a:srgbClr val="002060"/>
                </a:solidFill>
              </a:rPr>
              <a:t>je </a:t>
            </a:r>
            <a:r>
              <a:rPr lang="sk-SK" altLang="en-US" sz="2400" dirty="0" smtClean="0">
                <a:solidFill>
                  <a:srgbClr val="002060"/>
                </a:solidFill>
              </a:rPr>
              <a:t>dnes </a:t>
            </a:r>
            <a:br>
              <a:rPr lang="sk-SK" altLang="en-US" sz="2400" dirty="0" smtClean="0">
                <a:solidFill>
                  <a:srgbClr val="002060"/>
                </a:solidFill>
              </a:rPr>
            </a:br>
            <a:r>
              <a:rPr lang="sk-SK" altLang="en-US" sz="2400" dirty="0" smtClean="0">
                <a:solidFill>
                  <a:srgbClr val="002060"/>
                </a:solidFill>
              </a:rPr>
              <a:t>viac </a:t>
            </a:r>
            <a:r>
              <a:rPr lang="sk-SK" altLang="en-US" sz="2400" b="1" dirty="0" smtClean="0">
                <a:solidFill>
                  <a:srgbClr val="002060"/>
                </a:solidFill>
              </a:rPr>
              <a:t>záležitosťou náhodných </a:t>
            </a:r>
            <a:r>
              <a:rPr lang="sk-SK" altLang="en-US" sz="2400" b="1" dirty="0" smtClean="0">
                <a:solidFill>
                  <a:srgbClr val="002060"/>
                </a:solidFill>
              </a:rPr>
              <a:t>príležitostí a stretnutí,</a:t>
            </a:r>
            <a:r>
              <a:rPr lang="en-US" altLang="en-US" sz="2400" b="1" dirty="0" smtClean="0">
                <a:solidFill>
                  <a:srgbClr val="002060"/>
                </a:solidFill>
              </a:rPr>
              <a:t> </a:t>
            </a:r>
            <a:r>
              <a:rPr lang="sk-SK" altLang="en-US" sz="2400" b="1" dirty="0" smtClean="0">
                <a:solidFill>
                  <a:srgbClr val="002060"/>
                </a:solidFill>
              </a:rPr>
              <a:t/>
            </a:r>
            <a:br>
              <a:rPr lang="sk-SK" altLang="en-US" sz="2400" b="1" dirty="0" smtClean="0">
                <a:solidFill>
                  <a:srgbClr val="002060"/>
                </a:solidFill>
              </a:rPr>
            </a:br>
            <a:r>
              <a:rPr lang="en-US" altLang="en-US" sz="2400" dirty="0" smtClean="0">
                <a:solidFill>
                  <a:srgbClr val="002060"/>
                </a:solidFill>
              </a:rPr>
              <a:t>ne</a:t>
            </a:r>
            <a:r>
              <a:rPr lang="sk-SK" altLang="en-US" sz="2400" dirty="0" smtClean="0">
                <a:solidFill>
                  <a:srgbClr val="002060"/>
                </a:solidFill>
              </a:rPr>
              <a:t>ž </a:t>
            </a:r>
            <a:r>
              <a:rPr lang="sk-SK" altLang="en-US" sz="2400" dirty="0" smtClean="0">
                <a:solidFill>
                  <a:srgbClr val="002060"/>
                </a:solidFill>
              </a:rPr>
              <a:t>stratégií</a:t>
            </a:r>
            <a:r>
              <a:rPr lang="sk-SK" altLang="en-US" sz="2400" dirty="0" smtClean="0">
                <a:solidFill>
                  <a:srgbClr val="002060"/>
                </a:solidFill>
              </a:rPr>
              <a:t>, plánovaní a </a:t>
            </a:r>
            <a:r>
              <a:rPr lang="sk-SK" altLang="en-US" sz="2400" dirty="0" smtClean="0">
                <a:solidFill>
                  <a:srgbClr val="002060"/>
                </a:solidFill>
              </a:rPr>
              <a:t>rozhodnutí </a:t>
            </a:r>
            <a:r>
              <a:rPr lang="sk-SK" altLang="en-US" sz="2400" dirty="0" smtClean="0">
                <a:solidFill>
                  <a:srgbClr val="002060"/>
                </a:solidFill>
              </a:rPr>
              <a:t>ohľadom vlastného </a:t>
            </a:r>
            <a:r>
              <a:rPr lang="sk-SK" altLang="en-US" sz="2400" dirty="0" err="1" smtClean="0">
                <a:solidFill>
                  <a:srgbClr val="002060"/>
                </a:solidFill>
              </a:rPr>
              <a:t>kariérového</a:t>
            </a:r>
            <a:r>
              <a:rPr lang="sk-SK" altLang="en-US" sz="2400" dirty="0" smtClean="0">
                <a:solidFill>
                  <a:srgbClr val="002060"/>
                </a:solidFill>
              </a:rPr>
              <a:t> cieľa a akčného plánu</a:t>
            </a:r>
            <a:r>
              <a:rPr lang="sk-SK" altLang="en-US" sz="2400" dirty="0" smtClean="0">
                <a:solidFill>
                  <a:srgbClr val="002060"/>
                </a:solidFill>
              </a:rPr>
              <a:t>.</a:t>
            </a:r>
            <a:r>
              <a:rPr lang="sk-SK" altLang="en-US" sz="2400" dirty="0" smtClean="0">
                <a:solidFill>
                  <a:srgbClr val="C00000"/>
                </a:solidFill>
              </a:rPr>
              <a:t/>
            </a:r>
            <a:br>
              <a:rPr lang="sk-SK" altLang="en-US" sz="2400" dirty="0" smtClean="0">
                <a:solidFill>
                  <a:srgbClr val="C00000"/>
                </a:solidFill>
              </a:rPr>
            </a:br>
            <a:r>
              <a:rPr lang="sk-SK" altLang="en-US" sz="2400" dirty="0" smtClean="0">
                <a:solidFill>
                  <a:srgbClr val="C00000"/>
                </a:solidFill>
              </a:rPr>
              <a:t/>
            </a:r>
            <a:br>
              <a:rPr lang="sk-SK" altLang="en-US" sz="2400" dirty="0" smtClean="0">
                <a:solidFill>
                  <a:srgbClr val="C00000"/>
                </a:solidFill>
              </a:rPr>
            </a:br>
            <a:r>
              <a:rPr lang="sk-SK" altLang="en-US" sz="2400" dirty="0" smtClean="0">
                <a:solidFill>
                  <a:srgbClr val="C00000"/>
                </a:solidFill>
              </a:rPr>
              <a:t/>
            </a:r>
            <a:br>
              <a:rPr lang="sk-SK" altLang="en-US" sz="2400" dirty="0" smtClean="0">
                <a:solidFill>
                  <a:srgbClr val="C00000"/>
                </a:solidFill>
              </a:rPr>
            </a:br>
            <a:r>
              <a:rPr lang="sk-SK" altLang="en-US" sz="2400" dirty="0" smtClean="0">
                <a:solidFill>
                  <a:srgbClr val="C00000"/>
                </a:solidFill>
              </a:rPr>
              <a:t/>
            </a:r>
            <a:br>
              <a:rPr lang="sk-SK" altLang="en-US" sz="2400" dirty="0" smtClean="0">
                <a:solidFill>
                  <a:srgbClr val="C00000"/>
                </a:solidFill>
              </a:rPr>
            </a:br>
            <a:r>
              <a:rPr lang="sk-SK" altLang="en-US" sz="2400" b="1" dirty="0" smtClean="0">
                <a:solidFill>
                  <a:srgbClr val="C00000"/>
                </a:solidFill>
              </a:rPr>
              <a:t>Preto je potrebné </a:t>
            </a:r>
            <a:r>
              <a:rPr lang="sk-SK" altLang="en-US" sz="2400" b="1" dirty="0" smtClean="0">
                <a:solidFill>
                  <a:srgbClr val="C00000"/>
                </a:solidFill>
              </a:rPr>
              <a:t>ľudí naučiť, </a:t>
            </a:r>
            <a:br>
              <a:rPr lang="sk-SK" altLang="en-US" sz="2400" b="1" dirty="0" smtClean="0">
                <a:solidFill>
                  <a:srgbClr val="C00000"/>
                </a:solidFill>
              </a:rPr>
            </a:br>
            <a:r>
              <a:rPr lang="sk-SK" altLang="en-US" sz="2400" b="1" dirty="0" smtClean="0">
                <a:solidFill>
                  <a:srgbClr val="C00000"/>
                </a:solidFill>
              </a:rPr>
              <a:t>aby príležitosti </a:t>
            </a:r>
            <a:r>
              <a:rPr lang="sk-SK" altLang="en-US" sz="2400" b="1" dirty="0" smtClean="0">
                <a:solidFill>
                  <a:srgbClr val="C00000"/>
                </a:solidFill>
              </a:rPr>
              <a:t>na trhu práce </a:t>
            </a:r>
            <a:r>
              <a:rPr lang="sk-SK" altLang="en-US" sz="2400" b="1" dirty="0" smtClean="0">
                <a:solidFill>
                  <a:srgbClr val="C00000"/>
                </a:solidFill>
              </a:rPr>
              <a:t>využívali čo najlepšie.</a:t>
            </a:r>
            <a:r>
              <a:rPr lang="sk-SK" altLang="en-US" sz="2400" dirty="0" smtClean="0">
                <a:solidFill>
                  <a:srgbClr val="C00000"/>
                </a:solidFill>
              </a:rPr>
              <a:t/>
            </a:r>
            <a:br>
              <a:rPr lang="sk-SK" altLang="en-US" sz="2400" dirty="0" smtClean="0">
                <a:solidFill>
                  <a:srgbClr val="C00000"/>
                </a:solidFill>
              </a:rPr>
            </a:br>
            <a:endParaRPr lang="sk-SK" sz="2400" dirty="0"/>
          </a:p>
        </p:txBody>
      </p:sp>
      <p:sp>
        <p:nvSpPr>
          <p:cNvPr id="3" name="Zástupný symbol textu 2"/>
          <p:cNvSpPr>
            <a:spLocks noGrp="1"/>
          </p:cNvSpPr>
          <p:nvPr>
            <p:ph type="body" idx="1"/>
          </p:nvPr>
        </p:nvSpPr>
        <p:spPr>
          <a:xfrm>
            <a:off x="1367365" y="476673"/>
            <a:ext cx="6417734" cy="648072"/>
          </a:xfrm>
        </p:spPr>
        <p:txBody>
          <a:bodyPr>
            <a:normAutofit/>
          </a:bodyPr>
          <a:lstStyle/>
          <a:p>
            <a:r>
              <a:rPr lang="sk-SK" sz="3200" b="1" dirty="0" smtClean="0">
                <a:solidFill>
                  <a:srgbClr val="002060"/>
                </a:solidFill>
              </a:rPr>
              <a:t>Namiesto záveru...</a:t>
            </a:r>
            <a:endParaRPr lang="sk-SK" sz="3200" b="1" dirty="0">
              <a:solidFill>
                <a:srgbClr val="00206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51520" y="1628800"/>
            <a:ext cx="8568952" cy="4968552"/>
          </a:xfrm>
        </p:spPr>
        <p:txBody>
          <a:bodyPr>
            <a:normAutofit fontScale="90000"/>
          </a:bodyPr>
          <a:lstStyle/>
          <a:p>
            <a:pPr marL="342900" indent="-342900">
              <a:lnSpc>
                <a:spcPct val="150000"/>
              </a:lnSpc>
            </a:pPr>
            <a:r>
              <a:rPr lang="sk-SK" sz="3100" b="1" i="1" dirty="0" smtClean="0">
                <a:solidFill>
                  <a:srgbClr val="002060"/>
                </a:solidFill>
              </a:rPr>
              <a:t>Všetky </a:t>
            </a:r>
            <a:r>
              <a:rPr lang="sk-SK" sz="3100" b="1" i="1" dirty="0" smtClean="0">
                <a:solidFill>
                  <a:srgbClr val="002060"/>
                </a:solidFill>
              </a:rPr>
              <a:t>služby</a:t>
            </a:r>
            <a:r>
              <a:rPr lang="en-US" sz="3100" b="1" i="1" dirty="0" smtClean="0">
                <a:solidFill>
                  <a:srgbClr val="002060"/>
                </a:solidFill>
              </a:rPr>
              <a:t>, </a:t>
            </a:r>
            <a:r>
              <a:rPr lang="sk-SK" sz="3100" b="1" i="1" dirty="0" smtClean="0">
                <a:solidFill>
                  <a:srgbClr val="002060"/>
                </a:solidFill>
              </a:rPr>
              <a:t/>
            </a:r>
            <a:br>
              <a:rPr lang="sk-SK" sz="3100" b="1" i="1" dirty="0" smtClean="0">
                <a:solidFill>
                  <a:srgbClr val="002060"/>
                </a:solidFill>
              </a:rPr>
            </a:br>
            <a:r>
              <a:rPr lang="en-US" sz="3100" b="1" i="1" dirty="0" err="1" smtClean="0">
                <a:solidFill>
                  <a:srgbClr val="002060"/>
                </a:solidFill>
              </a:rPr>
              <a:t>ktorých</a:t>
            </a:r>
            <a:r>
              <a:rPr lang="en-US" sz="3100" b="1" i="1" dirty="0" smtClean="0">
                <a:solidFill>
                  <a:srgbClr val="002060"/>
                </a:solidFill>
              </a:rPr>
              <a:t> </a:t>
            </a:r>
            <a:r>
              <a:rPr lang="en-US" sz="3100" b="1" i="1" dirty="0" err="1" smtClean="0">
                <a:solidFill>
                  <a:srgbClr val="002060"/>
                </a:solidFill>
              </a:rPr>
              <a:t>cieľom</a:t>
            </a:r>
            <a:r>
              <a:rPr lang="en-US" sz="3100" b="1" i="1" dirty="0" smtClean="0">
                <a:solidFill>
                  <a:srgbClr val="002060"/>
                </a:solidFill>
              </a:rPr>
              <a:t> je </a:t>
            </a:r>
            <a:r>
              <a:rPr lang="en-US" sz="3100" b="1" i="1" dirty="0" err="1" smtClean="0">
                <a:solidFill>
                  <a:srgbClr val="002060"/>
                </a:solidFill>
              </a:rPr>
              <a:t>pomáhať</a:t>
            </a:r>
            <a:r>
              <a:rPr lang="en-US" sz="3100" b="1" i="1" dirty="0" smtClean="0">
                <a:solidFill>
                  <a:srgbClr val="002060"/>
                </a:solidFill>
              </a:rPr>
              <a:t> </a:t>
            </a:r>
            <a:r>
              <a:rPr lang="sk-SK" sz="3100" b="1" i="1" dirty="0" smtClean="0">
                <a:solidFill>
                  <a:srgbClr val="002060"/>
                </a:solidFill>
              </a:rPr>
              <a:t/>
            </a:r>
            <a:br>
              <a:rPr lang="sk-SK" sz="3100" b="1" i="1" dirty="0" smtClean="0">
                <a:solidFill>
                  <a:srgbClr val="002060"/>
                </a:solidFill>
              </a:rPr>
            </a:br>
            <a:r>
              <a:rPr lang="en-US" sz="3100" b="1" i="1" dirty="0" err="1" smtClean="0">
                <a:solidFill>
                  <a:srgbClr val="002060"/>
                </a:solidFill>
              </a:rPr>
              <a:t>jednotlivcom</a:t>
            </a:r>
            <a:r>
              <a:rPr lang="en-US" sz="3100" b="1" i="1" dirty="0" smtClean="0">
                <a:solidFill>
                  <a:srgbClr val="002060"/>
                </a:solidFill>
              </a:rPr>
              <a:t> </a:t>
            </a:r>
            <a:r>
              <a:rPr lang="en-US" sz="3100" b="1" i="1" dirty="0" err="1" smtClean="0">
                <a:solidFill>
                  <a:srgbClr val="002060"/>
                </a:solidFill>
              </a:rPr>
              <a:t>akéhokoľvek</a:t>
            </a:r>
            <a:r>
              <a:rPr lang="en-US" sz="3100" b="1" i="1" dirty="0" smtClean="0">
                <a:solidFill>
                  <a:srgbClr val="002060"/>
                </a:solidFill>
              </a:rPr>
              <a:t> </a:t>
            </a:r>
            <a:r>
              <a:rPr lang="en-US" sz="3100" b="1" i="1" dirty="0" err="1" smtClean="0">
                <a:solidFill>
                  <a:srgbClr val="002060"/>
                </a:solidFill>
              </a:rPr>
              <a:t>veku</a:t>
            </a:r>
            <a:r>
              <a:rPr lang="en-US" sz="3100" b="1" i="1" dirty="0" smtClean="0">
                <a:solidFill>
                  <a:srgbClr val="002060"/>
                </a:solidFill>
              </a:rPr>
              <a:t> </a:t>
            </a:r>
            <a:r>
              <a:rPr lang="sk-SK" sz="3100" b="1" i="1" dirty="0" smtClean="0">
                <a:solidFill>
                  <a:srgbClr val="002060"/>
                </a:solidFill>
              </a:rPr>
              <a:t/>
            </a:r>
            <a:br>
              <a:rPr lang="sk-SK" sz="3100" b="1" i="1" dirty="0" smtClean="0">
                <a:solidFill>
                  <a:srgbClr val="002060"/>
                </a:solidFill>
              </a:rPr>
            </a:br>
            <a:r>
              <a:rPr lang="en-US" sz="3100" b="1" i="1" dirty="0" err="1" smtClean="0">
                <a:solidFill>
                  <a:srgbClr val="002060"/>
                </a:solidFill>
              </a:rPr>
              <a:t>pri</a:t>
            </a:r>
            <a:r>
              <a:rPr lang="en-US" sz="3100" b="1" i="1" dirty="0" smtClean="0">
                <a:solidFill>
                  <a:srgbClr val="002060"/>
                </a:solidFill>
              </a:rPr>
              <a:t> </a:t>
            </a:r>
            <a:r>
              <a:rPr lang="en-US" sz="3100" b="1" i="1" dirty="0" err="1" smtClean="0">
                <a:solidFill>
                  <a:srgbClr val="002060"/>
                </a:solidFill>
              </a:rPr>
              <a:t>rozhodovaní</a:t>
            </a:r>
            <a:r>
              <a:rPr lang="en-US" sz="3100" b="1" i="1" dirty="0" smtClean="0">
                <a:solidFill>
                  <a:srgbClr val="002060"/>
                </a:solidFill>
              </a:rPr>
              <a:t> o </a:t>
            </a:r>
            <a:r>
              <a:rPr lang="en-US" sz="3100" b="1" i="1" dirty="0" err="1" smtClean="0">
                <a:solidFill>
                  <a:srgbClr val="002060"/>
                </a:solidFill>
              </a:rPr>
              <a:t>otázkach</a:t>
            </a:r>
            <a:r>
              <a:rPr lang="en-US" sz="3100" b="1" i="1" dirty="0" smtClean="0">
                <a:solidFill>
                  <a:srgbClr val="002060"/>
                </a:solidFill>
              </a:rPr>
              <a:t> </a:t>
            </a:r>
            <a:r>
              <a:rPr lang="en-US" sz="3100" b="1" i="1" dirty="0" err="1" smtClean="0">
                <a:solidFill>
                  <a:srgbClr val="002060"/>
                </a:solidFill>
              </a:rPr>
              <a:t>vzdelávania</a:t>
            </a:r>
            <a:r>
              <a:rPr lang="en-US" sz="3100" b="1" i="1" dirty="0" smtClean="0">
                <a:solidFill>
                  <a:srgbClr val="002060"/>
                </a:solidFill>
              </a:rPr>
              <a:t>, </a:t>
            </a:r>
            <a:r>
              <a:rPr lang="en-US" sz="3100" b="1" i="1" dirty="0" err="1" smtClean="0">
                <a:solidFill>
                  <a:srgbClr val="002060"/>
                </a:solidFill>
              </a:rPr>
              <a:t>odbornej</a:t>
            </a:r>
            <a:r>
              <a:rPr lang="en-US" sz="3100" b="1" i="1" dirty="0" smtClean="0">
                <a:solidFill>
                  <a:srgbClr val="002060"/>
                </a:solidFill>
              </a:rPr>
              <a:t> </a:t>
            </a:r>
            <a:r>
              <a:rPr lang="en-US" sz="3100" b="1" i="1" dirty="0" err="1" smtClean="0">
                <a:solidFill>
                  <a:srgbClr val="002060"/>
                </a:solidFill>
              </a:rPr>
              <a:t>prípravy</a:t>
            </a:r>
            <a:r>
              <a:rPr lang="en-US" sz="3100" b="1" i="1" dirty="0" smtClean="0">
                <a:solidFill>
                  <a:srgbClr val="002060"/>
                </a:solidFill>
              </a:rPr>
              <a:t>, </a:t>
            </a:r>
            <a:r>
              <a:rPr lang="en-US" sz="3100" b="1" i="1" dirty="0" err="1" smtClean="0">
                <a:solidFill>
                  <a:srgbClr val="002060"/>
                </a:solidFill>
              </a:rPr>
              <a:t>voľby</a:t>
            </a:r>
            <a:r>
              <a:rPr lang="en-US" sz="3100" b="1" i="1" dirty="0" smtClean="0">
                <a:solidFill>
                  <a:srgbClr val="002060"/>
                </a:solidFill>
              </a:rPr>
              <a:t> </a:t>
            </a:r>
            <a:r>
              <a:rPr lang="en-US" sz="3100" b="1" i="1" dirty="0" err="1" smtClean="0">
                <a:solidFill>
                  <a:srgbClr val="002060"/>
                </a:solidFill>
              </a:rPr>
              <a:t>zamestnania</a:t>
            </a:r>
            <a:r>
              <a:rPr lang="en-US" sz="3100" b="1" i="1" dirty="0" smtClean="0">
                <a:solidFill>
                  <a:srgbClr val="002060"/>
                </a:solidFill>
              </a:rPr>
              <a:t> a </a:t>
            </a:r>
            <a:r>
              <a:rPr lang="en-US" sz="3100" b="1" i="1" dirty="0" err="1" smtClean="0">
                <a:solidFill>
                  <a:srgbClr val="002060"/>
                </a:solidFill>
              </a:rPr>
              <a:t>rozvoji</a:t>
            </a:r>
            <a:r>
              <a:rPr lang="en-US" sz="3100" b="1" i="1" dirty="0" smtClean="0">
                <a:solidFill>
                  <a:srgbClr val="002060"/>
                </a:solidFill>
              </a:rPr>
              <a:t> </a:t>
            </a:r>
            <a:r>
              <a:rPr lang="en-US" sz="3100" b="1" i="1" dirty="0" err="1" smtClean="0">
                <a:solidFill>
                  <a:srgbClr val="002060"/>
                </a:solidFill>
              </a:rPr>
              <a:t>kariéry</a:t>
            </a:r>
            <a:r>
              <a:rPr lang="en-US" sz="3100" b="1" i="1" dirty="0" smtClean="0">
                <a:solidFill>
                  <a:srgbClr val="002060"/>
                </a:solidFill>
              </a:rPr>
              <a:t> </a:t>
            </a:r>
            <a:r>
              <a:rPr lang="sk-SK" sz="3100" b="1" i="1" dirty="0" smtClean="0">
                <a:solidFill>
                  <a:srgbClr val="002060"/>
                </a:solidFill>
              </a:rPr>
              <a:t/>
            </a:r>
            <a:br>
              <a:rPr lang="sk-SK" sz="3100" b="1" i="1" dirty="0" smtClean="0">
                <a:solidFill>
                  <a:srgbClr val="002060"/>
                </a:solidFill>
              </a:rPr>
            </a:br>
            <a:r>
              <a:rPr lang="en-US" sz="3100" b="1" i="1" dirty="0" smtClean="0">
                <a:solidFill>
                  <a:srgbClr val="002060"/>
                </a:solidFill>
              </a:rPr>
              <a:t>v </a:t>
            </a:r>
            <a:r>
              <a:rPr lang="en-US" sz="3100" b="1" i="1" dirty="0" err="1" smtClean="0">
                <a:solidFill>
                  <a:srgbClr val="002060"/>
                </a:solidFill>
              </a:rPr>
              <a:t>ktorejkoľvek</a:t>
            </a:r>
            <a:r>
              <a:rPr lang="en-US" sz="3100" b="1" i="1" dirty="0" smtClean="0">
                <a:solidFill>
                  <a:srgbClr val="002060"/>
                </a:solidFill>
              </a:rPr>
              <a:t> </a:t>
            </a:r>
            <a:r>
              <a:rPr lang="en-US" sz="3100" b="1" i="1" dirty="0" err="1" smtClean="0">
                <a:solidFill>
                  <a:srgbClr val="002060"/>
                </a:solidFill>
              </a:rPr>
              <a:t>fáze</a:t>
            </a:r>
            <a:r>
              <a:rPr lang="en-US" sz="3100" b="1" i="1" dirty="0" smtClean="0">
                <a:solidFill>
                  <a:srgbClr val="002060"/>
                </a:solidFill>
              </a:rPr>
              <a:t> </a:t>
            </a:r>
            <a:r>
              <a:rPr lang="en-US" sz="3100" b="1" i="1" dirty="0" err="1" smtClean="0">
                <a:solidFill>
                  <a:srgbClr val="002060"/>
                </a:solidFill>
              </a:rPr>
              <a:t>ich</a:t>
            </a:r>
            <a:r>
              <a:rPr lang="en-US" sz="3100" b="1" i="1" dirty="0" smtClean="0">
                <a:solidFill>
                  <a:srgbClr val="002060"/>
                </a:solidFill>
              </a:rPr>
              <a:t> </a:t>
            </a:r>
            <a:r>
              <a:rPr lang="en-US" sz="3100" b="1" i="1" dirty="0" err="1" smtClean="0">
                <a:solidFill>
                  <a:srgbClr val="002060"/>
                </a:solidFill>
              </a:rPr>
              <a:t>života</a:t>
            </a:r>
            <a:r>
              <a:rPr lang="en-US" sz="3100" b="1" i="1" dirty="0" smtClean="0">
                <a:solidFill>
                  <a:srgbClr val="002060"/>
                </a:solidFill>
              </a:rPr>
              <a:t>.</a:t>
            </a:r>
            <a:r>
              <a:rPr lang="en-US" sz="2800" b="1" dirty="0" smtClean="0">
                <a:solidFill>
                  <a:srgbClr val="002060"/>
                </a:solidFill>
              </a:rPr>
              <a:t/>
            </a:r>
            <a:br>
              <a:rPr lang="en-US" sz="2800" b="1" dirty="0" smtClean="0">
                <a:solidFill>
                  <a:srgbClr val="002060"/>
                </a:solidFill>
              </a:rPr>
            </a:br>
            <a:r>
              <a:rPr lang="sk-SK" sz="2800" b="1" dirty="0" smtClean="0">
                <a:solidFill>
                  <a:srgbClr val="002060"/>
                </a:solidFill>
              </a:rPr>
              <a:t/>
            </a:r>
            <a:br>
              <a:rPr lang="sk-SK" sz="2800" b="1" dirty="0" smtClean="0">
                <a:solidFill>
                  <a:srgbClr val="002060"/>
                </a:solidFill>
              </a:rPr>
            </a:br>
            <a:r>
              <a:rPr lang="sk-SK" sz="2800" dirty="0" smtClean="0">
                <a:solidFill>
                  <a:srgbClr val="002060"/>
                </a:solidFill>
              </a:rPr>
              <a:t>OECD</a:t>
            </a:r>
            <a:endParaRPr lang="sk-SK" sz="2800" dirty="0">
              <a:solidFill>
                <a:srgbClr val="002060"/>
              </a:solidFill>
            </a:endParaRPr>
          </a:p>
        </p:txBody>
      </p:sp>
      <p:sp>
        <p:nvSpPr>
          <p:cNvPr id="3" name="Zástupný symbol textu 2"/>
          <p:cNvSpPr>
            <a:spLocks noGrp="1"/>
          </p:cNvSpPr>
          <p:nvPr>
            <p:ph type="body" idx="1"/>
          </p:nvPr>
        </p:nvSpPr>
        <p:spPr>
          <a:xfrm>
            <a:off x="1367365" y="404665"/>
            <a:ext cx="6417734" cy="792088"/>
          </a:xfrm>
        </p:spPr>
        <p:txBody>
          <a:bodyPr>
            <a:normAutofit fontScale="92500"/>
          </a:bodyPr>
          <a:lstStyle/>
          <a:p>
            <a:r>
              <a:rPr lang="sk-SK" sz="3200" b="1" u="sng" dirty="0" smtClean="0">
                <a:solidFill>
                  <a:srgbClr val="C00000"/>
                </a:solidFill>
              </a:rPr>
              <a:t>DEFINÍCIA</a:t>
            </a:r>
            <a:r>
              <a:rPr lang="sk-SK" sz="3200" b="1" dirty="0" smtClean="0">
                <a:solidFill>
                  <a:srgbClr val="002060"/>
                </a:solidFill>
              </a:rPr>
              <a:t> </a:t>
            </a:r>
            <a:r>
              <a:rPr lang="sk-SK" sz="3200" b="1" dirty="0" err="1" smtClean="0">
                <a:solidFill>
                  <a:srgbClr val="002060"/>
                </a:solidFill>
              </a:rPr>
              <a:t>kariérového</a:t>
            </a:r>
            <a:r>
              <a:rPr lang="sk-SK" sz="3200" b="1" dirty="0" smtClean="0">
                <a:solidFill>
                  <a:srgbClr val="002060"/>
                </a:solidFill>
              </a:rPr>
              <a:t> poradenstva</a:t>
            </a:r>
            <a:endParaRPr lang="sk-SK" sz="3200" b="1" dirty="0">
              <a:solidFill>
                <a:srgbClr val="002060"/>
              </a:solidFill>
            </a:endParaRPr>
          </a:p>
        </p:txBody>
      </p:sp>
    </p:spTree>
    <p:extLst>
      <p:ext uri="{BB962C8B-B14F-4D97-AF65-F5344CB8AC3E}">
        <p14:creationId xmlns:p14="http://schemas.microsoft.com/office/powerpoint/2010/main" xmlns="" val="4230110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755576" y="2708919"/>
            <a:ext cx="7632848" cy="1261884"/>
          </a:xfrm>
          <a:prstGeom prst="rect">
            <a:avLst/>
          </a:prstGeom>
        </p:spPr>
        <p:txBody>
          <a:bodyPr wrap="square">
            <a:spAutoFit/>
          </a:bodyPr>
          <a:lstStyle/>
          <a:p>
            <a:pPr algn="ctr"/>
            <a:r>
              <a:rPr lang="sk-SK" sz="3200" b="1" dirty="0" smtClean="0">
                <a:solidFill>
                  <a:srgbClr val="C00000"/>
                </a:solidFill>
                <a:latin typeface="+mj-lt"/>
              </a:rPr>
              <a:t>Načo vlastne slúži </a:t>
            </a:r>
            <a:r>
              <a:rPr lang="sk-SK" sz="3200" b="1" dirty="0" err="1" smtClean="0">
                <a:solidFill>
                  <a:srgbClr val="C00000"/>
                </a:solidFill>
                <a:latin typeface="+mj-lt"/>
              </a:rPr>
              <a:t>kariérové</a:t>
            </a:r>
            <a:r>
              <a:rPr lang="sk-SK" sz="3200" b="1" dirty="0" smtClean="0">
                <a:solidFill>
                  <a:srgbClr val="C00000"/>
                </a:solidFill>
                <a:latin typeface="+mj-lt"/>
              </a:rPr>
              <a:t> poradenstvo </a:t>
            </a:r>
          </a:p>
          <a:p>
            <a:pPr algn="ctr"/>
            <a:r>
              <a:rPr lang="sk-SK" sz="4400" b="1" dirty="0" smtClean="0">
                <a:solidFill>
                  <a:srgbClr val="C00000"/>
                </a:solidFill>
                <a:latin typeface="+mj-lt"/>
              </a:rPr>
              <a:t>?</a:t>
            </a:r>
            <a:endParaRPr lang="en-US" sz="4400" b="1" dirty="0">
              <a:solidFill>
                <a:srgbClr val="C00000"/>
              </a:solidFill>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51520" y="1484784"/>
            <a:ext cx="8784976" cy="5184576"/>
          </a:xfrm>
        </p:spPr>
        <p:txBody>
          <a:bodyPr>
            <a:noAutofit/>
          </a:bodyPr>
          <a:lstStyle/>
          <a:p>
            <a:pPr marL="285750" indent="-285750" algn="l"/>
            <a:r>
              <a:rPr lang="sk-SK" sz="2000" b="1" dirty="0" smtClean="0">
                <a:solidFill>
                  <a:srgbClr val="002060"/>
                </a:solidFill>
              </a:rPr>
              <a:t>      </a:t>
            </a:r>
            <a:r>
              <a:rPr lang="sk-SK" sz="2400" b="1" dirty="0" smtClean="0">
                <a:solidFill>
                  <a:srgbClr val="002060"/>
                </a:solidFill>
                <a:sym typeface="Wingdings"/>
              </a:rPr>
              <a:t></a:t>
            </a:r>
            <a:r>
              <a:rPr lang="en-US" sz="2000" b="1" dirty="0" err="1" smtClean="0">
                <a:solidFill>
                  <a:srgbClr val="002060"/>
                </a:solidFill>
              </a:rPr>
              <a:t>poskytovanie</a:t>
            </a:r>
            <a:r>
              <a:rPr lang="en-US" sz="2000" b="1" dirty="0" smtClean="0">
                <a:solidFill>
                  <a:srgbClr val="002060"/>
                </a:solidFill>
              </a:rPr>
              <a:t> </a:t>
            </a:r>
            <a:r>
              <a:rPr lang="en-US" sz="2000" b="1" dirty="0" err="1" smtClean="0">
                <a:solidFill>
                  <a:srgbClr val="002060"/>
                </a:solidFill>
              </a:rPr>
              <a:t>kariérových</a:t>
            </a:r>
            <a:r>
              <a:rPr lang="en-US" sz="2000" b="1" dirty="0" smtClean="0">
                <a:solidFill>
                  <a:srgbClr val="002060"/>
                </a:solidFill>
              </a:rPr>
              <a:t> </a:t>
            </a:r>
            <a:r>
              <a:rPr lang="en-US" sz="2000" b="1" dirty="0" err="1" smtClean="0">
                <a:solidFill>
                  <a:srgbClr val="002060"/>
                </a:solidFill>
              </a:rPr>
              <a:t>informácií</a:t>
            </a:r>
            <a:r>
              <a:rPr lang="en-US" sz="2000" dirty="0" smtClean="0">
                <a:solidFill>
                  <a:srgbClr val="002060"/>
                </a:solidFill>
              </a:rPr>
              <a:t> </a:t>
            </a:r>
            <a:r>
              <a:rPr lang="en-US" sz="2000" dirty="0" smtClean="0">
                <a:solidFill>
                  <a:srgbClr val="002060"/>
                </a:solidFill>
              </a:rPr>
              <a:t>– </a:t>
            </a:r>
            <a:r>
              <a:rPr lang="en-US" sz="2000" dirty="0" err="1" smtClean="0">
                <a:solidFill>
                  <a:srgbClr val="002060"/>
                </a:solidFill>
              </a:rPr>
              <a:t>poskytovanie</a:t>
            </a:r>
            <a:r>
              <a:rPr lang="en-US" sz="2000" dirty="0" smtClean="0">
                <a:solidFill>
                  <a:srgbClr val="002060"/>
                </a:solidFill>
              </a:rPr>
              <a:t> </a:t>
            </a:r>
            <a:r>
              <a:rPr lang="en-US" sz="2000" dirty="0" err="1" smtClean="0">
                <a:solidFill>
                  <a:srgbClr val="002060"/>
                </a:solidFill>
              </a:rPr>
              <a:t>informácií</a:t>
            </a:r>
            <a:r>
              <a:rPr lang="en-US" sz="2000" dirty="0" smtClean="0">
                <a:solidFill>
                  <a:srgbClr val="002060"/>
                </a:solidFill>
              </a:rPr>
              <a:t> </a:t>
            </a:r>
            <a:r>
              <a:rPr lang="sk-SK" sz="2000" dirty="0" smtClean="0">
                <a:solidFill>
                  <a:srgbClr val="002060"/>
                </a:solidFill>
              </a:rPr>
              <a:t/>
            </a:r>
            <a:br>
              <a:rPr lang="sk-SK" sz="2000" dirty="0" smtClean="0">
                <a:solidFill>
                  <a:srgbClr val="002060"/>
                </a:solidFill>
              </a:rPr>
            </a:br>
            <a:r>
              <a:rPr lang="sk-SK" sz="2000" dirty="0" smtClean="0">
                <a:solidFill>
                  <a:srgbClr val="002060"/>
                </a:solidFill>
              </a:rPr>
              <a:t> </a:t>
            </a:r>
            <a:r>
              <a:rPr lang="sk-SK" sz="2000" dirty="0" smtClean="0">
                <a:solidFill>
                  <a:srgbClr val="002060"/>
                </a:solidFill>
              </a:rPr>
              <a:t>                                                                </a:t>
            </a:r>
            <a:r>
              <a:rPr lang="en-US" sz="2000" dirty="0" smtClean="0">
                <a:solidFill>
                  <a:srgbClr val="002060"/>
                </a:solidFill>
              </a:rPr>
              <a:t>o </a:t>
            </a:r>
            <a:r>
              <a:rPr lang="sk-SK" sz="2000" dirty="0" smtClean="0">
                <a:solidFill>
                  <a:srgbClr val="002060"/>
                </a:solidFill>
              </a:rPr>
              <a:t>v</a:t>
            </a:r>
            <a:r>
              <a:rPr lang="en-US" sz="2000" dirty="0" err="1" smtClean="0">
                <a:solidFill>
                  <a:srgbClr val="002060"/>
                </a:solidFill>
              </a:rPr>
              <a:t>zdelávacích</a:t>
            </a:r>
            <a:r>
              <a:rPr lang="en-US" sz="2000" dirty="0" smtClean="0">
                <a:solidFill>
                  <a:srgbClr val="002060"/>
                </a:solidFill>
              </a:rPr>
              <a:t> </a:t>
            </a:r>
            <a:r>
              <a:rPr lang="en-US" sz="2000" dirty="0" smtClean="0">
                <a:solidFill>
                  <a:srgbClr val="002060"/>
                </a:solidFill>
              </a:rPr>
              <a:t>a </a:t>
            </a:r>
            <a:r>
              <a:rPr lang="en-US" sz="2000" dirty="0" err="1" smtClean="0">
                <a:solidFill>
                  <a:srgbClr val="002060"/>
                </a:solidFill>
              </a:rPr>
              <a:t>pracovných</a:t>
            </a:r>
            <a:r>
              <a:rPr lang="en-US" sz="2000" dirty="0" smtClean="0">
                <a:solidFill>
                  <a:srgbClr val="002060"/>
                </a:solidFill>
              </a:rPr>
              <a:t> </a:t>
            </a:r>
            <a:r>
              <a:rPr lang="en-US" sz="2000" dirty="0" err="1" smtClean="0">
                <a:solidFill>
                  <a:srgbClr val="002060"/>
                </a:solidFill>
              </a:rPr>
              <a:t>príležitostiach</a:t>
            </a:r>
            <a:r>
              <a:rPr lang="en-US" sz="2000" dirty="0" smtClean="0">
                <a:solidFill>
                  <a:srgbClr val="002060"/>
                </a:solidFill>
              </a:rPr>
              <a:t> </a:t>
            </a:r>
            <a:r>
              <a:rPr lang="sk-SK" sz="2000" dirty="0" smtClean="0">
                <a:solidFill>
                  <a:srgbClr val="002060"/>
                </a:solidFill>
              </a:rPr>
              <a:t/>
            </a:r>
            <a:br>
              <a:rPr lang="sk-SK" sz="2000" dirty="0" smtClean="0">
                <a:solidFill>
                  <a:srgbClr val="002060"/>
                </a:solidFill>
              </a:rPr>
            </a:br>
            <a:r>
              <a:rPr lang="sk-SK" sz="2000" dirty="0" smtClean="0">
                <a:solidFill>
                  <a:srgbClr val="002060"/>
                </a:solidFill>
              </a:rPr>
              <a:t/>
            </a:r>
            <a:br>
              <a:rPr lang="sk-SK" sz="2000" dirty="0" smtClean="0">
                <a:solidFill>
                  <a:srgbClr val="002060"/>
                </a:solidFill>
              </a:rPr>
            </a:br>
            <a:r>
              <a:rPr lang="sk-SK" sz="2000" b="1" dirty="0" smtClean="0">
                <a:solidFill>
                  <a:srgbClr val="002060"/>
                </a:solidFill>
                <a:sym typeface="Wingdings"/>
              </a:rPr>
              <a:t> </a:t>
            </a:r>
            <a:r>
              <a:rPr lang="sk-SK" sz="2000" dirty="0" smtClean="0">
                <a:solidFill>
                  <a:srgbClr val="002060"/>
                </a:solidFill>
              </a:rPr>
              <a:t> </a:t>
            </a:r>
            <a:r>
              <a:rPr lang="en-US" sz="2000" b="1" dirty="0" err="1" smtClean="0">
                <a:solidFill>
                  <a:srgbClr val="002060"/>
                </a:solidFill>
              </a:rPr>
              <a:t>profesionálna</a:t>
            </a:r>
            <a:r>
              <a:rPr lang="en-US" sz="2000" b="1" dirty="0" smtClean="0">
                <a:solidFill>
                  <a:srgbClr val="002060"/>
                </a:solidFill>
              </a:rPr>
              <a:t> </a:t>
            </a:r>
            <a:r>
              <a:rPr lang="en-US" sz="2000" b="1" dirty="0" err="1" smtClean="0">
                <a:solidFill>
                  <a:srgbClr val="002060"/>
                </a:solidFill>
              </a:rPr>
              <a:t>orientácia</a:t>
            </a:r>
            <a:r>
              <a:rPr lang="en-US" sz="2000" dirty="0" smtClean="0">
                <a:solidFill>
                  <a:srgbClr val="002060"/>
                </a:solidFill>
              </a:rPr>
              <a:t> </a:t>
            </a:r>
            <a:r>
              <a:rPr lang="en-US" sz="2000" dirty="0" smtClean="0">
                <a:solidFill>
                  <a:srgbClr val="002060"/>
                </a:solidFill>
              </a:rPr>
              <a:t>– </a:t>
            </a:r>
            <a:r>
              <a:rPr lang="en-US" sz="2000" dirty="0" err="1" smtClean="0">
                <a:solidFill>
                  <a:srgbClr val="002060"/>
                </a:solidFill>
              </a:rPr>
              <a:t>služby</a:t>
            </a:r>
            <a:r>
              <a:rPr lang="en-US" sz="2000" dirty="0" smtClean="0">
                <a:solidFill>
                  <a:srgbClr val="002060"/>
                </a:solidFill>
              </a:rPr>
              <a:t> </a:t>
            </a:r>
            <a:r>
              <a:rPr lang="en-US" sz="2000" dirty="0" err="1" smtClean="0">
                <a:solidFill>
                  <a:srgbClr val="002060"/>
                </a:solidFill>
              </a:rPr>
              <a:t>súvisiace</a:t>
            </a:r>
            <a:r>
              <a:rPr lang="en-US" sz="2000" dirty="0" smtClean="0">
                <a:solidFill>
                  <a:srgbClr val="002060"/>
                </a:solidFill>
              </a:rPr>
              <a:t> s </a:t>
            </a:r>
            <a:r>
              <a:rPr lang="en-US" sz="2000" dirty="0" err="1" smtClean="0">
                <a:solidFill>
                  <a:srgbClr val="002060"/>
                </a:solidFill>
              </a:rPr>
              <a:t>výberom</a:t>
            </a:r>
            <a:r>
              <a:rPr lang="en-US" sz="2000" dirty="0" smtClean="0">
                <a:solidFill>
                  <a:srgbClr val="002060"/>
                </a:solidFill>
              </a:rPr>
              <a:t> </a:t>
            </a:r>
            <a:r>
              <a:rPr lang="en-US" sz="2000" dirty="0" err="1" smtClean="0">
                <a:solidFill>
                  <a:srgbClr val="002060"/>
                </a:solidFill>
              </a:rPr>
              <a:t>povolania</a:t>
            </a:r>
            <a:r>
              <a:rPr lang="en-US" sz="2000" dirty="0" smtClean="0">
                <a:solidFill>
                  <a:srgbClr val="002060"/>
                </a:solidFill>
              </a:rPr>
              <a:t> </a:t>
            </a:r>
            <a:r>
              <a:rPr lang="sk-SK" sz="2000" dirty="0" smtClean="0">
                <a:solidFill>
                  <a:srgbClr val="002060"/>
                </a:solidFill>
              </a:rPr>
              <a:t/>
            </a:r>
            <a:br>
              <a:rPr lang="sk-SK" sz="2000" dirty="0" smtClean="0">
                <a:solidFill>
                  <a:srgbClr val="002060"/>
                </a:solidFill>
              </a:rPr>
            </a:br>
            <a:r>
              <a:rPr lang="sk-SK" sz="2000" dirty="0" smtClean="0">
                <a:solidFill>
                  <a:srgbClr val="002060"/>
                </a:solidFill>
              </a:rPr>
              <a:t> </a:t>
            </a:r>
            <a:r>
              <a:rPr lang="sk-SK" sz="2000" dirty="0" smtClean="0">
                <a:solidFill>
                  <a:srgbClr val="002060"/>
                </a:solidFill>
              </a:rPr>
              <a:t>                                                                  </a:t>
            </a:r>
            <a:r>
              <a:rPr lang="en-US" sz="2000" dirty="0" err="1" smtClean="0">
                <a:solidFill>
                  <a:srgbClr val="002060"/>
                </a:solidFill>
              </a:rPr>
              <a:t>alebo</a:t>
            </a:r>
            <a:r>
              <a:rPr lang="en-US" sz="2000" dirty="0" smtClean="0">
                <a:solidFill>
                  <a:srgbClr val="002060"/>
                </a:solidFill>
              </a:rPr>
              <a:t> </a:t>
            </a:r>
            <a:r>
              <a:rPr lang="en-US" sz="2000" dirty="0" err="1" smtClean="0">
                <a:solidFill>
                  <a:srgbClr val="002060"/>
                </a:solidFill>
              </a:rPr>
              <a:t>vzdelávania</a:t>
            </a:r>
            <a:r>
              <a:rPr lang="en-US" sz="2000" dirty="0" smtClean="0">
                <a:solidFill>
                  <a:srgbClr val="002060"/>
                </a:solidFill>
              </a:rPr>
              <a:t> </a:t>
            </a:r>
            <a:r>
              <a:rPr lang="sk-SK" sz="2000" dirty="0" smtClean="0">
                <a:solidFill>
                  <a:srgbClr val="002060"/>
                </a:solidFill>
              </a:rPr>
              <a:t/>
            </a:r>
            <a:br>
              <a:rPr lang="sk-SK" sz="2000" dirty="0" smtClean="0">
                <a:solidFill>
                  <a:srgbClr val="002060"/>
                </a:solidFill>
              </a:rPr>
            </a:br>
            <a:r>
              <a:rPr lang="en-US" sz="2000" dirty="0" smtClean="0">
                <a:solidFill>
                  <a:srgbClr val="002060"/>
                </a:solidFill>
              </a:rPr>
              <a:t/>
            </a:r>
            <a:br>
              <a:rPr lang="en-US" sz="2000" dirty="0" smtClean="0">
                <a:solidFill>
                  <a:srgbClr val="002060"/>
                </a:solidFill>
              </a:rPr>
            </a:br>
            <a:r>
              <a:rPr lang="sk-SK" sz="2000" b="1" dirty="0" smtClean="0">
                <a:solidFill>
                  <a:srgbClr val="002060"/>
                </a:solidFill>
                <a:sym typeface="Wingdings"/>
              </a:rPr>
              <a:t>  </a:t>
            </a:r>
            <a:r>
              <a:rPr lang="en-US" sz="2000" b="1" dirty="0" err="1" smtClean="0">
                <a:solidFill>
                  <a:srgbClr val="002060"/>
                </a:solidFill>
              </a:rPr>
              <a:t>kariérové</a:t>
            </a:r>
            <a:r>
              <a:rPr lang="en-US" sz="2000" b="1" dirty="0" smtClean="0">
                <a:solidFill>
                  <a:srgbClr val="002060"/>
                </a:solidFill>
              </a:rPr>
              <a:t> </a:t>
            </a:r>
            <a:r>
              <a:rPr lang="en-US" sz="2000" b="1" dirty="0" err="1" smtClean="0">
                <a:solidFill>
                  <a:srgbClr val="002060"/>
                </a:solidFill>
              </a:rPr>
              <a:t>poradenstvo</a:t>
            </a:r>
            <a:r>
              <a:rPr lang="en-US" sz="2000" dirty="0" smtClean="0">
                <a:solidFill>
                  <a:srgbClr val="002060"/>
                </a:solidFill>
              </a:rPr>
              <a:t> </a:t>
            </a:r>
            <a:r>
              <a:rPr lang="en-US" sz="2000" dirty="0" smtClean="0">
                <a:solidFill>
                  <a:srgbClr val="002060"/>
                </a:solidFill>
              </a:rPr>
              <a:t>– </a:t>
            </a:r>
            <a:r>
              <a:rPr lang="en-US" sz="2000" dirty="0" err="1" smtClean="0">
                <a:solidFill>
                  <a:srgbClr val="002060"/>
                </a:solidFill>
              </a:rPr>
              <a:t>klasický</a:t>
            </a:r>
            <a:r>
              <a:rPr lang="en-US" sz="2000" dirty="0" smtClean="0">
                <a:solidFill>
                  <a:srgbClr val="002060"/>
                </a:solidFill>
              </a:rPr>
              <a:t> </a:t>
            </a:r>
            <a:r>
              <a:rPr lang="en-US" sz="2000" dirty="0" err="1" smtClean="0">
                <a:solidFill>
                  <a:srgbClr val="002060"/>
                </a:solidFill>
              </a:rPr>
              <a:t>dyadický</a:t>
            </a:r>
            <a:r>
              <a:rPr lang="en-US" sz="2000" dirty="0" smtClean="0">
                <a:solidFill>
                  <a:srgbClr val="002060"/>
                </a:solidFill>
              </a:rPr>
              <a:t> </a:t>
            </a:r>
            <a:r>
              <a:rPr lang="en-US" sz="2000" dirty="0" err="1" smtClean="0">
                <a:solidFill>
                  <a:srgbClr val="002060"/>
                </a:solidFill>
              </a:rPr>
              <a:t>poradenský</a:t>
            </a:r>
            <a:r>
              <a:rPr lang="en-US" sz="2000" dirty="0" smtClean="0">
                <a:solidFill>
                  <a:srgbClr val="002060"/>
                </a:solidFill>
              </a:rPr>
              <a:t> </a:t>
            </a:r>
            <a:r>
              <a:rPr lang="en-US" sz="2000" dirty="0" err="1" smtClean="0">
                <a:solidFill>
                  <a:srgbClr val="002060"/>
                </a:solidFill>
              </a:rPr>
              <a:t>vzťah</a:t>
            </a:r>
            <a:r>
              <a:rPr lang="en-US" sz="2000" dirty="0" smtClean="0">
                <a:solidFill>
                  <a:srgbClr val="002060"/>
                </a:solidFill>
              </a:rPr>
              <a:t> </a:t>
            </a:r>
            <a:r>
              <a:rPr lang="en-US" sz="2000" dirty="0" err="1" smtClean="0">
                <a:solidFill>
                  <a:srgbClr val="002060"/>
                </a:solidFill>
              </a:rPr>
              <a:t>medzi</a:t>
            </a:r>
            <a:r>
              <a:rPr lang="en-US" sz="2000" dirty="0" smtClean="0">
                <a:solidFill>
                  <a:srgbClr val="002060"/>
                </a:solidFill>
              </a:rPr>
              <a:t> </a:t>
            </a:r>
            <a:r>
              <a:rPr lang="sk-SK" sz="2000" dirty="0" smtClean="0">
                <a:solidFill>
                  <a:srgbClr val="002060"/>
                </a:solidFill>
              </a:rPr>
              <a:t> </a:t>
            </a:r>
            <a:br>
              <a:rPr lang="sk-SK" sz="2000" dirty="0" smtClean="0">
                <a:solidFill>
                  <a:srgbClr val="002060"/>
                </a:solidFill>
              </a:rPr>
            </a:br>
            <a:r>
              <a:rPr lang="sk-SK" sz="2000" dirty="0" smtClean="0">
                <a:solidFill>
                  <a:srgbClr val="002060"/>
                </a:solidFill>
              </a:rPr>
              <a:t> </a:t>
            </a:r>
            <a:r>
              <a:rPr lang="sk-SK" sz="2000" dirty="0" smtClean="0">
                <a:solidFill>
                  <a:srgbClr val="002060"/>
                </a:solidFill>
              </a:rPr>
              <a:t>                                                                 </a:t>
            </a:r>
            <a:r>
              <a:rPr lang="en-US" sz="2000" dirty="0" err="1" smtClean="0">
                <a:solidFill>
                  <a:srgbClr val="002060"/>
                </a:solidFill>
              </a:rPr>
              <a:t>poradcom</a:t>
            </a:r>
            <a:r>
              <a:rPr lang="en-US" sz="2000" dirty="0" smtClean="0">
                <a:solidFill>
                  <a:srgbClr val="002060"/>
                </a:solidFill>
              </a:rPr>
              <a:t> </a:t>
            </a:r>
            <a:r>
              <a:rPr lang="en-US" sz="2000" dirty="0" smtClean="0">
                <a:solidFill>
                  <a:srgbClr val="002060"/>
                </a:solidFill>
              </a:rPr>
              <a:t>a </a:t>
            </a:r>
            <a:r>
              <a:rPr lang="en-US" sz="2000" dirty="0" err="1" smtClean="0">
                <a:solidFill>
                  <a:srgbClr val="002060"/>
                </a:solidFill>
              </a:rPr>
              <a:t>klientom</a:t>
            </a:r>
            <a:r>
              <a:rPr lang="en-US" sz="2000" dirty="0" smtClean="0">
                <a:solidFill>
                  <a:srgbClr val="002060"/>
                </a:solidFill>
              </a:rPr>
              <a:t> </a:t>
            </a:r>
            <a:r>
              <a:rPr lang="sk-SK" sz="2000" dirty="0" smtClean="0">
                <a:solidFill>
                  <a:srgbClr val="002060"/>
                </a:solidFill>
              </a:rPr>
              <a:t/>
            </a:r>
            <a:br>
              <a:rPr lang="sk-SK" sz="2000" dirty="0" smtClean="0">
                <a:solidFill>
                  <a:srgbClr val="002060"/>
                </a:solidFill>
              </a:rPr>
            </a:br>
            <a:r>
              <a:rPr lang="sk-SK" sz="2000" dirty="0" smtClean="0">
                <a:solidFill>
                  <a:srgbClr val="002060"/>
                </a:solidFill>
              </a:rPr>
              <a:t/>
            </a:r>
            <a:br>
              <a:rPr lang="sk-SK" sz="2000" dirty="0" smtClean="0">
                <a:solidFill>
                  <a:srgbClr val="002060"/>
                </a:solidFill>
              </a:rPr>
            </a:br>
            <a:r>
              <a:rPr lang="sk-SK" sz="2000" dirty="0" smtClean="0">
                <a:solidFill>
                  <a:srgbClr val="002060"/>
                </a:solidFill>
              </a:rPr>
              <a:t/>
            </a:r>
            <a:br>
              <a:rPr lang="sk-SK" sz="2000" dirty="0" smtClean="0">
                <a:solidFill>
                  <a:srgbClr val="002060"/>
                </a:solidFill>
              </a:rPr>
            </a:br>
            <a:r>
              <a:rPr lang="sk-SK" sz="2000" i="1" dirty="0" smtClean="0">
                <a:solidFill>
                  <a:srgbClr val="C00000"/>
                </a:solidFill>
              </a:rPr>
              <a:t>Príklady: </a:t>
            </a:r>
            <a:br>
              <a:rPr lang="sk-SK" sz="2000" i="1" dirty="0" smtClean="0">
                <a:solidFill>
                  <a:srgbClr val="C00000"/>
                </a:solidFill>
              </a:rPr>
            </a:br>
            <a:r>
              <a:rPr lang="sk-SK" sz="2000" i="1" dirty="0" smtClean="0">
                <a:solidFill>
                  <a:srgbClr val="C00000"/>
                </a:solidFill>
              </a:rPr>
              <a:t>aktivity </a:t>
            </a:r>
            <a:r>
              <a:rPr lang="en-US" sz="2000" i="1" dirty="0" smtClean="0">
                <a:solidFill>
                  <a:srgbClr val="C00000"/>
                </a:solidFill>
              </a:rPr>
              <a:t>v </a:t>
            </a:r>
            <a:r>
              <a:rPr lang="en-US" sz="2000" i="1" dirty="0" err="1" smtClean="0">
                <a:solidFill>
                  <a:srgbClr val="C00000"/>
                </a:solidFill>
              </a:rPr>
              <a:t>školách</a:t>
            </a:r>
            <a:r>
              <a:rPr lang="sk-SK" sz="2000" i="1" dirty="0" smtClean="0">
                <a:solidFill>
                  <a:srgbClr val="C00000"/>
                </a:solidFill>
              </a:rPr>
              <a:t>;</a:t>
            </a:r>
            <a:br>
              <a:rPr lang="sk-SK" sz="2000" i="1" dirty="0" smtClean="0">
                <a:solidFill>
                  <a:srgbClr val="C00000"/>
                </a:solidFill>
              </a:rPr>
            </a:br>
            <a:r>
              <a:rPr lang="en-US" sz="2000" i="1" dirty="0" err="1" smtClean="0">
                <a:solidFill>
                  <a:srgbClr val="C00000"/>
                </a:solidFill>
              </a:rPr>
              <a:t>individuálne</a:t>
            </a:r>
            <a:r>
              <a:rPr lang="en-US" sz="2000" i="1" dirty="0" smtClean="0">
                <a:solidFill>
                  <a:srgbClr val="C00000"/>
                </a:solidFill>
              </a:rPr>
              <a:t> </a:t>
            </a:r>
            <a:r>
              <a:rPr lang="en-US" sz="2000" i="1" dirty="0" err="1" smtClean="0">
                <a:solidFill>
                  <a:srgbClr val="C00000"/>
                </a:solidFill>
              </a:rPr>
              <a:t>alebo</a:t>
            </a:r>
            <a:r>
              <a:rPr lang="en-US" sz="2000" i="1" dirty="0" smtClean="0">
                <a:solidFill>
                  <a:srgbClr val="C00000"/>
                </a:solidFill>
              </a:rPr>
              <a:t> </a:t>
            </a:r>
            <a:r>
              <a:rPr lang="en-US" sz="2000" i="1" dirty="0" err="1" smtClean="0">
                <a:solidFill>
                  <a:srgbClr val="C00000"/>
                </a:solidFill>
              </a:rPr>
              <a:t>skupinové</a:t>
            </a:r>
            <a:r>
              <a:rPr lang="en-US" sz="2000" i="1" dirty="0" smtClean="0">
                <a:solidFill>
                  <a:srgbClr val="C00000"/>
                </a:solidFill>
              </a:rPr>
              <a:t> </a:t>
            </a:r>
            <a:r>
              <a:rPr lang="en-US" sz="2000" i="1" dirty="0" err="1" smtClean="0">
                <a:solidFill>
                  <a:srgbClr val="C00000"/>
                </a:solidFill>
              </a:rPr>
              <a:t>poradenstvo</a:t>
            </a:r>
            <a:r>
              <a:rPr lang="en-US" sz="2000" i="1" dirty="0" smtClean="0">
                <a:solidFill>
                  <a:srgbClr val="C00000"/>
                </a:solidFill>
              </a:rPr>
              <a:t> </a:t>
            </a:r>
            <a:r>
              <a:rPr lang="en-US" sz="2000" i="1" dirty="0" err="1" smtClean="0">
                <a:solidFill>
                  <a:srgbClr val="C00000"/>
                </a:solidFill>
              </a:rPr>
              <a:t>zamerané</a:t>
            </a:r>
            <a:r>
              <a:rPr lang="en-US" sz="2000" i="1" dirty="0" smtClean="0">
                <a:solidFill>
                  <a:srgbClr val="C00000"/>
                </a:solidFill>
              </a:rPr>
              <a:t> </a:t>
            </a:r>
            <a:r>
              <a:rPr lang="en-US" sz="2000" i="1" dirty="0" err="1" smtClean="0">
                <a:solidFill>
                  <a:srgbClr val="C00000"/>
                </a:solidFill>
              </a:rPr>
              <a:t>na</a:t>
            </a:r>
            <a:r>
              <a:rPr lang="en-US" sz="2000" i="1" dirty="0" smtClean="0">
                <a:solidFill>
                  <a:srgbClr val="C00000"/>
                </a:solidFill>
              </a:rPr>
              <a:t> </a:t>
            </a:r>
            <a:r>
              <a:rPr lang="en-US" sz="2000" i="1" dirty="0" err="1" smtClean="0">
                <a:solidFill>
                  <a:srgbClr val="C00000"/>
                </a:solidFill>
              </a:rPr>
              <a:t>voľbu</a:t>
            </a:r>
            <a:r>
              <a:rPr lang="en-US" sz="2000" i="1" dirty="0" smtClean="0">
                <a:solidFill>
                  <a:srgbClr val="C00000"/>
                </a:solidFill>
              </a:rPr>
              <a:t> </a:t>
            </a:r>
            <a:r>
              <a:rPr lang="sk-SK" sz="2000" i="1" dirty="0" smtClean="0">
                <a:solidFill>
                  <a:srgbClr val="C00000"/>
                </a:solidFill>
              </a:rPr>
              <a:t>vzdelania</a:t>
            </a:r>
            <a:r>
              <a:rPr lang="en-US" sz="2000" i="1" dirty="0" smtClean="0">
                <a:solidFill>
                  <a:srgbClr val="C00000"/>
                </a:solidFill>
              </a:rPr>
              <a:t>, </a:t>
            </a:r>
            <a:r>
              <a:rPr lang="en-US" sz="2000" i="1" dirty="0" err="1" smtClean="0">
                <a:solidFill>
                  <a:srgbClr val="C00000"/>
                </a:solidFill>
              </a:rPr>
              <a:t>zmenu</a:t>
            </a:r>
            <a:r>
              <a:rPr lang="en-US" sz="2000" i="1" dirty="0" smtClean="0">
                <a:solidFill>
                  <a:srgbClr val="C00000"/>
                </a:solidFill>
              </a:rPr>
              <a:t> </a:t>
            </a:r>
            <a:r>
              <a:rPr lang="en-US" sz="2000" i="1" dirty="0" err="1" smtClean="0">
                <a:solidFill>
                  <a:srgbClr val="C00000"/>
                </a:solidFill>
              </a:rPr>
              <a:t>zamestnania</a:t>
            </a:r>
            <a:r>
              <a:rPr lang="en-US" sz="2000" i="1" dirty="0" smtClean="0">
                <a:solidFill>
                  <a:srgbClr val="C00000"/>
                </a:solidFill>
              </a:rPr>
              <a:t>, </a:t>
            </a:r>
            <a:r>
              <a:rPr lang="en-US" sz="2000" i="1" dirty="0" err="1" smtClean="0">
                <a:solidFill>
                  <a:srgbClr val="C00000"/>
                </a:solidFill>
              </a:rPr>
              <a:t>na</a:t>
            </a:r>
            <a:r>
              <a:rPr lang="en-US" sz="2000" i="1" dirty="0" smtClean="0">
                <a:solidFill>
                  <a:srgbClr val="C00000"/>
                </a:solidFill>
              </a:rPr>
              <a:t> </a:t>
            </a:r>
            <a:r>
              <a:rPr lang="en-US" sz="2000" i="1" dirty="0" err="1" smtClean="0">
                <a:solidFill>
                  <a:srgbClr val="C00000"/>
                </a:solidFill>
              </a:rPr>
              <a:t>návrat</a:t>
            </a:r>
            <a:r>
              <a:rPr lang="en-US" sz="2000" i="1" dirty="0" smtClean="0">
                <a:solidFill>
                  <a:srgbClr val="C00000"/>
                </a:solidFill>
              </a:rPr>
              <a:t> do </a:t>
            </a:r>
            <a:r>
              <a:rPr lang="en-US" sz="2000" i="1" dirty="0" err="1" smtClean="0">
                <a:solidFill>
                  <a:srgbClr val="C00000"/>
                </a:solidFill>
              </a:rPr>
              <a:t>zamestnania</a:t>
            </a:r>
            <a:r>
              <a:rPr lang="sk-SK" sz="2000" i="1" dirty="0" smtClean="0">
                <a:solidFill>
                  <a:srgbClr val="C00000"/>
                </a:solidFill>
              </a:rPr>
              <a:t>;</a:t>
            </a:r>
            <a:r>
              <a:rPr lang="sk-SK" sz="2000" i="1" dirty="0" smtClean="0">
                <a:solidFill>
                  <a:srgbClr val="C00000"/>
                </a:solidFill>
              </a:rPr>
              <a:t/>
            </a:r>
            <a:br>
              <a:rPr lang="sk-SK" sz="2000" i="1" dirty="0" smtClean="0">
                <a:solidFill>
                  <a:srgbClr val="C00000"/>
                </a:solidFill>
              </a:rPr>
            </a:br>
            <a:r>
              <a:rPr lang="en-US" sz="2000" i="1" dirty="0" err="1" smtClean="0">
                <a:solidFill>
                  <a:srgbClr val="C00000"/>
                </a:solidFill>
              </a:rPr>
              <a:t>služby</a:t>
            </a:r>
            <a:r>
              <a:rPr lang="en-US" sz="2000" i="1" dirty="0" smtClean="0">
                <a:solidFill>
                  <a:srgbClr val="C00000"/>
                </a:solidFill>
              </a:rPr>
              <a:t> v </a:t>
            </a:r>
            <a:r>
              <a:rPr lang="en-US" sz="2000" i="1" dirty="0" err="1" smtClean="0">
                <a:solidFill>
                  <a:srgbClr val="C00000"/>
                </a:solidFill>
              </a:rPr>
              <a:t>počítačovej</a:t>
            </a:r>
            <a:r>
              <a:rPr lang="en-US" sz="2000" i="1" dirty="0" smtClean="0">
                <a:solidFill>
                  <a:srgbClr val="C00000"/>
                </a:solidFill>
              </a:rPr>
              <a:t> </a:t>
            </a:r>
            <a:r>
              <a:rPr lang="en-US" sz="2000" i="1" dirty="0" err="1" smtClean="0">
                <a:solidFill>
                  <a:srgbClr val="C00000"/>
                </a:solidFill>
              </a:rPr>
              <a:t>podobe</a:t>
            </a:r>
            <a:r>
              <a:rPr lang="en-US" sz="2000" i="1" dirty="0" smtClean="0">
                <a:solidFill>
                  <a:srgbClr val="C00000"/>
                </a:solidFill>
              </a:rPr>
              <a:t> </a:t>
            </a:r>
            <a:r>
              <a:rPr lang="sk-SK" sz="2000" i="1" dirty="0" smtClean="0">
                <a:solidFill>
                  <a:srgbClr val="C00000"/>
                </a:solidFill>
              </a:rPr>
              <a:t>- </a:t>
            </a:r>
            <a:r>
              <a:rPr lang="en-US" sz="2000" i="1" dirty="0" smtClean="0">
                <a:solidFill>
                  <a:srgbClr val="C00000"/>
                </a:solidFill>
              </a:rPr>
              <a:t>info o </a:t>
            </a:r>
            <a:r>
              <a:rPr lang="en-US" sz="2000" i="1" dirty="0" err="1" smtClean="0">
                <a:solidFill>
                  <a:srgbClr val="C00000"/>
                </a:solidFill>
              </a:rPr>
              <a:t>povolaniach</a:t>
            </a:r>
            <a:r>
              <a:rPr lang="en-US" sz="2000" i="1" dirty="0" smtClean="0">
                <a:solidFill>
                  <a:srgbClr val="C00000"/>
                </a:solidFill>
              </a:rPr>
              <a:t> a </a:t>
            </a:r>
            <a:r>
              <a:rPr lang="en-US" sz="2000" i="1" dirty="0" err="1" smtClean="0">
                <a:solidFill>
                  <a:srgbClr val="C00000"/>
                </a:solidFill>
              </a:rPr>
              <a:t>možnostiach</a:t>
            </a:r>
            <a:r>
              <a:rPr lang="en-US" sz="2000" i="1" dirty="0" smtClean="0">
                <a:solidFill>
                  <a:srgbClr val="C00000"/>
                </a:solidFill>
              </a:rPr>
              <a:t> </a:t>
            </a:r>
            <a:r>
              <a:rPr lang="en-US" sz="2000" i="1" dirty="0" err="1" smtClean="0">
                <a:solidFill>
                  <a:srgbClr val="C00000"/>
                </a:solidFill>
              </a:rPr>
              <a:t>zamestnania</a:t>
            </a:r>
            <a:r>
              <a:rPr lang="sk-SK" sz="2000" i="1" dirty="0" smtClean="0">
                <a:solidFill>
                  <a:srgbClr val="C00000"/>
                </a:solidFill>
              </a:rPr>
              <a:t>;</a:t>
            </a:r>
            <a:r>
              <a:rPr lang="sk-SK" sz="2000" i="1" dirty="0" smtClean="0">
                <a:solidFill>
                  <a:srgbClr val="C00000"/>
                </a:solidFill>
              </a:rPr>
              <a:t/>
            </a:r>
            <a:br>
              <a:rPr lang="sk-SK" sz="2000" i="1" dirty="0" smtClean="0">
                <a:solidFill>
                  <a:srgbClr val="C00000"/>
                </a:solidFill>
              </a:rPr>
            </a:br>
            <a:r>
              <a:rPr lang="en-US" sz="2000" i="1" dirty="0" err="1" smtClean="0">
                <a:solidFill>
                  <a:srgbClr val="C00000"/>
                </a:solidFill>
              </a:rPr>
              <a:t>služby</a:t>
            </a:r>
            <a:r>
              <a:rPr lang="en-US" sz="2000" i="1" dirty="0" smtClean="0">
                <a:solidFill>
                  <a:srgbClr val="C00000"/>
                </a:solidFill>
              </a:rPr>
              <a:t> </a:t>
            </a:r>
            <a:r>
              <a:rPr lang="en-US" sz="2000" i="1" dirty="0" err="1" smtClean="0">
                <a:solidFill>
                  <a:srgbClr val="C00000"/>
                </a:solidFill>
              </a:rPr>
              <a:t>podporujúce</a:t>
            </a:r>
            <a:r>
              <a:rPr lang="en-US" sz="2000" i="1" dirty="0" smtClean="0">
                <a:solidFill>
                  <a:srgbClr val="C00000"/>
                </a:solidFill>
              </a:rPr>
              <a:t> </a:t>
            </a:r>
            <a:r>
              <a:rPr lang="en-US" sz="2000" i="1" dirty="0" err="1" smtClean="0">
                <a:solidFill>
                  <a:srgbClr val="C00000"/>
                </a:solidFill>
              </a:rPr>
              <a:t>proces</a:t>
            </a:r>
            <a:r>
              <a:rPr lang="en-US" sz="2000" i="1" dirty="0" smtClean="0">
                <a:solidFill>
                  <a:srgbClr val="C00000"/>
                </a:solidFill>
              </a:rPr>
              <a:t> </a:t>
            </a:r>
            <a:r>
              <a:rPr lang="en-US" sz="2000" i="1" dirty="0" err="1" smtClean="0">
                <a:solidFill>
                  <a:srgbClr val="C00000"/>
                </a:solidFill>
              </a:rPr>
              <a:t>rozhodovania</a:t>
            </a:r>
            <a:r>
              <a:rPr lang="en-US" sz="2000" i="1" dirty="0" smtClean="0">
                <a:solidFill>
                  <a:srgbClr val="C00000"/>
                </a:solidFill>
              </a:rPr>
              <a:t> o </a:t>
            </a:r>
            <a:r>
              <a:rPr lang="en-US" sz="2000" i="1" dirty="0" err="1" smtClean="0">
                <a:solidFill>
                  <a:srgbClr val="C00000"/>
                </a:solidFill>
              </a:rPr>
              <a:t>ďalšom</a:t>
            </a:r>
            <a:r>
              <a:rPr lang="en-US" sz="2000" i="1" dirty="0" smtClean="0">
                <a:solidFill>
                  <a:srgbClr val="C00000"/>
                </a:solidFill>
              </a:rPr>
              <a:t> </a:t>
            </a:r>
            <a:r>
              <a:rPr lang="en-US" sz="2000" i="1" dirty="0" err="1" smtClean="0">
                <a:solidFill>
                  <a:srgbClr val="C00000"/>
                </a:solidFill>
              </a:rPr>
              <a:t>smerovaní</a:t>
            </a:r>
            <a:r>
              <a:rPr lang="sk-SK" sz="2000" i="1" dirty="0" smtClean="0">
                <a:solidFill>
                  <a:srgbClr val="C00000"/>
                </a:solidFill>
              </a:rPr>
              <a:t>...</a:t>
            </a:r>
            <a:endParaRPr lang="en-US" sz="2000" dirty="0">
              <a:solidFill>
                <a:srgbClr val="C00000"/>
              </a:solidFill>
            </a:endParaRPr>
          </a:p>
        </p:txBody>
      </p:sp>
      <p:sp>
        <p:nvSpPr>
          <p:cNvPr id="3" name="Zástupný symbol textu 2"/>
          <p:cNvSpPr>
            <a:spLocks noGrp="1"/>
          </p:cNvSpPr>
          <p:nvPr>
            <p:ph type="body" idx="1"/>
          </p:nvPr>
        </p:nvSpPr>
        <p:spPr>
          <a:xfrm>
            <a:off x="1367365" y="332656"/>
            <a:ext cx="6417734" cy="936103"/>
          </a:xfrm>
        </p:spPr>
        <p:txBody>
          <a:bodyPr>
            <a:normAutofit/>
          </a:bodyPr>
          <a:lstStyle/>
          <a:p>
            <a:r>
              <a:rPr lang="sk-SK" sz="3200" b="1" u="sng" dirty="0" smtClean="0">
                <a:solidFill>
                  <a:srgbClr val="C00000"/>
                </a:solidFill>
              </a:rPr>
              <a:t>SLUŽBY </a:t>
            </a:r>
            <a:r>
              <a:rPr lang="sk-SK" sz="3200" b="1" dirty="0" err="1" smtClean="0">
                <a:solidFill>
                  <a:srgbClr val="002060"/>
                </a:solidFill>
              </a:rPr>
              <a:t>kariérového</a:t>
            </a:r>
            <a:r>
              <a:rPr lang="sk-SK" sz="3200" b="1" dirty="0" smtClean="0">
                <a:solidFill>
                  <a:srgbClr val="002060"/>
                </a:solidFill>
              </a:rPr>
              <a:t> poradenstva</a:t>
            </a:r>
            <a:endParaRPr lang="sk-SK" sz="3200" b="1" dirty="0">
              <a:solidFill>
                <a:srgbClr val="002060"/>
              </a:solidFill>
            </a:endParaRPr>
          </a:p>
        </p:txBody>
      </p:sp>
    </p:spTree>
    <p:extLst>
      <p:ext uri="{BB962C8B-B14F-4D97-AF65-F5344CB8AC3E}">
        <p14:creationId xmlns:p14="http://schemas.microsoft.com/office/powerpoint/2010/main" xmlns="" val="3091838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ĺžnik 2"/>
          <p:cNvSpPr/>
          <p:nvPr/>
        </p:nvSpPr>
        <p:spPr>
          <a:xfrm>
            <a:off x="251520" y="1700808"/>
            <a:ext cx="8712968" cy="5878532"/>
          </a:xfrm>
          <a:prstGeom prst="rect">
            <a:avLst/>
          </a:prstGeom>
        </p:spPr>
        <p:txBody>
          <a:bodyPr wrap="square">
            <a:spAutoFit/>
          </a:bodyPr>
          <a:lstStyle/>
          <a:p>
            <a:pPr algn="ctr"/>
            <a:r>
              <a:rPr lang="sk-SK" altLang="en-US" sz="3200" b="1" dirty="0" smtClean="0">
                <a:solidFill>
                  <a:srgbClr val="C00000"/>
                </a:solidFill>
              </a:rPr>
              <a:t>1. Čo tvorí pracovnú náplň </a:t>
            </a:r>
            <a:r>
              <a:rPr lang="sk-SK" altLang="en-US" sz="3200" b="1" dirty="0" err="1" smtClean="0">
                <a:solidFill>
                  <a:srgbClr val="C00000"/>
                </a:solidFill>
              </a:rPr>
              <a:t>kariérového</a:t>
            </a:r>
            <a:r>
              <a:rPr lang="sk-SK" altLang="en-US" sz="3200" b="1" dirty="0" smtClean="0">
                <a:solidFill>
                  <a:srgbClr val="C00000"/>
                </a:solidFill>
              </a:rPr>
              <a:t> </a:t>
            </a:r>
          </a:p>
          <a:p>
            <a:pPr algn="ctr"/>
            <a:r>
              <a:rPr lang="sk-SK" altLang="en-US" sz="3200" b="1" dirty="0" smtClean="0">
                <a:solidFill>
                  <a:srgbClr val="C00000"/>
                </a:solidFill>
              </a:rPr>
              <a:t>poradcu </a:t>
            </a:r>
          </a:p>
          <a:p>
            <a:pPr algn="ctr"/>
            <a:r>
              <a:rPr lang="sk-SK" altLang="en-US" sz="4000" b="1" dirty="0" smtClean="0">
                <a:solidFill>
                  <a:srgbClr val="C00000"/>
                </a:solidFill>
              </a:rPr>
              <a:t>?</a:t>
            </a:r>
          </a:p>
          <a:p>
            <a:pPr marL="514350" indent="-514350" algn="ctr">
              <a:buAutoNum type="arabicPeriod"/>
            </a:pPr>
            <a:endParaRPr lang="sk-SK" altLang="en-US" sz="4000" b="1" dirty="0" smtClean="0">
              <a:solidFill>
                <a:srgbClr val="C00000"/>
              </a:solidFill>
            </a:endParaRPr>
          </a:p>
          <a:p>
            <a:pPr marL="514350" indent="-514350" algn="ctr"/>
            <a:endParaRPr lang="sk-SK" altLang="en-US" sz="3200" b="1" dirty="0" smtClean="0">
              <a:solidFill>
                <a:srgbClr val="C00000"/>
              </a:solidFill>
            </a:endParaRPr>
          </a:p>
          <a:p>
            <a:pPr marL="514350" indent="-514350" algn="ctr"/>
            <a:endParaRPr lang="sk-SK" altLang="en-US" sz="3200" b="1" dirty="0" smtClean="0">
              <a:solidFill>
                <a:srgbClr val="C00000"/>
              </a:solidFill>
            </a:endParaRPr>
          </a:p>
          <a:p>
            <a:pPr marL="514350" indent="-514350" algn="ctr"/>
            <a:r>
              <a:rPr lang="sk-SK" altLang="en-US" sz="3200" b="1" dirty="0" smtClean="0">
                <a:solidFill>
                  <a:srgbClr val="C00000"/>
                </a:solidFill>
              </a:rPr>
              <a:t>2. Čo si má klient „odniesť“ z </a:t>
            </a:r>
            <a:r>
              <a:rPr lang="sk-SK" altLang="en-US" sz="3200" b="1" dirty="0" err="1" smtClean="0">
                <a:solidFill>
                  <a:srgbClr val="C00000"/>
                </a:solidFill>
              </a:rPr>
              <a:t>kariérového</a:t>
            </a:r>
            <a:r>
              <a:rPr lang="sk-SK" altLang="en-US" sz="3200" b="1" dirty="0" smtClean="0">
                <a:solidFill>
                  <a:srgbClr val="C00000"/>
                </a:solidFill>
              </a:rPr>
              <a:t> poradenstva</a:t>
            </a:r>
          </a:p>
          <a:p>
            <a:pPr marL="514350" indent="-514350" algn="ctr"/>
            <a:r>
              <a:rPr lang="sk-SK" altLang="en-US" sz="4000" b="1" dirty="0" smtClean="0">
                <a:solidFill>
                  <a:srgbClr val="C00000"/>
                </a:solidFill>
              </a:rPr>
              <a:t>?</a:t>
            </a:r>
            <a:endParaRPr lang="sk-SK" altLang="en-US" sz="3200" b="1" dirty="0" smtClean="0">
              <a:solidFill>
                <a:srgbClr val="C00000"/>
              </a:solidFill>
            </a:endParaRPr>
          </a:p>
          <a:p>
            <a:pPr algn="ctr"/>
            <a:endParaRPr lang="sk-SK" altLang="en-US" sz="3200" b="1" dirty="0" smtClean="0">
              <a:solidFill>
                <a:srgbClr val="C00000"/>
              </a:solidFill>
            </a:endParaRPr>
          </a:p>
          <a:p>
            <a:pPr algn="ctr"/>
            <a:endParaRPr lang="sk-SK" altLang="en-US" sz="3200" b="1" dirty="0" smtClean="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90032" y="1124744"/>
            <a:ext cx="7772400" cy="5544616"/>
          </a:xfrm>
        </p:spPr>
        <p:txBody>
          <a:bodyPr>
            <a:normAutofit fontScale="90000"/>
          </a:bodyPr>
          <a:lstStyle/>
          <a:p>
            <a:pPr>
              <a:lnSpc>
                <a:spcPct val="150000"/>
              </a:lnSpc>
            </a:pPr>
            <a:r>
              <a:rPr lang="sk-SK" sz="2800" i="1" dirty="0" smtClean="0">
                <a:solidFill>
                  <a:srgbClr val="002060"/>
                </a:solidFill>
              </a:rPr>
              <a:t>... </a:t>
            </a:r>
            <a:r>
              <a:rPr lang="sk-SK" sz="3100" i="1" dirty="0" smtClean="0">
                <a:solidFill>
                  <a:srgbClr val="002060"/>
                </a:solidFill>
              </a:rPr>
              <a:t>rozvíja </a:t>
            </a:r>
            <a:r>
              <a:rPr lang="sk-SK" sz="3100" i="1" dirty="0" smtClean="0">
                <a:solidFill>
                  <a:srgbClr val="002060"/>
                </a:solidFill>
              </a:rPr>
              <a:t>schopnosť sebareflexie, </a:t>
            </a:r>
            <a:r>
              <a:rPr lang="sk-SK" sz="3100" b="1" i="1" dirty="0" err="1" smtClean="0">
                <a:solidFill>
                  <a:srgbClr val="002060"/>
                </a:solidFill>
              </a:rPr>
              <a:t>facilituje</a:t>
            </a:r>
            <a:r>
              <a:rPr lang="sk-SK" sz="3100" b="1" i="1" dirty="0" smtClean="0">
                <a:solidFill>
                  <a:srgbClr val="002060"/>
                </a:solidFill>
              </a:rPr>
              <a:t>,</a:t>
            </a:r>
            <a:r>
              <a:rPr lang="sk-SK" sz="3100" i="1" dirty="0" smtClean="0">
                <a:solidFill>
                  <a:srgbClr val="002060"/>
                </a:solidFill>
              </a:rPr>
              <a:t> </a:t>
            </a:r>
            <a:r>
              <a:rPr lang="sk-SK" sz="3100" i="1" dirty="0" smtClean="0">
                <a:solidFill>
                  <a:srgbClr val="002060"/>
                </a:solidFill>
              </a:rPr>
              <a:t>povzbudzuje </a:t>
            </a:r>
            <a:r>
              <a:rPr lang="sk-SK" sz="3100" i="1" dirty="0" smtClean="0">
                <a:solidFill>
                  <a:srgbClr val="002060"/>
                </a:solidFill>
              </a:rPr>
              <a:t>sebadôveru,</a:t>
            </a:r>
            <a:r>
              <a:rPr lang="sk-SK" sz="3100" b="1" i="1" dirty="0" smtClean="0">
                <a:solidFill>
                  <a:srgbClr val="002060"/>
                </a:solidFill>
              </a:rPr>
              <a:t> </a:t>
            </a:r>
            <a:r>
              <a:rPr lang="sk-SK" sz="3100" b="1" i="1" dirty="0" smtClean="0">
                <a:solidFill>
                  <a:srgbClr val="C00000"/>
                </a:solidFill>
              </a:rPr>
              <a:t>prevádza </a:t>
            </a:r>
            <a:r>
              <a:rPr lang="sk-SK" sz="3100" b="1" i="1" dirty="0" smtClean="0">
                <a:solidFill>
                  <a:srgbClr val="C00000"/>
                </a:solidFill>
              </a:rPr>
              <a:t>klienta procesom,</a:t>
            </a:r>
            <a:r>
              <a:rPr lang="sk-SK" sz="3100" b="1" i="1" dirty="0" smtClean="0">
                <a:solidFill>
                  <a:srgbClr val="002060"/>
                </a:solidFill>
              </a:rPr>
              <a:t> </a:t>
            </a:r>
            <a:r>
              <a:rPr lang="sk-SK" sz="3100" i="1" dirty="0" smtClean="0">
                <a:solidFill>
                  <a:srgbClr val="002060"/>
                </a:solidFill>
              </a:rPr>
              <a:t>vyhodnocuje</a:t>
            </a:r>
            <a:r>
              <a:rPr lang="sk-SK" sz="3100" i="1" dirty="0" smtClean="0">
                <a:solidFill>
                  <a:srgbClr val="002060"/>
                </a:solidFill>
              </a:rPr>
              <a:t>, </a:t>
            </a:r>
            <a:r>
              <a:rPr lang="sk-SK" sz="3100" b="1" i="1" dirty="0" smtClean="0">
                <a:solidFill>
                  <a:srgbClr val="002060"/>
                </a:solidFill>
              </a:rPr>
              <a:t>kladie otázky</a:t>
            </a:r>
            <a:r>
              <a:rPr lang="sk-SK" sz="3100" i="1" dirty="0" smtClean="0">
                <a:solidFill>
                  <a:srgbClr val="002060"/>
                </a:solidFill>
              </a:rPr>
              <a:t>, </a:t>
            </a:r>
            <a:r>
              <a:rPr lang="sk-SK" sz="3100" i="1" dirty="0" smtClean="0">
                <a:solidFill>
                  <a:srgbClr val="C00000"/>
                </a:solidFill>
              </a:rPr>
              <a:t>dáva informácie do kontextu reálneho sveta,</a:t>
            </a:r>
            <a:r>
              <a:rPr lang="sk-SK" sz="3100" i="1" dirty="0" smtClean="0">
                <a:solidFill>
                  <a:srgbClr val="002060"/>
                </a:solidFill>
              </a:rPr>
              <a:t> koučuje, </a:t>
            </a:r>
            <a:r>
              <a:rPr lang="sk-SK" sz="3100" b="1" i="1" dirty="0" smtClean="0">
                <a:solidFill>
                  <a:srgbClr val="002060"/>
                </a:solidFill>
              </a:rPr>
              <a:t>pomáha nachádzať alternatívne cesty, </a:t>
            </a:r>
            <a:r>
              <a:rPr lang="sk-SK" sz="3100" i="1" dirty="0" smtClean="0">
                <a:solidFill>
                  <a:srgbClr val="002060"/>
                </a:solidFill>
              </a:rPr>
              <a:t>počúva, hodnotí, </a:t>
            </a:r>
            <a:r>
              <a:rPr lang="sk-SK" sz="3100" i="1" dirty="0" smtClean="0">
                <a:solidFill>
                  <a:srgbClr val="C00000"/>
                </a:solidFill>
              </a:rPr>
              <a:t>dáva štruktúru,</a:t>
            </a:r>
            <a:r>
              <a:rPr lang="sk-SK" sz="3100" i="1" dirty="0" smtClean="0">
                <a:solidFill>
                  <a:srgbClr val="002060"/>
                </a:solidFill>
              </a:rPr>
              <a:t> </a:t>
            </a:r>
            <a:r>
              <a:rPr lang="sk-SK" sz="3100" b="1" i="1" dirty="0" smtClean="0">
                <a:solidFill>
                  <a:srgbClr val="002060"/>
                </a:solidFill>
              </a:rPr>
              <a:t>povzbudzuje,</a:t>
            </a:r>
            <a:r>
              <a:rPr lang="sk-SK" sz="3100" i="1" dirty="0" smtClean="0">
                <a:solidFill>
                  <a:srgbClr val="002060"/>
                </a:solidFill>
              </a:rPr>
              <a:t> </a:t>
            </a:r>
            <a:r>
              <a:rPr lang="sk-SK" sz="3100" b="1" i="1" dirty="0" smtClean="0">
                <a:solidFill>
                  <a:srgbClr val="C00000"/>
                </a:solidFill>
              </a:rPr>
              <a:t>dáva spätnú väzbu,</a:t>
            </a:r>
            <a:r>
              <a:rPr lang="sk-SK" sz="3100" i="1" dirty="0" smtClean="0">
                <a:solidFill>
                  <a:srgbClr val="002060"/>
                </a:solidFill>
              </a:rPr>
              <a:t> dokumentuje kompetencie, </a:t>
            </a:r>
            <a:r>
              <a:rPr lang="sk-SK" sz="3100" b="1" i="1" dirty="0" smtClean="0">
                <a:solidFill>
                  <a:srgbClr val="002060"/>
                </a:solidFill>
              </a:rPr>
              <a:t>dáva nádej, </a:t>
            </a:r>
            <a:r>
              <a:rPr lang="sk-SK" sz="3100" i="1" dirty="0" smtClean="0">
                <a:solidFill>
                  <a:srgbClr val="002060"/>
                </a:solidFill>
              </a:rPr>
              <a:t>podporuje rozhodovanie, </a:t>
            </a:r>
            <a:r>
              <a:rPr lang="sk-SK" sz="3100" b="1" i="1" dirty="0" smtClean="0">
                <a:solidFill>
                  <a:srgbClr val="C00000"/>
                </a:solidFill>
              </a:rPr>
              <a:t>podporuje učenie...</a:t>
            </a:r>
            <a:r>
              <a:rPr lang="sk-SK" altLang="en-US" sz="2800" i="1" dirty="0" smtClean="0">
                <a:solidFill>
                  <a:srgbClr val="002060"/>
                </a:solidFill>
              </a:rPr>
              <a:t/>
            </a:r>
            <a:br>
              <a:rPr lang="sk-SK" altLang="en-US" sz="2800" i="1" dirty="0" smtClean="0">
                <a:solidFill>
                  <a:srgbClr val="002060"/>
                </a:solidFill>
              </a:rPr>
            </a:br>
            <a:endParaRPr lang="sk-SK" sz="2800" dirty="0">
              <a:solidFill>
                <a:srgbClr val="002060"/>
              </a:solidFill>
            </a:endParaRPr>
          </a:p>
        </p:txBody>
      </p:sp>
      <p:sp>
        <p:nvSpPr>
          <p:cNvPr id="3" name="Zástupný symbol textu 2"/>
          <p:cNvSpPr>
            <a:spLocks noGrp="1"/>
          </p:cNvSpPr>
          <p:nvPr>
            <p:ph type="body" idx="1"/>
          </p:nvPr>
        </p:nvSpPr>
        <p:spPr>
          <a:xfrm>
            <a:off x="1331640" y="260649"/>
            <a:ext cx="6417734" cy="576064"/>
          </a:xfrm>
        </p:spPr>
        <p:txBody>
          <a:bodyPr>
            <a:normAutofit lnSpcReduction="10000"/>
          </a:bodyPr>
          <a:lstStyle/>
          <a:p>
            <a:r>
              <a:rPr lang="sk-SK" sz="3200" b="1" dirty="0" smtClean="0">
                <a:solidFill>
                  <a:srgbClr val="002060"/>
                </a:solidFill>
              </a:rPr>
              <a:t>KARIÉRNY PORADCA</a:t>
            </a:r>
            <a:endParaRPr lang="sk-SK" sz="3200" b="1"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90032" y="908720"/>
            <a:ext cx="7772400" cy="5949280"/>
          </a:xfrm>
        </p:spPr>
        <p:txBody>
          <a:bodyPr/>
          <a:lstStyle/>
          <a:p>
            <a:endParaRPr lang="sk-SK" dirty="0"/>
          </a:p>
        </p:txBody>
      </p:sp>
      <p:sp>
        <p:nvSpPr>
          <p:cNvPr id="3" name="Zástupný symbol textu 2"/>
          <p:cNvSpPr>
            <a:spLocks noGrp="1"/>
          </p:cNvSpPr>
          <p:nvPr>
            <p:ph type="body" idx="1"/>
          </p:nvPr>
        </p:nvSpPr>
        <p:spPr>
          <a:xfrm>
            <a:off x="1367365" y="332657"/>
            <a:ext cx="6417734" cy="576064"/>
          </a:xfrm>
        </p:spPr>
        <p:txBody>
          <a:bodyPr>
            <a:noAutofit/>
          </a:bodyPr>
          <a:lstStyle/>
          <a:p>
            <a:r>
              <a:rPr lang="sk-SK" sz="4400" dirty="0" smtClean="0">
                <a:solidFill>
                  <a:srgbClr val="002060"/>
                </a:solidFill>
              </a:rPr>
              <a:t>?</a:t>
            </a:r>
            <a:endParaRPr lang="sk-SK" sz="4400" dirty="0">
              <a:solidFill>
                <a:srgbClr val="002060"/>
              </a:solidFill>
            </a:endParaRPr>
          </a:p>
        </p:txBody>
      </p:sp>
      <p:graphicFrame>
        <p:nvGraphicFramePr>
          <p:cNvPr id="4" name="Tabuľka 3"/>
          <p:cNvGraphicFramePr>
            <a:graphicFrameLocks noGrp="1"/>
          </p:cNvGraphicFramePr>
          <p:nvPr/>
        </p:nvGraphicFramePr>
        <p:xfrm>
          <a:off x="251520" y="836712"/>
          <a:ext cx="8712968" cy="5882640"/>
        </p:xfrm>
        <a:graphic>
          <a:graphicData uri="http://schemas.openxmlformats.org/drawingml/2006/table">
            <a:tbl>
              <a:tblPr firstRow="1" bandRow="1">
                <a:tableStyleId>{5C22544A-7EE6-4342-B048-85BDC9FD1C3A}</a:tableStyleId>
              </a:tblPr>
              <a:tblGrid>
                <a:gridCol w="4321065"/>
                <a:gridCol w="4391903"/>
              </a:tblGrid>
              <a:tr h="2838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k-SK" sz="3200" b="1" strike="sngStrike" dirty="0" smtClean="0">
                          <a:solidFill>
                            <a:srgbClr val="C00000"/>
                          </a:solidFill>
                        </a:rPr>
                        <a:t>RADIŤ</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k-SK" sz="3200" b="1" dirty="0" smtClean="0">
                          <a:solidFill>
                            <a:srgbClr val="FFC000"/>
                          </a:solidFill>
                        </a:rPr>
                        <a:t>SPREVÁDZAŤ</a:t>
                      </a:r>
                      <a:endParaRPr lang="sk-SK" dirty="0"/>
                    </a:p>
                  </a:txBody>
                  <a:tcPr/>
                </a:tc>
              </a:tr>
              <a:tr h="400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0" dirty="0" smtClean="0"/>
                        <a:t>Činnosť postavená na odbornosti: </a:t>
                      </a:r>
                      <a:r>
                        <a:rPr lang="sk-SK" sz="1600" b="1" dirty="0" smtClean="0"/>
                        <a:t>„dávanie rád“</a:t>
                      </a:r>
                      <a:endParaRPr lang="sk-SK"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dirty="0" smtClean="0"/>
                        <a:t>Činnosť zameraná na </a:t>
                      </a:r>
                      <a:r>
                        <a:rPr lang="sk-SK" sz="1600" b="0" dirty="0" smtClean="0">
                          <a:solidFill>
                            <a:srgbClr val="002060"/>
                          </a:solidFill>
                        </a:rPr>
                        <a:t>človeka:</a:t>
                      </a:r>
                      <a:r>
                        <a:rPr lang="sk-SK" sz="1600" dirty="0" smtClean="0"/>
                        <a:t> </a:t>
                      </a:r>
                      <a:r>
                        <a:rPr lang="sk-SK" sz="1600" b="1" dirty="0" smtClean="0"/>
                        <a:t>„sprevádzanie procesom“</a:t>
                      </a:r>
                      <a:endParaRPr lang="sk-SK" sz="1600" dirty="0"/>
                    </a:p>
                  </a:txBody>
                  <a:tcPr/>
                </a:tc>
              </a:tr>
              <a:tr h="5206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0" dirty="0" smtClean="0"/>
                        <a:t>Analýza situácie: </a:t>
                      </a:r>
                      <a:r>
                        <a:rPr lang="sk-SK" sz="1600" b="1" dirty="0" smtClean="0"/>
                        <a:t>diagnostika odborníkom</a:t>
                      </a:r>
                      <a:endParaRPr lang="sk-SK"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dirty="0" smtClean="0"/>
                        <a:t>Analýza</a:t>
                      </a:r>
                      <a:r>
                        <a:rPr lang="sk-SK" sz="1600" baseline="0" dirty="0" smtClean="0"/>
                        <a:t> situácie: pomôcť klientovi, aby </a:t>
                      </a:r>
                      <a:r>
                        <a:rPr lang="sk-SK" sz="1600" b="1" baseline="0" dirty="0" smtClean="0"/>
                        <a:t>sám dospel k jasnejšiemu pochopeniu </a:t>
                      </a:r>
                      <a:r>
                        <a:rPr lang="sk-SK" sz="1600" baseline="0" dirty="0" smtClean="0"/>
                        <a:t>svojej situácie a možností riešenia</a:t>
                      </a:r>
                      <a:endParaRPr lang="sk-SK" sz="1600" dirty="0"/>
                    </a:p>
                  </a:txBody>
                  <a:tcPr/>
                </a:tc>
              </a:tr>
              <a:tr h="2803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1" dirty="0" smtClean="0"/>
                        <a:t>Analýza</a:t>
                      </a:r>
                      <a:endParaRPr lang="sk-SK"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1" dirty="0" smtClean="0"/>
                        <a:t>Kladenie otázok</a:t>
                      </a:r>
                      <a:endParaRPr lang="sk-SK" sz="1600" dirty="0"/>
                    </a:p>
                  </a:txBody>
                  <a:tcPr/>
                </a:tc>
              </a:tr>
              <a:tr h="280361">
                <a:tc>
                  <a:txBody>
                    <a:bodyPr/>
                    <a:lstStyle/>
                    <a:p>
                      <a:r>
                        <a:rPr lang="sk-SK" sz="1600" b="0" dirty="0" smtClean="0"/>
                        <a:t>Poradca ako </a:t>
                      </a:r>
                      <a:r>
                        <a:rPr lang="sk-SK" sz="1600" b="1" dirty="0" smtClean="0"/>
                        <a:t>odborník na riešenia</a:t>
                      </a:r>
                      <a:endParaRPr lang="sk-SK"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dirty="0" smtClean="0"/>
                        <a:t>Poradca ako </a:t>
                      </a:r>
                      <a:r>
                        <a:rPr lang="sk-SK" sz="1600" b="1" dirty="0" smtClean="0"/>
                        <a:t>odborník na kladenie otázok</a:t>
                      </a:r>
                      <a:endParaRPr lang="sk-SK" sz="1600" dirty="0"/>
                    </a:p>
                  </a:txBody>
                  <a:tcPr/>
                </a:tc>
              </a:tr>
              <a:tr h="2803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1" dirty="0" smtClean="0"/>
                        <a:t>Najlepšie riešenie</a:t>
                      </a:r>
                      <a:endParaRPr lang="sk-SK"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1" dirty="0" smtClean="0"/>
                        <a:t>Riešenie osoby</a:t>
                      </a:r>
                      <a:endParaRPr lang="sk-SK" sz="1600" dirty="0"/>
                    </a:p>
                  </a:txBody>
                  <a:tcPr/>
                </a:tc>
              </a:tr>
              <a:tr h="400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0" dirty="0" smtClean="0"/>
                        <a:t>Pracuje sa na tom, </a:t>
                      </a:r>
                      <a:r>
                        <a:rPr lang="sk-SK" sz="1600" b="1" dirty="0" smtClean="0"/>
                        <a:t>čo odborník považuje za dôležité</a:t>
                      </a:r>
                      <a:endParaRPr lang="sk-SK"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dirty="0" smtClean="0"/>
                        <a:t>Pracuje sa na to, </a:t>
                      </a:r>
                      <a:r>
                        <a:rPr lang="sk-SK" sz="1600" b="1" dirty="0" smtClean="0"/>
                        <a:t>čo prináša osoba </a:t>
                      </a:r>
                      <a:r>
                        <a:rPr lang="sk-SK" sz="1600" dirty="0" smtClean="0"/>
                        <a:t>– jej vnímanie vlastného</a:t>
                      </a:r>
                      <a:r>
                        <a:rPr lang="sk-SK" sz="1600" baseline="0" dirty="0" smtClean="0"/>
                        <a:t> okolia a jeho možností</a:t>
                      </a:r>
                      <a:endParaRPr lang="sk-SK" sz="1600" dirty="0"/>
                    </a:p>
                  </a:txBody>
                  <a:tcPr/>
                </a:tc>
              </a:tr>
              <a:tr h="2803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1" dirty="0" smtClean="0"/>
                        <a:t>Riešenie súčasnej situácie</a:t>
                      </a:r>
                      <a:endParaRPr lang="sk-SK"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1" dirty="0" smtClean="0"/>
                        <a:t>Rozvoj schopnosti nachádzať riešenie</a:t>
                      </a:r>
                      <a:endParaRPr lang="sk-SK" sz="1600" b="1" dirty="0"/>
                    </a:p>
                  </a:txBody>
                  <a:tcPr/>
                </a:tc>
              </a:tr>
              <a:tr h="5206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0" dirty="0" smtClean="0"/>
                        <a:t>Ovplyvňovanie: </a:t>
                      </a:r>
                      <a:r>
                        <a:rPr lang="sk-SK" sz="1600" b="1" dirty="0" smtClean="0"/>
                        <a:t>priviesť klienta k pochopeniu a prijatiu </a:t>
                      </a:r>
                      <a:r>
                        <a:rPr lang="sk-SK" sz="1600" b="0" dirty="0" smtClean="0"/>
                        <a:t>navrhovaných riešení</a:t>
                      </a:r>
                      <a:endParaRPr lang="sk-SK"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dirty="0" smtClean="0"/>
                        <a:t>Ovplyvňovanie:</a:t>
                      </a:r>
                      <a:r>
                        <a:rPr lang="sk-SK" sz="1600" baseline="0" dirty="0" smtClean="0"/>
                        <a:t> </a:t>
                      </a:r>
                      <a:r>
                        <a:rPr lang="sk-SK" sz="1600" b="1" baseline="0" dirty="0" smtClean="0"/>
                        <a:t>priviesť klienta k zváženiu všetkých dôležitých faktorov</a:t>
                      </a:r>
                      <a:r>
                        <a:rPr lang="sk-SK" sz="1600" baseline="0" dirty="0" smtClean="0"/>
                        <a:t>, ale nesnažiť sa priviesť ho určitým smerom</a:t>
                      </a:r>
                      <a:endParaRPr lang="sk-SK" sz="1600" dirty="0"/>
                    </a:p>
                  </a:txBody>
                  <a:tcPr/>
                </a:tc>
              </a:tr>
              <a:tr h="400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600" b="1" dirty="0" smtClean="0"/>
                        <a:t>Odborník má poznanie</a:t>
                      </a:r>
                      <a:endParaRPr lang="sk-SK" sz="1600" b="1" dirty="0"/>
                    </a:p>
                  </a:txBody>
                  <a:tcPr/>
                </a:tc>
                <a:tc>
                  <a:txBody>
                    <a:bodyPr/>
                    <a:lstStyle/>
                    <a:p>
                      <a:r>
                        <a:rPr lang="sk-SK" sz="1600" b="1" dirty="0" smtClean="0"/>
                        <a:t>Klient má poznanie</a:t>
                      </a:r>
                      <a:r>
                        <a:rPr lang="sk-SK" sz="1600" dirty="0" smtClean="0"/>
                        <a:t>, je odborník sám na seba. Poradca poskytuje „</a:t>
                      </a:r>
                      <a:r>
                        <a:rPr lang="sk-SK" sz="1600" dirty="0" err="1" smtClean="0"/>
                        <a:t>štruktúrujúce</a:t>
                      </a:r>
                      <a:r>
                        <a:rPr lang="sk-SK" sz="1600" dirty="0" smtClean="0"/>
                        <a:t> zrkadlo</a:t>
                      </a:r>
                      <a:endParaRPr lang="sk-SK" sz="1600" dirty="0"/>
                    </a:p>
                  </a:txBody>
                  <a:tcPr/>
                </a:tc>
              </a:tr>
              <a:tr h="280361">
                <a:tc>
                  <a:txBody>
                    <a:bodyPr/>
                    <a:lstStyle/>
                    <a:p>
                      <a:pPr fontAlgn="t"/>
                      <a:r>
                        <a:rPr lang="sk-SK" sz="1600" b="0" dirty="0" smtClean="0"/>
                        <a:t>Vedie k vytvoreniu </a:t>
                      </a:r>
                      <a:r>
                        <a:rPr lang="sk-SK" sz="1600" b="1" dirty="0" smtClean="0"/>
                        <a:t>vhodného </a:t>
                      </a:r>
                      <a:r>
                        <a:rPr lang="sk-SK" sz="1600" b="1" dirty="0" err="1" smtClean="0"/>
                        <a:t>kariérového</a:t>
                      </a:r>
                      <a:r>
                        <a:rPr lang="sk-SK" sz="1600" b="1" dirty="0" smtClean="0"/>
                        <a:t> cieľa </a:t>
                      </a:r>
                      <a:r>
                        <a:rPr lang="sk-SK" sz="1600" b="0" dirty="0" smtClean="0"/>
                        <a:t>pre klienta</a:t>
                      </a:r>
                      <a:endParaRPr lang="sk-SK" sz="1600" b="0" dirty="0"/>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sk-SK" sz="1600" b="0" kern="1200" dirty="0" smtClean="0">
                          <a:solidFill>
                            <a:schemeClr val="tx1"/>
                          </a:solidFill>
                          <a:effectLst/>
                          <a:latin typeface="+mn-lt"/>
                          <a:ea typeface="Calibri" panose="020F0502020204030204" pitchFamily="34" charset="0"/>
                          <a:cs typeface="Times New Roman" panose="02020603050405020304" pitchFamily="18" charset="0"/>
                        </a:rPr>
                        <a:t>Vedie k </a:t>
                      </a:r>
                      <a:r>
                        <a:rPr lang="sk-SK" sz="1600" b="1" kern="1200" dirty="0" smtClean="0">
                          <a:solidFill>
                            <a:schemeClr val="tx1"/>
                          </a:solidFill>
                          <a:effectLst/>
                          <a:latin typeface="+mn-lt"/>
                          <a:ea typeface="Calibri" panose="020F0502020204030204" pitchFamily="34" charset="0"/>
                          <a:cs typeface="Times New Roman" panose="02020603050405020304" pitchFamily="18" charset="0"/>
                        </a:rPr>
                        <a:t>samostatnej aktivite </a:t>
                      </a:r>
                      <a:r>
                        <a:rPr lang="sk-SK" sz="1600" b="0" kern="1200" dirty="0" smtClean="0">
                          <a:solidFill>
                            <a:schemeClr val="tx1"/>
                          </a:solidFill>
                          <a:effectLst/>
                          <a:latin typeface="+mn-lt"/>
                          <a:ea typeface="Calibri" panose="020F0502020204030204" pitchFamily="34" charset="0"/>
                          <a:cs typeface="Times New Roman" panose="02020603050405020304" pitchFamily="18" charset="0"/>
                        </a:rPr>
                        <a:t>klienta</a:t>
                      </a:r>
                      <a:endParaRPr lang="en-US" sz="1600" b="0" kern="1200" dirty="0" smtClean="0">
                        <a:solidFill>
                          <a:schemeClr val="tx1"/>
                        </a:solidFill>
                        <a:effectLst/>
                        <a:latin typeface="+mn-lt"/>
                        <a:ea typeface="Calibri" panose="020F0502020204030204" pitchFamily="34" charset="0"/>
                        <a:cs typeface="Times New Roman" panose="02020603050405020304" pitchFamily="18" charset="0"/>
                      </a:endParaRPr>
                    </a:p>
                    <a:p>
                      <a:pPr fontAlgn="t"/>
                      <a:endParaRPr lang="sk-SK" sz="1600"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90032" y="1052736"/>
            <a:ext cx="7772400" cy="5400600"/>
          </a:xfrm>
        </p:spPr>
        <p:txBody>
          <a:bodyPr/>
          <a:lstStyle/>
          <a:p>
            <a:r>
              <a:rPr lang="sk-SK" dirty="0" smtClean="0"/>
              <a:t/>
            </a:r>
            <a:br>
              <a:rPr lang="sk-SK" dirty="0" smtClean="0"/>
            </a:br>
            <a:r>
              <a:rPr lang="sk-SK" dirty="0" smtClean="0"/>
              <a:t/>
            </a:r>
            <a:br>
              <a:rPr lang="sk-SK" dirty="0" smtClean="0"/>
            </a:br>
            <a:r>
              <a:rPr lang="sk-SK" dirty="0" smtClean="0"/>
              <a:t/>
            </a:r>
            <a:br>
              <a:rPr lang="sk-SK" dirty="0" smtClean="0"/>
            </a:br>
            <a:endParaRPr lang="sk-SK" dirty="0"/>
          </a:p>
        </p:txBody>
      </p:sp>
      <p:sp>
        <p:nvSpPr>
          <p:cNvPr id="3" name="Zástupný symbol textu 2"/>
          <p:cNvSpPr>
            <a:spLocks noGrp="1"/>
          </p:cNvSpPr>
          <p:nvPr>
            <p:ph type="body" idx="1"/>
          </p:nvPr>
        </p:nvSpPr>
        <p:spPr>
          <a:xfrm>
            <a:off x="1367365" y="404665"/>
            <a:ext cx="6417734" cy="648072"/>
          </a:xfrm>
        </p:spPr>
        <p:txBody>
          <a:bodyPr>
            <a:normAutofit/>
          </a:bodyPr>
          <a:lstStyle/>
          <a:p>
            <a:r>
              <a:rPr lang="sk-SK" sz="3600" b="1" dirty="0" smtClean="0">
                <a:solidFill>
                  <a:srgbClr val="002060"/>
                </a:solidFill>
              </a:rPr>
              <a:t>„dramatický trojuholník“</a:t>
            </a:r>
            <a:endParaRPr lang="sk-SK" sz="3600" b="1" dirty="0">
              <a:solidFill>
                <a:srgbClr val="002060"/>
              </a:solidFill>
            </a:endParaRPr>
          </a:p>
        </p:txBody>
      </p:sp>
      <p:sp>
        <p:nvSpPr>
          <p:cNvPr id="4" name="AutoShape 3"/>
          <p:cNvSpPr>
            <a:spLocks noChangeArrowheads="1"/>
          </p:cNvSpPr>
          <p:nvPr/>
        </p:nvSpPr>
        <p:spPr bwMode="auto">
          <a:xfrm rot="10800000">
            <a:off x="2987824" y="2276872"/>
            <a:ext cx="3092450" cy="2241973"/>
          </a:xfrm>
          <a:prstGeom prst="triangle">
            <a:avLst>
              <a:gd name="adj" fmla="val 50000"/>
            </a:avLst>
          </a:prstGeom>
          <a:solidFill>
            <a:srgbClr val="C00000"/>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cs-CZ"/>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endParaRPr lang="en-US"/>
          </a:p>
        </p:txBody>
      </p:sp>
      <p:sp>
        <p:nvSpPr>
          <p:cNvPr id="6" name="Obdĺžnik 5"/>
          <p:cNvSpPr/>
          <p:nvPr/>
        </p:nvSpPr>
        <p:spPr>
          <a:xfrm>
            <a:off x="323528" y="1340768"/>
            <a:ext cx="2952328" cy="2031325"/>
          </a:xfrm>
          <a:prstGeom prst="rect">
            <a:avLst/>
          </a:prstGeom>
        </p:spPr>
        <p:txBody>
          <a:bodyPr wrap="square">
            <a:spAutoFit/>
          </a:bodyPr>
          <a:lstStyle/>
          <a:p>
            <a:pPr algn="ctr"/>
            <a:r>
              <a:rPr lang="sk-SK" altLang="en-US" b="1" dirty="0" smtClean="0">
                <a:solidFill>
                  <a:srgbClr val="C00000"/>
                </a:solidFill>
                <a:latin typeface="+mj-lt"/>
              </a:rPr>
              <a:t>PRENASLEDOVATEĽ</a:t>
            </a:r>
          </a:p>
          <a:p>
            <a:endParaRPr lang="sk-SK" altLang="en-US" dirty="0" smtClean="0">
              <a:latin typeface="+mj-lt"/>
            </a:endParaRPr>
          </a:p>
          <a:p>
            <a:r>
              <a:rPr lang="sk-SK" altLang="en-US" b="1" dirty="0" smtClean="0">
                <a:solidFill>
                  <a:schemeClr val="bg1"/>
                </a:solidFill>
                <a:latin typeface="+mj-lt"/>
              </a:rPr>
              <a:t>vo </a:t>
            </a:r>
            <a:r>
              <a:rPr lang="sk-SK" altLang="en-US" b="1" dirty="0" smtClean="0">
                <a:solidFill>
                  <a:schemeClr val="bg1"/>
                </a:solidFill>
                <a:latin typeface="+mj-lt"/>
              </a:rPr>
              <a:t>svojom vlastnom záujme jedná na úkor </a:t>
            </a:r>
            <a:r>
              <a:rPr lang="sk-SK" altLang="en-US" b="1" dirty="0" smtClean="0">
                <a:solidFill>
                  <a:schemeClr val="bg1"/>
                </a:solidFill>
                <a:latin typeface="+mj-lt"/>
              </a:rPr>
              <a:t>druhých,</a:t>
            </a:r>
          </a:p>
          <a:p>
            <a:pPr>
              <a:buClr>
                <a:schemeClr val="accent2"/>
              </a:buClr>
            </a:pPr>
            <a:r>
              <a:rPr lang="sk-SK" altLang="en-US" b="1" dirty="0" smtClean="0">
                <a:solidFill>
                  <a:schemeClr val="bg1"/>
                </a:solidFill>
                <a:latin typeface="+mj-lt"/>
              </a:rPr>
              <a:t>o „obeť“ mu vôbec nejde</a:t>
            </a:r>
          </a:p>
          <a:p>
            <a:pPr>
              <a:buClr>
                <a:schemeClr val="accent2"/>
              </a:buClr>
              <a:buFont typeface="Wingdings" panose="05000000000000000000" pitchFamily="2" charset="2"/>
              <a:buNone/>
            </a:pPr>
            <a:r>
              <a:rPr lang="sk-SK" altLang="en-US" b="1" dirty="0" smtClean="0">
                <a:solidFill>
                  <a:schemeClr val="bg1"/>
                </a:solidFill>
                <a:latin typeface="+mj-lt"/>
              </a:rPr>
              <a:t>(je prostriedkom k uspokojeniu jeho potrieb</a:t>
            </a:r>
            <a:r>
              <a:rPr lang="sk-SK" altLang="en-US" b="1" dirty="0" smtClean="0">
                <a:solidFill>
                  <a:schemeClr val="bg1"/>
                </a:solidFill>
                <a:latin typeface="+mj-lt"/>
              </a:rPr>
              <a:t>)</a:t>
            </a:r>
            <a:endParaRPr lang="sk-SK" b="1" dirty="0">
              <a:solidFill>
                <a:schemeClr val="bg1"/>
              </a:solidFill>
              <a:latin typeface="+mj-lt"/>
            </a:endParaRPr>
          </a:p>
        </p:txBody>
      </p:sp>
      <p:sp>
        <p:nvSpPr>
          <p:cNvPr id="7" name="Obdĺžnik 6"/>
          <p:cNvSpPr/>
          <p:nvPr/>
        </p:nvSpPr>
        <p:spPr>
          <a:xfrm>
            <a:off x="6156176" y="1340768"/>
            <a:ext cx="2664296" cy="2585323"/>
          </a:xfrm>
          <a:prstGeom prst="rect">
            <a:avLst/>
          </a:prstGeom>
        </p:spPr>
        <p:txBody>
          <a:bodyPr wrap="square">
            <a:spAutoFit/>
          </a:bodyPr>
          <a:lstStyle/>
          <a:p>
            <a:pPr algn="ctr">
              <a:buClr>
                <a:schemeClr val="accent2"/>
              </a:buClr>
            </a:pPr>
            <a:r>
              <a:rPr lang="sk-SK" altLang="en-US" b="1" dirty="0" smtClean="0">
                <a:solidFill>
                  <a:srgbClr val="C00000"/>
                </a:solidFill>
              </a:rPr>
              <a:t>ZÁCHRANCA</a:t>
            </a:r>
          </a:p>
          <a:p>
            <a:pPr>
              <a:buClr>
                <a:schemeClr val="accent2"/>
              </a:buClr>
            </a:pPr>
            <a:endParaRPr lang="sk-SK" altLang="en-US" sz="1600" b="1" dirty="0" smtClean="0">
              <a:solidFill>
                <a:srgbClr val="002060"/>
              </a:solidFill>
            </a:endParaRPr>
          </a:p>
          <a:p>
            <a:pPr>
              <a:buClr>
                <a:schemeClr val="accent2"/>
              </a:buClr>
            </a:pPr>
            <a:r>
              <a:rPr lang="sk-SK" altLang="en-US" sz="1600" b="1" dirty="0" smtClean="0">
                <a:solidFill>
                  <a:schemeClr val="bg1"/>
                </a:solidFill>
              </a:rPr>
              <a:t>pri </a:t>
            </a:r>
            <a:r>
              <a:rPr lang="sk-SK" altLang="en-US" sz="1600" b="1" dirty="0" smtClean="0">
                <a:solidFill>
                  <a:schemeClr val="bg1"/>
                </a:solidFill>
              </a:rPr>
              <a:t>práci s klientom robí:</a:t>
            </a:r>
          </a:p>
          <a:p>
            <a:r>
              <a:rPr lang="sk-SK" altLang="en-US" sz="1600" b="1" dirty="0" smtClean="0">
                <a:solidFill>
                  <a:schemeClr val="bg1"/>
                </a:solidFill>
              </a:rPr>
              <a:t>    - viac, než je </a:t>
            </a:r>
            <a:r>
              <a:rPr lang="sk-SK" altLang="en-US" sz="1600" b="1" dirty="0" smtClean="0">
                <a:solidFill>
                  <a:schemeClr val="bg1"/>
                </a:solidFill>
              </a:rPr>
              <a:t>žiadané,</a:t>
            </a:r>
            <a:endParaRPr lang="sk-SK" altLang="en-US" sz="1600" b="1" dirty="0" smtClean="0">
              <a:solidFill>
                <a:schemeClr val="bg1"/>
              </a:solidFill>
            </a:endParaRPr>
          </a:p>
          <a:p>
            <a:r>
              <a:rPr lang="sk-SK" altLang="en-US" sz="1600" b="1" dirty="0" smtClean="0">
                <a:solidFill>
                  <a:schemeClr val="bg1"/>
                </a:solidFill>
              </a:rPr>
              <a:t>    - viac, než je </a:t>
            </a:r>
            <a:r>
              <a:rPr lang="sk-SK" altLang="en-US" sz="1600" b="1" dirty="0" smtClean="0">
                <a:solidFill>
                  <a:schemeClr val="bg1"/>
                </a:solidFill>
              </a:rPr>
              <a:t>žiaduce,</a:t>
            </a:r>
            <a:endParaRPr lang="sk-SK" altLang="en-US" sz="1600" b="1" dirty="0" smtClean="0">
              <a:solidFill>
                <a:schemeClr val="bg1"/>
              </a:solidFill>
            </a:endParaRPr>
          </a:p>
          <a:p>
            <a:r>
              <a:rPr lang="sk-SK" altLang="en-US" sz="1600" b="1" dirty="0" smtClean="0">
                <a:solidFill>
                  <a:schemeClr val="bg1"/>
                </a:solidFill>
              </a:rPr>
              <a:t>    - veci, ktoré nechce </a:t>
            </a:r>
            <a:r>
              <a:rPr lang="sk-SK" altLang="en-US" sz="1600" b="1" dirty="0" smtClean="0">
                <a:solidFill>
                  <a:schemeClr val="bg1"/>
                </a:solidFill>
              </a:rPr>
              <a:t>robiť,</a:t>
            </a:r>
          </a:p>
          <a:p>
            <a:pPr>
              <a:buClr>
                <a:schemeClr val="accent2"/>
              </a:buClr>
            </a:pPr>
            <a:r>
              <a:rPr lang="sk-SK" altLang="en-US" sz="1600" b="1" dirty="0" smtClean="0">
                <a:solidFill>
                  <a:schemeClr val="bg1"/>
                </a:solidFill>
              </a:rPr>
              <a:t>podceňuje </a:t>
            </a:r>
            <a:r>
              <a:rPr lang="sk-SK" altLang="en-US" sz="1600" b="1" dirty="0" smtClean="0">
                <a:solidFill>
                  <a:schemeClr val="bg1"/>
                </a:solidFill>
              </a:rPr>
              <a:t>klienta ( že </a:t>
            </a:r>
            <a:r>
              <a:rPr lang="sk-SK" altLang="en-US" sz="1600" b="1" dirty="0" smtClean="0">
                <a:solidFill>
                  <a:schemeClr val="bg1"/>
                </a:solidFill>
              </a:rPr>
              <a:t>sám zvládne menej, než je</a:t>
            </a:r>
          </a:p>
          <a:p>
            <a:r>
              <a:rPr lang="sk-SK" altLang="en-US" sz="1600" b="1" dirty="0" smtClean="0">
                <a:solidFill>
                  <a:schemeClr val="bg1"/>
                </a:solidFill>
              </a:rPr>
              <a:t>v skutočnosti schopný </a:t>
            </a:r>
            <a:r>
              <a:rPr lang="sk-SK" altLang="en-US" sz="1600" b="1" dirty="0" smtClean="0">
                <a:solidFill>
                  <a:schemeClr val="bg1"/>
                </a:solidFill>
              </a:rPr>
              <a:t>dokázať)</a:t>
            </a:r>
            <a:endParaRPr lang="sk-SK" altLang="en-US" sz="1600" b="1" dirty="0">
              <a:solidFill>
                <a:schemeClr val="bg1"/>
              </a:solidFill>
            </a:endParaRPr>
          </a:p>
        </p:txBody>
      </p:sp>
      <p:sp>
        <p:nvSpPr>
          <p:cNvPr id="8" name="Obdĺžnik 7"/>
          <p:cNvSpPr/>
          <p:nvPr/>
        </p:nvSpPr>
        <p:spPr>
          <a:xfrm>
            <a:off x="1547664" y="4581128"/>
            <a:ext cx="6336704" cy="1231106"/>
          </a:xfrm>
          <a:prstGeom prst="rect">
            <a:avLst/>
          </a:prstGeom>
        </p:spPr>
        <p:txBody>
          <a:bodyPr wrap="square">
            <a:spAutoFit/>
          </a:bodyPr>
          <a:lstStyle/>
          <a:p>
            <a:pPr algn="ctr"/>
            <a:r>
              <a:rPr lang="sk-SK" altLang="en-US" b="1" dirty="0" smtClean="0">
                <a:solidFill>
                  <a:srgbClr val="C00000"/>
                </a:solidFill>
              </a:rPr>
              <a:t>OBEŤ</a:t>
            </a:r>
          </a:p>
          <a:p>
            <a:r>
              <a:rPr lang="sk-SK" altLang="en-US" b="1" dirty="0" smtClean="0">
                <a:solidFill>
                  <a:srgbClr val="002060"/>
                </a:solidFill>
              </a:rPr>
              <a:t>jedná, </a:t>
            </a:r>
            <a:r>
              <a:rPr lang="sk-SK" altLang="en-US" b="1" dirty="0" smtClean="0">
                <a:solidFill>
                  <a:srgbClr val="002060"/>
                </a:solidFill>
              </a:rPr>
              <a:t>ako keby nemala zdroje k riešeniu </a:t>
            </a:r>
            <a:r>
              <a:rPr lang="sk-SK" altLang="en-US" b="1" dirty="0" smtClean="0">
                <a:solidFill>
                  <a:srgbClr val="002060"/>
                </a:solidFill>
              </a:rPr>
              <a:t>problému, </a:t>
            </a:r>
          </a:p>
          <a:p>
            <a:r>
              <a:rPr lang="sk-SK" altLang="en-US" b="1" dirty="0" smtClean="0">
                <a:solidFill>
                  <a:srgbClr val="002060"/>
                </a:solidFill>
              </a:rPr>
              <a:t>vyhovára </a:t>
            </a:r>
            <a:r>
              <a:rPr lang="sk-SK" altLang="en-US" b="1" dirty="0" smtClean="0">
                <a:solidFill>
                  <a:srgbClr val="002060"/>
                </a:solidFill>
              </a:rPr>
              <a:t>sa </a:t>
            </a:r>
            <a:r>
              <a:rPr lang="sk-SK" altLang="en-US" b="1" dirty="0" smtClean="0">
                <a:solidFill>
                  <a:srgbClr val="002060"/>
                </a:solidFill>
              </a:rPr>
              <a:t>(„</a:t>
            </a:r>
            <a:r>
              <a:rPr lang="sk-SK" altLang="en-US" b="1" dirty="0" smtClean="0">
                <a:solidFill>
                  <a:srgbClr val="002060"/>
                </a:solidFill>
              </a:rPr>
              <a:t>ja nemôžem“, </a:t>
            </a:r>
            <a:r>
              <a:rPr lang="sk-SK" altLang="en-US" b="1" dirty="0" smtClean="0">
                <a:solidFill>
                  <a:srgbClr val="002060"/>
                </a:solidFill>
              </a:rPr>
              <a:t>„</a:t>
            </a:r>
            <a:r>
              <a:rPr lang="sk-SK" altLang="en-US" b="1" dirty="0" smtClean="0">
                <a:solidFill>
                  <a:srgbClr val="002060"/>
                </a:solidFill>
              </a:rPr>
              <a:t>teraz nemôžem</a:t>
            </a:r>
            <a:r>
              <a:rPr lang="sk-SK" altLang="en-US" b="1" dirty="0" smtClean="0">
                <a:solidFill>
                  <a:srgbClr val="002060"/>
                </a:solidFill>
              </a:rPr>
              <a:t>“), </a:t>
            </a:r>
          </a:p>
          <a:p>
            <a:r>
              <a:rPr lang="sk-SK" altLang="en-US" b="1" dirty="0" smtClean="0">
                <a:solidFill>
                  <a:srgbClr val="002060"/>
                </a:solidFill>
              </a:rPr>
              <a:t>vydiera </a:t>
            </a:r>
            <a:r>
              <a:rPr lang="sk-SK" altLang="en-US" b="1" dirty="0" smtClean="0">
                <a:solidFill>
                  <a:srgbClr val="002060"/>
                </a:solidFill>
              </a:rPr>
              <a:t>(„</a:t>
            </a:r>
            <a:r>
              <a:rPr lang="sk-SK" altLang="en-US" sz="2000" b="1" dirty="0" smtClean="0">
                <a:solidFill>
                  <a:srgbClr val="002060"/>
                </a:solidFill>
              </a:rPr>
              <a:t>VY</a:t>
            </a:r>
            <a:r>
              <a:rPr lang="sk-SK" altLang="en-US" b="1" dirty="0" smtClean="0">
                <a:solidFill>
                  <a:srgbClr val="002060"/>
                </a:solidFill>
              </a:rPr>
              <a:t> musíte urobiť niečo, aby sa </a:t>
            </a:r>
            <a:r>
              <a:rPr lang="sk-SK" altLang="en-US" sz="2000" b="1" dirty="0" smtClean="0">
                <a:solidFill>
                  <a:srgbClr val="002060"/>
                </a:solidFill>
              </a:rPr>
              <a:t>MNE</a:t>
            </a:r>
            <a:r>
              <a:rPr lang="sk-SK" altLang="en-US" b="1" dirty="0" smtClean="0">
                <a:solidFill>
                  <a:srgbClr val="002060"/>
                </a:solidFill>
              </a:rPr>
              <a:t> urobilo dobre</a:t>
            </a:r>
            <a:r>
              <a:rPr lang="sk-SK" altLang="en-US" b="1" dirty="0" smtClean="0">
                <a:solidFill>
                  <a:srgbClr val="002060"/>
                </a:solidFill>
              </a:rPr>
              <a:t>“)</a:t>
            </a:r>
            <a:endParaRPr lang="sk-SK" dirty="0"/>
          </a:p>
        </p:txBody>
      </p:sp>
      <p:sp>
        <p:nvSpPr>
          <p:cNvPr id="9" name="Obdĺžnik 8"/>
          <p:cNvSpPr/>
          <p:nvPr/>
        </p:nvSpPr>
        <p:spPr>
          <a:xfrm>
            <a:off x="179512" y="6060489"/>
            <a:ext cx="8712968" cy="646331"/>
          </a:xfrm>
          <a:prstGeom prst="rect">
            <a:avLst/>
          </a:prstGeom>
        </p:spPr>
        <p:txBody>
          <a:bodyPr wrap="square">
            <a:spAutoFit/>
          </a:bodyPr>
          <a:lstStyle/>
          <a:p>
            <a:r>
              <a:rPr lang="sk-SK" b="1" i="1" dirty="0" smtClean="0">
                <a:solidFill>
                  <a:srgbClr val="C00000"/>
                </a:solidFill>
              </a:rPr>
              <a:t>...radca, </a:t>
            </a:r>
            <a:r>
              <a:rPr lang="sk-SK" b="1" i="1" dirty="0" smtClean="0">
                <a:solidFill>
                  <a:srgbClr val="C00000"/>
                </a:solidFill>
              </a:rPr>
              <a:t>a nie </a:t>
            </a:r>
            <a:r>
              <a:rPr lang="sk-SK" b="1" i="1" dirty="0" smtClean="0">
                <a:solidFill>
                  <a:srgbClr val="C00000"/>
                </a:solidFill>
              </a:rPr>
              <a:t>sprievodca, sa môže dostať </a:t>
            </a:r>
            <a:r>
              <a:rPr lang="sk-SK" b="1" i="1" dirty="0" smtClean="0">
                <a:solidFill>
                  <a:srgbClr val="C00000"/>
                </a:solidFill>
              </a:rPr>
              <a:t>do pasce „záchrancu“ – </a:t>
            </a:r>
            <a:r>
              <a:rPr lang="sk-SK" b="1" i="1" dirty="0" smtClean="0">
                <a:solidFill>
                  <a:srgbClr val="C00000"/>
                </a:solidFill>
              </a:rPr>
              <a:t>preberá </a:t>
            </a:r>
            <a:r>
              <a:rPr lang="sk-SK" b="1" i="1" dirty="0" smtClean="0">
                <a:solidFill>
                  <a:srgbClr val="C00000"/>
                </a:solidFill>
              </a:rPr>
              <a:t>zodpovednosť za </a:t>
            </a:r>
            <a:r>
              <a:rPr lang="sk-SK" b="1" i="1" dirty="0" smtClean="0">
                <a:solidFill>
                  <a:srgbClr val="C00000"/>
                </a:solidFill>
              </a:rPr>
              <a:t>klienta, z ktorého robí </a:t>
            </a:r>
            <a:r>
              <a:rPr lang="sk-SK" b="1" i="1" dirty="0" smtClean="0">
                <a:solidFill>
                  <a:srgbClr val="C00000"/>
                </a:solidFill>
              </a:rPr>
              <a:t>pasívnu obeť a </a:t>
            </a:r>
            <a:r>
              <a:rPr lang="sk-SK" b="1" i="1" dirty="0" smtClean="0">
                <a:solidFill>
                  <a:srgbClr val="C00000"/>
                </a:solidFill>
              </a:rPr>
              <a:t>ona </a:t>
            </a:r>
            <a:r>
              <a:rPr lang="sk-SK" b="1" i="1" dirty="0" smtClean="0">
                <a:solidFill>
                  <a:srgbClr val="C00000"/>
                </a:solidFill>
              </a:rPr>
              <a:t>sa potom stáva </a:t>
            </a:r>
            <a:r>
              <a:rPr lang="sk-SK" b="1" i="1" dirty="0" smtClean="0">
                <a:solidFill>
                  <a:srgbClr val="C00000"/>
                </a:solidFill>
              </a:rPr>
              <a:t>prenasledovateľom...</a:t>
            </a:r>
            <a:endParaRPr lang="sk-SK" b="1" i="1" dirty="0" smtClean="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9512" y="1196752"/>
            <a:ext cx="8568952" cy="5472608"/>
          </a:xfrm>
        </p:spPr>
        <p:txBody>
          <a:bodyPr>
            <a:normAutofit fontScale="90000"/>
          </a:bodyPr>
          <a:lstStyle/>
          <a:p>
            <a:r>
              <a:rPr lang="sk-SK" sz="3200" b="1" dirty="0" smtClean="0">
                <a:solidFill>
                  <a:srgbClr val="002060"/>
                </a:solidFill>
              </a:rPr>
              <a:t>konkrétne výstupy, ktoré má človek „ v rukách“: </a:t>
            </a:r>
            <a:r>
              <a:rPr lang="sk-SK" sz="3200" dirty="0" smtClean="0">
                <a:solidFill>
                  <a:srgbClr val="002060"/>
                </a:solidFill>
              </a:rPr>
              <a:t/>
            </a:r>
            <a:br>
              <a:rPr lang="sk-SK" sz="3200" dirty="0" smtClean="0">
                <a:solidFill>
                  <a:srgbClr val="002060"/>
                </a:solidFill>
              </a:rPr>
            </a:br>
            <a:r>
              <a:rPr lang="sk-SK" sz="3200" dirty="0" smtClean="0">
                <a:solidFill>
                  <a:srgbClr val="002060"/>
                </a:solidFill>
              </a:rPr>
              <a:t/>
            </a:r>
            <a:br>
              <a:rPr lang="sk-SK" sz="3200" dirty="0" smtClean="0">
                <a:solidFill>
                  <a:srgbClr val="002060"/>
                </a:solidFill>
              </a:rPr>
            </a:br>
            <a:r>
              <a:rPr lang="sk-SK" sz="3200" b="1" dirty="0" smtClean="0">
                <a:solidFill>
                  <a:srgbClr val="FFC000"/>
                </a:solidFill>
              </a:rPr>
              <a:t>určenie </a:t>
            </a:r>
            <a:r>
              <a:rPr lang="sk-SK" sz="3200" b="1" dirty="0" err="1" smtClean="0">
                <a:solidFill>
                  <a:srgbClr val="FFC000"/>
                </a:solidFill>
              </a:rPr>
              <a:t>kariérového</a:t>
            </a:r>
            <a:r>
              <a:rPr lang="sk-SK" sz="3200" b="1" dirty="0" smtClean="0">
                <a:solidFill>
                  <a:srgbClr val="FFC000"/>
                </a:solidFill>
              </a:rPr>
              <a:t> cieľa,</a:t>
            </a:r>
            <a:r>
              <a:rPr lang="sk-SK" sz="3200" dirty="0" smtClean="0">
                <a:solidFill>
                  <a:srgbClr val="002060"/>
                </a:solidFill>
              </a:rPr>
              <a:t/>
            </a:r>
            <a:br>
              <a:rPr lang="sk-SK" sz="3200" dirty="0" smtClean="0">
                <a:solidFill>
                  <a:srgbClr val="002060"/>
                </a:solidFill>
              </a:rPr>
            </a:br>
            <a:r>
              <a:rPr lang="sk-SK" sz="3200" b="1" dirty="0" smtClean="0">
                <a:solidFill>
                  <a:schemeClr val="bg1"/>
                </a:solidFill>
              </a:rPr>
              <a:t>vypracovanie akčného plánu...</a:t>
            </a:r>
            <a:br>
              <a:rPr lang="sk-SK" sz="3200" b="1" dirty="0" smtClean="0">
                <a:solidFill>
                  <a:schemeClr val="bg1"/>
                </a:solidFill>
              </a:rPr>
            </a:br>
            <a:r>
              <a:rPr lang="sk-SK" sz="3200" dirty="0" smtClean="0">
                <a:solidFill>
                  <a:srgbClr val="002060"/>
                </a:solidFill>
              </a:rPr>
              <a:t/>
            </a:r>
            <a:br>
              <a:rPr lang="sk-SK" sz="3200" dirty="0" smtClean="0">
                <a:solidFill>
                  <a:srgbClr val="002060"/>
                </a:solidFill>
              </a:rPr>
            </a:br>
            <a:r>
              <a:rPr lang="sk-SK" sz="3200" dirty="0" smtClean="0">
                <a:solidFill>
                  <a:srgbClr val="002060"/>
                </a:solidFill>
              </a:rPr>
              <a:t/>
            </a:r>
            <a:br>
              <a:rPr lang="sk-SK" sz="3200" dirty="0" smtClean="0">
                <a:solidFill>
                  <a:srgbClr val="002060"/>
                </a:solidFill>
              </a:rPr>
            </a:br>
            <a:r>
              <a:rPr lang="sk-SK" sz="3200" b="1" dirty="0" smtClean="0">
                <a:solidFill>
                  <a:srgbClr val="C00000"/>
                </a:solidFill>
              </a:rPr>
              <a:t/>
            </a:r>
            <a:br>
              <a:rPr lang="sk-SK" sz="3200" b="1" dirty="0" smtClean="0">
                <a:solidFill>
                  <a:srgbClr val="C00000"/>
                </a:solidFill>
              </a:rPr>
            </a:br>
            <a:r>
              <a:rPr lang="sk-SK" sz="3200" b="1" dirty="0" smtClean="0">
                <a:solidFill>
                  <a:srgbClr val="C00000"/>
                </a:solidFill>
              </a:rPr>
              <a:t/>
            </a:r>
            <a:br>
              <a:rPr lang="sk-SK" sz="3200" b="1" dirty="0" smtClean="0">
                <a:solidFill>
                  <a:srgbClr val="C00000"/>
                </a:solidFill>
              </a:rPr>
            </a:br>
            <a:r>
              <a:rPr lang="sk-SK" sz="3200" b="1" dirty="0" smtClean="0">
                <a:solidFill>
                  <a:srgbClr val="C00000"/>
                </a:solidFill>
              </a:rPr>
              <a:t>zmena postoja, uhla pohľadu, nastavenia:</a:t>
            </a:r>
            <a:r>
              <a:rPr lang="sk-SK" sz="3200" dirty="0" smtClean="0">
                <a:solidFill>
                  <a:srgbClr val="C00000"/>
                </a:solidFill>
              </a:rPr>
              <a:t/>
            </a:r>
            <a:br>
              <a:rPr lang="sk-SK" sz="3200" dirty="0" smtClean="0">
                <a:solidFill>
                  <a:srgbClr val="C00000"/>
                </a:solidFill>
              </a:rPr>
            </a:br>
            <a:r>
              <a:rPr lang="sk-SK" sz="3200" dirty="0" smtClean="0">
                <a:solidFill>
                  <a:srgbClr val="C00000"/>
                </a:solidFill>
              </a:rPr>
              <a:t/>
            </a:r>
            <a:br>
              <a:rPr lang="sk-SK" sz="3200" dirty="0" smtClean="0">
                <a:solidFill>
                  <a:srgbClr val="C00000"/>
                </a:solidFill>
              </a:rPr>
            </a:br>
            <a:r>
              <a:rPr lang="sk-SK" sz="3200" b="1" dirty="0" smtClean="0">
                <a:solidFill>
                  <a:srgbClr val="7030A0"/>
                </a:solidFill>
              </a:rPr>
              <a:t>lepšie sebapoznanie,</a:t>
            </a:r>
            <a:r>
              <a:rPr lang="sk-SK" sz="3200" dirty="0" smtClean="0">
                <a:solidFill>
                  <a:srgbClr val="C00000"/>
                </a:solidFill>
              </a:rPr>
              <a:t/>
            </a:r>
            <a:br>
              <a:rPr lang="sk-SK" sz="3200" dirty="0" smtClean="0">
                <a:solidFill>
                  <a:srgbClr val="C00000"/>
                </a:solidFill>
              </a:rPr>
            </a:br>
            <a:r>
              <a:rPr lang="sk-SK" sz="3200" b="1" dirty="0" smtClean="0">
                <a:solidFill>
                  <a:srgbClr val="009F3C"/>
                </a:solidFill>
              </a:rPr>
              <a:t>zvýšené sebavedomie, motivácia...</a:t>
            </a:r>
            <a:r>
              <a:rPr lang="sk-SK" sz="3200" dirty="0" smtClean="0">
                <a:solidFill>
                  <a:srgbClr val="C00000"/>
                </a:solidFill>
              </a:rPr>
              <a:t/>
            </a:r>
            <a:br>
              <a:rPr lang="sk-SK" sz="3200" dirty="0" smtClean="0">
                <a:solidFill>
                  <a:srgbClr val="C00000"/>
                </a:solidFill>
              </a:rPr>
            </a:br>
            <a:r>
              <a:rPr lang="sk-SK" sz="3200" b="1" dirty="0" smtClean="0">
                <a:solidFill>
                  <a:srgbClr val="C00000"/>
                </a:solidFill>
              </a:rPr>
              <a:t/>
            </a:r>
            <a:br>
              <a:rPr lang="sk-SK" sz="3200" b="1" dirty="0" smtClean="0">
                <a:solidFill>
                  <a:srgbClr val="C00000"/>
                </a:solidFill>
              </a:rPr>
            </a:br>
            <a:endParaRPr lang="sk-SK" sz="3200" b="1" dirty="0">
              <a:solidFill>
                <a:srgbClr val="C00000"/>
              </a:solidFill>
            </a:endParaRPr>
          </a:p>
        </p:txBody>
      </p:sp>
      <p:sp>
        <p:nvSpPr>
          <p:cNvPr id="3" name="Zástupný symbol textu 2"/>
          <p:cNvSpPr>
            <a:spLocks noGrp="1"/>
          </p:cNvSpPr>
          <p:nvPr>
            <p:ph type="body" idx="1"/>
          </p:nvPr>
        </p:nvSpPr>
        <p:spPr>
          <a:xfrm>
            <a:off x="1367365" y="404665"/>
            <a:ext cx="6417734" cy="648072"/>
          </a:xfrm>
          <a:noFill/>
        </p:spPr>
        <p:txBody>
          <a:bodyPr>
            <a:normAutofit/>
          </a:bodyPr>
          <a:lstStyle/>
          <a:p>
            <a:r>
              <a:rPr lang="sk-SK" sz="3200" b="1" u="sng" dirty="0" smtClean="0">
                <a:solidFill>
                  <a:srgbClr val="002060"/>
                </a:solidFill>
              </a:rPr>
              <a:t>1. PRAKTICKÉ CIELE</a:t>
            </a:r>
            <a:endParaRPr lang="sk-SK" sz="3200" b="1" u="sng" dirty="0">
              <a:solidFill>
                <a:srgbClr val="002060"/>
              </a:solidFill>
            </a:endParaRPr>
          </a:p>
        </p:txBody>
      </p:sp>
      <p:sp>
        <p:nvSpPr>
          <p:cNvPr id="4" name="Title 1"/>
          <p:cNvSpPr txBox="1">
            <a:spLocks/>
          </p:cNvSpPr>
          <p:nvPr/>
        </p:nvSpPr>
        <p:spPr>
          <a:xfrm>
            <a:off x="1403648" y="3501008"/>
            <a:ext cx="6408712" cy="720080"/>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lvl="0" algn="ctr">
              <a:defRPr/>
            </a:pPr>
            <a:r>
              <a:rPr lang="sk-SK" sz="3200" b="1" u="sng" dirty="0" smtClean="0">
                <a:solidFill>
                  <a:srgbClr val="C00000"/>
                </a:solidFill>
              </a:rPr>
              <a:t>2.</a:t>
            </a:r>
            <a:r>
              <a:rPr lang="sk-SK" sz="3200" u="sng" dirty="0" smtClean="0">
                <a:solidFill>
                  <a:srgbClr val="C00000"/>
                </a:solidFill>
              </a:rPr>
              <a:t> </a:t>
            </a:r>
            <a:r>
              <a:rPr lang="sk-SK" sz="3600" b="1" u="sng" dirty="0" smtClean="0">
                <a:solidFill>
                  <a:srgbClr val="C00000"/>
                </a:solidFill>
              </a:rPr>
              <a:t>PSYCHOLOGICKÉ CIELE</a:t>
            </a:r>
            <a:endParaRPr kumimoji="0" lang="en-GB" sz="3600" b="0" i="0" u="none" strike="noStrike" kern="1200" cap="none" spc="0" normalizeH="0" baseline="0" noProof="0" dirty="0">
              <a:ln>
                <a:noFill/>
              </a:ln>
              <a:solidFill>
                <a:srgbClr val="C00000"/>
              </a:solidFill>
              <a:effectLst/>
              <a:uLnTx/>
              <a:uFillTx/>
              <a:latin typeface="Segoe UI Light"/>
              <a:cs typeface="Segoe U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var vlnenia">
  <a:themeElements>
    <a:clrScheme name="Tvar vlneni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Tvar vlneni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var vlneni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10479</TotalTime>
  <Words>480</Words>
  <Application>Microsoft Office PowerPoint</Application>
  <PresentationFormat>Prezentácia na obrazovke (4:3)</PresentationFormat>
  <Paragraphs>79</Paragraphs>
  <Slides>11</Slides>
  <Notes>0</Notes>
  <HiddenSlides>0</HiddenSlides>
  <MMClips>0</MMClips>
  <ScaleCrop>false</ScaleCrop>
  <HeadingPairs>
    <vt:vector size="4" baseType="variant">
      <vt:variant>
        <vt:lpstr>Motív</vt:lpstr>
      </vt:variant>
      <vt:variant>
        <vt:i4>1</vt:i4>
      </vt:variant>
      <vt:variant>
        <vt:lpstr>Nadpisy snímok</vt:lpstr>
      </vt:variant>
      <vt:variant>
        <vt:i4>11</vt:i4>
      </vt:variant>
    </vt:vector>
  </HeadingPairs>
  <TitlesOfParts>
    <vt:vector size="12" baseType="lpstr">
      <vt:lpstr>Tvar vlnenia</vt:lpstr>
      <vt:lpstr>Vzdelávanie odborných poradcov ÚPSVaR</vt:lpstr>
      <vt:lpstr>Všetky služby,  ktorých cieľom je pomáhať  jednotlivcom akéhokoľvek veku  pri rozhodovaní o otázkach vzdelávania, odbornej prípravy, voľby zamestnania a rozvoji kariéry  v ktorejkoľvek fáze ich života.  OECD</vt:lpstr>
      <vt:lpstr>Snímka 3</vt:lpstr>
      <vt:lpstr>      poskytovanie kariérových informácií – poskytovanie informácií                                                                   o vzdelávacích a pracovných príležitostiach     profesionálna orientácia – služby súvisiace s výberom povolania                                                                     alebo vzdelávania     kariérové poradenstvo – klasický dyadický poradenský vzťah medzi                                                                     poradcom a klientom    Príklady:  aktivity v školách; individuálne alebo skupinové poradenstvo zamerané na voľbu vzdelania, zmenu zamestnania, na návrat do zamestnania; služby v počítačovej podobe - info o povolaniach a možnostiach zamestnania; služby podporujúce proces rozhodovania o ďalšom smerovaní...</vt:lpstr>
      <vt:lpstr>Snímka 5</vt:lpstr>
      <vt:lpstr>... rozvíja schopnosť sebareflexie, facilituje, povzbudzuje sebadôveru, prevádza klienta procesom, vyhodnocuje, kladie otázky, dáva informácie do kontextu reálneho sveta, koučuje, pomáha nachádzať alternatívne cesty, počúva, hodnotí, dáva štruktúru, povzbudzuje, dáva spätnú väzbu, dokumentuje kompetencie, dáva nádej, podporuje rozhodovanie, podporuje učenie... </vt:lpstr>
      <vt:lpstr>Snímka 7</vt:lpstr>
      <vt:lpstr>   </vt:lpstr>
      <vt:lpstr>konkrétne výstupy, ktoré má človek „ v rukách“:   určenie kariérového cieľa, vypracovanie akčného plánu...     zmena postoja, uhla pohľadu, nastavenia:  lepšie sebapoznanie, zvýšené sebavedomie, motivácia...  </vt:lpstr>
      <vt:lpstr> </vt:lpstr>
      <vt:lpstr>Nájdenie vhodného zamestnania je dnes  viac záležitosťou náhodných príležitostí a stretnutí,  než stratégií, plánovaní a rozhodnutí ohľadom vlastného kariérového cieľa a akčného plánu.    Preto je potrebné ľudí naučiť,  aby príležitosti na trhu práce využívali čo najlepšie. </vt:lpstr>
    </vt:vector>
  </TitlesOfParts>
  <Company>SAINT-GOBAIN 1.7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Martin</cp:lastModifiedBy>
  <cp:revision>199</cp:revision>
  <dcterms:created xsi:type="dcterms:W3CDTF">2013-06-03T12:57:42Z</dcterms:created>
  <dcterms:modified xsi:type="dcterms:W3CDTF">2017-01-31T20:24:07Z</dcterms:modified>
</cp:coreProperties>
</file>