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6" r:id="rId2"/>
    <p:sldId id="296" r:id="rId3"/>
    <p:sldId id="297" r:id="rId4"/>
    <p:sldId id="294" r:id="rId5"/>
    <p:sldId id="295" r:id="rId6"/>
    <p:sldId id="299" r:id="rId7"/>
    <p:sldId id="302" r:id="rId8"/>
    <p:sldId id="300" r:id="rId9"/>
    <p:sldId id="287" r:id="rId10"/>
    <p:sldId id="301" r:id="rId11"/>
    <p:sldId id="304" r:id="rId12"/>
    <p:sldId id="259" r:id="rId13"/>
    <p:sldId id="279" r:id="rId14"/>
    <p:sldId id="278" r:id="rId15"/>
    <p:sldId id="275" r:id="rId16"/>
    <p:sldId id="309" r:id="rId17"/>
    <p:sldId id="307" r:id="rId18"/>
    <p:sldId id="308" r:id="rId19"/>
    <p:sldId id="281" r:id="rId20"/>
  </p:sldIdLst>
  <p:sldSz cx="9144000" cy="6858000" type="screen4x3"/>
  <p:notesSz cx="6797675" cy="987425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FD541-E699-4DA1-88A2-C120772F9A1B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405D3-C053-4FD2-A4DD-B1FC1DAE242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383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Lebo  si zamestnávatelia </a:t>
            </a:r>
            <a:r>
              <a:rPr lang="sk-SK" dirty="0" err="1" smtClean="0"/>
              <a:t>uvedomujúiba</a:t>
            </a:r>
            <a:r>
              <a:rPr lang="sk-SK" dirty="0" smtClean="0"/>
              <a:t> keď má spoločnosť kvalitných </a:t>
            </a:r>
            <a:r>
              <a:rPr lang="sk-SK" dirty="0" err="1" smtClean="0"/>
              <a:t>zamestancov</a:t>
            </a:r>
            <a:r>
              <a:rPr lang="sk-SK" dirty="0" smtClean="0"/>
              <a:t> tak napreduje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405D3-C053-4FD2-A4DD-B1FC1DAE2421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Ako by to mohlo vyzerať? Čo je práca v skupine??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405D3-C053-4FD2-A4DD-B1FC1DAE2421}" type="slidenum">
              <a:rPr lang="sk-SK" smtClean="0"/>
              <a:pPr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2264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Čo tu vidíte?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Ľudia majú možnosť niečo si vyskúšať. Aj</a:t>
            </a:r>
            <a:r>
              <a:rPr lang="sk-SK" baseline="0" dirty="0" smtClean="0"/>
              <a:t> na našom kurze to tak bude.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C23775-4D8E-4A4D-8E24-F79A19F7BAF2}" type="slidenum">
              <a:rPr lang="sk-SK" smtClean="0"/>
              <a:pPr>
                <a:defRPr/>
              </a:pPr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4436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Dúfame že sa naplnia Vaše očakávania a rozptýlia sa Vaše obavy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405D3-C053-4FD2-A4DD-B1FC1DAE2421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Kedy sa používa, kde sa s tým môžeme stretnúť???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405D3-C053-4FD2-A4DD-B1FC1DAE2421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Poznáme</a:t>
            </a:r>
            <a:r>
              <a:rPr lang="sk-SK" baseline="0" dirty="0" smtClean="0"/>
              <a:t> to známe: že viac očí viac vidí, je to objektívnejšie hodnotenie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405D3-C053-4FD2-A4DD-B1FC1DAE2421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Kompetenci</a:t>
            </a:r>
            <a:r>
              <a:rPr lang="sk-SK" dirty="0" smtClean="0"/>
              <a:t> sa skladá z troch súčastí: </a:t>
            </a:r>
            <a:r>
              <a:rPr lang="sk-SK" dirty="0" err="1" smtClean="0"/>
              <a:t>vedosmosti</a:t>
            </a:r>
            <a:r>
              <a:rPr lang="sk-SK" dirty="0" smtClean="0"/>
              <a:t>, zručnosti a osobnosť- </a:t>
            </a:r>
            <a:r>
              <a:rPr lang="sk-SK" dirty="0" err="1" smtClean="0"/>
              <a:t>najvácnejšie</a:t>
            </a:r>
            <a:r>
              <a:rPr lang="sk-SK" dirty="0" smtClean="0"/>
              <a:t> zručnosti –silné</a:t>
            </a:r>
            <a:r>
              <a:rPr lang="sk-SK" baseline="0" dirty="0" smtClean="0"/>
              <a:t> stránky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405D3-C053-4FD2-A4DD-B1FC1DAE2421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405D3-C053-4FD2-A4DD-B1FC1DAE2421}" type="slidenum">
              <a:rPr lang="sk-SK" smtClean="0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644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Vypracovávame úlohy, pri ktorých</a:t>
            </a:r>
            <a:r>
              <a:rPr lang="sk-SK" baseline="0" dirty="0" smtClean="0"/>
              <a:t> sa prejavia rôzne kompetencie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405D3-C053-4FD2-A4DD-B1FC1DAE2421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585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S kým to</a:t>
            </a:r>
            <a:r>
              <a:rPr lang="sk-SK" baseline="0" dirty="0" smtClean="0"/>
              <a:t> budeme realizovať túto metódu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405D3-C053-4FD2-A4DD-B1FC1DAE2421}" type="slidenum">
              <a:rPr lang="sk-SK" smtClean="0"/>
              <a:pPr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172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Kolegyne, ktoré sú tu v roly hodnotiteľov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405D3-C053-4FD2-A4DD-B1FC1DAE2421}" type="slidenum">
              <a:rPr lang="sk-SK" smtClean="0"/>
              <a:pPr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1109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Úlohou každého hráča je nájsť osobu, ktorá zodpovedá danej charakteristike v políčku a získať jej meno/zapísať</a:t>
            </a:r>
            <a:r>
              <a:rPr lang="sk-SK" baseline="0" dirty="0" smtClean="0"/>
              <a:t> </a:t>
            </a:r>
            <a:r>
              <a:rPr lang="sk-SK" baseline="0" smtClean="0"/>
              <a:t>jej meno. </a:t>
            </a:r>
            <a:r>
              <a:rPr lang="sk-SK" smtClean="0"/>
              <a:t> </a:t>
            </a:r>
            <a:r>
              <a:rPr lang="sk-SK" dirty="0" smtClean="0"/>
              <a:t>Na každom lístočku by mal byť podpísaný niekto iný. Ten kto prvý získa podpis pod každú charakteristiku, zakričí BINGO.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405D3-C053-4FD2-A4DD-B1FC1DAE2421}" type="slidenum">
              <a:rPr lang="sk-SK" smtClean="0"/>
              <a:pPr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346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899DC1-74EC-4704-A658-1ED36405E3F9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899DC1-74EC-4704-A658-1ED36405E3F9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899DC1-74EC-4704-A658-1ED36405E3F9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899DC1-74EC-4704-A658-1ED36405E3F9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899DC1-74EC-4704-A658-1ED36405E3F9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899DC1-74EC-4704-A658-1ED36405E3F9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899DC1-74EC-4704-A658-1ED36405E3F9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899DC1-74EC-4704-A658-1ED36405E3F9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899DC1-74EC-4704-A658-1ED36405E3F9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8899DC1-74EC-4704-A658-1ED36405E3F9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899DC1-74EC-4704-A658-1ED36405E3F9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8899DC1-74EC-4704-A658-1ED36405E3F9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ýsledok vyhľadávania obrázkov pre dopyt PANAčI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36912"/>
            <a:ext cx="180975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140968"/>
            <a:ext cx="18097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251520" y="1124744"/>
            <a:ext cx="84969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HRC</a:t>
            </a:r>
          </a:p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HODNOTIACE  A ROZVOJOVÉ  CENTRÁ</a:t>
            </a:r>
          </a:p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HODNOTENIE  A ROZVOJ INDIVIDUÁLNEHO  POTENCIÁLU</a:t>
            </a:r>
            <a:endParaRPr lang="sk-SK" sz="4000" b="1" dirty="0">
              <a:solidFill>
                <a:srgbClr val="FF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48680"/>
            <a:ext cx="12096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513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5575" y="188640"/>
            <a:ext cx="8808913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Mgr. Danica Stoličná                         </a:t>
            </a:r>
          </a:p>
          <a:p>
            <a:pPr marL="0" indent="0">
              <a:buNone/>
            </a:pPr>
            <a:r>
              <a:rPr lang="sk-SK" sz="2200" dirty="0" smtClean="0"/>
              <a:t>Vedúca oddelenia poradenstva a vzdelávania</a:t>
            </a:r>
          </a:p>
          <a:p>
            <a:pPr marL="0" indent="0">
              <a:buNone/>
            </a:pPr>
            <a:r>
              <a:rPr lang="sk-SK" sz="2200" dirty="0" err="1" smtClean="0"/>
              <a:t>UPSVaR</a:t>
            </a:r>
            <a:r>
              <a:rPr lang="sk-SK" sz="2200" dirty="0" smtClean="0"/>
              <a:t> Spišská Nová Ves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Mgr. Dominika </a:t>
            </a:r>
            <a:r>
              <a:rPr lang="sk-SK" dirty="0" err="1" smtClean="0"/>
              <a:t>Ďorďová</a:t>
            </a:r>
            <a:r>
              <a:rPr lang="sk-SK" dirty="0" smtClean="0"/>
              <a:t> </a:t>
            </a:r>
          </a:p>
          <a:p>
            <a:pPr marL="0" indent="0">
              <a:buNone/>
            </a:pPr>
            <a:r>
              <a:rPr lang="sk-SK" sz="2200" dirty="0"/>
              <a:t>oddelenia poradenstva a vzdelávania</a:t>
            </a:r>
          </a:p>
          <a:p>
            <a:pPr marL="0" indent="0">
              <a:buNone/>
            </a:pPr>
            <a:r>
              <a:rPr lang="sk-SK" sz="2200" dirty="0" err="1"/>
              <a:t>UPSVaR</a:t>
            </a:r>
            <a:r>
              <a:rPr lang="sk-SK" sz="2200" dirty="0"/>
              <a:t> Spišská Nová Ves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Ing. Kvetka Kurillová</a:t>
            </a:r>
          </a:p>
          <a:p>
            <a:pPr marL="0" indent="0">
              <a:buNone/>
            </a:pPr>
            <a:r>
              <a:rPr lang="sk-SK" sz="2200" dirty="0"/>
              <a:t>oddelenia poradenstva a vzdelávania</a:t>
            </a:r>
          </a:p>
          <a:p>
            <a:pPr marL="0" indent="0">
              <a:buNone/>
            </a:pPr>
            <a:r>
              <a:rPr lang="sk-SK" sz="2200" dirty="0" err="1"/>
              <a:t>UPSVaR</a:t>
            </a:r>
            <a:r>
              <a:rPr lang="sk-SK" sz="2200" dirty="0"/>
              <a:t> Spišská Nová Ves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Mgr. Čechová Lenka</a:t>
            </a:r>
          </a:p>
          <a:p>
            <a:pPr marL="0" indent="0">
              <a:buNone/>
            </a:pPr>
            <a:r>
              <a:rPr lang="sk-SK" sz="2000" dirty="0"/>
              <a:t>oddelenia poradenstva a vzdelávania</a:t>
            </a:r>
          </a:p>
          <a:p>
            <a:pPr marL="0" indent="0">
              <a:buNone/>
            </a:pPr>
            <a:r>
              <a:rPr lang="sk-SK" sz="2000" dirty="0" err="1"/>
              <a:t>UPSVaR</a:t>
            </a:r>
            <a:r>
              <a:rPr lang="sk-SK" sz="2000" dirty="0"/>
              <a:t> Spišská Nová Ves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AutoShape 2" descr="Výsledok vyhľadávania obrázkov pre dopyt kráľovná postavičky"/>
          <p:cNvSpPr>
            <a:spLocks noChangeAspect="1" noChangeArrowheads="1"/>
          </p:cNvSpPr>
          <p:nvPr/>
        </p:nvSpPr>
        <p:spPr bwMode="auto">
          <a:xfrm>
            <a:off x="155575" y="-1760538"/>
            <a:ext cx="196215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0"/>
            <a:ext cx="921141" cy="17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 descr="https://previews.123rf.com/images/tigatelu/tigatelu1306/tigatelu130600064/20219365-abeille-mignonne-de-bande-dessin%C3%A9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264649"/>
            <a:ext cx="972108" cy="139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554" y="4797152"/>
            <a:ext cx="1740311" cy="17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44825"/>
            <a:ext cx="1208768" cy="120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47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548845"/>
              </p:ext>
            </p:extLst>
          </p:nvPr>
        </p:nvGraphicFramePr>
        <p:xfrm>
          <a:off x="467545" y="1340768"/>
          <a:ext cx="8064894" cy="4536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8298"/>
                <a:gridCol w="2688298"/>
                <a:gridCol w="2688298"/>
              </a:tblGrid>
              <a:tr h="16265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200" dirty="0">
                          <a:effectLst/>
                        </a:rPr>
                        <a:t>Kolega, ktorý už niekde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200" dirty="0">
                          <a:effectLst/>
                        </a:rPr>
                        <a:t>pracoval viac ako 3 roky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200">
                          <a:effectLst/>
                        </a:rPr>
                        <a:t>Kolega, ktorý bol na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200">
                          <a:effectLst/>
                        </a:rPr>
                        <a:t>dovolenke mimo  Európu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Kolega s najmenej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 2 deťmi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4549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Kolega, ktorí pracoval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aj mimo Slovenska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Kolega, ktorého bavila 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škola, ktorú vychodil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Kolega s domácim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zvieraťom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4549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Kolega, ktorí sa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tešil na tuto aktivitu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Kolega, ktorý  išiel rýchlejšie ako 160 KM/hod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Kolega, ktorý rád chodí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na výlety do hôr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Bingo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3830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Povedzte niečo o sebe: </a:t>
            </a:r>
          </a:p>
          <a:p>
            <a:pPr marL="0" indent="0">
              <a:buNone/>
            </a:pPr>
            <a:r>
              <a:rPr lang="sk-SK" dirty="0" smtClean="0"/>
              <a:t>Krstné meno:</a:t>
            </a:r>
          </a:p>
          <a:p>
            <a:pPr marL="0" indent="0">
              <a:buNone/>
            </a:pPr>
            <a:r>
              <a:rPr lang="sk-SK" dirty="0" smtClean="0"/>
              <a:t>Odkiaľ som, kde žijem:</a:t>
            </a:r>
          </a:p>
          <a:p>
            <a:pPr marL="0" indent="0">
              <a:buNone/>
            </a:pPr>
            <a:r>
              <a:rPr lang="sk-SK" dirty="0" smtClean="0"/>
              <a:t>Pôvodné povolanie (profesia):</a:t>
            </a:r>
          </a:p>
          <a:p>
            <a:pPr marL="0" indent="0">
              <a:buNone/>
            </a:pPr>
            <a:r>
              <a:rPr lang="sk-SK" dirty="0" smtClean="0"/>
              <a:t>Vzdelanie:</a:t>
            </a:r>
          </a:p>
          <a:p>
            <a:pPr marL="0" indent="0">
              <a:buNone/>
            </a:pPr>
            <a:r>
              <a:rPr lang="sk-SK" dirty="0" smtClean="0"/>
              <a:t>Dĺžka evidencie:</a:t>
            </a:r>
          </a:p>
          <a:p>
            <a:pPr marL="0" indent="0">
              <a:buNone/>
            </a:pPr>
            <a:r>
              <a:rPr lang="sk-SK" dirty="0" smtClean="0"/>
              <a:t>Záujmy (čo ma baví, čo robím vo voľnom čase):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Predstavenie „samého seba“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17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Napíšte si krstné meno a symbol, ktorý ma vystihuje,  čo mám rád,  čo uznávam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Napr. </a:t>
            </a:r>
          </a:p>
          <a:p>
            <a:pPr marL="0" indent="0">
              <a:buNone/>
            </a:pPr>
            <a:r>
              <a:rPr lang="sk-SK" sz="4800" b="1" dirty="0">
                <a:solidFill>
                  <a:srgbClr val="FF0000"/>
                </a:solidFill>
              </a:rPr>
              <a:t>               </a:t>
            </a:r>
            <a:r>
              <a:rPr lang="sk-SK" sz="4800" b="1" dirty="0" smtClean="0">
                <a:solidFill>
                  <a:srgbClr val="FF0000"/>
                </a:solidFill>
              </a:rPr>
              <a:t>Karolína</a:t>
            </a:r>
            <a:endParaRPr lang="sk-SK" sz="4800" b="1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Napíšme si menovky</a:t>
            </a:r>
            <a:br>
              <a:rPr lang="sk-SK" dirty="0"/>
            </a:br>
            <a:endParaRPr lang="sk-SK" dirty="0"/>
          </a:p>
        </p:txBody>
      </p:sp>
      <p:pic>
        <p:nvPicPr>
          <p:cNvPr id="5" name="Picture 2" descr="C:\Users\CechovaL\Desktop\slnečnic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12976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49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sk-SK" dirty="0" smtClean="0"/>
          </a:p>
          <a:p>
            <a:pPr marL="0" indent="0" algn="ctr">
              <a:buNone/>
            </a:pPr>
            <a:r>
              <a:rPr lang="sk-SK" b="1" i="1" dirty="0" smtClean="0">
                <a:solidFill>
                  <a:srgbClr val="FF0000"/>
                </a:solidFill>
              </a:rPr>
              <a:t>Ako budeme pracovať?</a:t>
            </a:r>
          </a:p>
          <a:p>
            <a:pPr marL="0" indent="0" algn="ctr">
              <a:buNone/>
            </a:pPr>
            <a:endParaRPr lang="sk-SK" b="1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sk-SK" b="1" i="1" dirty="0" smtClean="0">
                <a:solidFill>
                  <a:srgbClr val="FF0000"/>
                </a:solidFill>
              </a:rPr>
              <a:t>Práca = spolupráca  v skupine,</a:t>
            </a:r>
          </a:p>
          <a:p>
            <a:pPr marL="0" indent="0" algn="ctr">
              <a:buNone/>
            </a:pPr>
            <a:r>
              <a:rPr lang="sk-SK" b="1" i="1" dirty="0" smtClean="0">
                <a:solidFill>
                  <a:srgbClr val="FF0000"/>
                </a:solidFill>
              </a:rPr>
              <a:t>     Individuálna práca</a:t>
            </a:r>
            <a:endParaRPr lang="sk-SK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35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\\S4000\rado_c\Mercuri\PICTS\Scany\skola_hrou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89050"/>
            <a:ext cx="6985000" cy="44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07944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Čo očakávate od tejto aktivity???</a:t>
            </a:r>
          </a:p>
          <a:p>
            <a:pPr marL="0" indent="0">
              <a:buNone/>
            </a:pPr>
            <a:r>
              <a:rPr lang="sk-SK" dirty="0" smtClean="0"/>
              <a:t>Čoho sa obávate ???</a:t>
            </a:r>
          </a:p>
          <a:p>
            <a:pPr marL="0" indent="0">
              <a:buNone/>
            </a:pPr>
            <a:r>
              <a:rPr lang="sk-SK" dirty="0" smtClean="0"/>
              <a:t>Na žltý lístok : </a:t>
            </a:r>
            <a:r>
              <a:rPr lang="sk-SK" b="1" dirty="0" smtClean="0">
                <a:solidFill>
                  <a:srgbClr val="FFC000"/>
                </a:solidFill>
              </a:rPr>
              <a:t>Moje  očakávania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Na oranžový lístok napíšte: 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</a:rPr>
              <a:t>Moje obavy</a:t>
            </a:r>
            <a:endParaRPr lang="sk-SK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Očakávania a obavy 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2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Vytvorme si pre dobré fungovanie pravidlá skupiny, </a:t>
            </a:r>
          </a:p>
          <a:p>
            <a:pPr marL="0" indent="0">
              <a:buNone/>
            </a:pPr>
            <a:r>
              <a:rPr lang="sk-SK" dirty="0" smtClean="0"/>
              <a:t>Ako budeme pracovať v skupine???</a:t>
            </a:r>
          </a:p>
          <a:p>
            <a:pPr marL="0" indent="0">
              <a:buNone/>
            </a:pPr>
            <a:r>
              <a:rPr lang="sk-SK" dirty="0" smtClean="0"/>
              <a:t>Čo budeme dodržiavať?</a:t>
            </a:r>
          </a:p>
          <a:p>
            <a:pPr marL="0" indent="0">
              <a:buNone/>
            </a:pPr>
            <a:r>
              <a:rPr lang="sk-SK" dirty="0" smtClean="0"/>
              <a:t>Čo nebudeme robiť?</a:t>
            </a:r>
          </a:p>
          <a:p>
            <a:pPr marL="0" indent="0">
              <a:buNone/>
            </a:pPr>
            <a:r>
              <a:rPr lang="sk-SK" dirty="0" smtClean="0"/>
              <a:t>Budeme si dávať tresty za porušenie pravidiel?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Pravidlá skupiny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4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/>
              <a:t>Napr. aktívne budem spolupracovať v skupine</a:t>
            </a:r>
          </a:p>
          <a:p>
            <a:pPr marL="0" indent="0">
              <a:buNone/>
            </a:pPr>
            <a:r>
              <a:rPr lang="sk-SK" dirty="0"/>
              <a:t>           diskrétnosť</a:t>
            </a:r>
          </a:p>
          <a:p>
            <a:pPr marL="0" indent="0">
              <a:buNone/>
            </a:pPr>
            <a:r>
              <a:rPr lang="sk-SK" dirty="0"/>
              <a:t>            </a:t>
            </a:r>
            <a:r>
              <a:rPr lang="sk-SK" dirty="0" err="1"/>
              <a:t>dochviľnosť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            dodržiavať čas</a:t>
            </a:r>
          </a:p>
          <a:p>
            <a:pPr marL="0" indent="0">
              <a:buNone/>
            </a:pPr>
            <a:r>
              <a:rPr lang="sk-SK" dirty="0"/>
              <a:t>    </a:t>
            </a:r>
            <a:r>
              <a:rPr lang="sk-SK" dirty="0" smtClean="0"/>
              <a:t>Napíšte na lístok – svoje pravidlo       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------------------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Pravidlá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7543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15684"/>
              </p:ext>
            </p:extLst>
          </p:nvPr>
        </p:nvGraphicFramePr>
        <p:xfrm>
          <a:off x="467544" y="692696"/>
          <a:ext cx="7956884" cy="498031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788865"/>
                <a:gridCol w="1105123"/>
                <a:gridCol w="1105123"/>
                <a:gridCol w="957773"/>
              </a:tblGrid>
              <a:tr h="691338">
                <a:tc>
                  <a:txBody>
                    <a:bodyPr/>
                    <a:lstStyle/>
                    <a:p>
                      <a:pPr algn="l" fontAlgn="ctr"/>
                      <a:endParaRPr lang="sk-SK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Trvanie</a:t>
                      </a:r>
                      <a:r>
                        <a:rPr lang="sk-SK" sz="1800" u="none" strike="noStrike" dirty="0">
                          <a:effectLst/>
                        </a:rPr>
                        <a:t> 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Začiatok</a:t>
                      </a:r>
                      <a:endParaRPr lang="sk-SK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Koniec</a:t>
                      </a:r>
                      <a:endParaRPr lang="sk-SK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</a:tr>
              <a:tr h="410813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1</a:t>
                      </a:r>
                      <a:r>
                        <a:rPr lang="sk-SK" sz="1800" b="1" u="none" strike="noStrike" dirty="0" smtClean="0">
                          <a:effectLst/>
                        </a:rPr>
                        <a:t>. Otvorenie</a:t>
                      </a:r>
                      <a:r>
                        <a:rPr lang="sk-SK" sz="1800" b="1" u="none" strike="noStrike" baseline="0" dirty="0" smtClean="0">
                          <a:effectLst/>
                        </a:rPr>
                        <a:t> dnešného dňa- predstavenie – prezentácia HRC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u="none" strike="noStrike" dirty="0" smtClean="0">
                          <a:effectLst/>
                        </a:rPr>
                        <a:t>60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8:00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344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b="1" u="none" strike="noStrike" dirty="0">
                          <a:effectLst/>
                        </a:rPr>
                        <a:t>2</a:t>
                      </a:r>
                      <a:r>
                        <a:rPr lang="pl-PL" sz="1800" b="1" u="none" strike="noStrike" dirty="0" smtClean="0">
                          <a:effectLst/>
                        </a:rPr>
                        <a:t>. </a:t>
                      </a:r>
                      <a:r>
                        <a:rPr lang="sk-SK" sz="1200" dirty="0" smtClean="0"/>
                        <a:t>predstavenie samého seba, zoznámenie sa </a:t>
                      </a:r>
                    </a:p>
                    <a:p>
                      <a:pPr algn="l" fontAlgn="ctr"/>
                      <a:r>
                        <a:rPr lang="sk-SK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</a:t>
                      </a:r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pravidla fungovania skupiny</a:t>
                      </a:r>
                    </a:p>
                    <a:p>
                      <a:pPr algn="l" fontAlgn="ctr"/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očakávania/obavy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09:00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899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Prestávka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 dirty="0">
                          <a:effectLst/>
                        </a:rPr>
                        <a:t> </a:t>
                      </a:r>
                      <a:r>
                        <a:rPr lang="sk-SK" sz="1800" u="none" strike="noStrike" dirty="0" smtClean="0">
                          <a:effectLst/>
                        </a:rPr>
                        <a:t>10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09:00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09:10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10813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b="1" u="none" strike="noStrike" dirty="0">
                          <a:effectLst/>
                        </a:rPr>
                        <a:t>3</a:t>
                      </a:r>
                      <a:r>
                        <a:rPr lang="pl-PL" sz="1800" b="1" u="none" strike="noStrike" dirty="0" smtClean="0">
                          <a:effectLst/>
                        </a:rPr>
                        <a:t>. Skupinová modelová úloha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u="none" strike="noStrike" dirty="0" smtClean="0">
                          <a:effectLst/>
                        </a:rPr>
                        <a:t>50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09:10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10:00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813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 Logická hra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10:00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10:05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40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 Modelová úloha – role play,</a:t>
                      </a:r>
                      <a:r>
                        <a:rPr lang="pl-PL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zhodnotenie role plays, Dotazníky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1h 35min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10:05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11:40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79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Prestávka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 dirty="0">
                          <a:effectLst/>
                        </a:rPr>
                        <a:t> </a:t>
                      </a:r>
                      <a:r>
                        <a:rPr lang="sk-SK" sz="1800" u="none" strike="noStrike" dirty="0" smtClean="0">
                          <a:effectLst/>
                        </a:rPr>
                        <a:t>10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11:40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11:50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10813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 smtClean="0">
                          <a:effectLst/>
                        </a:rPr>
                        <a:t>6. Skupinová modelová úloha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u="none" strike="noStrike" dirty="0" smtClean="0">
                          <a:effectLst/>
                        </a:rPr>
                        <a:t>30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11:50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12:20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79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7.Pohovory /dotazníky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2h 15min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12:20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13:45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79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</a:t>
                      </a:r>
                      <a:r>
                        <a:rPr lang="sk-SK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Zhodnotenie dňa, ukončenie aktivít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r>
                        <a:rPr lang="sk-SK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min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13:45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14:00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821"/>
            <a:ext cx="1080120" cy="107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3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k-SK" dirty="0" smtClean="0"/>
              <a:t>Zamestnávatelia </a:t>
            </a:r>
            <a:r>
              <a:rPr lang="sk-SK" u="sng" dirty="0" smtClean="0"/>
              <a:t>kladú veľký dôraz  </a:t>
            </a:r>
            <a:r>
              <a:rPr lang="sk-SK" dirty="0" smtClean="0"/>
              <a:t>na výber vhodných zamestnancov, aby vybrali na danú pozíciu najvhodnejšieho zamestnanca.</a:t>
            </a:r>
          </a:p>
          <a:p>
            <a:pPr algn="ctr">
              <a:buNone/>
            </a:pPr>
            <a:r>
              <a:rPr lang="sk-SK" dirty="0" smtClean="0">
                <a:solidFill>
                  <a:srgbClr val="FF0000"/>
                </a:solidFill>
              </a:rPr>
              <a:t>Cieľom každého výberového konania je získať nielen najlepšieho uchádzača o prácu </a:t>
            </a:r>
            <a:r>
              <a:rPr lang="sk-SK" dirty="0" err="1" smtClean="0"/>
              <a:t>t.z</a:t>
            </a:r>
            <a:r>
              <a:rPr lang="sk-SK" dirty="0" smtClean="0"/>
              <a:t>. podľa vzdelania, praxe, </a:t>
            </a:r>
            <a:r>
              <a:rPr lang="sk-SK" u="sng" dirty="0" smtClean="0">
                <a:solidFill>
                  <a:srgbClr val="FF0000"/>
                </a:solidFill>
              </a:rPr>
              <a:t>ale  človeka, ktorý sa bude najlepšie hodiť do kolektívu a firemnej kultúry</a:t>
            </a:r>
            <a:endParaRPr lang="sk-SK" u="sng" dirty="0">
              <a:solidFill>
                <a:srgbClr val="FF0000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Výberové konanie 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Analýza životopisov</a:t>
            </a:r>
          </a:p>
          <a:p>
            <a:r>
              <a:rPr lang="sk-SK" dirty="0" smtClean="0"/>
              <a:t>Dotazníky</a:t>
            </a:r>
          </a:p>
          <a:p>
            <a:r>
              <a:rPr lang="sk-SK" dirty="0" smtClean="0"/>
              <a:t>Referencie</a:t>
            </a:r>
          </a:p>
          <a:p>
            <a:r>
              <a:rPr lang="sk-SK" dirty="0" smtClean="0"/>
              <a:t>Štruktúrovaný a neštruktúrovaný rozhovor (pracovný pohovor)</a:t>
            </a:r>
          </a:p>
          <a:p>
            <a:r>
              <a:rPr lang="sk-SK" dirty="0" smtClean="0"/>
              <a:t>Psychologické testy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Najpoužívanejšie metódy – tradičné výberové konanie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sk-SK" b="1" u="sng" dirty="0" smtClean="0">
                <a:solidFill>
                  <a:srgbClr val="FF0000"/>
                </a:solidFill>
              </a:rPr>
              <a:t>Hodnotiace centrum </a:t>
            </a:r>
            <a:r>
              <a:rPr lang="sk-SK" dirty="0" smtClean="0"/>
              <a:t>- metóda výberového konania </a:t>
            </a:r>
          </a:p>
          <a:p>
            <a:pPr>
              <a:buNone/>
            </a:pPr>
            <a:r>
              <a:rPr lang="sk-SK" b="1" u="sng" dirty="0" smtClean="0">
                <a:solidFill>
                  <a:srgbClr val="FF0000"/>
                </a:solidFill>
              </a:rPr>
              <a:t>Nie tradičná</a:t>
            </a:r>
          </a:p>
          <a:p>
            <a:r>
              <a:rPr lang="sk-SK" dirty="0" smtClean="0"/>
              <a:t>Vysoko efektívny nástroj výberu personálu, zamestnancov pre organizácie,</a:t>
            </a:r>
          </a:p>
          <a:p>
            <a:r>
              <a:rPr lang="sk-SK" u="sng" dirty="0" smtClean="0"/>
              <a:t>Spôsob </a:t>
            </a:r>
            <a:r>
              <a:rPr lang="sk-SK" u="sng" dirty="0" smtClean="0"/>
              <a:t>výber</a:t>
            </a:r>
          </a:p>
          <a:p>
            <a:r>
              <a:rPr lang="sk-SK" u="sng" dirty="0" smtClean="0"/>
              <a:t>u </a:t>
            </a:r>
            <a:r>
              <a:rPr lang="sk-SK" u="sng" dirty="0" smtClean="0"/>
              <a:t>zamestnancov- </a:t>
            </a:r>
            <a:r>
              <a:rPr lang="sk-SK" dirty="0" smtClean="0"/>
              <a:t>výber pri obsadzovaní voľných alebo novo vzniknutých miest</a:t>
            </a:r>
          </a:p>
          <a:p>
            <a:pPr>
              <a:buFontTx/>
              <a:buChar char="-"/>
            </a:pPr>
            <a:r>
              <a:rPr lang="sk-SK" u="sng" dirty="0" smtClean="0"/>
              <a:t>Vytvorenie tímu </a:t>
            </a:r>
            <a:r>
              <a:rPr lang="sk-SK" dirty="0" smtClean="0"/>
              <a:t>– zúčastňujú sa ho zamestnanci firmy a slúži na zisťovanie tímových rolí a vylaďovanie tímu</a:t>
            </a:r>
          </a:p>
          <a:p>
            <a:pPr>
              <a:buFontTx/>
              <a:buChar char="-"/>
            </a:pPr>
            <a:r>
              <a:rPr lang="sk-SK" u="sng" dirty="0" smtClean="0"/>
              <a:t>Výber pri reštrukturalizácií  </a:t>
            </a:r>
            <a:r>
              <a:rPr lang="sk-SK" dirty="0" smtClean="0"/>
              <a:t>- pomáha pri rozhodovaní koho prepustiť a ktorého zamestnanca si ponechať</a:t>
            </a:r>
          </a:p>
          <a:p>
            <a:pPr algn="just">
              <a:buNone/>
            </a:pPr>
            <a:r>
              <a:rPr lang="sk-SK" b="1" u="sng" dirty="0" smtClean="0">
                <a:solidFill>
                  <a:srgbClr val="FF0000"/>
                </a:solidFill>
              </a:rPr>
              <a:t>Rozvojové centrum </a:t>
            </a:r>
            <a:r>
              <a:rPr lang="sk-SK" dirty="0" smtClean="0"/>
              <a:t>sa orientuje na zistenie aktuálnych charakteristík zamestnancov, ich hodnotenie a rozvoj</a:t>
            </a:r>
          </a:p>
          <a:p>
            <a:pPr>
              <a:buNone/>
            </a:pPr>
            <a:r>
              <a:rPr lang="sk-SK" i="1" dirty="0" smtClean="0"/>
              <a:t>No navzájom sú si tieto metódy veľmi blízke a prelínajú sa</a:t>
            </a:r>
          </a:p>
          <a:p>
            <a:pPr>
              <a:buFontTx/>
              <a:buChar char="-"/>
            </a:pP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b="1" dirty="0" smtClean="0">
                <a:solidFill>
                  <a:srgbClr val="FF0000"/>
                </a:solidFill>
              </a:rPr>
              <a:t>Hodnotiace </a:t>
            </a:r>
            <a:r>
              <a:rPr lang="sk-SK" sz="4000" b="1" dirty="0" smtClean="0">
                <a:solidFill>
                  <a:srgbClr val="FF0000"/>
                </a:solidFill>
              </a:rPr>
              <a:t>a rozvojové centrum</a:t>
            </a:r>
            <a:endParaRPr lang="sk-SK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03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podstate znamená, že je hodnotené množstvo ľudí (uchádzačov o pracovnú pozíciu) </a:t>
            </a:r>
            <a:r>
              <a:rPr lang="sk-SK" u="sng" dirty="0" smtClean="0"/>
              <a:t>dohromady  </a:t>
            </a:r>
            <a:r>
              <a:rPr lang="sk-SK" dirty="0" smtClean="0"/>
              <a:t> množstvom hodnotiteľov</a:t>
            </a:r>
            <a:endParaRPr lang="sk-SK" u="sng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Prístup v Hodnotiacom centre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i="1" dirty="0" smtClean="0">
                <a:solidFill>
                  <a:srgbClr val="FF0000"/>
                </a:solidFill>
              </a:rPr>
              <a:t>Kompetencie* uchádzačov</a:t>
            </a:r>
          </a:p>
          <a:p>
            <a:r>
              <a:rPr lang="sk-SK" dirty="0" smtClean="0"/>
              <a:t>Aké vlastnosti by mal spĺňať </a:t>
            </a:r>
            <a:r>
              <a:rPr lang="sk-SK" dirty="0" err="1" smtClean="0"/>
              <a:t>potencionálny</a:t>
            </a:r>
            <a:r>
              <a:rPr lang="sk-SK" dirty="0" smtClean="0"/>
              <a:t> zamestnanec tak aby </a:t>
            </a:r>
            <a:r>
              <a:rPr lang="sk-SK" dirty="0" err="1" smtClean="0"/>
              <a:t>splňal</a:t>
            </a:r>
            <a:r>
              <a:rPr lang="sk-SK" dirty="0" smtClean="0"/>
              <a:t> požiadavky zamestnávateľa vzhľadom na ciele firmy , firemnú kultúru , pracovnú pozíciu.</a:t>
            </a:r>
          </a:p>
          <a:p>
            <a:r>
              <a:rPr lang="sk-SK" dirty="0" smtClean="0"/>
              <a:t>Hodnotíme: ako uchádzači komunikujú,</a:t>
            </a:r>
          </a:p>
          <a:p>
            <a:r>
              <a:rPr lang="sk-SK" dirty="0" smtClean="0"/>
              <a:t>Ako sú flexibilní, či sú to tímoví hráči, ako a či vedia riešiť problémy, či majú  schopnosť viesť ľudí, ako </a:t>
            </a:r>
            <a:r>
              <a:rPr lang="sk-SK" dirty="0" err="1" smtClean="0"/>
              <a:t>májú</a:t>
            </a:r>
            <a:r>
              <a:rPr lang="sk-SK" dirty="0" smtClean="0"/>
              <a:t> motiváciu,.....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Čo sa hodnotí ??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Vypracovanie profilu každého účastníka</a:t>
            </a:r>
          </a:p>
          <a:p>
            <a:r>
              <a:rPr lang="sk-SK" u="sng" dirty="0" smtClean="0">
                <a:solidFill>
                  <a:srgbClr val="FF0000"/>
                </a:solidFill>
              </a:rPr>
              <a:t>Výstupná správa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/>
              <a:t>v ktorej bude zachytený aktuálny stav posudzovaných kompetencií </a:t>
            </a:r>
          </a:p>
          <a:p>
            <a:pPr marL="0" indent="0">
              <a:buNone/>
            </a:pPr>
            <a:r>
              <a:rPr lang="sk-SK" dirty="0" smtClean="0"/>
              <a:t>Silné stránky, slabé stránky, prípadne  potreby ďalšieho rozvoja...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Výstupy HRC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51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Práca účastníkov s rôznymi metódami</a:t>
            </a:r>
          </a:p>
          <a:p>
            <a:r>
              <a:rPr lang="sk-SK" dirty="0" smtClean="0"/>
              <a:t>Skupinové modelové úlohy</a:t>
            </a:r>
          </a:p>
          <a:p>
            <a:r>
              <a:rPr lang="sk-SK" dirty="0" smtClean="0"/>
              <a:t>Logické hry</a:t>
            </a:r>
          </a:p>
          <a:p>
            <a:r>
              <a:rPr lang="sk-SK" dirty="0" smtClean="0"/>
              <a:t>Modelové úlohy: ROLE PLAY</a:t>
            </a:r>
          </a:p>
          <a:p>
            <a:r>
              <a:rPr lang="sk-SK" dirty="0" smtClean="0"/>
              <a:t>Hry na kladenie otázok</a:t>
            </a:r>
          </a:p>
          <a:p>
            <a:r>
              <a:rPr lang="sk-SK" dirty="0" smtClean="0"/>
              <a:t>Pohovor</a:t>
            </a:r>
          </a:p>
          <a:p>
            <a:r>
              <a:rPr lang="sk-SK" dirty="0" smtClean="0"/>
              <a:t>Dotazníky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Hodnotíme to pri realizácií</a:t>
            </a:r>
            <a:br>
              <a:rPr lang="sk-SK" b="1" dirty="0" smtClean="0">
                <a:solidFill>
                  <a:srgbClr val="FF0000"/>
                </a:solidFill>
              </a:rPr>
            </a:br>
            <a:r>
              <a:rPr lang="sk-SK" sz="2700" b="1" dirty="0">
                <a:solidFill>
                  <a:srgbClr val="FF0000"/>
                </a:solidFill>
              </a:rPr>
              <a:t>(</a:t>
            </a:r>
            <a:r>
              <a:rPr lang="sk-SK" sz="2700" b="1" dirty="0" smtClean="0">
                <a:solidFill>
                  <a:srgbClr val="FF0000"/>
                </a:solidFill>
              </a:rPr>
              <a:t>Spôsob realizácie Hodnotiaceho centra)</a:t>
            </a:r>
            <a:endParaRPr lang="sk-SK" sz="27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Supervízory:</a:t>
            </a:r>
          </a:p>
          <a:p>
            <a:pPr marL="0" indent="0">
              <a:buNone/>
            </a:pPr>
            <a:r>
              <a:rPr lang="sk-SK" i="1" dirty="0"/>
              <a:t>Mgr. Miroslava Tomišová</a:t>
            </a:r>
            <a:endParaRPr lang="sk-SK" dirty="0"/>
          </a:p>
          <a:p>
            <a:pPr marL="0" indent="0">
              <a:buNone/>
            </a:pPr>
            <a:r>
              <a:rPr lang="sk-SK" i="1" dirty="0"/>
              <a:t>Oddelenie poradenstva a vzdelávania</a:t>
            </a:r>
            <a:endParaRPr lang="sk-SK" dirty="0"/>
          </a:p>
          <a:p>
            <a:pPr marL="0" indent="0">
              <a:buNone/>
            </a:pPr>
            <a:r>
              <a:rPr lang="sk-SK" i="1" dirty="0" err="1" smtClean="0"/>
              <a:t>UPSVaR</a:t>
            </a:r>
            <a:r>
              <a:rPr lang="sk-SK" i="1" dirty="0" smtClean="0"/>
              <a:t> </a:t>
            </a:r>
            <a:r>
              <a:rPr lang="sk-SK" i="1" dirty="0"/>
              <a:t>  </a:t>
            </a:r>
            <a:r>
              <a:rPr lang="sk-SK" i="1" dirty="0" smtClean="0"/>
              <a:t>Lučenec</a:t>
            </a:r>
          </a:p>
          <a:p>
            <a:pPr marL="0" indent="0">
              <a:buNone/>
            </a:pPr>
            <a:endParaRPr lang="sk-SK" i="1" dirty="0"/>
          </a:p>
          <a:p>
            <a:pPr marL="0" indent="0">
              <a:buNone/>
            </a:pPr>
            <a:r>
              <a:rPr lang="sk-SK" i="1" dirty="0" smtClean="0"/>
              <a:t>Mgr. Marián Pocklan</a:t>
            </a:r>
          </a:p>
          <a:p>
            <a:pPr marL="0" indent="0">
              <a:buNone/>
            </a:pPr>
            <a:r>
              <a:rPr lang="sk-SK" i="1" dirty="0"/>
              <a:t>Oddelenie poradenstva a vzdelávania</a:t>
            </a:r>
            <a:endParaRPr lang="sk-SK" dirty="0"/>
          </a:p>
          <a:p>
            <a:pPr marL="0" indent="0">
              <a:buNone/>
            </a:pPr>
            <a:r>
              <a:rPr lang="sk-SK" i="1" dirty="0" err="1"/>
              <a:t>UPSVaR</a:t>
            </a:r>
            <a:r>
              <a:rPr lang="sk-SK" i="1" dirty="0"/>
              <a:t>   Lučenec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Predstavenie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09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1749</TotalTime>
  <Words>865</Words>
  <Application>Microsoft Office PowerPoint</Application>
  <PresentationFormat>Prezentácia na obrazovke (4:3)</PresentationFormat>
  <Paragraphs>202</Paragraphs>
  <Slides>19</Slides>
  <Notes>12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Hala</vt:lpstr>
      <vt:lpstr> </vt:lpstr>
      <vt:lpstr>Výberové konanie </vt:lpstr>
      <vt:lpstr>Najpoužívanejšie metódy – tradičné výberové konanie</vt:lpstr>
      <vt:lpstr>Hodnotiace a rozvojové centrum</vt:lpstr>
      <vt:lpstr>Prístup v Hodnotiacom centre</vt:lpstr>
      <vt:lpstr>Čo sa hodnotí ??</vt:lpstr>
      <vt:lpstr>Výstupy HRC</vt:lpstr>
      <vt:lpstr>Hodnotíme to pri realizácií (Spôsob realizácie Hodnotiaceho centra)</vt:lpstr>
      <vt:lpstr>Predstavenie</vt:lpstr>
      <vt:lpstr>Prezentácia programu PowerPoint</vt:lpstr>
      <vt:lpstr>Bingo</vt:lpstr>
      <vt:lpstr>Predstavenie „samého seba“ </vt:lpstr>
      <vt:lpstr>Napíšme si menovky </vt:lpstr>
      <vt:lpstr>Prezentácia programu PowerPoint</vt:lpstr>
      <vt:lpstr>Prezentácia programu PowerPoint</vt:lpstr>
      <vt:lpstr>Očakávania a obavy </vt:lpstr>
      <vt:lpstr>Pravidlá skupiny</vt:lpstr>
      <vt:lpstr>Pravidlá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Bilancia kompetencií 1.skupinové stretnutie (4 hod)</dc:title>
  <dc:creator>CL</dc:creator>
  <cp:lastModifiedBy>CL</cp:lastModifiedBy>
  <cp:revision>70</cp:revision>
  <cp:lastPrinted>2018-12-03T09:40:00Z</cp:lastPrinted>
  <dcterms:created xsi:type="dcterms:W3CDTF">2018-09-27T06:28:48Z</dcterms:created>
  <dcterms:modified xsi:type="dcterms:W3CDTF">2018-12-05T06:51:53Z</dcterms:modified>
</cp:coreProperties>
</file>