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7" r:id="rId4"/>
    <p:sldId id="267" r:id="rId5"/>
    <p:sldId id="271" r:id="rId6"/>
    <p:sldId id="260" r:id="rId7"/>
    <p:sldId id="261" r:id="rId8"/>
    <p:sldId id="280" r:id="rId9"/>
    <p:sldId id="281" r:id="rId10"/>
    <p:sldId id="262" r:id="rId11"/>
    <p:sldId id="263" r:id="rId12"/>
    <p:sldId id="264" r:id="rId13"/>
    <p:sldId id="265" r:id="rId14"/>
    <p:sldId id="282" r:id="rId15"/>
    <p:sldId id="273" r:id="rId16"/>
    <p:sldId id="274" r:id="rId17"/>
    <p:sldId id="275" r:id="rId18"/>
    <p:sldId id="276" r:id="rId19"/>
    <p:sldId id="272" r:id="rId20"/>
    <p:sldId id="269" r:id="rId21"/>
    <p:sldId id="266" r:id="rId22"/>
    <p:sldId id="268" r:id="rId23"/>
    <p:sldId id="270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610291-7A6F-47F0-A240-C91F81E286FC}" type="datetimeFigureOut">
              <a:rPr lang="sk-SK" smtClean="0"/>
              <a:t>3. 10. 2016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34B7B-4E09-4638-B034-8F989ED2FD77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990656" cy="230425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sz="5300" b="1" dirty="0" smtClean="0">
                <a:solidFill>
                  <a:srgbClr val="FF0000"/>
                </a:solidFill>
              </a:rPr>
              <a:t>JOHARI   OKNO</a:t>
            </a:r>
            <a:r>
              <a:rPr lang="sk-SK" sz="4900" b="1" dirty="0" smtClean="0">
                <a:solidFill>
                  <a:schemeClr val="tx1"/>
                </a:solidFill>
              </a:rPr>
              <a:t>    </a:t>
            </a:r>
            <a:r>
              <a:rPr lang="sk-SK" sz="2000" b="1" dirty="0" smtClean="0">
                <a:solidFill>
                  <a:schemeClr val="tx1"/>
                </a:solidFill>
              </a:rPr>
              <a:t>/</a:t>
            </a:r>
            <a:r>
              <a:rPr lang="sk-SK" sz="2000" dirty="0" smtClean="0">
                <a:solidFill>
                  <a:srgbClr val="FF0000"/>
                </a:solidFill>
              </a:rPr>
              <a:t>Jo</a:t>
            </a:r>
            <a:r>
              <a:rPr lang="sk-SK" sz="2000" dirty="0" smtClean="0">
                <a:solidFill>
                  <a:schemeClr val="tx1"/>
                </a:solidFill>
              </a:rPr>
              <a:t>achim </a:t>
            </a:r>
            <a:r>
              <a:rPr lang="sk-SK" sz="2000" dirty="0">
                <a:solidFill>
                  <a:schemeClr val="tx1"/>
                </a:solidFill>
              </a:rPr>
              <a:t>Luft  a </a:t>
            </a:r>
            <a:r>
              <a:rPr lang="sk-SK" sz="2000" dirty="0" err="1">
                <a:solidFill>
                  <a:srgbClr val="FF0000"/>
                </a:solidFill>
              </a:rPr>
              <a:t>Hary</a:t>
            </a:r>
            <a:r>
              <a:rPr lang="sk-SK" sz="2000" dirty="0">
                <a:solidFill>
                  <a:schemeClr val="tx1"/>
                </a:solidFill>
              </a:rPr>
              <a:t> </a:t>
            </a:r>
            <a:r>
              <a:rPr lang="sk-SK" sz="2000" dirty="0" err="1" smtClean="0">
                <a:solidFill>
                  <a:schemeClr val="tx1"/>
                </a:solidFill>
              </a:rPr>
              <a:t>Ingham</a:t>
            </a:r>
            <a:r>
              <a:rPr lang="sk-SK" sz="2000" dirty="0" smtClean="0">
                <a:solidFill>
                  <a:schemeClr val="tx1"/>
                </a:solidFill>
              </a:rPr>
              <a:t>/</a:t>
            </a:r>
            <a:r>
              <a:rPr lang="sk-SK" sz="2000" dirty="0">
                <a:solidFill>
                  <a:schemeClr val="tx1"/>
                </a:solidFill>
              </a:rPr>
              <a:t/>
            </a:r>
            <a:br>
              <a:rPr lang="sk-SK" sz="2000" dirty="0">
                <a:solidFill>
                  <a:schemeClr val="tx1"/>
                </a:solidFill>
              </a:rPr>
            </a:br>
            <a:r>
              <a:rPr lang="sk-SK" sz="2000" b="1" dirty="0" smtClean="0">
                <a:solidFill>
                  <a:schemeClr val="tx1"/>
                </a:solidFill>
              </a:rPr>
              <a:t/>
            </a:r>
            <a:br>
              <a:rPr lang="sk-SK" sz="2000" b="1" dirty="0" smtClean="0">
                <a:solidFill>
                  <a:schemeClr val="tx1"/>
                </a:solidFill>
              </a:rPr>
            </a:br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sz="2200" b="1" dirty="0" smtClean="0">
                <a:solidFill>
                  <a:schemeClr val="tx1"/>
                </a:solidFill>
              </a:rPr>
              <a:t>interpersonálna komunikácia</a:t>
            </a:r>
            <a:endParaRPr lang="sk-SK" sz="22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11960" y="5373216"/>
            <a:ext cx="4536504" cy="1080120"/>
          </a:xfrm>
        </p:spPr>
        <p:txBody>
          <a:bodyPr>
            <a:normAutofit lnSpcReduction="10000"/>
          </a:bodyPr>
          <a:lstStyle/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                           PhDr. Jana Balogová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                         </a:t>
            </a:r>
            <a:r>
              <a:rPr lang="sk-SK" dirty="0" err="1" smtClean="0">
                <a:solidFill>
                  <a:schemeClr val="tx1"/>
                </a:solidFill>
              </a:rPr>
              <a:t>ÚPSVaR</a:t>
            </a:r>
            <a:r>
              <a:rPr lang="sk-SK" dirty="0" smtClean="0">
                <a:solidFill>
                  <a:schemeClr val="tx1"/>
                </a:solidFill>
              </a:rPr>
              <a:t>  Rožňava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16835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323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648072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FF00"/>
                </a:solidFill>
              </a:rPr>
              <a:t>Charakteristika dominantných  oblastí </a:t>
            </a:r>
            <a:r>
              <a:rPr lang="sk-SK" sz="3200" dirty="0" smtClean="0">
                <a:solidFill>
                  <a:srgbClr val="FFFF00"/>
                </a:solidFill>
              </a:rPr>
              <a:t>: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272808" cy="432048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>
                <a:solidFill>
                  <a:schemeClr val="tx1"/>
                </a:solidFill>
              </a:rPr>
              <a:t>Obsahuje  </a:t>
            </a:r>
            <a:r>
              <a:rPr lang="sk-SK" dirty="0">
                <a:solidFill>
                  <a:schemeClr val="tx1"/>
                </a:solidFill>
              </a:rPr>
              <a:t>informácie, ktoré </a:t>
            </a:r>
            <a:r>
              <a:rPr lang="sk-SK" b="1" dirty="0">
                <a:solidFill>
                  <a:schemeClr val="tx1"/>
                </a:solidFill>
              </a:rPr>
              <a:t>neviem ani ja ani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b="1" dirty="0">
                <a:solidFill>
                  <a:schemeClr val="tx1"/>
                </a:solidFill>
              </a:rPr>
              <a:t>ostatní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ľudia </a:t>
            </a:r>
          </a:p>
          <a:p>
            <a:r>
              <a:rPr lang="sk-SK" sz="1800" i="1" dirty="0" smtClean="0">
                <a:solidFill>
                  <a:schemeClr val="tx1"/>
                </a:solidFill>
              </a:rPr>
              <a:t>/ </a:t>
            </a:r>
            <a:r>
              <a:rPr lang="sk-SK" sz="1800" i="1" dirty="0">
                <a:solidFill>
                  <a:schemeClr val="tx1"/>
                </a:solidFill>
              </a:rPr>
              <a:t>spomienky z detstva, utajené vnútorné sily a nerozpoznané zdroje, vytesnené zážitky, želania, </a:t>
            </a:r>
            <a:r>
              <a:rPr lang="sk-SK" sz="1800" i="1" dirty="0" smtClean="0">
                <a:solidFill>
                  <a:schemeClr val="tx1"/>
                </a:solidFill>
              </a:rPr>
              <a:t>motívy /.</a:t>
            </a:r>
          </a:p>
          <a:p>
            <a:endParaRPr lang="sk-SK" sz="1800" i="1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Keď je dominantné neznámo – tzv.- </a:t>
            </a:r>
            <a:r>
              <a:rPr lang="sk-SK" dirty="0">
                <a:solidFill>
                  <a:srgbClr val="FF0000"/>
                </a:solidFill>
              </a:rPr>
              <a:t>„</a:t>
            </a:r>
            <a:r>
              <a:rPr lang="sk-SK" b="1" dirty="0">
                <a:solidFill>
                  <a:srgbClr val="FF0000"/>
                </a:solidFill>
              </a:rPr>
              <a:t>korytnačka</a:t>
            </a:r>
            <a:r>
              <a:rPr lang="sk-SK" dirty="0">
                <a:solidFill>
                  <a:srgbClr val="FF0000"/>
                </a:solidFill>
              </a:rPr>
              <a:t>“ </a:t>
            </a:r>
            <a:r>
              <a:rPr lang="sk-SK" dirty="0">
                <a:solidFill>
                  <a:schemeClr val="tx1"/>
                </a:solidFill>
              </a:rPr>
              <a:t>– tichý člen – neposkytuje spätnú väzbu.</a:t>
            </a: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1268760"/>
            <a:ext cx="7560840" cy="18722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733256"/>
            <a:ext cx="1238250" cy="771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57606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5760640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Obsahuje </a:t>
            </a:r>
            <a:r>
              <a:rPr lang="sk-SK" dirty="0">
                <a:solidFill>
                  <a:schemeClr val="tx1"/>
                </a:solidFill>
              </a:rPr>
              <a:t>informácie, ktoré </a:t>
            </a:r>
            <a:r>
              <a:rPr lang="sk-SK" b="1" dirty="0">
                <a:solidFill>
                  <a:schemeClr val="tx1"/>
                </a:solidFill>
              </a:rPr>
              <a:t>viem len ja a vedome ich </a:t>
            </a:r>
            <a:r>
              <a:rPr lang="sk-SK" b="1" dirty="0">
                <a:solidFill>
                  <a:srgbClr val="FF0000"/>
                </a:solidFill>
              </a:rPr>
              <a:t>nezverejňujem</a:t>
            </a:r>
            <a:r>
              <a:rPr lang="sk-SK" dirty="0">
                <a:solidFill>
                  <a:schemeClr val="tx1"/>
                </a:solidFill>
              </a:rPr>
              <a:t>, sú z nejakého dôvodu utajené </a:t>
            </a:r>
            <a:r>
              <a:rPr lang="sk-SK" dirty="0" smtClean="0">
                <a:solidFill>
                  <a:schemeClr val="tx1"/>
                </a:solidFill>
              </a:rPr>
              <a:t>ostatným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i="1" dirty="0" smtClean="0">
                <a:solidFill>
                  <a:schemeClr val="tx1"/>
                </a:solidFill>
              </a:rPr>
              <a:t>/ najmä </a:t>
            </a:r>
            <a:r>
              <a:rPr lang="sk-SK" i="1" dirty="0">
                <a:solidFill>
                  <a:schemeClr val="tx1"/>
                </a:solidFill>
              </a:rPr>
              <a:t>informácie o vlastnostiach, zážitkoch, želaniach, ktoré jednotlivec považuje za neprijateľné pre vlastný seba obraz, za ktoré sa hanbí, sú z jeho pohľadu trápne, domnieva sa, že by mohli uškodiť jeho </a:t>
            </a:r>
            <a:r>
              <a:rPr lang="sk-SK" i="1" dirty="0" smtClean="0">
                <a:solidFill>
                  <a:schemeClr val="tx1"/>
                </a:solidFill>
              </a:rPr>
              <a:t>imidžu /.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476672"/>
            <a:ext cx="7776864" cy="2160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73" y="5445224"/>
            <a:ext cx="1285875" cy="1276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5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576064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739900"/>
            <a:ext cx="8136904" cy="4608512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>
                <a:solidFill>
                  <a:schemeClr val="tx1"/>
                </a:solidFill>
              </a:rPr>
              <a:t>Obsahuje informácie, ktoré </a:t>
            </a:r>
            <a:r>
              <a:rPr lang="sk-SK" b="1" dirty="0">
                <a:solidFill>
                  <a:schemeClr val="tx1"/>
                </a:solidFill>
              </a:rPr>
              <a:t>ja neviem, ale vedia ich </a:t>
            </a:r>
            <a:r>
              <a:rPr lang="sk-SK" b="1" dirty="0" smtClean="0">
                <a:solidFill>
                  <a:schemeClr val="tx1"/>
                </a:solidFill>
              </a:rPr>
              <a:t>ostatní 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/ </a:t>
            </a:r>
            <a:r>
              <a:rPr lang="sk-SK" i="1" dirty="0">
                <a:solidFill>
                  <a:schemeClr val="tx1"/>
                </a:solidFill>
              </a:rPr>
              <a:t>prejavy dominancie, množstvo drobných verbálnych a najmä neverbálnych prejavov / opakovanie slovíčok, </a:t>
            </a:r>
            <a:r>
              <a:rPr lang="sk-SK" i="1" dirty="0" smtClean="0">
                <a:solidFill>
                  <a:schemeClr val="tx1"/>
                </a:solidFill>
              </a:rPr>
              <a:t>skákanie do reči a gestikulácia </a:t>
            </a:r>
            <a:r>
              <a:rPr lang="sk-SK" i="1" dirty="0">
                <a:solidFill>
                  <a:schemeClr val="tx1"/>
                </a:solidFill>
              </a:rPr>
              <a:t>... </a:t>
            </a:r>
            <a:r>
              <a:rPr lang="sk-SK" i="1" dirty="0" smtClean="0">
                <a:solidFill>
                  <a:schemeClr val="tx1"/>
                </a:solidFill>
              </a:rPr>
              <a:t>/</a:t>
            </a:r>
            <a:endParaRPr lang="sk-SK" b="1" i="1" dirty="0" smtClean="0">
              <a:solidFill>
                <a:schemeClr val="tx1"/>
              </a:solidFill>
            </a:endParaRPr>
          </a:p>
          <a:p>
            <a:endParaRPr lang="sk-SK" b="1" dirty="0" smtClean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Keď je dominantné slepé miesto –</a:t>
            </a:r>
            <a:r>
              <a:rPr lang="sk-SK" dirty="0" smtClean="0">
                <a:solidFill>
                  <a:schemeClr val="tx1"/>
                </a:solidFill>
              </a:rPr>
              <a:t>tzv. - </a:t>
            </a:r>
            <a:r>
              <a:rPr lang="sk-SK" dirty="0" smtClean="0">
                <a:solidFill>
                  <a:srgbClr val="FF0000"/>
                </a:solidFill>
              </a:rPr>
              <a:t>„ </a:t>
            </a:r>
            <a:r>
              <a:rPr lang="sk-SK" b="1" dirty="0">
                <a:solidFill>
                  <a:srgbClr val="FF0000"/>
                </a:solidFill>
              </a:rPr>
              <a:t>slon v porceláne</a:t>
            </a:r>
            <a:r>
              <a:rPr lang="sk-SK" dirty="0">
                <a:solidFill>
                  <a:srgbClr val="FF0000"/>
                </a:solidFill>
              </a:rPr>
              <a:t>“ </a:t>
            </a:r>
            <a:r>
              <a:rPr lang="sk-SK" dirty="0">
                <a:solidFill>
                  <a:schemeClr val="tx1"/>
                </a:solidFill>
              </a:rPr>
              <a:t>– nepočúva spätnú väzbu .</a:t>
            </a: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548680"/>
            <a:ext cx="7776864" cy="23042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1"/>
            <a:ext cx="1209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5456286"/>
            <a:ext cx="1207288" cy="114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7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74868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560840" cy="3816424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>
                <a:solidFill>
                  <a:schemeClr val="tx1"/>
                </a:solidFill>
              </a:rPr>
              <a:t>Obsahuje informácie, ktoré </a:t>
            </a:r>
            <a:r>
              <a:rPr lang="sk-SK" b="1" dirty="0">
                <a:solidFill>
                  <a:schemeClr val="tx1"/>
                </a:solidFill>
              </a:rPr>
              <a:t>ja o sebe viem, aj iní ľudia ich o mne </a:t>
            </a:r>
            <a:r>
              <a:rPr lang="sk-SK" b="1" dirty="0" smtClean="0">
                <a:solidFill>
                  <a:schemeClr val="tx1"/>
                </a:solidFill>
              </a:rPr>
              <a:t>vedia  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/ </a:t>
            </a:r>
            <a:r>
              <a:rPr lang="sk-SK" i="1" dirty="0" smtClean="0">
                <a:solidFill>
                  <a:schemeClr val="tx1"/>
                </a:solidFill>
              </a:rPr>
              <a:t>informácie</a:t>
            </a:r>
            <a:r>
              <a:rPr lang="sk-SK" i="1" dirty="0">
                <a:solidFill>
                  <a:schemeClr val="tx1"/>
                </a:solidFill>
              </a:rPr>
              <a:t>, ktoré sa týkajú zovňajšku človeka, prejavov správania, zverejnených informácií o jeho živote, skúsenostiach, zážitkoch, profesionálnom či rodinnom zázemí a </a:t>
            </a:r>
            <a:r>
              <a:rPr lang="sk-SK" i="1" dirty="0" smtClean="0">
                <a:solidFill>
                  <a:schemeClr val="tx1"/>
                </a:solidFill>
              </a:rPr>
              <a:t>pod./</a:t>
            </a:r>
            <a:endParaRPr lang="sk-SK" i="1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764704"/>
            <a:ext cx="7560840" cy="2376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373216"/>
            <a:ext cx="1428750" cy="1428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124744"/>
            <a:ext cx="8280919" cy="5001419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</a:t>
            </a:r>
            <a:r>
              <a:rPr lang="sk-SK" sz="6000" b="1" dirty="0" smtClean="0">
                <a:solidFill>
                  <a:srgbClr val="FF0000"/>
                </a:solidFill>
              </a:rPr>
              <a:t>       </a:t>
            </a:r>
            <a:r>
              <a:rPr lang="sk-SK" sz="7200" b="1" dirty="0" smtClean="0">
                <a:solidFill>
                  <a:srgbClr val="FF0000"/>
                </a:solidFill>
              </a:rPr>
              <a:t>Spätná   väzba</a:t>
            </a:r>
            <a:endParaRPr lang="sk-SK" sz="7200" b="1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3096"/>
            <a:ext cx="2448272" cy="151216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pPr marL="0" indent="0">
              <a:buNone/>
            </a:pPr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4 P  spätnej väzby :</a:t>
            </a:r>
          </a:p>
          <a:p>
            <a:endParaRPr lang="sk-SK" dirty="0"/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Poďakovať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Pochopiť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Prehodnotiť</a:t>
            </a:r>
          </a:p>
          <a:p>
            <a:r>
              <a:rPr lang="sk-SK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Použiť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k-SK" sz="4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Spätná väzba  </a:t>
            </a:r>
            <a:r>
              <a:rPr lang="sk-SK" dirty="0" smtClean="0">
                <a:solidFill>
                  <a:schemeClr val="tx1"/>
                </a:solidFill>
              </a:rPr>
              <a:t>je  </a:t>
            </a:r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45224"/>
            <a:ext cx="1428750" cy="895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49" y="2433688"/>
            <a:ext cx="1247775" cy="1123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040560"/>
          </a:xfrm>
        </p:spPr>
        <p:txBody>
          <a:bodyPr numCol="1"/>
          <a:lstStyle/>
          <a:p>
            <a:endParaRPr lang="sk-SK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konkrétna                                               - všeobecná                                                      </a:t>
            </a:r>
            <a:endParaRPr lang="sk-SK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popisná                                                   - hodnotiaca    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s dôrazom na vec                                   - s dôrazom na osobu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jasná                                                       - zahmlená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orientovaná na budúcnosť                  - orientovaná na minulosť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JA forma                                                - TY forma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podpora                                                  - útok</a:t>
            </a:r>
          </a:p>
          <a:p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hľadá riešenie                                        - hľadá vinníka</a:t>
            </a:r>
          </a:p>
          <a:p>
            <a:endParaRPr lang="sk-SK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Spätná väzba               Kritika   </a:t>
            </a:r>
            <a:r>
              <a:rPr lang="sk-SK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sk-SK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17232"/>
            <a:ext cx="998984" cy="99898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Rovná spojnica 4"/>
          <p:cNvCxnSpPr/>
          <p:nvPr/>
        </p:nvCxnSpPr>
        <p:spPr>
          <a:xfrm>
            <a:off x="4572000" y="620688"/>
            <a:ext cx="72008" cy="5895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516574"/>
            <a:ext cx="1584176" cy="9996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11560" y="1772816"/>
            <a:ext cx="8352927" cy="4353347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bezprostredne po akcii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priamo dotyčnej osobe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neviaž ju na žiadne podmienky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nie veľa informácií naraz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rozlišuj, čo je ešte pozorovanie a čo už hodnotenie</a:t>
            </a: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citlivo sledovať ako je prijímaná SV </a:t>
            </a:r>
            <a:endParaRPr lang="sk-SK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Dávajúci -  spätnú   väzbu :</a:t>
            </a:r>
            <a:endParaRPr lang="sk-SK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5229200"/>
            <a:ext cx="2019429" cy="1181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  <a:noFill/>
        </p:spPr>
        <p:txBody>
          <a:bodyPr/>
          <a:lstStyle/>
          <a:p>
            <a:r>
              <a:rPr lang="sk-SK" dirty="0" smtClean="0"/>
              <a:t>- 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   SV ako informáciu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nereaguj hneď, neargumentuj, nebráň sa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pýtaj si vysvetlenie</a:t>
            </a:r>
          </a:p>
          <a:p>
            <a:endParaRPr lang="sk-SK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riaď sa 4 P </a:t>
            </a:r>
            <a:endParaRPr lang="sk-SK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Prijímajúci -  spätnú   väzbu :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65104"/>
            <a:ext cx="2076822" cy="188298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43204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583264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endParaRPr lang="sk-SK" sz="2800" dirty="0" smtClean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Prílišné sebavedomie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2800" dirty="0" smtClean="0">
                <a:solidFill>
                  <a:schemeClr val="tx1"/>
                </a:solidFill>
              </a:rPr>
              <a:t> sebadôvera  =  </a:t>
            </a:r>
            <a:r>
              <a:rPr lang="sk-SK" sz="2800" b="1" dirty="0" smtClean="0">
                <a:solidFill>
                  <a:srgbClr val="FF0000"/>
                </a:solidFill>
              </a:rPr>
              <a:t>arogancia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Sebavedomie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2800" b="1" dirty="0" smtClean="0">
                <a:solidFill>
                  <a:schemeClr val="tx1"/>
                </a:solidFill>
              </a:rPr>
              <a:t> sebadôvera = </a:t>
            </a:r>
            <a:r>
              <a:rPr lang="sk-SK" sz="2800" b="1" dirty="0" smtClean="0">
                <a:solidFill>
                  <a:srgbClr val="FF0000"/>
                </a:solidFill>
              </a:rPr>
              <a:t>prílišné sebavedomie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  <a:endParaRPr lang="sk-SK" sz="2800" dirty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Prirodzená schopnosť </a:t>
            </a:r>
            <a:r>
              <a:rPr lang="sk-SK" sz="3200" b="1" dirty="0" smtClean="0">
                <a:solidFill>
                  <a:srgbClr val="FF0000"/>
                </a:solidFill>
              </a:rPr>
              <a:t>+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sebaistota = </a:t>
            </a:r>
            <a:r>
              <a:rPr lang="sk-SK" sz="2600" b="1" dirty="0" smtClean="0">
                <a:solidFill>
                  <a:srgbClr val="0070C0"/>
                </a:solidFill>
              </a:rPr>
              <a:t>zdravé sebavedomie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......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Schopnosť </a:t>
            </a:r>
            <a:r>
              <a:rPr lang="sk-SK" sz="3200" b="1" dirty="0" smtClean="0">
                <a:solidFill>
                  <a:schemeClr val="accent3">
                    <a:lumMod val="75000"/>
                  </a:schemeClr>
                </a:solidFill>
              </a:rPr>
              <a:t>–</a:t>
            </a:r>
            <a:r>
              <a:rPr lang="sk-SK" sz="2800" b="1" dirty="0" smtClean="0">
                <a:solidFill>
                  <a:schemeClr val="tx1"/>
                </a:solidFill>
              </a:rPr>
              <a:t> sebadôvera = </a:t>
            </a:r>
            <a:r>
              <a:rPr lang="sk-SK" sz="2800" b="1" dirty="0" smtClean="0">
                <a:solidFill>
                  <a:srgbClr val="FF0000"/>
                </a:solidFill>
              </a:rPr>
              <a:t>pochybnosť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.....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Prirodzená schopnosť </a:t>
            </a:r>
            <a:r>
              <a:rPr lang="sk-SK" sz="2800" b="1" dirty="0" smtClean="0">
                <a:solidFill>
                  <a:srgbClr val="FF0000"/>
                </a:solidFill>
              </a:rPr>
              <a:t>–</a:t>
            </a:r>
            <a:r>
              <a:rPr lang="sk-SK" sz="2800" dirty="0" smtClean="0">
                <a:solidFill>
                  <a:schemeClr val="tx1"/>
                </a:solidFill>
              </a:rPr>
              <a:t> sebadôvera – vlastná hodnota = </a:t>
            </a:r>
            <a:r>
              <a:rPr lang="sk-SK" sz="2800" b="1" dirty="0" smtClean="0">
                <a:solidFill>
                  <a:srgbClr val="FF0000"/>
                </a:solidFill>
              </a:rPr>
              <a:t>nízka sebaúcta</a:t>
            </a:r>
            <a:endParaRPr lang="sk-SK" sz="28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64" y="6098117"/>
            <a:ext cx="917817" cy="6853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2160240" cy="8640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6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07504" y="1412776"/>
            <a:ext cx="8712967" cy="4713387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F0AD00"/>
              </a:buClr>
              <a:buNone/>
            </a:pPr>
            <a:r>
              <a:rPr lang="sk-SK" dirty="0">
                <a:solidFill>
                  <a:prstClr val="black"/>
                </a:solidFill>
              </a:rPr>
              <a:t>Pod </a:t>
            </a:r>
            <a:r>
              <a:rPr lang="sk-SK" b="1" dirty="0">
                <a:solidFill>
                  <a:srgbClr val="0070C0"/>
                </a:solidFill>
              </a:rPr>
              <a:t>vplyvom</a:t>
            </a:r>
            <a:r>
              <a:rPr lang="sk-SK" dirty="0">
                <a:solidFill>
                  <a:prstClr val="black"/>
                </a:solidFill>
              </a:rPr>
              <a:t> sociálneho prostredia, sociálnych vzťahov a interakcií, do ktorých jedinec vstupuje dochádza tu k prieniku dvoch pohľadov :</a:t>
            </a:r>
            <a:endParaRPr lang="sk-SK" b="1" dirty="0">
              <a:solidFill>
                <a:prstClr val="black"/>
              </a:solidFill>
            </a:endParaRPr>
          </a:p>
          <a:p>
            <a:pPr marL="0" lvl="0" indent="0" algn="ctr">
              <a:buClr>
                <a:srgbClr val="F0AD00"/>
              </a:buClr>
              <a:buNone/>
            </a:pPr>
            <a:endParaRPr lang="sk-SK" b="1" dirty="0">
              <a:solidFill>
                <a:srgbClr val="FFFFFF"/>
              </a:solidFill>
            </a:endParaRPr>
          </a:p>
          <a:p>
            <a:pPr marL="457200" lvl="0" indent="-457200" algn="ctr">
              <a:buClr>
                <a:srgbClr val="C00000"/>
              </a:buClr>
              <a:buFont typeface="Wingdings" pitchFamily="2" charset="2"/>
              <a:buChar char="v"/>
            </a:pPr>
            <a:r>
              <a:rPr lang="sk-SK" b="1" dirty="0">
                <a:solidFill>
                  <a:srgbClr val="C00000"/>
                </a:solidFill>
              </a:rPr>
              <a:t>-  </a:t>
            </a:r>
            <a:r>
              <a:rPr lang="sk-SK" sz="2800" b="1" dirty="0">
                <a:solidFill>
                  <a:srgbClr val="C00000"/>
                </a:solidFill>
              </a:rPr>
              <a:t>ako vidíme sami seba a </a:t>
            </a:r>
          </a:p>
          <a:p>
            <a:pPr marL="342900" lvl="0" indent="-342900" algn="ctr">
              <a:buClr>
                <a:srgbClr val="C00000"/>
              </a:buClr>
              <a:buFont typeface="Wingdings" pitchFamily="2" charset="2"/>
              <a:buChar char="v"/>
            </a:pPr>
            <a:r>
              <a:rPr lang="sk-SK" sz="2800" b="1" dirty="0">
                <a:solidFill>
                  <a:srgbClr val="C00000"/>
                </a:solidFill>
              </a:rPr>
              <a:t>-   ako nás vidia iní .</a:t>
            </a:r>
            <a:r>
              <a:rPr lang="sk-SK" sz="2800" dirty="0">
                <a:solidFill>
                  <a:srgbClr val="FFFFFF"/>
                </a:solidFill>
              </a:rPr>
              <a:t> </a:t>
            </a:r>
          </a:p>
          <a:p>
            <a:pPr marL="342900" lvl="0" indent="-342900" algn="ctr">
              <a:buClr>
                <a:srgbClr val="F0AD00"/>
              </a:buClr>
              <a:buFont typeface="Arial" pitchFamily="34" charset="0"/>
              <a:buChar char="•"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ctr">
              <a:buClr>
                <a:srgbClr val="F0AD00"/>
              </a:buClr>
              <a:buNone/>
            </a:pPr>
            <a:r>
              <a:rPr lang="sk-SK" dirty="0">
                <a:solidFill>
                  <a:prstClr val="black"/>
                </a:solidFill>
              </a:rPr>
              <a:t>Existujú potom </a:t>
            </a:r>
            <a:r>
              <a:rPr lang="sk-SK" b="1" dirty="0">
                <a:solidFill>
                  <a:srgbClr val="C00000"/>
                </a:solidFill>
              </a:rPr>
              <a:t>štyri</a:t>
            </a:r>
            <a:r>
              <a:rPr lang="sk-SK" dirty="0">
                <a:solidFill>
                  <a:prstClr val="black"/>
                </a:solidFill>
              </a:rPr>
              <a:t> možnosti vzájomného prieniku týchto informácií.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14408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Cieľ: zreálnenie </a:t>
            </a:r>
            <a:r>
              <a:rPr lang="sk-SK" b="1" dirty="0" err="1" smtClean="0">
                <a:solidFill>
                  <a:srgbClr val="FF0000"/>
                </a:solidFill>
              </a:rPr>
              <a:t>sebaobrazu</a:t>
            </a:r>
            <a:r>
              <a:rPr lang="sk-SK" b="1" dirty="0" smtClean="0">
                <a:solidFill>
                  <a:srgbClr val="FF0000"/>
                </a:solidFill>
              </a:rPr>
              <a:t> klienta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66" y="5445224"/>
            <a:ext cx="1798637" cy="1238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solidFill>
                  <a:schemeClr val="tx1"/>
                </a:solidFill>
              </a:rPr>
              <a:t>      </a:t>
            </a:r>
            <a:r>
              <a:rPr lang="sk-SK" sz="5400" b="1" dirty="0" smtClean="0">
                <a:solidFill>
                  <a:schemeClr val="tx1"/>
                </a:solidFill>
              </a:rPr>
              <a:t>Nakresli     obrázok </a:t>
            </a:r>
            <a:endParaRPr lang="sk-SK" sz="5400" b="1" dirty="0">
              <a:solidFill>
                <a:schemeClr val="tx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53265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872808" cy="2464297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6672"/>
            <a:ext cx="6203528" cy="59183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819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84776" cy="58326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908721"/>
            <a:ext cx="7408333" cy="3096344"/>
          </a:xfrm>
          <a:solidFill>
            <a:srgbClr val="00B0F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66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sk-SK" sz="6600" b="1" dirty="0">
                <a:solidFill>
                  <a:srgbClr val="FF0000"/>
                </a:solidFill>
              </a:rPr>
              <a:t> </a:t>
            </a:r>
            <a:r>
              <a:rPr lang="sk-SK" sz="6600" b="1" dirty="0" smtClean="0">
                <a:solidFill>
                  <a:srgbClr val="FF0000"/>
                </a:solidFill>
              </a:rPr>
              <a:t>          </a:t>
            </a:r>
            <a:r>
              <a:rPr lang="sk-SK" sz="6600" b="1" dirty="0" smtClean="0">
                <a:solidFill>
                  <a:srgbClr val="FF0000"/>
                </a:solidFill>
              </a:rPr>
              <a:t>Ďakujem</a:t>
            </a:r>
            <a:endParaRPr lang="sk-SK" sz="6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6600" b="1" dirty="0" smtClean="0">
                <a:solidFill>
                  <a:srgbClr val="FF0000"/>
                </a:solidFill>
              </a:rPr>
              <a:t>        za pozornosť 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65104"/>
            <a:ext cx="226825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4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C00000"/>
                </a:solidFill>
              </a:rPr>
              <a:t>Sebapoznanie,  </a:t>
            </a:r>
            <a:r>
              <a:rPr lang="sk-SK" dirty="0" err="1" smtClean="0">
                <a:solidFill>
                  <a:srgbClr val="C00000"/>
                </a:solidFill>
              </a:rPr>
              <a:t>sebahodnotenie</a:t>
            </a:r>
            <a:r>
              <a:rPr lang="sk-SK" dirty="0" smtClean="0">
                <a:solidFill>
                  <a:srgbClr val="C00000"/>
                </a:solidFill>
              </a:rPr>
              <a:t>  a</a:t>
            </a:r>
            <a:br>
              <a:rPr lang="sk-SK" dirty="0" smtClean="0">
                <a:solidFill>
                  <a:srgbClr val="C00000"/>
                </a:solidFill>
              </a:rPr>
            </a:br>
            <a:r>
              <a:rPr lang="sk-SK" dirty="0" err="1" smtClean="0">
                <a:solidFill>
                  <a:srgbClr val="C00000"/>
                </a:solidFill>
              </a:rPr>
              <a:t>sebaobraz</a:t>
            </a:r>
            <a:r>
              <a:rPr lang="sk-SK" dirty="0" smtClean="0">
                <a:solidFill>
                  <a:srgbClr val="C00000"/>
                </a:solidFill>
              </a:rPr>
              <a:t>   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632848" cy="3400401"/>
          </a:xfrm>
        </p:spPr>
        <p:txBody>
          <a:bodyPr/>
          <a:lstStyle/>
          <a:p>
            <a:r>
              <a:rPr lang="sk-SK" sz="2800" dirty="0" smtClean="0">
                <a:solidFill>
                  <a:srgbClr val="0070C0"/>
                </a:solidFill>
              </a:rPr>
              <a:t>---------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Aký typ osobnosti ste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Ako to môže vplývať na Vašu prácu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Aké sú Vaše silné stránky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Pomáhajú Vám vo Vašej práci ?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Ako Vás vidia iní ?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5031108"/>
            <a:ext cx="3384376" cy="1656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69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424936" cy="720080"/>
          </a:xfrm>
        </p:spPr>
        <p:txBody>
          <a:bodyPr>
            <a:noAutofit/>
          </a:bodyPr>
          <a:lstStyle/>
          <a:p>
            <a:r>
              <a:rPr lang="sk-SK" sz="32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 druhy otázok, na ktoré si človek odpovedá</a:t>
            </a:r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467544" y="1802809"/>
            <a:ext cx="7992888" cy="3816424"/>
          </a:xfrm>
        </p:spPr>
        <p:txBody>
          <a:bodyPr>
            <a:normAutofit/>
          </a:bodyPr>
          <a:lstStyle/>
          <a:p>
            <a:pPr algn="l"/>
            <a:endParaRPr lang="sk-SK" dirty="0" smtClean="0">
              <a:solidFill>
                <a:schemeClr val="tx1"/>
              </a:solidFill>
            </a:endParaRP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1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sz="2400" b="1" dirty="0">
                <a:solidFill>
                  <a:srgbClr val="C00000"/>
                </a:solidFill>
              </a:rPr>
              <a:t>čo môžem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tu sa snažíme analyzovať oblasť našich schopností, 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     dispozícií</a:t>
            </a:r>
            <a:r>
              <a:rPr lang="sk-SK" b="1" dirty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predpokladov  </a:t>
            </a:r>
            <a:r>
              <a:rPr lang="sk-SK" b="1" dirty="0">
                <a:solidFill>
                  <a:schemeClr val="tx1"/>
                </a:solidFill>
              </a:rPr>
              <a:t>a kompetencií</a:t>
            </a:r>
            <a:r>
              <a:rPr lang="sk-SK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sk-SK" dirty="0">
              <a:solidFill>
                <a:schemeClr val="tx1"/>
              </a:solidFill>
            </a:endParaRPr>
          </a:p>
          <a:p>
            <a:pPr algn="l"/>
            <a:r>
              <a:rPr lang="sk-SK" dirty="0">
                <a:solidFill>
                  <a:schemeClr val="tx1"/>
                </a:solidFill>
              </a:rPr>
              <a:t>2</a:t>
            </a:r>
            <a:r>
              <a:rPr lang="sk-SK" sz="2400" dirty="0">
                <a:solidFill>
                  <a:schemeClr val="tx1"/>
                </a:solidFill>
              </a:rPr>
              <a:t>, </a:t>
            </a:r>
            <a:r>
              <a:rPr lang="sk-SK" sz="2400" b="1" dirty="0">
                <a:solidFill>
                  <a:srgbClr val="C00000"/>
                </a:solidFill>
              </a:rPr>
              <a:t>čo a prečo chcem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sem zahŕňame oblasť postojov, hodnôt, 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     motívov</a:t>
            </a:r>
            <a:r>
              <a:rPr lang="sk-SK" b="1" dirty="0">
                <a:solidFill>
                  <a:schemeClr val="tx1"/>
                </a:solidFill>
              </a:rPr>
              <a:t>, </a:t>
            </a:r>
            <a:r>
              <a:rPr lang="sk-SK" b="1" dirty="0" smtClean="0">
                <a:solidFill>
                  <a:schemeClr val="tx1"/>
                </a:solidFill>
              </a:rPr>
              <a:t> želaní </a:t>
            </a:r>
            <a:r>
              <a:rPr lang="sk-SK" b="1" dirty="0">
                <a:solidFill>
                  <a:schemeClr val="tx1"/>
                </a:solidFill>
              </a:rPr>
              <a:t>a snažení</a:t>
            </a:r>
            <a:r>
              <a:rPr lang="sk-SK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sk-SK" dirty="0">
              <a:solidFill>
                <a:schemeClr val="tx1"/>
              </a:solidFill>
            </a:endParaRPr>
          </a:p>
          <a:p>
            <a:pPr algn="l"/>
            <a:r>
              <a:rPr lang="sk-SK" dirty="0">
                <a:solidFill>
                  <a:schemeClr val="tx1"/>
                </a:solidFill>
              </a:rPr>
              <a:t>3, </a:t>
            </a:r>
            <a:r>
              <a:rPr lang="sk-SK" sz="2400" dirty="0">
                <a:solidFill>
                  <a:srgbClr val="C00000"/>
                </a:solidFill>
              </a:rPr>
              <a:t>a</a:t>
            </a:r>
            <a:r>
              <a:rPr lang="sk-SK" sz="2400" b="1" dirty="0">
                <a:solidFill>
                  <a:srgbClr val="C00000"/>
                </a:solidFill>
              </a:rPr>
              <a:t>ký skutočne som</a:t>
            </a:r>
            <a:r>
              <a:rPr lang="sk-SK" dirty="0">
                <a:solidFill>
                  <a:schemeClr val="tx1"/>
                </a:solidFill>
              </a:rPr>
              <a:t>: </a:t>
            </a:r>
            <a:r>
              <a:rPr lang="sk-SK" b="1" dirty="0">
                <a:solidFill>
                  <a:schemeClr val="tx1"/>
                </a:solidFill>
              </a:rPr>
              <a:t>tento okruh sa dotýka oblasti postojov, záujmov, </a:t>
            </a:r>
            <a:r>
              <a:rPr lang="sk-SK" b="1" dirty="0" smtClean="0">
                <a:solidFill>
                  <a:schemeClr val="tx1"/>
                </a:solidFill>
              </a:rPr>
              <a:t>životnej orientácie,   </a:t>
            </a:r>
            <a:r>
              <a:rPr lang="sk-SK" b="1" dirty="0">
                <a:solidFill>
                  <a:schemeClr val="tx1"/>
                </a:solidFill>
              </a:rPr>
              <a:t>štruktúry a dynamiky </a:t>
            </a:r>
            <a:r>
              <a:rPr lang="sk-SK" b="1" dirty="0" smtClean="0">
                <a:solidFill>
                  <a:schemeClr val="tx1"/>
                </a:solidFill>
              </a:rPr>
              <a:t>osobnosti.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517232"/>
            <a:ext cx="990600" cy="1162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1247775" cy="7200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JOHARI  OKNO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748883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sk-SK" b="1" dirty="0" err="1" smtClean="0">
                <a:solidFill>
                  <a:srgbClr val="FF0000"/>
                </a:solidFill>
              </a:rPr>
              <a:t>Johari</a:t>
            </a:r>
            <a:r>
              <a:rPr lang="sk-SK" b="1" dirty="0" smtClean="0">
                <a:solidFill>
                  <a:srgbClr val="FF0000"/>
                </a:solidFill>
              </a:rPr>
              <a:t> schéma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7128792" cy="381642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500"/>
                    </a14:imgEffect>
                    <a14:imgEffect>
                      <a14:saturation sat="244000"/>
                    </a14:imgEffect>
                    <a14:imgEffect>
                      <a14:brightnessContrast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632848" cy="47525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864096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416824" cy="424847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36904" cy="5256584"/>
          </a:xfrm>
          <a:prstGeom prst="round2DiagRect">
            <a:avLst>
              <a:gd name="adj1" fmla="val 16667"/>
              <a:gd name="adj2" fmla="val 0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17232"/>
            <a:ext cx="1440160" cy="105267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6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96944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089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355</TotalTime>
  <Words>320</Words>
  <Application>Microsoft Office PowerPoint</Application>
  <PresentationFormat>Prezentácia na obrazovke (4:3)</PresentationFormat>
  <Paragraphs>116</Paragraphs>
  <Slides>23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Tvar vlnenia</vt:lpstr>
      <vt:lpstr> JOHARI   OKNO    /Joachim Luft  a Hary Ingham/   interpersonálna komunikácia</vt:lpstr>
      <vt:lpstr>Cieľ: zreálnenie sebaobrazu klienta</vt:lpstr>
      <vt:lpstr>Sebapoznanie,  sebahodnotenie  a sebaobraz   </vt:lpstr>
      <vt:lpstr>3 druhy otázok, na ktoré si človek odpovedá:</vt:lpstr>
      <vt:lpstr>JOHARI  OKNO</vt:lpstr>
      <vt:lpstr>Johari schéma</vt:lpstr>
      <vt:lpstr>Prezentácia programu PowerPoint</vt:lpstr>
      <vt:lpstr>Prezentácia programu PowerPoint</vt:lpstr>
      <vt:lpstr>Prezentácia programu PowerPoint</vt:lpstr>
      <vt:lpstr>Charakteristika dominantných  oblastí :</vt:lpstr>
      <vt:lpstr>Prezentácia programu PowerPoint</vt:lpstr>
      <vt:lpstr>Prezentácia programu PowerPoint</vt:lpstr>
      <vt:lpstr>Prezentácia programu PowerPoint</vt:lpstr>
      <vt:lpstr>Prezentácia programu PowerPoint</vt:lpstr>
      <vt:lpstr>Spätná väzba  je  DAR </vt:lpstr>
      <vt:lpstr>Spätná väzba               Kritika       </vt:lpstr>
      <vt:lpstr>Dávajúci -  spätnú   väzbu :</vt:lpstr>
      <vt:lpstr>Prijímajúci -  spätnú   väzbu :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JOHARI   OKNO    /Joachim Luft  a Hary Ingham/   interpersonálna komunikácia</dc:title>
  <dc:creator>Balogová Janka</dc:creator>
  <cp:lastModifiedBy>Balogová Janka</cp:lastModifiedBy>
  <cp:revision>63</cp:revision>
  <cp:lastPrinted>2016-09-02T09:28:44Z</cp:lastPrinted>
  <dcterms:created xsi:type="dcterms:W3CDTF">2016-04-28T09:46:59Z</dcterms:created>
  <dcterms:modified xsi:type="dcterms:W3CDTF">2016-10-03T10:41:24Z</dcterms:modified>
</cp:coreProperties>
</file>