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4" r:id="rId3"/>
    <p:sldId id="275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F50D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40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3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70CAB8-4784-451D-9486-66F8B5A8EF40}" type="datetimeFigureOut">
              <a:rPr lang="sk-SK" smtClean="0"/>
              <a:t>12. 4. 2017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BF4AE5A-F443-47EC-8A38-7B3580AA6E7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 smtClean="0">
                <a:solidFill>
                  <a:schemeClr val="tx1"/>
                </a:solidFill>
              </a:rPr>
              <a:t>Hollandov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b="1" dirty="0" err="1" smtClean="0">
                <a:solidFill>
                  <a:schemeClr val="tx1"/>
                </a:solidFill>
              </a:rPr>
              <a:t>hexagon</a:t>
            </a:r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>
                <a:solidFill>
                  <a:srgbClr val="FF0000"/>
                </a:solidFill>
              </a:rPr>
              <a:t>RIASEC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871083" cy="1528200"/>
          </a:xfrm>
        </p:spPr>
        <p:txBody>
          <a:bodyPr>
            <a:normAutofit fontScale="92500"/>
          </a:bodyPr>
          <a:lstStyle/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Správny výber budúceho povolania</a:t>
            </a:r>
          </a:p>
          <a:p>
            <a:endParaRPr lang="sk-SK" b="1" dirty="0">
              <a:solidFill>
                <a:schemeClr val="tx1"/>
              </a:solidFill>
            </a:endParaRPr>
          </a:p>
          <a:p>
            <a:r>
              <a:rPr lang="sk-SK" sz="1500" b="1" dirty="0" smtClean="0">
                <a:solidFill>
                  <a:srgbClr val="FF0000"/>
                </a:solidFill>
              </a:rPr>
              <a:t>                                 PhDr. Balogová Jana</a:t>
            </a:r>
            <a:endParaRPr lang="sk-SK" sz="15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1250"/>
            <a:ext cx="295232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5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– podnikateľský typ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2204864"/>
            <a:ext cx="6777317" cy="3508977"/>
          </a:xfrm>
          <a:solidFill>
            <a:schemeClr val="accent1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je dobyvačný –rád ľudí presviedča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rád predáva svoje myšlienky a výsledky vlastnej práce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rád vždy tam, kde je </a:t>
            </a:r>
            <a:r>
              <a:rPr lang="sk-SK" b="1" dirty="0" smtClean="0">
                <a:solidFill>
                  <a:srgbClr val="9F50D0"/>
                </a:solidFill>
                <a:latin typeface="Times New Roman" pitchFamily="18" charset="0"/>
                <a:cs typeface="Times New Roman" pitchFamily="18" charset="0"/>
              </a:rPr>
              <a:t>moc, peniaze, </a:t>
            </a:r>
            <a:r>
              <a:rPr lang="sk-SK" b="1" dirty="0" smtClean="0">
                <a:solidFill>
                  <a:srgbClr val="9F50D0"/>
                </a:solidFill>
                <a:latin typeface="Times New Roman" pitchFamily="18" charset="0"/>
                <a:cs typeface="Times New Roman" pitchFamily="18" charset="0"/>
              </a:rPr>
              <a:t>prestíž</a:t>
            </a:r>
            <a:endParaRPr lang="sk-SK" b="1" dirty="0" smtClean="0">
              <a:solidFill>
                <a:srgbClr val="9F50D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sebavedomý, zodpovedný, odvážny, energický, dominantný, sebavedomý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spolieha sa na seba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BalogovaJa\AppData\Local\Microsoft\Windows\Temporary Internet Files\Content.IE5\QEYGM631\un-euro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1124744"/>
            <a:ext cx="129614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57192"/>
            <a:ext cx="1276350" cy="904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– administratívny typ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rád rešpektuje dané pravidlá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rád usporadúva a organizuje dáta a veci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charakterizuje ho presnosť, spoľahlivosť, pracovitosť, konzervatívnosť, rýchlosť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výborný realizátor – má systém a metódy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rád sa prispôsobí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08720"/>
            <a:ext cx="1579858" cy="136815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45224"/>
            <a:ext cx="1362075" cy="809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     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Možnosti   pracovného</a:t>
            </a:r>
            <a:b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            uplatnenia  sa:</a:t>
            </a: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6858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odborné remeslá, technické odbory – stavebné ,    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mechanické povolania,  baníctvo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automechanik, strojník,    technik, požiarnik</a:t>
            </a:r>
          </a:p>
          <a:p>
            <a:pPr marL="68580" indent="0">
              <a:buNone/>
            </a:pPr>
            <a:r>
              <a:rPr lang="sk-SK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elektromechanik /</a:t>
            </a:r>
          </a:p>
          <a:p>
            <a:pPr marL="68580" indent="0"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sk-SK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☺☻☺</a:t>
            </a:r>
          </a:p>
          <a:p>
            <a:pPr marL="6858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  vedecké , intelektuálne odbory – /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chemik,  zubár</a:t>
            </a:r>
          </a:p>
          <a:p>
            <a:pPr marL="68580" indent="0">
              <a:buNone/>
            </a:pPr>
            <a:r>
              <a:rPr lang="sk-SK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zvukár, pilot, programátor, učiteľ matematiky/</a:t>
            </a:r>
            <a:endParaRPr lang="sk-SK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517232"/>
            <a:ext cx="1409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umelecké, literárne výtvarné  a hudobné odbory  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 remeslá /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maliar, architekt, spisovateľ, novinár,</a:t>
            </a:r>
          </a:p>
          <a:p>
            <a:pPr marL="68580" indent="0">
              <a:buNone/>
            </a:pPr>
            <a:r>
              <a:rPr lang="sk-SK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fotograf, učiteľ hudby, aranžér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68580" indent="0"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sk-SK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☺☻☺</a:t>
            </a:r>
            <a:endParaRPr lang="sk-SK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výchovné, pedagogické a sociálne povolania-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/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čašník, učiteľ, </a:t>
            </a:r>
            <a:r>
              <a:rPr lang="sk-SK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zdravot.sestra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sociál.pracovník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8580" indent="0">
              <a:buNone/>
            </a:pPr>
            <a:r>
              <a:rPr lang="sk-SK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personalista, štátny zástupca /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869160"/>
            <a:ext cx="11715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manažérske, organizačné  a obchodné odbory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 </a:t>
            </a: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dosahovanie ekonomického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zisku -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/ 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predavač, nákupca, manažér, burzový maklér,</a:t>
            </a:r>
          </a:p>
          <a:p>
            <a:pPr marL="68580" indent="0">
              <a:buNone/>
            </a:pPr>
            <a:r>
              <a:rPr lang="sk-SK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obchodný zástupca, majster /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68580" indent="0">
              <a:buNone/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sk-SK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☺☺☺</a:t>
            </a:r>
          </a:p>
          <a:p>
            <a:pPr marL="6858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úradnícke, kancelárske a administratívne odbory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obsluha kancelárskej a výpočtovej techniky-</a:t>
            </a:r>
          </a:p>
          <a:p>
            <a:pPr marL="6858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/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sekretárka, operátor výpočtovej techniky, </a:t>
            </a:r>
          </a:p>
          <a:p>
            <a:pPr marL="68580" indent="0">
              <a:buNone/>
            </a:pPr>
            <a:r>
              <a:rPr lang="sk-SK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účtovník, obchodná referentka /</a:t>
            </a:r>
            <a:endParaRPr lang="sk-SK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01208"/>
            <a:ext cx="1428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ál 2"/>
          <p:cNvSpPr/>
          <p:nvPr/>
        </p:nvSpPr>
        <p:spPr>
          <a:xfrm>
            <a:off x="2555776" y="2204866"/>
            <a:ext cx="504056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4427984" y="2204865"/>
            <a:ext cx="554360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6444208" y="2204865"/>
            <a:ext cx="554360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555776" y="3717032"/>
            <a:ext cx="5040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427984" y="3717032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444208" y="3717032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555776" y="5373216"/>
            <a:ext cx="5040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427984" y="5373216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444207" y="5373216"/>
            <a:ext cx="55436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sk-SK" sz="2000" b="1" dirty="0" smtClean="0">
                <a:solidFill>
                  <a:schemeClr val="tx1"/>
                </a:solidFill>
              </a:rPr>
              <a:t>Spojte všetkých  9 bodov so   </a:t>
            </a:r>
            <a:r>
              <a:rPr lang="sk-SK" sz="2000" b="1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>
                <a:solidFill>
                  <a:schemeClr val="tx1"/>
                </a:solidFill>
              </a:rPr>
              <a:t>  súvislými priamkami bez prerušenia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Zástupný symbol obsah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80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ál 2"/>
          <p:cNvSpPr/>
          <p:nvPr/>
        </p:nvSpPr>
        <p:spPr>
          <a:xfrm>
            <a:off x="1763688" y="1705038"/>
            <a:ext cx="504056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3655981" y="1706328"/>
            <a:ext cx="549743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5641507" y="1735810"/>
            <a:ext cx="554360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763688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651365" y="2996952"/>
            <a:ext cx="5543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652120" y="2996952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763688" y="4365104"/>
            <a:ext cx="5040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3655982" y="4365104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652120" y="4365104"/>
            <a:ext cx="55436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1331640" y="980729"/>
            <a:ext cx="6637468" cy="432048"/>
          </a:xfrm>
        </p:spPr>
        <p:txBody>
          <a:bodyPr>
            <a:normAutofit fontScale="90000"/>
          </a:bodyPr>
          <a:lstStyle/>
          <a:p>
            <a:r>
              <a:rPr lang="sk-SK" sz="2000" b="1" dirty="0" smtClean="0">
                <a:solidFill>
                  <a:schemeClr val="tx1"/>
                </a:solidFill>
              </a:rPr>
              <a:t>RIEŠENIE: </a:t>
            </a:r>
            <a:br>
              <a:rPr lang="sk-SK" sz="2000" b="1" dirty="0" smtClean="0">
                <a:solidFill>
                  <a:schemeClr val="tx1"/>
                </a:solidFill>
              </a:rPr>
            </a:br>
            <a:r>
              <a:rPr lang="sk-SK" sz="2000" b="1" dirty="0">
                <a:solidFill>
                  <a:schemeClr val="tx1"/>
                </a:solidFill>
              </a:rPr>
              <a:t> </a:t>
            </a:r>
            <a:r>
              <a:rPr lang="sk-SK" sz="2000" b="1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sk-SK" sz="2000" b="1" dirty="0" smtClean="0">
                <a:solidFill>
                  <a:srgbClr val="FF0000"/>
                </a:solidFill>
              </a:rPr>
              <a:t>1</a:t>
            </a:r>
            <a:endParaRPr lang="sk-SK" sz="2000" b="1" dirty="0">
              <a:solidFill>
                <a:srgbClr val="FF0000"/>
              </a:solidFill>
            </a:endParaRPr>
          </a:p>
        </p:txBody>
      </p:sp>
      <p:sp>
        <p:nvSpPr>
          <p:cNvPr id="29" name="Zástupný symbol textu 28"/>
          <p:cNvSpPr>
            <a:spLocks noGrp="1"/>
          </p:cNvSpPr>
          <p:nvPr>
            <p:ph type="body" idx="1"/>
          </p:nvPr>
        </p:nvSpPr>
        <p:spPr>
          <a:xfrm>
            <a:off x="1258645" y="2636912"/>
            <a:ext cx="6637467" cy="3150701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                               </a:t>
            </a:r>
            <a:r>
              <a:rPr lang="sk-SK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                                                                             </a:t>
            </a:r>
            <a:r>
              <a:rPr lang="sk-SK" sz="2400" b="1" dirty="0" smtClean="0">
                <a:solidFill>
                  <a:srgbClr val="FF0000"/>
                </a:solidFill>
              </a:rPr>
              <a:t>2</a:t>
            </a:r>
          </a:p>
          <a:p>
            <a:endParaRPr lang="sk-SK" dirty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  </a:t>
            </a:r>
            <a:r>
              <a:rPr lang="sk-SK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sk-SK" dirty="0" smtClean="0"/>
              <a:t>              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cxnSp>
        <p:nvCxnSpPr>
          <p:cNvPr id="21" name="Rovná spojnica 20"/>
          <p:cNvCxnSpPr/>
          <p:nvPr/>
        </p:nvCxnSpPr>
        <p:spPr>
          <a:xfrm>
            <a:off x="899592" y="1954952"/>
            <a:ext cx="7200800" cy="30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H="1">
            <a:off x="1907704" y="1985724"/>
            <a:ext cx="6192688" cy="403556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1907704" y="1954952"/>
            <a:ext cx="108012" cy="4066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2015716" y="1985724"/>
            <a:ext cx="4788532" cy="3243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ál 2"/>
          <p:cNvSpPr/>
          <p:nvPr/>
        </p:nvSpPr>
        <p:spPr>
          <a:xfrm>
            <a:off x="1619672" y="1705038"/>
            <a:ext cx="648072" cy="53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3655981" y="1706328"/>
            <a:ext cx="549743" cy="5293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5641507" y="1735810"/>
            <a:ext cx="554360" cy="4998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647824" y="3101925"/>
            <a:ext cx="648072" cy="6615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651365" y="2996952"/>
            <a:ext cx="554360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641507" y="2813893"/>
            <a:ext cx="56497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619672" y="4149080"/>
            <a:ext cx="648072" cy="6840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3655982" y="4149080"/>
            <a:ext cx="554360" cy="6840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641508" y="4149080"/>
            <a:ext cx="658684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1"/>
          <p:cNvSpPr>
            <a:spLocks noGrp="1"/>
          </p:cNvSpPr>
          <p:nvPr>
            <p:ph type="title" idx="4294967295"/>
          </p:nvPr>
        </p:nvSpPr>
        <p:spPr>
          <a:xfrm>
            <a:off x="1547665" y="620688"/>
            <a:ext cx="7596336" cy="792187"/>
          </a:xfrm>
        </p:spPr>
        <p:txBody>
          <a:bodyPr>
            <a:normAutofit/>
          </a:bodyPr>
          <a:lstStyle/>
          <a:p>
            <a:r>
              <a:rPr lang="sk-SK" sz="2000" b="1" dirty="0" smtClean="0">
                <a:solidFill>
                  <a:schemeClr val="tx1"/>
                </a:solidFill>
              </a:rPr>
              <a:t>RIEŠENIE  s    3     čiarami         : </a:t>
            </a:r>
            <a:br>
              <a:rPr lang="sk-SK" sz="2000" b="1" dirty="0" smtClean="0">
                <a:solidFill>
                  <a:schemeClr val="tx1"/>
                </a:solidFill>
              </a:rPr>
            </a:br>
            <a:r>
              <a:rPr lang="sk-SK" sz="2000" b="1" dirty="0" smtClean="0">
                <a:solidFill>
                  <a:schemeClr val="tx1"/>
                </a:solidFill>
              </a:rPr>
              <a:t>                                                </a:t>
            </a:r>
            <a:endParaRPr lang="sk-SK" sz="2000" b="1" dirty="0">
              <a:solidFill>
                <a:srgbClr val="FF0000"/>
              </a:solidFill>
            </a:endParaRPr>
          </a:p>
        </p:txBody>
      </p:sp>
      <p:sp>
        <p:nvSpPr>
          <p:cNvPr id="29" name="Zástupný symbol textu 28"/>
          <p:cNvSpPr>
            <a:spLocks noGrp="1"/>
          </p:cNvSpPr>
          <p:nvPr>
            <p:ph type="body" idx="4294967295"/>
          </p:nvPr>
        </p:nvSpPr>
        <p:spPr>
          <a:xfrm>
            <a:off x="2506663" y="2636838"/>
            <a:ext cx="6637337" cy="315118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                               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                                                                            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  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              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cxnSp>
        <p:nvCxnSpPr>
          <p:cNvPr id="19" name="Rovná spojnica 18"/>
          <p:cNvCxnSpPr/>
          <p:nvPr/>
        </p:nvCxnSpPr>
        <p:spPr>
          <a:xfrm flipV="1">
            <a:off x="1259632" y="2492896"/>
            <a:ext cx="590465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475656" y="1705038"/>
            <a:ext cx="5688632" cy="71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flipH="1">
            <a:off x="971600" y="3933056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nica 33"/>
          <p:cNvCxnSpPr/>
          <p:nvPr/>
        </p:nvCxnSpPr>
        <p:spPr>
          <a:xfrm>
            <a:off x="971600" y="4005064"/>
            <a:ext cx="568863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836712"/>
            <a:ext cx="8208912" cy="5184576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Chceme robiť niečo zaujímavé .</a:t>
            </a:r>
          </a:p>
          <a:p>
            <a:pPr marL="68580" indent="0">
              <a:buNone/>
            </a:pPr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sk-SK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</a:t>
            </a:r>
          </a:p>
          <a:p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Poznáme 6 typy profesionálneho prostredia , ktoré nás priťahujú.</a:t>
            </a:r>
          </a:p>
          <a:p>
            <a:pPr marL="68580" indent="0">
              <a:buNone/>
            </a:pPr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sk-SK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</a:t>
            </a:r>
          </a:p>
          <a:p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Dominancia 3 typov prostredia.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80020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6479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HOLLANDOV HEXAGON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05678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4641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  </a:t>
            </a:r>
            <a:r>
              <a:rPr lang="sk-SK" dirty="0" smtClean="0">
                <a:solidFill>
                  <a:schemeClr val="tx1"/>
                </a:solidFill>
              </a:rPr>
              <a:t>Teória </a:t>
            </a:r>
            <a:r>
              <a:rPr lang="sk-SK" dirty="0" err="1" smtClean="0">
                <a:solidFill>
                  <a:schemeClr val="tx1"/>
                </a:solidFill>
              </a:rPr>
              <a:t>Hollanda</a:t>
            </a:r>
            <a:r>
              <a:rPr lang="sk-SK" dirty="0" smtClean="0">
                <a:solidFill>
                  <a:schemeClr val="tx1"/>
                </a:solidFill>
              </a:rPr>
              <a:t/>
            </a:r>
            <a:br>
              <a:rPr lang="sk-SK" dirty="0" smtClean="0">
                <a:solidFill>
                  <a:schemeClr val="tx1"/>
                </a:solidFill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916832"/>
            <a:ext cx="7056900" cy="3915797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Osobnosti jedincov sú kombináciou  6 typov:</a:t>
            </a:r>
          </a:p>
          <a:p>
            <a:pPr marL="68580" indent="0"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realistic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sk-SK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prakticko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–technický typ</a:t>
            </a:r>
          </a:p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Investigative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vedecko-výskumný typ</a:t>
            </a:r>
          </a:p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Artistic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umelecko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jazykový typ</a:t>
            </a:r>
          </a:p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sociálny typ</a:t>
            </a:r>
          </a:p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Enterprising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podnikateľský typ</a:t>
            </a:r>
          </a:p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Conventional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administratívny  typ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92696"/>
            <a:ext cx="1573907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3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4000"/>
                    </a14:imgEffect>
                    <a14:imgEffect>
                      <a14:colorTemperature colorTemp="8800"/>
                    </a14:imgEffect>
                    <a14:imgEffect>
                      <a14:saturation sat="22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8664"/>
            <a:ext cx="7219950" cy="612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3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 – </a:t>
            </a:r>
            <a:r>
              <a:rPr lang="sk-SK" b="1" dirty="0" err="1" smtClean="0">
                <a:solidFill>
                  <a:srgbClr val="FF0000"/>
                </a:solidFill>
              </a:rPr>
              <a:t>prakticko</a:t>
            </a:r>
            <a:r>
              <a:rPr lang="sk-SK" b="1" dirty="0" smtClean="0">
                <a:solidFill>
                  <a:srgbClr val="FF0000"/>
                </a:solidFill>
              </a:rPr>
              <a:t> –technický typ 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          </a:t>
            </a:r>
            <a:r>
              <a:rPr lang="sk-SK" sz="2700" b="1" dirty="0" smtClean="0">
                <a:solidFill>
                  <a:srgbClr val="FF0000"/>
                </a:solidFill>
              </a:rPr>
              <a:t>/ manuálne zručný/</a:t>
            </a:r>
            <a:endParaRPr lang="sk-SK" sz="27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628800"/>
            <a:ext cx="6984892" cy="4203829"/>
          </a:xfrm>
          <a:solidFill>
            <a:schemeClr val="accent1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-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manuálna zručnosť, technický talent,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fyzická vytrvalosť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motivujú ho hmatateľné výsledky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dominuje používanie strojov, nástrojov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kontakt s prírodou, zvieratami, rastlinami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nevyhľadáva spoločenské kontakty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praktický, konkrétny, vytrvalý, priamy, prirodzený, silný, disciplinovaný, málovravný</a:t>
            </a:r>
          </a:p>
          <a:p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584176" cy="14401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81" y="5157192"/>
            <a:ext cx="1697731" cy="115212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6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– vedecko-výskumný typ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7056900" cy="3508977"/>
          </a:xfrm>
          <a:solidFill>
            <a:schemeClr val="accent1"/>
          </a:solidFill>
        </p:spPr>
        <p:txBody>
          <a:bodyPr/>
          <a:lstStyle/>
          <a:p>
            <a:r>
              <a:rPr lang="sk-SK" dirty="0" smtClean="0"/>
              <a:t>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chuť pre štúdium, poznanie a skúmanie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rád pozoruje a experimentuje, rád sa učí nové veci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pri práci potrebuje intelektuálnu stimuláciu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cení si poznanie a vedu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stráni sa verejného života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sociálne uzatvorený, skromný typ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logický, pokojný, racionálny, objektívny, zvedavý a kritický.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 descr="C:\Program Files\Microsoft Office\MEDIA\CAGCAT10\j021769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92696"/>
            <a:ext cx="1368152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73118"/>
            <a:ext cx="1123950" cy="847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715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– </a:t>
            </a:r>
            <a:r>
              <a:rPr lang="sk-SK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umelecký-jazykový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typ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chce vyjadriť svoje myšlienky, túžby a pocity prostredníctvom reči, písania, hudby, maľovania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vyhýba sa štruktúrovaným situáciám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spolieha sa na svoje emócie a intuíciu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emocionálny, idealistický, nápaditý, slobodný, intuitívny, impulzívny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nepraktický a dosť komplikovaný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4238"/>
            <a:ext cx="1828800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sic"/>
          <p:cNvSpPr>
            <a:spLocks noEditPoints="1" noChangeArrowheads="1"/>
          </p:cNvSpPr>
          <p:nvPr/>
        </p:nvSpPr>
        <p:spPr bwMode="auto">
          <a:xfrm>
            <a:off x="7308304" y="764704"/>
            <a:ext cx="1008112" cy="864096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45" y="5373216"/>
            <a:ext cx="12001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5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– sociálny typ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jeho prostredie je založené na komunikácii, vzťahoch a  porozumení druhých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ľahko nadväzuje kontakty zamerané na pomoc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lídrom a populárnou osobou v skupine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je pozorný, sympatický, starostlivý, spoločenský, komunikatívny</a:t>
            </a:r>
          </a:p>
          <a:p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má pedagogické schopnosti</a:t>
            </a:r>
          </a:p>
          <a:p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C:\Users\BalogovaJa\AppData\Local\Microsoft\Windows\Temporary Internet Files\Content.IE5\EYT61GP0\heart-on-fir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129614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28" y="5013176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510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596</Words>
  <Application>Microsoft Office PowerPoint</Application>
  <PresentationFormat>Prezentácia na obrazovke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Austin</vt:lpstr>
      <vt:lpstr>Hollandov hexagon  RIASEC</vt:lpstr>
      <vt:lpstr>Prezentácia programu PowerPoint</vt:lpstr>
      <vt:lpstr>HOLLANDOV HEXAGON</vt:lpstr>
      <vt:lpstr>  Teória Hollanda </vt:lpstr>
      <vt:lpstr>Prezentácia programu PowerPoint</vt:lpstr>
      <vt:lpstr>R – prakticko –technický typ             / manuálne zručný/</vt:lpstr>
      <vt:lpstr>I – vedecko-výskumný typ</vt:lpstr>
      <vt:lpstr>A – umelecký-jazykový typ</vt:lpstr>
      <vt:lpstr>S – sociálny typ</vt:lpstr>
      <vt:lpstr>E – podnikateľský typ</vt:lpstr>
      <vt:lpstr>C – administratívny typ</vt:lpstr>
      <vt:lpstr>     Možnosti   pracovného             uplatnenia  sa:</vt:lpstr>
      <vt:lpstr>Prezentácia programu PowerPoint</vt:lpstr>
      <vt:lpstr>Prezentácia programu PowerPoint</vt:lpstr>
      <vt:lpstr>Spojte všetkých  9 bodov so   4   súvislými priamkami bez prerušenia</vt:lpstr>
      <vt:lpstr>RIEŠENIE:                                                   1</vt:lpstr>
      <vt:lpstr>RIEŠENIE  s    3     čiarami         :                  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Hollandov hexagon  RIASEC</dc:title>
  <dc:creator>Balogová Janka</dc:creator>
  <cp:lastModifiedBy>Balogová Janka</cp:lastModifiedBy>
  <cp:revision>42</cp:revision>
  <cp:lastPrinted>2015-03-26T13:01:44Z</cp:lastPrinted>
  <dcterms:created xsi:type="dcterms:W3CDTF">2015-03-12T12:00:45Z</dcterms:created>
  <dcterms:modified xsi:type="dcterms:W3CDTF">2017-04-12T13:14:55Z</dcterms:modified>
</cp:coreProperties>
</file>