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81" r:id="rId3"/>
    <p:sldId id="282" r:id="rId4"/>
    <p:sldId id="283" r:id="rId5"/>
    <p:sldId id="284" r:id="rId6"/>
    <p:sldId id="285" r:id="rId7"/>
    <p:sldId id="287" r:id="rId8"/>
    <p:sldId id="288"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27FEB-FABE-428F-831D-C1B3F59C5013}" type="datetimeFigureOut">
              <a:rPr lang="sk-SK" smtClean="0"/>
              <a:pPr/>
              <a:t>1. 12. 2019</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7803B-7249-4760-96DA-C78D58A1A779}" type="slidenum">
              <a:rPr lang="sk-SK" smtClean="0"/>
              <a:pPr/>
              <a:t>‹#›</a:t>
            </a:fld>
            <a:endParaRPr lang="sk-SK"/>
          </a:p>
        </p:txBody>
      </p:sp>
    </p:spTree>
    <p:extLst>
      <p:ext uri="{BB962C8B-B14F-4D97-AF65-F5344CB8AC3E}">
        <p14:creationId xmlns:p14="http://schemas.microsoft.com/office/powerpoint/2010/main" xmlns="" val="274162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Preto aj táto inštitúcia</a:t>
            </a:r>
            <a:r>
              <a:rPr lang="sk-SK" baseline="0" dirty="0" smtClean="0"/>
              <a:t> je súčasťou </a:t>
            </a:r>
            <a:r>
              <a:rPr lang="sk-SK" baseline="0" dirty="0" err="1" smtClean="0"/>
              <a:t>kariery</a:t>
            </a:r>
            <a:r>
              <a:rPr lang="sk-SK" baseline="0" dirty="0" smtClean="0"/>
              <a:t> človeka</a:t>
            </a:r>
            <a:endParaRPr lang="sk-SK" dirty="0"/>
          </a:p>
        </p:txBody>
      </p:sp>
      <p:sp>
        <p:nvSpPr>
          <p:cNvPr id="4" name="Zástupný symbol čísla snímky 3"/>
          <p:cNvSpPr>
            <a:spLocks noGrp="1"/>
          </p:cNvSpPr>
          <p:nvPr>
            <p:ph type="sldNum" sz="quarter" idx="10"/>
          </p:nvPr>
        </p:nvSpPr>
        <p:spPr/>
        <p:txBody>
          <a:bodyPr/>
          <a:lstStyle/>
          <a:p>
            <a:fld id="{DA47803B-7249-4760-96DA-C78D58A1A779}" type="slidenum">
              <a:rPr lang="sk-SK" smtClean="0"/>
              <a:pPr/>
              <a:t>2</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Kto vie čo je </a:t>
            </a:r>
            <a:r>
              <a:rPr lang="sk-SK" dirty="0" err="1" smtClean="0"/>
              <a:t>kariera</a:t>
            </a:r>
            <a:r>
              <a:rPr lang="sk-SK" dirty="0" smtClean="0"/>
              <a:t> -Vyberte si pojem a napíšte</a:t>
            </a:r>
            <a:r>
              <a:rPr lang="sk-SK" baseline="0" dirty="0" smtClean="0"/>
              <a:t>  na </a:t>
            </a:r>
            <a:r>
              <a:rPr lang="sk-SK" baseline="0" dirty="0" err="1" smtClean="0"/>
              <a:t>flipčart</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15</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Napísať na </a:t>
            </a:r>
            <a:r>
              <a:rPr lang="sk-SK" dirty="0" err="1" smtClean="0"/>
              <a:t>flipčart</a:t>
            </a:r>
            <a:r>
              <a:rPr lang="sk-SK" dirty="0" smtClean="0"/>
              <a:t> – čo to je- skupina napíšte čo si myslíte že je </a:t>
            </a:r>
            <a:r>
              <a:rPr lang="sk-SK" dirty="0" err="1" smtClean="0"/>
              <a:t>kariera</a:t>
            </a:r>
            <a:r>
              <a:rPr lang="sk-SK" dirty="0" smtClean="0"/>
              <a:t> , skupiny - prezentovať</a:t>
            </a:r>
            <a:endParaRPr lang="sk-SK" dirty="0"/>
          </a:p>
        </p:txBody>
      </p:sp>
      <p:sp>
        <p:nvSpPr>
          <p:cNvPr id="4" name="Zástupný symbol čísla snímky 3"/>
          <p:cNvSpPr>
            <a:spLocks noGrp="1"/>
          </p:cNvSpPr>
          <p:nvPr>
            <p:ph type="sldNum" sz="quarter" idx="10"/>
          </p:nvPr>
        </p:nvSpPr>
        <p:spPr/>
        <p:txBody>
          <a:bodyPr/>
          <a:lstStyle/>
          <a:p>
            <a:fld id="{00F50EAB-FF1C-46A7-88DF-316745117437}" type="slidenum">
              <a:rPr lang="sk-SK" smtClean="0"/>
              <a:pPr/>
              <a:t>16</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1">
        <a:schemeClr val="bg1"/>
      </p:bgRef>
    </p:bg>
    <p:spTree>
      <p:nvGrpSpPr>
        <p:cNvPr id="1" name=""/>
        <p:cNvGrpSpPr/>
        <p:nvPr/>
      </p:nvGrpSpPr>
      <p:grpSpPr>
        <a:xfrm>
          <a:off x="0" y="0"/>
          <a:ext cx="0" cy="0"/>
          <a:chOff x="0" y="0"/>
          <a:chExt cx="0" cy="0"/>
        </a:xfrm>
      </p:grpSpPr>
      <p:sp>
        <p:nvSpPr>
          <p:cNvPr id="8" name="Nadpis 7"/>
          <p:cNvSpPr>
            <a:spLocks noGrp="1"/>
          </p:cNvSpPr>
          <p:nvPr>
            <p:ph type="ctrTitle"/>
          </p:nvPr>
        </p:nvSpPr>
        <p:spPr>
          <a:xfrm>
            <a:off x="2286000" y="3124200"/>
            <a:ext cx="6172200" cy="1894362"/>
          </a:xfrm>
        </p:spPr>
        <p:txBody>
          <a:bodyPr/>
          <a:lstStyle>
            <a:lvl1pPr>
              <a:defRPr b="1"/>
            </a:lvl1pPr>
          </a:lstStyle>
          <a:p>
            <a:r>
              <a:rPr kumimoji="0" lang="sk-SK" smtClean="0"/>
              <a:t>Kliknite sem a upravte štýl predlohy nadpisov.</a:t>
            </a:r>
            <a:endParaRPr kumimoji="0" lang="en-US"/>
          </a:p>
        </p:txBody>
      </p:sp>
      <p:sp>
        <p:nvSpPr>
          <p:cNvPr id="9" name="Podnadpis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
        <p:nvSpPr>
          <p:cNvPr id="28" name="Zástupný symbol dátumu 27"/>
          <p:cNvSpPr>
            <a:spLocks noGrp="1"/>
          </p:cNvSpPr>
          <p:nvPr>
            <p:ph type="dt" sz="half" idx="10"/>
          </p:nvPr>
        </p:nvSpPr>
        <p:spPr bwMode="auto">
          <a:xfrm rot="5400000">
            <a:off x="7764621" y="1174097"/>
            <a:ext cx="2286000" cy="381000"/>
          </a:xfrm>
        </p:spPr>
        <p:txBody>
          <a:bodyPr/>
          <a:lstStyle/>
          <a:p>
            <a:fld id="{261D9622-CFC7-4D8D-B7B0-E5169C904C6E}" type="datetimeFigureOut">
              <a:rPr lang="sk-SK" smtClean="0"/>
              <a:pPr/>
              <a:t>1. 12. 2019</a:t>
            </a:fld>
            <a:endParaRPr lang="sk-SK"/>
          </a:p>
        </p:txBody>
      </p:sp>
      <p:sp>
        <p:nvSpPr>
          <p:cNvPr id="17" name="Zástupný symbol päty 16"/>
          <p:cNvSpPr>
            <a:spLocks noGrp="1"/>
          </p:cNvSpPr>
          <p:nvPr>
            <p:ph type="ftr" sz="quarter" idx="11"/>
          </p:nvPr>
        </p:nvSpPr>
        <p:spPr bwMode="auto">
          <a:xfrm rot="5400000">
            <a:off x="7077269" y="4181669"/>
            <a:ext cx="3657600" cy="384048"/>
          </a:xfrm>
        </p:spPr>
        <p:txBody>
          <a:bodyPr/>
          <a:lstStyle/>
          <a:p>
            <a:endParaRPr lang="sk-SK"/>
          </a:p>
        </p:txBody>
      </p:sp>
      <p:sp>
        <p:nvSpPr>
          <p:cNvPr id="10" name="Obdĺžnik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bdĺžnik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bdĺžnik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ovná spojnica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Rovná spojnica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ovná spojnica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Obdĺžnik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á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á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á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Zástupný symbol čísla snímky 28"/>
          <p:cNvSpPr>
            <a:spLocks noGrp="1"/>
          </p:cNvSpPr>
          <p:nvPr>
            <p:ph type="sldNum" sz="quarter" idx="12"/>
          </p:nvPr>
        </p:nvSpPr>
        <p:spPr bwMode="auto">
          <a:xfrm>
            <a:off x="1325544" y="4928702"/>
            <a:ext cx="609600" cy="517524"/>
          </a:xfrm>
        </p:spPr>
        <p:txBody>
          <a:bodyPr/>
          <a:lstStyle/>
          <a:p>
            <a:fld id="{86B9C8B8-8B5B-4E77-B35C-FC33EC226587}" type="slidenum">
              <a:rPr lang="sk-SK" smtClean="0"/>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261D9622-CFC7-4D8D-B7B0-E5169C904C6E}" type="datetimeFigureOut">
              <a:rPr lang="sk-SK" smtClean="0"/>
              <a:pPr/>
              <a:t>1. 12. 2019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6B9C8B8-8B5B-4E77-B35C-FC33EC226587}"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9"/>
            <a:ext cx="1676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261D9622-CFC7-4D8D-B7B0-E5169C904C6E}" type="datetimeFigureOut">
              <a:rPr lang="sk-SK" smtClean="0"/>
              <a:pPr/>
              <a:t>1. 12. 2019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6B9C8B8-8B5B-4E77-B35C-FC33EC226587}"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8" name="Zástupný symbol obsahu 7"/>
          <p:cNvSpPr>
            <a:spLocks noGrp="1"/>
          </p:cNvSpPr>
          <p:nvPr>
            <p:ph sz="quarter" idx="1"/>
          </p:nvPr>
        </p:nvSpPr>
        <p:spPr>
          <a:xfrm>
            <a:off x="457200" y="1600200"/>
            <a:ext cx="7467600" cy="4873752"/>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4"/>
          </p:nvPr>
        </p:nvSpPr>
        <p:spPr/>
        <p:txBody>
          <a:bodyPr rtlCol="0"/>
          <a:lstStyle/>
          <a:p>
            <a:fld id="{261D9622-CFC7-4D8D-B7B0-E5169C904C6E}" type="datetimeFigureOut">
              <a:rPr lang="sk-SK" smtClean="0"/>
              <a:pPr/>
              <a:t>1. 12. 2019</a:t>
            </a:fld>
            <a:endParaRPr lang="sk-SK"/>
          </a:p>
        </p:txBody>
      </p:sp>
      <p:sp>
        <p:nvSpPr>
          <p:cNvPr id="9" name="Zástupný symbol čísla snímky 8"/>
          <p:cNvSpPr>
            <a:spLocks noGrp="1"/>
          </p:cNvSpPr>
          <p:nvPr>
            <p:ph type="sldNum" sz="quarter" idx="15"/>
          </p:nvPr>
        </p:nvSpPr>
        <p:spPr/>
        <p:txBody>
          <a:bodyPr rtlCol="0"/>
          <a:lstStyle/>
          <a:p>
            <a:fld id="{86B9C8B8-8B5B-4E77-B35C-FC33EC226587}" type="slidenum">
              <a:rPr lang="sk-SK" smtClean="0"/>
              <a:pPr/>
              <a:t>‹#›</a:t>
            </a:fld>
            <a:endParaRPr lang="sk-SK"/>
          </a:p>
        </p:txBody>
      </p:sp>
      <p:sp>
        <p:nvSpPr>
          <p:cNvPr id="10" name="Zástupný symbol päty 9"/>
          <p:cNvSpPr>
            <a:spLocks noGrp="1"/>
          </p:cNvSpPr>
          <p:nvPr>
            <p:ph type="ftr" sz="quarter" idx="16"/>
          </p:nvPr>
        </p:nvSpPr>
        <p:spPr/>
        <p:txBody>
          <a:bodyPr rtlCol="0"/>
          <a:lstStyle/>
          <a:p>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286000" y="2895600"/>
            <a:ext cx="6172200" cy="2053590"/>
          </a:xfrm>
        </p:spPr>
        <p:txBody>
          <a:bodyPr/>
          <a:lstStyle>
            <a:lvl1pPr algn="l">
              <a:buNone/>
              <a:defRPr sz="3000" b="1" cap="small"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bwMode="auto">
          <a:xfrm rot="5400000">
            <a:off x="7763256" y="1170432"/>
            <a:ext cx="2286000" cy="381000"/>
          </a:xfrm>
        </p:spPr>
        <p:txBody>
          <a:bodyPr/>
          <a:lstStyle/>
          <a:p>
            <a:fld id="{261D9622-CFC7-4D8D-B7B0-E5169C904C6E}" type="datetimeFigureOut">
              <a:rPr lang="sk-SK" smtClean="0"/>
              <a:pPr/>
              <a:t>1. 12. 2019</a:t>
            </a:fld>
            <a:endParaRPr lang="sk-SK"/>
          </a:p>
        </p:txBody>
      </p:sp>
      <p:sp>
        <p:nvSpPr>
          <p:cNvPr id="5" name="Zástupný symbol päty 4"/>
          <p:cNvSpPr>
            <a:spLocks noGrp="1"/>
          </p:cNvSpPr>
          <p:nvPr>
            <p:ph type="ftr" sz="quarter" idx="11"/>
          </p:nvPr>
        </p:nvSpPr>
        <p:spPr bwMode="auto">
          <a:xfrm rot="5400000">
            <a:off x="7077456" y="4178808"/>
            <a:ext cx="3657600" cy="384048"/>
          </a:xfrm>
        </p:spPr>
        <p:txBody>
          <a:bodyPr/>
          <a:lstStyle/>
          <a:p>
            <a:endParaRPr lang="sk-SK"/>
          </a:p>
        </p:txBody>
      </p:sp>
      <p:sp>
        <p:nvSpPr>
          <p:cNvPr id="9" name="Obdĺžnik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ĺžnik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bdĺžnik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ovná spojnica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Rovná spojnica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Obdĺžnik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á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á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á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ovná spojnica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Zástupný symbol čísla snímky 5"/>
          <p:cNvSpPr>
            <a:spLocks noGrp="1"/>
          </p:cNvSpPr>
          <p:nvPr>
            <p:ph type="sldNum" sz="quarter" idx="12"/>
          </p:nvPr>
        </p:nvSpPr>
        <p:spPr bwMode="auto">
          <a:xfrm>
            <a:off x="1340616" y="4928702"/>
            <a:ext cx="609600" cy="517524"/>
          </a:xfrm>
        </p:spPr>
        <p:txBody>
          <a:bodyPr/>
          <a:lstStyle/>
          <a:p>
            <a:fld id="{86B9C8B8-8B5B-4E77-B35C-FC33EC226587}"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5" name="Zástupný symbol dátumu 4"/>
          <p:cNvSpPr>
            <a:spLocks noGrp="1"/>
          </p:cNvSpPr>
          <p:nvPr>
            <p:ph type="dt" sz="half" idx="10"/>
          </p:nvPr>
        </p:nvSpPr>
        <p:spPr/>
        <p:txBody>
          <a:bodyPr/>
          <a:lstStyle/>
          <a:p>
            <a:fld id="{261D9622-CFC7-4D8D-B7B0-E5169C904C6E}" type="datetimeFigureOut">
              <a:rPr lang="sk-SK" smtClean="0"/>
              <a:pPr/>
              <a:t>1. 12. 2019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86B9C8B8-8B5B-4E77-B35C-FC33EC226587}" type="slidenum">
              <a:rPr lang="sk-SK" smtClean="0"/>
              <a:pPr/>
              <a:t>‹#›</a:t>
            </a:fld>
            <a:endParaRPr lang="sk-SK"/>
          </a:p>
        </p:txBody>
      </p:sp>
      <p:sp>
        <p:nvSpPr>
          <p:cNvPr id="9" name="Zástupný symbol obsahu 8"/>
          <p:cNvSpPr>
            <a:spLocks noGrp="1"/>
          </p:cNvSpPr>
          <p:nvPr>
            <p:ph sz="quarter" idx="1"/>
          </p:nvPr>
        </p:nvSpPr>
        <p:spPr>
          <a:xfrm>
            <a:off x="457200" y="1600200"/>
            <a:ext cx="3657600" cy="45720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1" name="Zástupný symbol obsahu 10"/>
          <p:cNvSpPr>
            <a:spLocks noGrp="1"/>
          </p:cNvSpPr>
          <p:nvPr>
            <p:ph sz="quarter" idx="2"/>
          </p:nvPr>
        </p:nvSpPr>
        <p:spPr>
          <a:xfrm>
            <a:off x="4270248" y="1600200"/>
            <a:ext cx="3657600" cy="45720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7543800" cy="1143000"/>
          </a:xfrm>
        </p:spPr>
        <p:txBody>
          <a:bodyPr anchor="b"/>
          <a:lstStyle>
            <a:lvl1pPr>
              <a:defRPr/>
            </a:lvl1pPr>
          </a:lstStyle>
          <a:p>
            <a:r>
              <a:rPr kumimoji="0" lang="sk-SK" smtClean="0"/>
              <a:t>Kliknite sem a upravte štýl predlohy nadpisov.</a:t>
            </a:r>
            <a:endParaRPr kumimoji="0" lang="en-US"/>
          </a:p>
        </p:txBody>
      </p:sp>
      <p:sp>
        <p:nvSpPr>
          <p:cNvPr id="7" name="Zástupný symbol dátumu 6"/>
          <p:cNvSpPr>
            <a:spLocks noGrp="1"/>
          </p:cNvSpPr>
          <p:nvPr>
            <p:ph type="dt" sz="half" idx="10"/>
          </p:nvPr>
        </p:nvSpPr>
        <p:spPr/>
        <p:txBody>
          <a:bodyPr/>
          <a:lstStyle/>
          <a:p>
            <a:fld id="{261D9622-CFC7-4D8D-B7B0-E5169C904C6E}" type="datetimeFigureOut">
              <a:rPr lang="sk-SK" smtClean="0"/>
              <a:pPr/>
              <a:t>1. 12. 2019</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86B9C8B8-8B5B-4E77-B35C-FC33EC226587}" type="slidenum">
              <a:rPr lang="sk-SK" smtClean="0"/>
              <a:pPr/>
              <a:t>‹#›</a:t>
            </a:fld>
            <a:endParaRPr lang="sk-SK"/>
          </a:p>
        </p:txBody>
      </p:sp>
      <p:sp>
        <p:nvSpPr>
          <p:cNvPr id="11" name="Zástupný symbol obsahu 10"/>
          <p:cNvSpPr>
            <a:spLocks noGrp="1"/>
          </p:cNvSpPr>
          <p:nvPr>
            <p:ph sz="quarter" idx="2"/>
          </p:nvPr>
        </p:nvSpPr>
        <p:spPr>
          <a:xfrm>
            <a:off x="457200" y="2362200"/>
            <a:ext cx="3657600" cy="38862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3" name="Zástupný symbol obsahu 12"/>
          <p:cNvSpPr>
            <a:spLocks noGrp="1"/>
          </p:cNvSpPr>
          <p:nvPr>
            <p:ph sz="quarter" idx="4"/>
          </p:nvPr>
        </p:nvSpPr>
        <p:spPr>
          <a:xfrm>
            <a:off x="4371975" y="2362200"/>
            <a:ext cx="3657600" cy="3886200"/>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2" name="Zástupný symbol text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smtClean="0"/>
              <a:t>Kliknite sem a upravte štýly predlohy textu.</a:t>
            </a:r>
          </a:p>
        </p:txBody>
      </p:sp>
      <p:sp>
        <p:nvSpPr>
          <p:cNvPr id="14" name="Zástupný symbol text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smtClean="0"/>
              <a:t>Kliknite sem a upravte štýly predlohy textu.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6" name="Zástupný symbol dátumu 5"/>
          <p:cNvSpPr>
            <a:spLocks noGrp="1"/>
          </p:cNvSpPr>
          <p:nvPr>
            <p:ph type="dt" sz="half" idx="10"/>
          </p:nvPr>
        </p:nvSpPr>
        <p:spPr/>
        <p:txBody>
          <a:bodyPr rtlCol="0"/>
          <a:lstStyle/>
          <a:p>
            <a:fld id="{261D9622-CFC7-4D8D-B7B0-E5169C904C6E}" type="datetimeFigureOut">
              <a:rPr lang="sk-SK" smtClean="0"/>
              <a:pPr/>
              <a:t>1. 12. 2019</a:t>
            </a:fld>
            <a:endParaRPr lang="sk-SK"/>
          </a:p>
        </p:txBody>
      </p:sp>
      <p:sp>
        <p:nvSpPr>
          <p:cNvPr id="7" name="Zástupný symbol čísla snímky 6"/>
          <p:cNvSpPr>
            <a:spLocks noGrp="1"/>
          </p:cNvSpPr>
          <p:nvPr>
            <p:ph type="sldNum" sz="quarter" idx="11"/>
          </p:nvPr>
        </p:nvSpPr>
        <p:spPr/>
        <p:txBody>
          <a:bodyPr rtlCol="0"/>
          <a:lstStyle/>
          <a:p>
            <a:fld id="{86B9C8B8-8B5B-4E77-B35C-FC33EC226587}" type="slidenum">
              <a:rPr lang="sk-SK" smtClean="0"/>
              <a:pPr/>
              <a:t>‹#›</a:t>
            </a:fld>
            <a:endParaRPr lang="sk-SK"/>
          </a:p>
        </p:txBody>
      </p:sp>
      <p:sp>
        <p:nvSpPr>
          <p:cNvPr id="8" name="Zástupný symbol päty 7"/>
          <p:cNvSpPr>
            <a:spLocks noGrp="1"/>
          </p:cNvSpPr>
          <p:nvPr>
            <p:ph type="ftr" sz="quarter" idx="12"/>
          </p:nvPr>
        </p:nvSpPr>
        <p:spPr/>
        <p:txBody>
          <a:bodyPr rtlCol="0"/>
          <a:lstStyle/>
          <a:p>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261D9622-CFC7-4D8D-B7B0-E5169C904C6E}" type="datetimeFigureOut">
              <a:rPr lang="sk-SK" smtClean="0"/>
              <a:pPr/>
              <a:t>1. 12. 2019</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86B9C8B8-8B5B-4E77-B35C-FC33EC226587}"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1">
        <a:schemeClr val="bg1"/>
      </p:bgRef>
    </p:bg>
    <p:spTree>
      <p:nvGrpSpPr>
        <p:cNvPr id="1" name=""/>
        <p:cNvGrpSpPr/>
        <p:nvPr/>
      </p:nvGrpSpPr>
      <p:grpSpPr>
        <a:xfrm>
          <a:off x="0" y="0"/>
          <a:ext cx="0" cy="0"/>
          <a:chOff x="0" y="0"/>
          <a:chExt cx="0" cy="0"/>
        </a:xfrm>
      </p:grpSpPr>
      <p:sp>
        <p:nvSpPr>
          <p:cNvPr id="10" name="Rovná spojnica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Nadpis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8" name="Rovná spojnica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Rovná spojnica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ovná spojnica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bdĺžnik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á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Zástupný symbol obsahu 17"/>
          <p:cNvSpPr>
            <a:spLocks noGrp="1"/>
          </p:cNvSpPr>
          <p:nvPr>
            <p:ph sz="quarter" idx="1"/>
          </p:nvPr>
        </p:nvSpPr>
        <p:spPr>
          <a:xfrm>
            <a:off x="304800" y="274320"/>
            <a:ext cx="5638800" cy="6327648"/>
          </a:xfrm>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21" name="Zástupný symbol dátumu 20"/>
          <p:cNvSpPr>
            <a:spLocks noGrp="1"/>
          </p:cNvSpPr>
          <p:nvPr>
            <p:ph type="dt" sz="half" idx="14"/>
          </p:nvPr>
        </p:nvSpPr>
        <p:spPr/>
        <p:txBody>
          <a:bodyPr rtlCol="0"/>
          <a:lstStyle/>
          <a:p>
            <a:fld id="{261D9622-CFC7-4D8D-B7B0-E5169C904C6E}" type="datetimeFigureOut">
              <a:rPr lang="sk-SK" smtClean="0"/>
              <a:pPr/>
              <a:t>1. 12. 2019</a:t>
            </a:fld>
            <a:endParaRPr lang="sk-SK"/>
          </a:p>
        </p:txBody>
      </p:sp>
      <p:sp>
        <p:nvSpPr>
          <p:cNvPr id="22" name="Zástupný symbol čísla snímky 21"/>
          <p:cNvSpPr>
            <a:spLocks noGrp="1"/>
          </p:cNvSpPr>
          <p:nvPr>
            <p:ph type="sldNum" sz="quarter" idx="15"/>
          </p:nvPr>
        </p:nvSpPr>
        <p:spPr/>
        <p:txBody>
          <a:bodyPr rtlCol="0"/>
          <a:lstStyle/>
          <a:p>
            <a:fld id="{86B9C8B8-8B5B-4E77-B35C-FC33EC226587}" type="slidenum">
              <a:rPr lang="sk-SK" smtClean="0"/>
              <a:pPr/>
              <a:t>‹#›</a:t>
            </a:fld>
            <a:endParaRPr lang="sk-SK"/>
          </a:p>
        </p:txBody>
      </p:sp>
      <p:sp>
        <p:nvSpPr>
          <p:cNvPr id="23" name="Zástupný symbol päty 22"/>
          <p:cNvSpPr>
            <a:spLocks noGrp="1"/>
          </p:cNvSpPr>
          <p:nvPr>
            <p:ph type="ftr" sz="quarter" idx="16"/>
          </p:nvPr>
        </p:nvSpPr>
        <p:spPr/>
        <p:txBody>
          <a:bodyPr rtlCol="0"/>
          <a:lstStyle/>
          <a:p>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9" name="Rovná spojnica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á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Nadpis 1"/>
          <p:cNvSpPr>
            <a:spLocks noGrp="1"/>
          </p:cNvSpPr>
          <p:nvPr>
            <p:ph type="title"/>
          </p:nvPr>
        </p:nvSpPr>
        <p:spPr>
          <a:xfrm rot="5400000">
            <a:off x="3350133" y="3200400"/>
            <a:ext cx="6309360" cy="457200"/>
          </a:xfrm>
        </p:spPr>
        <p:txBody>
          <a:bodyPr anchor="b"/>
          <a:lstStyle>
            <a:lvl1pPr algn="l">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10" name="Rovná spojnica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Obdĺžnik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ovná spojnica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Rovná spojnica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Rovná spojnica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Zástupný symbol dátumu 16"/>
          <p:cNvSpPr>
            <a:spLocks noGrp="1"/>
          </p:cNvSpPr>
          <p:nvPr>
            <p:ph type="dt" sz="half" idx="10"/>
          </p:nvPr>
        </p:nvSpPr>
        <p:spPr/>
        <p:txBody>
          <a:bodyPr rtlCol="0"/>
          <a:lstStyle/>
          <a:p>
            <a:fld id="{261D9622-CFC7-4D8D-B7B0-E5169C904C6E}" type="datetimeFigureOut">
              <a:rPr lang="sk-SK" smtClean="0"/>
              <a:pPr/>
              <a:t>1. 12. 2019</a:t>
            </a:fld>
            <a:endParaRPr lang="sk-SK"/>
          </a:p>
        </p:txBody>
      </p:sp>
      <p:sp>
        <p:nvSpPr>
          <p:cNvPr id="18" name="Zástupný symbol čísla snímky 17"/>
          <p:cNvSpPr>
            <a:spLocks noGrp="1"/>
          </p:cNvSpPr>
          <p:nvPr>
            <p:ph type="sldNum" sz="quarter" idx="11"/>
          </p:nvPr>
        </p:nvSpPr>
        <p:spPr/>
        <p:txBody>
          <a:bodyPr rtlCol="0"/>
          <a:lstStyle/>
          <a:p>
            <a:fld id="{86B9C8B8-8B5B-4E77-B35C-FC33EC226587}" type="slidenum">
              <a:rPr lang="sk-SK" smtClean="0"/>
              <a:pPr/>
              <a:t>‹#›</a:t>
            </a:fld>
            <a:endParaRPr lang="sk-SK"/>
          </a:p>
        </p:txBody>
      </p:sp>
      <p:sp>
        <p:nvSpPr>
          <p:cNvPr id="21" name="Zástupný symbol päty 20"/>
          <p:cNvSpPr>
            <a:spLocks noGrp="1"/>
          </p:cNvSpPr>
          <p:nvPr>
            <p:ph type="ftr" sz="quarter" idx="12"/>
          </p:nvPr>
        </p:nvSpPr>
        <p:spPr/>
        <p:txBody>
          <a:bodyPr rtlCol="0"/>
          <a:lstStyle/>
          <a:p>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ovná spojnica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Zástupný symbol nadpisu 21"/>
          <p:cNvSpPr>
            <a:spLocks noGrp="1"/>
          </p:cNvSpPr>
          <p:nvPr>
            <p:ph type="title"/>
          </p:nvPr>
        </p:nvSpPr>
        <p:spPr>
          <a:xfrm>
            <a:off x="457200" y="274638"/>
            <a:ext cx="7467600" cy="1143000"/>
          </a:xfrm>
          <a:prstGeom prst="rect">
            <a:avLst/>
          </a:prstGeom>
        </p:spPr>
        <p:txBody>
          <a:bodyPr vert="horz" anchor="b">
            <a:normAutofit/>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1D9622-CFC7-4D8D-B7B0-E5169C904C6E}" type="datetimeFigureOut">
              <a:rPr lang="sk-SK" smtClean="0"/>
              <a:pPr/>
              <a:t>1. 12. 2019</a:t>
            </a:fld>
            <a:endParaRPr lang="sk-SK"/>
          </a:p>
        </p:txBody>
      </p:sp>
      <p:sp>
        <p:nvSpPr>
          <p:cNvPr id="3" name="Zástupný symbol päty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sk-SK"/>
          </a:p>
        </p:txBody>
      </p:sp>
      <p:sp>
        <p:nvSpPr>
          <p:cNvPr id="7" name="Rovná spojnica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ovná spojnica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Obdĺžnik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á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Zástupný symbol čísla snímky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6B9C8B8-8B5B-4E77-B35C-FC33EC226587}"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audio" Target="../media/audio11.wav"/><Relationship Id="rId3" Type="http://schemas.openxmlformats.org/officeDocument/2006/relationships/image" Target="../media/image11.gif"/><Relationship Id="rId7"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KARIERA</a:t>
            </a:r>
            <a:endParaRPr lang="sk-SK" dirty="0"/>
          </a:p>
        </p:txBody>
      </p:sp>
      <p:sp>
        <p:nvSpPr>
          <p:cNvPr id="3" name="Podnadpis 2"/>
          <p:cNvSpPr>
            <a:spLocks noGrp="1"/>
          </p:cNvSpPr>
          <p:nvPr>
            <p:ph type="subTitle" idx="1"/>
          </p:nvPr>
        </p:nvSpPr>
        <p:spPr/>
        <p:txBody>
          <a:bodyPr/>
          <a:lstStyle/>
          <a:p>
            <a:endParaRPr lang="sk-SK" dirty="0"/>
          </a:p>
        </p:txBody>
      </p:sp>
    </p:spTree>
    <p:extLst>
      <p:ext uri="{BB962C8B-B14F-4D97-AF65-F5344CB8AC3E}">
        <p14:creationId xmlns:p14="http://schemas.microsoft.com/office/powerpoint/2010/main" xmlns="" val="348526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Čo to je </a:t>
            </a:r>
            <a:r>
              <a:rPr lang="sk-SK" dirty="0" err="1" smtClean="0">
                <a:solidFill>
                  <a:srgbClr val="FF0000"/>
                </a:solidFill>
              </a:rPr>
              <a:t>zamestnateľnosť</a:t>
            </a:r>
            <a:r>
              <a:rPr lang="sk-SK" dirty="0" smtClean="0">
                <a:solidFill>
                  <a:srgbClr val="FF0000"/>
                </a:solidFill>
              </a:rPr>
              <a:t> ?</a:t>
            </a:r>
            <a:endParaRPr lang="sk-SK" dirty="0">
              <a:solidFill>
                <a:srgbClr val="FF0000"/>
              </a:solidFill>
            </a:endParaRPr>
          </a:p>
        </p:txBody>
      </p:sp>
      <p:sp>
        <p:nvSpPr>
          <p:cNvPr id="3" name="Zástupný symbol obsahu 2"/>
          <p:cNvSpPr>
            <a:spLocks noGrp="1"/>
          </p:cNvSpPr>
          <p:nvPr>
            <p:ph sz="quarter" idx="1"/>
          </p:nvPr>
        </p:nvSpPr>
        <p:spPr/>
        <p:txBody>
          <a:bodyPr/>
          <a:lstStyle/>
          <a:p>
            <a:r>
              <a:rPr lang="sk-SK" b="1" i="1" dirty="0" err="1"/>
              <a:t>Zamestnateľnosť</a:t>
            </a:r>
            <a:r>
              <a:rPr lang="sk-SK" i="1" dirty="0"/>
              <a:t> </a:t>
            </a:r>
            <a:r>
              <a:rPr lang="sk-SK" b="1" i="1" dirty="0"/>
              <a:t>je</a:t>
            </a:r>
            <a:r>
              <a:rPr lang="sk-SK" i="1" dirty="0"/>
              <a:t> </a:t>
            </a:r>
            <a:r>
              <a:rPr lang="sk-SK" b="1" i="1" dirty="0"/>
              <a:t>schopnosť človeka získať a udržať si a  zmeniť zamestnanie. </a:t>
            </a:r>
            <a:endParaRPr lang="sk-SK" b="1" i="1" dirty="0" smtClean="0"/>
          </a:p>
          <a:p>
            <a:pPr>
              <a:buNone/>
            </a:pPr>
            <a:endParaRPr lang="sk-SK" b="1" i="1" dirty="0" smtClean="0"/>
          </a:p>
          <a:p>
            <a:r>
              <a:rPr lang="sk-SK" i="1" dirty="0" smtClean="0"/>
              <a:t>Faktory </a:t>
            </a:r>
            <a:r>
              <a:rPr lang="sk-SK" i="1" dirty="0" err="1"/>
              <a:t>zamestnateľnosti</a:t>
            </a:r>
            <a:r>
              <a:rPr lang="sk-SK" i="1" dirty="0"/>
              <a:t> </a:t>
            </a:r>
            <a:r>
              <a:rPr lang="sk-SK" i="1" dirty="0" smtClean="0"/>
              <a:t> môžeme </a:t>
            </a:r>
            <a:r>
              <a:rPr lang="sk-SK" i="1" dirty="0"/>
              <a:t>rozdeliť do dvoch veľkých skupín</a:t>
            </a:r>
            <a:endParaRPr lang="sk-SK" dirty="0"/>
          </a:p>
        </p:txBody>
      </p:sp>
    </p:spTree>
    <p:extLst>
      <p:ext uri="{BB962C8B-B14F-4D97-AF65-F5344CB8AC3E}">
        <p14:creationId xmlns:p14="http://schemas.microsoft.com/office/powerpoint/2010/main" xmlns="" val="209972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57200" y="764704"/>
            <a:ext cx="8229600" cy="5361459"/>
          </a:xfrm>
        </p:spPr>
        <p:txBody>
          <a:bodyPr>
            <a:normAutofit/>
          </a:bodyPr>
          <a:lstStyle/>
          <a:p>
            <a:r>
              <a:rPr lang="sk-SK" i="1" u="sng" dirty="0"/>
              <a:t>A: Tvrdé faktory </a:t>
            </a:r>
            <a:r>
              <a:rPr lang="sk-SK" i="1" u="sng" dirty="0" err="1"/>
              <a:t>zamestnateľnosti</a:t>
            </a:r>
            <a:endParaRPr lang="sk-SK" dirty="0"/>
          </a:p>
          <a:p>
            <a:r>
              <a:rPr lang="sk-SK" i="1" dirty="0"/>
              <a:t>Ide o faktory, ktoré sú relatívne trvalé </a:t>
            </a:r>
            <a:r>
              <a:rPr lang="sk-SK" i="1" dirty="0" smtClean="0"/>
              <a:t> </a:t>
            </a:r>
          </a:p>
          <a:p>
            <a:endParaRPr lang="sk-SK" i="1" dirty="0" smtClean="0">
              <a:solidFill>
                <a:srgbClr val="FF0000"/>
              </a:solidFill>
            </a:endParaRPr>
          </a:p>
          <a:p>
            <a:pPr>
              <a:buNone/>
            </a:pPr>
            <a:r>
              <a:rPr lang="sk-SK" i="1" dirty="0" smtClean="0">
                <a:solidFill>
                  <a:srgbClr val="FF0000"/>
                </a:solidFill>
              </a:rPr>
              <a:t>Medzi </a:t>
            </a:r>
            <a:r>
              <a:rPr lang="sk-SK" i="1" dirty="0">
                <a:solidFill>
                  <a:srgbClr val="FF0000"/>
                </a:solidFill>
              </a:rPr>
              <a:t>ne patrí napríklad úroveň vzdelania, gramotnosť, nadobudnuté odborné vedomosti a zručnosti, demografické charakteristiky a pod. </a:t>
            </a:r>
            <a:endParaRPr lang="sk-SK" i="1" dirty="0" smtClean="0">
              <a:solidFill>
                <a:srgbClr val="FF0000"/>
              </a:solidFill>
            </a:endParaRPr>
          </a:p>
          <a:p>
            <a:pPr>
              <a:buNone/>
            </a:pPr>
            <a:endParaRPr lang="sk-SK" i="1" dirty="0" smtClean="0">
              <a:solidFill>
                <a:srgbClr val="FF0000"/>
              </a:solidFill>
            </a:endParaRPr>
          </a:p>
          <a:p>
            <a:pPr>
              <a:buNone/>
            </a:pPr>
            <a:r>
              <a:rPr lang="sk-SK" i="1" dirty="0" smtClean="0"/>
              <a:t>Tieto </a:t>
            </a:r>
            <a:r>
              <a:rPr lang="sk-SK" i="1" dirty="0"/>
              <a:t>charakteristiky je možné čiastočne ovplyvniť napríklad účasťou na rekvalifikačnom </a:t>
            </a:r>
            <a:r>
              <a:rPr lang="sk-SK" i="1" dirty="0" smtClean="0"/>
              <a:t>kurze, ďalším vzdelávaním,   </a:t>
            </a:r>
            <a:r>
              <a:rPr lang="sk-SK" i="1" dirty="0"/>
              <a:t>a </a:t>
            </a:r>
            <a:r>
              <a:rPr lang="sk-SK" i="1" dirty="0" smtClean="0"/>
              <a:t>pod..</a:t>
            </a:r>
            <a:endParaRPr lang="sk-SK" dirty="0"/>
          </a:p>
        </p:txBody>
      </p:sp>
    </p:spTree>
    <p:extLst>
      <p:ext uri="{BB962C8B-B14F-4D97-AF65-F5344CB8AC3E}">
        <p14:creationId xmlns:p14="http://schemas.microsoft.com/office/powerpoint/2010/main" xmlns="" val="124592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t>Predstavme sa –tvrdé faktory </a:t>
            </a:r>
            <a:r>
              <a:rPr lang="sk-SK" dirty="0" err="1" smtClean="0"/>
              <a:t>zamestnateľnosti</a:t>
            </a:r>
            <a:endParaRPr lang="sk-SK" dirty="0"/>
          </a:p>
        </p:txBody>
      </p:sp>
      <p:sp>
        <p:nvSpPr>
          <p:cNvPr id="3" name="Zástupný symbol obsahu 2"/>
          <p:cNvSpPr>
            <a:spLocks noGrp="1"/>
          </p:cNvSpPr>
          <p:nvPr>
            <p:ph sz="quarter" idx="1"/>
          </p:nvPr>
        </p:nvSpPr>
        <p:spPr/>
        <p:txBody>
          <a:bodyPr/>
          <a:lstStyle/>
          <a:p>
            <a:pPr marL="0" indent="0">
              <a:buNone/>
            </a:pPr>
            <a:r>
              <a:rPr lang="sk-SK" dirty="0" smtClean="0"/>
              <a:t>Vzdelanie -najvyššie dosiahnuté</a:t>
            </a:r>
          </a:p>
          <a:p>
            <a:pPr marL="0" indent="0">
              <a:buNone/>
            </a:pPr>
            <a:r>
              <a:rPr lang="sk-SK" dirty="0"/>
              <a:t> </a:t>
            </a:r>
            <a:r>
              <a:rPr lang="sk-SK" dirty="0" smtClean="0"/>
              <a:t>                 -odbor</a:t>
            </a:r>
          </a:p>
          <a:p>
            <a:pPr marL="0" indent="0">
              <a:buNone/>
            </a:pPr>
            <a:r>
              <a:rPr lang="sk-SK" dirty="0"/>
              <a:t> </a:t>
            </a:r>
            <a:r>
              <a:rPr lang="sk-SK" dirty="0" smtClean="0"/>
              <a:t>                 - kurzy certifikáty</a:t>
            </a:r>
          </a:p>
          <a:p>
            <a:pPr marL="0" indent="0">
              <a:buNone/>
            </a:pPr>
            <a:r>
              <a:rPr lang="sk-SK" dirty="0" smtClean="0"/>
              <a:t>Prax – zamestnanie:</a:t>
            </a:r>
          </a:p>
          <a:p>
            <a:pPr marL="0" indent="0">
              <a:buNone/>
            </a:pPr>
            <a:r>
              <a:rPr lang="sk-SK" dirty="0" smtClean="0"/>
              <a:t>Profesia, čo som vykonával aké pracovné úkony</a:t>
            </a:r>
          </a:p>
          <a:p>
            <a:pPr marL="0" indent="0">
              <a:buNone/>
            </a:pPr>
            <a:r>
              <a:rPr lang="sk-SK" dirty="0"/>
              <a:t> </a:t>
            </a:r>
            <a:r>
              <a:rPr lang="sk-SK" dirty="0" smtClean="0"/>
              <a:t>                   </a:t>
            </a:r>
          </a:p>
          <a:p>
            <a:pPr marL="0" indent="0">
              <a:buNone/>
            </a:pPr>
            <a:endParaRPr lang="sk-SK" dirty="0"/>
          </a:p>
        </p:txBody>
      </p:sp>
    </p:spTree>
    <p:extLst>
      <p:ext uri="{BB962C8B-B14F-4D97-AF65-F5344CB8AC3E}">
        <p14:creationId xmlns:p14="http://schemas.microsoft.com/office/powerpoint/2010/main" xmlns="" val="101807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57200" y="548680"/>
            <a:ext cx="8229600" cy="5577483"/>
          </a:xfrm>
        </p:spPr>
        <p:txBody>
          <a:bodyPr>
            <a:normAutofit/>
          </a:bodyPr>
          <a:lstStyle/>
          <a:p>
            <a:r>
              <a:rPr lang="sk-SK" i="1" u="sng" dirty="0"/>
              <a:t>B: Mäkké faktory </a:t>
            </a:r>
            <a:r>
              <a:rPr lang="sk-SK" i="1" u="sng" dirty="0" err="1"/>
              <a:t>zamestnateľnosti</a:t>
            </a:r>
            <a:endParaRPr lang="sk-SK" dirty="0"/>
          </a:p>
          <a:p>
            <a:pPr marL="0" indent="0">
              <a:buNone/>
            </a:pPr>
            <a:endParaRPr lang="sk-SK" i="1" dirty="0" smtClean="0"/>
          </a:p>
          <a:p>
            <a:pPr marL="0" indent="0">
              <a:buNone/>
            </a:pPr>
            <a:r>
              <a:rPr lang="sk-SK" i="1" dirty="0" smtClean="0"/>
              <a:t>Ide </a:t>
            </a:r>
            <a:r>
              <a:rPr lang="sk-SK" i="1" dirty="0"/>
              <a:t>o faktory, ktoré súvisia so schopnosťou </a:t>
            </a:r>
            <a:r>
              <a:rPr lang="sk-SK" i="1" dirty="0" smtClean="0"/>
              <a:t>človeka  </a:t>
            </a:r>
            <a:r>
              <a:rPr lang="sk-SK" i="1" dirty="0"/>
              <a:t>identifikovať a využiť svoj vlastný potenciál pre navigovanie trhom práce a vlastným životom. </a:t>
            </a:r>
            <a:endParaRPr lang="sk-SK" i="1" dirty="0" smtClean="0"/>
          </a:p>
          <a:p>
            <a:pPr marL="0" indent="0">
              <a:buNone/>
            </a:pPr>
            <a:endParaRPr lang="sk-SK" i="1" dirty="0" smtClean="0"/>
          </a:p>
          <a:p>
            <a:pPr marL="0" indent="0">
              <a:buNone/>
            </a:pPr>
            <a:r>
              <a:rPr lang="sk-SK" i="1" dirty="0" smtClean="0"/>
              <a:t>S</a:t>
            </a:r>
            <a:r>
              <a:rPr lang="sk-SK" i="1" dirty="0"/>
              <a:t> určitým zjednodušením by sme ich mohli nazvať </a:t>
            </a:r>
            <a:r>
              <a:rPr lang="sk-SK" i="1" dirty="0">
                <a:solidFill>
                  <a:srgbClr val="FF0000"/>
                </a:solidFill>
              </a:rPr>
              <a:t>zručnosti</a:t>
            </a:r>
            <a:r>
              <a:rPr lang="sk-SK" i="1" dirty="0"/>
              <a:t> pre riadenie </a:t>
            </a:r>
            <a:r>
              <a:rPr lang="sk-SK" i="1" dirty="0">
                <a:solidFill>
                  <a:srgbClr val="FF0000"/>
                </a:solidFill>
              </a:rPr>
              <a:t>vlastnej kariéry</a:t>
            </a:r>
            <a:r>
              <a:rPr lang="sk-SK" i="1" dirty="0"/>
              <a:t>, zručnosti pre hľadanie zamestnania a pod</a:t>
            </a:r>
            <a:r>
              <a:rPr lang="sk-SK" i="1" dirty="0" smtClean="0"/>
              <a:t>.,</a:t>
            </a:r>
            <a:endParaRPr lang="sk-SK" dirty="0"/>
          </a:p>
        </p:txBody>
      </p:sp>
    </p:spTree>
    <p:extLst>
      <p:ext uri="{BB962C8B-B14F-4D97-AF65-F5344CB8AC3E}">
        <p14:creationId xmlns:p14="http://schemas.microsoft.com/office/powerpoint/2010/main" xmlns="" val="40113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Čo sú to zručnosti</a:t>
            </a:r>
            <a:endParaRPr lang="sk-SK" dirty="0"/>
          </a:p>
        </p:txBody>
      </p:sp>
      <p:sp>
        <p:nvSpPr>
          <p:cNvPr id="3" name="Zástupný symbol obsahu 2"/>
          <p:cNvSpPr>
            <a:spLocks noGrp="1"/>
          </p:cNvSpPr>
          <p:nvPr>
            <p:ph sz="quarter" idx="1"/>
          </p:nvPr>
        </p:nvSpPr>
        <p:spPr/>
        <p:txBody>
          <a:bodyPr/>
          <a:lstStyle/>
          <a:p>
            <a:r>
              <a:rPr lang="sk-SK" b="1" i="1" dirty="0"/>
              <a:t>Zručnosti pre riadenie </a:t>
            </a:r>
            <a:r>
              <a:rPr lang="sk-SK" b="1" i="1" u="sng" dirty="0">
                <a:solidFill>
                  <a:srgbClr val="FF0000"/>
                </a:solidFill>
              </a:rPr>
              <a:t>vlastnej kariéry</a:t>
            </a:r>
            <a:r>
              <a:rPr lang="sk-SK" i="1" u="sng" dirty="0"/>
              <a:t> </a:t>
            </a:r>
            <a:r>
              <a:rPr lang="sk-SK" i="1" dirty="0"/>
              <a:t>sú rôzne kompetencie </a:t>
            </a:r>
            <a:endParaRPr lang="sk-SK" i="1" dirty="0" smtClean="0"/>
          </a:p>
          <a:p>
            <a:r>
              <a:rPr lang="sk-SK" i="1" dirty="0" smtClean="0">
                <a:solidFill>
                  <a:srgbClr val="FF0000"/>
                </a:solidFill>
              </a:rPr>
              <a:t>vedomosti</a:t>
            </a:r>
            <a:r>
              <a:rPr lang="sk-SK" i="1" dirty="0">
                <a:solidFill>
                  <a:srgbClr val="FF0000"/>
                </a:solidFill>
              </a:rPr>
              <a:t>, zručnosti, </a:t>
            </a:r>
            <a:r>
              <a:rPr lang="sk-SK" i="1" dirty="0" smtClean="0">
                <a:solidFill>
                  <a:srgbClr val="FF0000"/>
                </a:solidFill>
              </a:rPr>
              <a:t>postoje, </a:t>
            </a:r>
            <a:r>
              <a:rPr lang="sk-SK" i="1" dirty="0">
                <a:solidFill>
                  <a:srgbClr val="FF0000"/>
                </a:solidFill>
              </a:rPr>
              <a:t>ktoré umožňujú človeku efektívne navigovať vlastnú kariéru </a:t>
            </a:r>
            <a:r>
              <a:rPr lang="sk-SK" i="1" dirty="0"/>
              <a:t>– zbierať a analyzovať informácie o sebe a trhu práce, rozhodovať sa, plánovať a realizovať vlastné rozhodnutia a pod.</a:t>
            </a:r>
            <a:endParaRPr lang="sk-SK" dirty="0"/>
          </a:p>
          <a:p>
            <a:endParaRPr lang="sk-SK" dirty="0"/>
          </a:p>
        </p:txBody>
      </p:sp>
    </p:spTree>
    <p:extLst>
      <p:ext uri="{BB962C8B-B14F-4D97-AF65-F5344CB8AC3E}">
        <p14:creationId xmlns:p14="http://schemas.microsoft.com/office/powerpoint/2010/main" xmlns="" val="67345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normAutofit/>
          </a:bodyPr>
          <a:lstStyle/>
          <a:p>
            <a:r>
              <a:rPr lang="sk-SK" dirty="0" smtClean="0"/>
              <a:t>Čo si myslíte že je </a:t>
            </a:r>
            <a:r>
              <a:rPr lang="sk-SK" dirty="0" err="1" smtClean="0"/>
              <a:t>kariera</a:t>
            </a:r>
            <a:endParaRPr lang="sk-SK" dirty="0"/>
          </a:p>
        </p:txBody>
      </p:sp>
      <p:sp>
        <p:nvSpPr>
          <p:cNvPr id="2" name="Zástupný symbol obsahu 1"/>
          <p:cNvSpPr>
            <a:spLocks noGrp="1"/>
          </p:cNvSpPr>
          <p:nvPr>
            <p:ph sz="quarter" idx="1"/>
          </p:nvPr>
        </p:nvSpPr>
        <p:spPr/>
        <p:txBody>
          <a:bodyPr>
            <a:normAutofit/>
          </a:bodyPr>
          <a:lstStyle/>
          <a:p>
            <a:pPr>
              <a:buNone/>
            </a:pPr>
            <a:r>
              <a:rPr lang="sk-SK" b="1" dirty="0" smtClean="0">
                <a:solidFill>
                  <a:srgbClr val="FF0000"/>
                </a:solidFill>
              </a:rPr>
              <a:t>Životná dráha,</a:t>
            </a:r>
            <a:r>
              <a:rPr lang="sk-SK" dirty="0" smtClean="0"/>
              <a:t>       </a:t>
            </a:r>
            <a:r>
              <a:rPr lang="sk-SK" b="1" dirty="0" smtClean="0">
                <a:solidFill>
                  <a:srgbClr val="7030A0"/>
                </a:solidFill>
              </a:rPr>
              <a:t>etapa života</a:t>
            </a:r>
          </a:p>
          <a:p>
            <a:pPr>
              <a:buNone/>
            </a:pPr>
            <a:r>
              <a:rPr lang="sk-SK" b="1" dirty="0" smtClean="0">
                <a:solidFill>
                  <a:srgbClr val="7030A0"/>
                </a:solidFill>
              </a:rPr>
              <a:t> </a:t>
            </a:r>
            <a:r>
              <a:rPr lang="sk-SK" b="1" dirty="0" smtClean="0">
                <a:solidFill>
                  <a:srgbClr val="00B050"/>
                </a:solidFill>
              </a:rPr>
              <a:t>Vzdelanie,</a:t>
            </a:r>
            <a:r>
              <a:rPr lang="sk-SK" dirty="0" smtClean="0"/>
              <a:t>            </a:t>
            </a:r>
            <a:r>
              <a:rPr lang="sk-SK" b="1" dirty="0" err="1" smtClean="0"/>
              <a:t>voľnočasové</a:t>
            </a:r>
            <a:r>
              <a:rPr lang="sk-SK" b="1" dirty="0" smtClean="0"/>
              <a:t> aktivity</a:t>
            </a:r>
            <a:r>
              <a:rPr lang="sk-SK" dirty="0" smtClean="0"/>
              <a:t>,</a:t>
            </a:r>
          </a:p>
          <a:p>
            <a:pPr>
              <a:buNone/>
            </a:pPr>
            <a:r>
              <a:rPr lang="sk-SK" b="1" dirty="0" smtClean="0">
                <a:solidFill>
                  <a:srgbClr val="0070C0"/>
                </a:solidFill>
              </a:rPr>
              <a:t>    Nadobudnuté zručnosti</a:t>
            </a:r>
            <a:r>
              <a:rPr lang="sk-SK" dirty="0" smtClean="0"/>
              <a:t>,         </a:t>
            </a:r>
            <a:r>
              <a:rPr lang="sk-SK" b="1" dirty="0" smtClean="0">
                <a:solidFill>
                  <a:srgbClr val="C00000"/>
                </a:solidFill>
              </a:rPr>
              <a:t>vedomosti </a:t>
            </a:r>
            <a:r>
              <a:rPr lang="sk-SK" b="1" dirty="0" smtClean="0">
                <a:solidFill>
                  <a:srgbClr val="FF0000"/>
                </a:solidFill>
              </a:rPr>
              <a:t>                </a:t>
            </a:r>
          </a:p>
          <a:p>
            <a:pPr>
              <a:buNone/>
            </a:pPr>
            <a:r>
              <a:rPr lang="sk-SK" b="1" dirty="0" smtClean="0">
                <a:solidFill>
                  <a:srgbClr val="FF0000"/>
                </a:solidFill>
              </a:rPr>
              <a:t>             skúsenosti </a:t>
            </a:r>
            <a:r>
              <a:rPr lang="sk-SK" b="1" dirty="0" smtClean="0">
                <a:solidFill>
                  <a:srgbClr val="FF0000"/>
                </a:solidFill>
              </a:rPr>
              <a:t>, získanie zamestnania</a:t>
            </a:r>
            <a:endParaRPr lang="sk-SK" b="1" dirty="0" smtClean="0">
              <a:solidFill>
                <a:srgbClr val="FF0000"/>
              </a:solidFill>
            </a:endParaRPr>
          </a:p>
          <a:p>
            <a:pPr>
              <a:buNone/>
            </a:pPr>
            <a:r>
              <a:rPr lang="sk-SK" b="1" dirty="0" smtClean="0">
                <a:solidFill>
                  <a:srgbClr val="0070C0"/>
                </a:solidFill>
              </a:rPr>
              <a:t>       obdobie nezamestnanosti,</a:t>
            </a:r>
          </a:p>
          <a:p>
            <a:pPr>
              <a:buNone/>
            </a:pPr>
            <a:r>
              <a:rPr lang="sk-SK" b="1" dirty="0" smtClean="0">
                <a:solidFill>
                  <a:srgbClr val="7030A0"/>
                </a:solidFill>
              </a:rPr>
              <a:t>rodinný život – vytvorenie rodinného zázemia,</a:t>
            </a:r>
            <a:r>
              <a:rPr lang="sk-SK" b="1" dirty="0" smtClean="0"/>
              <a:t> </a:t>
            </a:r>
          </a:p>
          <a:p>
            <a:pPr>
              <a:buNone/>
            </a:pPr>
            <a:r>
              <a:rPr lang="sk-SK" b="1" dirty="0" smtClean="0">
                <a:solidFill>
                  <a:srgbClr val="FF0000"/>
                </a:solidFill>
              </a:rPr>
              <a:t>     zamestnanie,   </a:t>
            </a:r>
          </a:p>
          <a:p>
            <a:pPr>
              <a:buNone/>
            </a:pPr>
            <a:r>
              <a:rPr lang="sk-SK" b="1" dirty="0" smtClean="0"/>
              <a:t>                   postup v zamestnaní</a:t>
            </a:r>
          </a:p>
          <a:p>
            <a:pPr>
              <a:buNone/>
            </a:pPr>
            <a:r>
              <a:rPr lang="sk-SK" dirty="0" smtClean="0"/>
              <a:t>Udržanie si zamestnania, ukončenie školy....</a:t>
            </a:r>
            <a:endParaRPr lang="sk-SK" dirty="0" smtClean="0"/>
          </a:p>
          <a:p>
            <a:endParaRPr lang="sk-SK" dirty="0" smtClean="0"/>
          </a:p>
          <a:p>
            <a:endParaRPr lang="sk-SK" dirty="0"/>
          </a:p>
        </p:txBody>
      </p:sp>
    </p:spTree>
    <p:extLst>
      <p:ext uri="{BB962C8B-B14F-4D97-AF65-F5344CB8AC3E}">
        <p14:creationId xmlns:p14="http://schemas.microsoft.com/office/powerpoint/2010/main" xmlns="" val="160063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Kariéra</a:t>
            </a:r>
            <a:endParaRPr lang="sk-SK" dirty="0"/>
          </a:p>
        </p:txBody>
      </p:sp>
      <p:sp>
        <p:nvSpPr>
          <p:cNvPr id="3" name="Zástupný symbol obsahu 2"/>
          <p:cNvSpPr>
            <a:spLocks noGrp="1"/>
          </p:cNvSpPr>
          <p:nvPr>
            <p:ph sz="quarter" idx="1"/>
          </p:nvPr>
        </p:nvSpPr>
        <p:spPr/>
        <p:txBody>
          <a:bodyPr>
            <a:normAutofit lnSpcReduction="10000"/>
          </a:bodyPr>
          <a:lstStyle/>
          <a:p>
            <a:r>
              <a:rPr lang="sk-SK" b="1" i="1" dirty="0"/>
              <a:t>Kariéra </a:t>
            </a:r>
            <a:r>
              <a:rPr lang="sk-SK" i="1" dirty="0"/>
              <a:t>je nepretržitý sled kratších či dlhších období, v ktorých  nadobúdame životné a pracovné skúsenosti, vedomosti a zručnosti, </a:t>
            </a:r>
            <a:r>
              <a:rPr lang="sk-SK" i="1" dirty="0">
                <a:solidFill>
                  <a:srgbClr val="FF0000"/>
                </a:solidFill>
              </a:rPr>
              <a:t>hľadáme svoje príležitosti</a:t>
            </a:r>
            <a:r>
              <a:rPr lang="sk-SK" i="1" dirty="0"/>
              <a:t>, realizujeme pracovné činnosti, žijeme v rôznych formálnych a neformálnych skupinách a plníme rôzne sociálne roly v priebehu celého  života. </a:t>
            </a:r>
            <a:r>
              <a:rPr lang="sk-SK" i="1" dirty="0">
                <a:solidFill>
                  <a:srgbClr val="FF0000"/>
                </a:solidFill>
              </a:rPr>
              <a:t>Kariéra nie je chápaná ako šplhanie sa po rebríčku pracovných úspechov a pozícií, ani ako niečo úzko zamerané na pracovné skúsenosti.</a:t>
            </a:r>
            <a:r>
              <a:rPr lang="sk-SK" i="1" dirty="0"/>
              <a:t> </a:t>
            </a:r>
            <a:endParaRPr lang="sk-SK" i="1" dirty="0" smtClean="0"/>
          </a:p>
          <a:p>
            <a:r>
              <a:rPr lang="sk-SK" i="1" dirty="0" smtClean="0"/>
              <a:t>Aj </a:t>
            </a:r>
            <a:r>
              <a:rPr lang="sk-SK" i="1" dirty="0"/>
              <a:t>rodinné a </a:t>
            </a:r>
            <a:r>
              <a:rPr lang="sk-SK" i="1" dirty="0" smtClean="0"/>
              <a:t>voľno časové aktivity, škola  </a:t>
            </a:r>
            <a:r>
              <a:rPr lang="sk-SK" i="1" dirty="0"/>
              <a:t>a obdobia nezamestnanosti sú súčasťou tejto komplexnej životnej cesty človeka.</a:t>
            </a:r>
            <a:endParaRPr lang="sk-SK" dirty="0"/>
          </a:p>
          <a:p>
            <a:pPr marL="0" indent="0">
              <a:buNone/>
            </a:pPr>
            <a:r>
              <a:rPr lang="sk-SK" dirty="0"/>
              <a:t> </a:t>
            </a:r>
          </a:p>
          <a:p>
            <a:endParaRPr lang="sk-SK" dirty="0"/>
          </a:p>
        </p:txBody>
      </p:sp>
    </p:spTree>
    <p:extLst>
      <p:ext uri="{BB962C8B-B14F-4D97-AF65-F5344CB8AC3E}">
        <p14:creationId xmlns:p14="http://schemas.microsoft.com/office/powerpoint/2010/main" xmlns="" val="333295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cap="all" dirty="0"/>
              <a:t>D3: MOJE ZRUČNOSTI (SLOVESÁ</a:t>
            </a:r>
            <a:r>
              <a:rPr lang="sk-SK" cap="all" dirty="0" smtClean="0"/>
              <a:t>)</a:t>
            </a:r>
            <a:endParaRPr lang="sk-SK" dirty="0"/>
          </a:p>
        </p:txBody>
      </p:sp>
      <p:sp>
        <p:nvSpPr>
          <p:cNvPr id="3" name="Zástupný symbol obsahu 2"/>
          <p:cNvSpPr>
            <a:spLocks noGrp="1"/>
          </p:cNvSpPr>
          <p:nvPr>
            <p:ph sz="quarter" idx="1"/>
          </p:nvPr>
        </p:nvSpPr>
        <p:spPr/>
        <p:txBody>
          <a:bodyPr>
            <a:normAutofit lnSpcReduction="10000"/>
          </a:bodyPr>
          <a:lstStyle/>
          <a:p>
            <a:r>
              <a:rPr lang="sk-SK" dirty="0"/>
              <a:t>Rozvoj zručností prebieha v štyroch fázach:</a:t>
            </a:r>
          </a:p>
          <a:p>
            <a:pPr lvl="0"/>
            <a:r>
              <a:rPr lang="sk-SK" dirty="0"/>
              <a:t>Nevedomá </a:t>
            </a:r>
            <a:r>
              <a:rPr lang="sk-SK" dirty="0" err="1"/>
              <a:t>nekompetencia</a:t>
            </a:r>
            <a:r>
              <a:rPr lang="sk-SK" dirty="0"/>
              <a:t> („neviem, že neviem“)</a:t>
            </a:r>
          </a:p>
          <a:p>
            <a:pPr lvl="0"/>
            <a:r>
              <a:rPr lang="sk-SK" dirty="0"/>
              <a:t>Vedomá </a:t>
            </a:r>
            <a:r>
              <a:rPr lang="sk-SK" dirty="0" err="1"/>
              <a:t>nekompetencia</a:t>
            </a:r>
            <a:r>
              <a:rPr lang="sk-SK" dirty="0"/>
              <a:t> („viem, že neviem“)</a:t>
            </a:r>
          </a:p>
          <a:p>
            <a:pPr lvl="0"/>
            <a:r>
              <a:rPr lang="sk-SK" dirty="0"/>
              <a:t>Vedomá kompetencia („viem, že viem“)</a:t>
            </a:r>
          </a:p>
          <a:p>
            <a:pPr lvl="0"/>
            <a:r>
              <a:rPr lang="sk-SK" dirty="0"/>
              <a:t>Nevedomá kompetencia („neviem, že viem“).</a:t>
            </a:r>
          </a:p>
          <a:p>
            <a:r>
              <a:rPr lang="sk-SK" dirty="0" smtClean="0">
                <a:solidFill>
                  <a:srgbClr val="FF0000"/>
                </a:solidFill>
              </a:rPr>
              <a:t>Študenti , alebo aj nezamestnaný človek  sa </a:t>
            </a:r>
            <a:r>
              <a:rPr lang="sk-SK" dirty="0">
                <a:solidFill>
                  <a:srgbClr val="FF0000"/>
                </a:solidFill>
              </a:rPr>
              <a:t>často nachádzajú v štvrtej fáze: vďaka často dlhoročným pracovným skúsenostiam majú reálne zručnosti</a:t>
            </a:r>
            <a:r>
              <a:rPr lang="sk-SK" dirty="0" smtClean="0">
                <a:solidFill>
                  <a:srgbClr val="FF0000"/>
                </a:solidFill>
              </a:rPr>
              <a:t>, alebo študenti sú bez pracovných skúsenosti  ale sú  </a:t>
            </a:r>
            <a:r>
              <a:rPr lang="sk-SK" dirty="0">
                <a:solidFill>
                  <a:srgbClr val="FF0000"/>
                </a:solidFill>
              </a:rPr>
              <a:t>pod vplyvom nezamestnanosti </a:t>
            </a:r>
            <a:r>
              <a:rPr lang="sk-SK" dirty="0" smtClean="0">
                <a:solidFill>
                  <a:srgbClr val="FF0000"/>
                </a:solidFill>
              </a:rPr>
              <a:t>, alebo majú </a:t>
            </a:r>
            <a:r>
              <a:rPr lang="sk-SK" dirty="0">
                <a:solidFill>
                  <a:srgbClr val="FF0000"/>
                </a:solidFill>
              </a:rPr>
              <a:t> </a:t>
            </a:r>
            <a:r>
              <a:rPr lang="sk-SK" dirty="0" smtClean="0">
                <a:solidFill>
                  <a:srgbClr val="FF0000"/>
                </a:solidFill>
              </a:rPr>
              <a:t>znížené </a:t>
            </a:r>
            <a:r>
              <a:rPr lang="sk-SK" dirty="0">
                <a:solidFill>
                  <a:srgbClr val="FF0000"/>
                </a:solidFill>
              </a:rPr>
              <a:t>sebavedomia si ich ale nie sú vedomí </a:t>
            </a:r>
            <a:r>
              <a:rPr lang="sk-SK" dirty="0" smtClean="0">
                <a:solidFill>
                  <a:srgbClr val="FF0000"/>
                </a:solidFill>
              </a:rPr>
              <a:t> (neuvedomujú si ich) a</a:t>
            </a:r>
            <a:r>
              <a:rPr lang="sk-SK" dirty="0">
                <a:solidFill>
                  <a:srgbClr val="FF0000"/>
                </a:solidFill>
              </a:rPr>
              <a:t> nedokážu ich pomenovať. </a:t>
            </a:r>
          </a:p>
          <a:p>
            <a:pPr>
              <a:buNone/>
            </a:pPr>
            <a:endParaRPr lang="sk-SK" dirty="0"/>
          </a:p>
        </p:txBody>
      </p:sp>
    </p:spTree>
    <p:extLst>
      <p:ext uri="{BB962C8B-B14F-4D97-AF65-F5344CB8AC3E}">
        <p14:creationId xmlns:p14="http://schemas.microsoft.com/office/powerpoint/2010/main" xmlns="" val="173386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sz="quarter" idx="1"/>
          </p:nvPr>
        </p:nvSpPr>
        <p:spPr/>
        <p:txBody>
          <a:bodyPr/>
          <a:lstStyle/>
          <a:p>
            <a:r>
              <a:rPr lang="sk-SK" dirty="0" smtClean="0"/>
              <a:t>Čo si myslíte : Aké máte  </a:t>
            </a:r>
            <a:r>
              <a:rPr lang="sk-SK" dirty="0"/>
              <a:t>zručnosti </a:t>
            </a:r>
            <a:r>
              <a:rPr lang="sk-SK" dirty="0" smtClean="0"/>
              <a:t>???? </a:t>
            </a:r>
            <a:r>
              <a:rPr lang="sk-SK" i="1" dirty="0"/>
              <a:t>„Skúste pomenovať aspoň 5 vlastných zručností: </a:t>
            </a:r>
            <a:r>
              <a:rPr lang="sk-SK" i="1" dirty="0">
                <a:solidFill>
                  <a:srgbClr val="FF0000"/>
                </a:solidFill>
              </a:rPr>
              <a:t>Čo viete dobre robiť?</a:t>
            </a:r>
            <a:r>
              <a:rPr lang="sk-SK" dirty="0">
                <a:solidFill>
                  <a:srgbClr val="FF0000"/>
                </a:solidFill>
              </a:rPr>
              <a:t>“</a:t>
            </a:r>
          </a:p>
        </p:txBody>
      </p:sp>
    </p:spTree>
    <p:extLst>
      <p:ext uri="{BB962C8B-B14F-4D97-AF65-F5344CB8AC3E}">
        <p14:creationId xmlns:p14="http://schemas.microsoft.com/office/powerpoint/2010/main" xmlns="" val="168410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sz="quarter" idx="1"/>
          </p:nvPr>
        </p:nvSpPr>
        <p:spPr/>
        <p:txBody>
          <a:bodyPr>
            <a:normAutofit/>
          </a:bodyPr>
          <a:lstStyle/>
          <a:p>
            <a:pPr lvl="0"/>
            <a:r>
              <a:rPr lang="sk-SK" dirty="0" smtClean="0"/>
              <a:t>pracovný </a:t>
            </a:r>
            <a:r>
              <a:rPr lang="sk-SK" dirty="0"/>
              <a:t>materiál – zoznam slovies </a:t>
            </a:r>
            <a:endParaRPr lang="sk-SK" dirty="0" smtClean="0"/>
          </a:p>
          <a:p>
            <a:pPr lvl="0">
              <a:buNone/>
            </a:pPr>
            <a:r>
              <a:rPr lang="sk-SK" dirty="0" smtClean="0"/>
              <a:t> označte </a:t>
            </a:r>
            <a:r>
              <a:rPr lang="sk-SK" dirty="0"/>
              <a:t>všetky zručnosti, ktoré </a:t>
            </a:r>
            <a:r>
              <a:rPr lang="sk-SK" dirty="0" smtClean="0"/>
              <a:t> ste počas </a:t>
            </a:r>
            <a:r>
              <a:rPr lang="sk-SK" dirty="0"/>
              <a:t>svojho života </a:t>
            </a:r>
            <a:r>
              <a:rPr lang="sk-SK" dirty="0" smtClean="0"/>
              <a:t>používal/a </a:t>
            </a:r>
            <a:r>
              <a:rPr lang="sk-SK" dirty="0"/>
              <a:t>– bez obmedzenia množstva.</a:t>
            </a:r>
          </a:p>
          <a:p>
            <a:r>
              <a:rPr lang="sk-SK" dirty="0" smtClean="0"/>
              <a:t>Ktoré </a:t>
            </a:r>
            <a:r>
              <a:rPr lang="sk-SK" dirty="0"/>
              <a:t>zo zakrúžkovaných zručností sú najzaujímavejšie z pohľadu uplatnenia na trhu </a:t>
            </a:r>
            <a:r>
              <a:rPr lang="sk-SK" dirty="0" smtClean="0"/>
              <a:t>práce? Vyberte  </a:t>
            </a:r>
            <a:r>
              <a:rPr lang="sk-SK" dirty="0"/>
              <a:t>z nich niekoľko a </a:t>
            </a:r>
            <a:r>
              <a:rPr lang="sk-SK" dirty="0" err="1" smtClean="0"/>
              <a:t>rozvinte</a:t>
            </a:r>
            <a:r>
              <a:rPr lang="sk-SK" dirty="0" smtClean="0"/>
              <a:t> </a:t>
            </a:r>
            <a:r>
              <a:rPr lang="sk-SK" dirty="0"/>
              <a:t>ich pridaním predmetu a konkrétnej skúsenosti do nasledujúcej tabuľky.</a:t>
            </a:r>
          </a:p>
        </p:txBody>
      </p:sp>
    </p:spTree>
    <p:extLst>
      <p:ext uri="{BB962C8B-B14F-4D97-AF65-F5344CB8AC3E}">
        <p14:creationId xmlns:p14="http://schemas.microsoft.com/office/powerpoint/2010/main" xmlns="" val="242523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288" y="333375"/>
            <a:ext cx="8137525" cy="6335713"/>
          </a:xfrm>
        </p:spPr>
        <p:txBody>
          <a:bodyPr rtlCol="0">
            <a:normAutofit fontScale="90000"/>
          </a:bodyPr>
          <a:lstStyle/>
          <a:p>
            <a:pPr marL="484632" eaLnBrk="1" fontAlgn="auto" hangingPunct="1">
              <a:spcAft>
                <a:spcPts val="0"/>
              </a:spcAft>
              <a:defRPr/>
            </a:pPr>
            <a:r>
              <a:rPr lang="sk-SK" sz="3400" dirty="0" smtClean="0">
                <a:solidFill>
                  <a:srgbClr val="000099"/>
                </a:solidFill>
                <a:latin typeface="Comic Sans MS" pitchFamily="66" charset="0"/>
              </a:rPr>
              <a:t>  Úrad </a:t>
            </a:r>
            <a:r>
              <a:rPr lang="sk-SK" sz="3400" dirty="0">
                <a:solidFill>
                  <a:srgbClr val="000099"/>
                </a:solidFill>
                <a:latin typeface="Comic Sans MS" pitchFamily="66" charset="0"/>
              </a:rPr>
              <a:t>práce </a:t>
            </a:r>
            <a:r>
              <a:rPr lang="sk-SK" sz="3400" dirty="0" smtClean="0">
                <a:solidFill>
                  <a:srgbClr val="000099"/>
                </a:solidFill>
                <a:latin typeface="Comic Sans MS" pitchFamily="66" charset="0"/>
              </a:rPr>
              <a:t>je inštitúcia, ktorá pomáha  </a:t>
            </a:r>
            <a:br>
              <a:rPr lang="sk-SK" sz="3400" dirty="0" smtClean="0">
                <a:solidFill>
                  <a:srgbClr val="000099"/>
                </a:solidFill>
                <a:latin typeface="Comic Sans MS" pitchFamily="66" charset="0"/>
              </a:rPr>
            </a:br>
            <a:r>
              <a:rPr lang="sk-SK" sz="3400" dirty="0">
                <a:solidFill>
                  <a:srgbClr val="000099"/>
                </a:solidFill>
                <a:latin typeface="Comic Sans MS" pitchFamily="66" charset="0"/>
              </a:rPr>
              <a:t> </a:t>
            </a:r>
            <a:r>
              <a:rPr lang="sk-SK" sz="3400" dirty="0" smtClean="0">
                <a:solidFill>
                  <a:srgbClr val="000099"/>
                </a:solidFill>
                <a:latin typeface="Comic Sans MS" pitchFamily="66" charset="0"/>
              </a:rPr>
              <a:t> </a:t>
            </a:r>
            <a:r>
              <a:rPr lang="sk-SK" sz="3100" dirty="0" smtClean="0">
                <a:solidFill>
                  <a:srgbClr val="000099"/>
                </a:solidFill>
                <a:latin typeface="Comic Sans MS" pitchFamily="66" charset="0"/>
              </a:rPr>
              <a:t>  nezamestnaným občanom pri hľadaní  </a:t>
            </a:r>
            <a:br>
              <a:rPr lang="sk-SK" sz="3100" dirty="0" smtClean="0">
                <a:solidFill>
                  <a:srgbClr val="000099"/>
                </a:solidFill>
                <a:latin typeface="Comic Sans MS" pitchFamily="66" charset="0"/>
              </a:rPr>
            </a:br>
            <a:r>
              <a:rPr lang="sk-SK" sz="3100" dirty="0">
                <a:solidFill>
                  <a:srgbClr val="000099"/>
                </a:solidFill>
                <a:latin typeface="Comic Sans MS" pitchFamily="66" charset="0"/>
              </a:rPr>
              <a:t> </a:t>
            </a:r>
            <a:r>
              <a:rPr lang="sk-SK" sz="3100" dirty="0" smtClean="0">
                <a:solidFill>
                  <a:srgbClr val="000099"/>
                </a:solidFill>
                <a:latin typeface="Comic Sans MS" pitchFamily="66" charset="0"/>
              </a:rPr>
              <a:t>    zamestnania, dáva nezamestnaným  </a:t>
            </a:r>
            <a:br>
              <a:rPr lang="sk-SK" sz="3100" dirty="0" smtClean="0">
                <a:solidFill>
                  <a:srgbClr val="000099"/>
                </a:solidFill>
                <a:latin typeface="Comic Sans MS" pitchFamily="66" charset="0"/>
              </a:rPr>
            </a:br>
            <a:r>
              <a:rPr lang="sk-SK" sz="3100" dirty="0">
                <a:solidFill>
                  <a:srgbClr val="000099"/>
                </a:solidFill>
                <a:latin typeface="Comic Sans MS" pitchFamily="66" charset="0"/>
              </a:rPr>
              <a:t> </a:t>
            </a:r>
            <a:r>
              <a:rPr lang="sk-SK" sz="3100" dirty="0" smtClean="0">
                <a:solidFill>
                  <a:srgbClr val="000099"/>
                </a:solidFill>
                <a:latin typeface="Comic Sans MS" pitchFamily="66" charset="0"/>
              </a:rPr>
              <a:t>možnosť vzdelávania, poberania rôznych </a:t>
            </a:r>
            <a:br>
              <a:rPr lang="sk-SK" sz="3100" dirty="0" smtClean="0">
                <a:solidFill>
                  <a:srgbClr val="000099"/>
                </a:solidFill>
                <a:latin typeface="Comic Sans MS" pitchFamily="66" charset="0"/>
              </a:rPr>
            </a:br>
            <a:r>
              <a:rPr lang="sk-SK" sz="3100" dirty="0">
                <a:solidFill>
                  <a:srgbClr val="000099"/>
                </a:solidFill>
                <a:latin typeface="Comic Sans MS" pitchFamily="66" charset="0"/>
              </a:rPr>
              <a:t> </a:t>
            </a:r>
            <a:r>
              <a:rPr lang="sk-SK" sz="3100" dirty="0" smtClean="0">
                <a:solidFill>
                  <a:srgbClr val="000099"/>
                </a:solidFill>
                <a:latin typeface="Comic Sans MS" pitchFamily="66" charset="0"/>
              </a:rPr>
              <a:t> príspevkov a poskytuje im poradenstvo.</a:t>
            </a:r>
            <a:br>
              <a:rPr lang="sk-SK" sz="3100" dirty="0" smtClean="0">
                <a:solidFill>
                  <a:srgbClr val="000099"/>
                </a:solidFill>
                <a:latin typeface="Comic Sans MS" pitchFamily="66" charset="0"/>
              </a:rPr>
            </a:br>
            <a:r>
              <a:rPr lang="sk-SK" sz="3400" dirty="0" smtClean="0">
                <a:solidFill>
                  <a:srgbClr val="000099"/>
                </a:solidFill>
                <a:latin typeface="Comic Sans MS" pitchFamily="66" charset="0"/>
              </a:rPr>
              <a:t/>
            </a:r>
            <a:br>
              <a:rPr lang="sk-SK" sz="3400" dirty="0" smtClean="0">
                <a:solidFill>
                  <a:srgbClr val="000099"/>
                </a:solidFill>
                <a:latin typeface="Comic Sans MS" pitchFamily="66" charset="0"/>
              </a:rPr>
            </a:br>
            <a:r>
              <a:rPr lang="sk-SK" sz="3400" dirty="0" smtClean="0">
                <a:solidFill>
                  <a:srgbClr val="000099"/>
                </a:solidFill>
                <a:latin typeface="Comic Sans MS" pitchFamily="66" charset="0"/>
              </a:rPr>
              <a:t/>
            </a:r>
            <a:br>
              <a:rPr lang="sk-SK" sz="3400" dirty="0" smtClean="0">
                <a:solidFill>
                  <a:srgbClr val="000099"/>
                </a:solidFill>
                <a:latin typeface="Comic Sans MS" pitchFamily="66" charset="0"/>
              </a:rPr>
            </a:br>
            <a:r>
              <a:rPr lang="sk-SK" sz="3400" dirty="0" smtClean="0">
                <a:solidFill>
                  <a:srgbClr val="000099"/>
                </a:solidFill>
                <a:latin typeface="Comic Sans MS" pitchFamily="66" charset="0"/>
              </a:rPr>
              <a:t>   Neslúži však len </a:t>
            </a:r>
            <a:br>
              <a:rPr lang="sk-SK" sz="3400" dirty="0" smtClean="0">
                <a:solidFill>
                  <a:srgbClr val="000099"/>
                </a:solidFill>
                <a:latin typeface="Comic Sans MS" pitchFamily="66" charset="0"/>
              </a:rPr>
            </a:br>
            <a:r>
              <a:rPr lang="sk-SK" sz="3400" dirty="0" smtClean="0">
                <a:solidFill>
                  <a:srgbClr val="000099"/>
                </a:solidFill>
                <a:latin typeface="Comic Sans MS" pitchFamily="66" charset="0"/>
              </a:rPr>
              <a:t> nezamestnaným</a:t>
            </a:r>
            <a:r>
              <a:rPr lang="sk-SK" sz="3400" dirty="0">
                <a:solidFill>
                  <a:srgbClr val="000099"/>
                </a:solidFill>
                <a:latin typeface="Comic Sans MS" pitchFamily="66" charset="0"/>
              </a:rPr>
              <a:t>, ale </a:t>
            </a:r>
            <a:r>
              <a:rPr lang="sk-SK" sz="3400" dirty="0" smtClean="0">
                <a:solidFill>
                  <a:srgbClr val="000099"/>
                </a:solidFill>
                <a:latin typeface="Comic Sans MS" pitchFamily="66" charset="0"/>
              </a:rPr>
              <a:t/>
            </a:r>
            <a:br>
              <a:rPr lang="sk-SK" sz="3400" dirty="0" smtClean="0">
                <a:solidFill>
                  <a:srgbClr val="000099"/>
                </a:solidFill>
                <a:latin typeface="Comic Sans MS" pitchFamily="66" charset="0"/>
              </a:rPr>
            </a:br>
            <a:r>
              <a:rPr lang="sk-SK" sz="3400" dirty="0" smtClean="0">
                <a:solidFill>
                  <a:srgbClr val="000099"/>
                </a:solidFill>
                <a:latin typeface="Comic Sans MS" pitchFamily="66" charset="0"/>
              </a:rPr>
              <a:t>  všetkým </a:t>
            </a:r>
            <a:r>
              <a:rPr lang="sk-SK" sz="3400" dirty="0">
                <a:solidFill>
                  <a:srgbClr val="000099"/>
                </a:solidFill>
                <a:latin typeface="Comic Sans MS" pitchFamily="66" charset="0"/>
              </a:rPr>
              <a:t>občanom, </a:t>
            </a:r>
            <a:r>
              <a:rPr lang="sk-SK" sz="3400" dirty="0" smtClean="0">
                <a:solidFill>
                  <a:srgbClr val="000099"/>
                </a:solidFill>
                <a:latin typeface="Comic Sans MS" pitchFamily="66" charset="0"/>
              </a:rPr>
              <a:t/>
            </a:r>
            <a:br>
              <a:rPr lang="sk-SK" sz="3400" dirty="0" smtClean="0">
                <a:solidFill>
                  <a:srgbClr val="000099"/>
                </a:solidFill>
                <a:latin typeface="Comic Sans MS" pitchFamily="66" charset="0"/>
              </a:rPr>
            </a:br>
            <a:r>
              <a:rPr lang="sk-SK" sz="3400" dirty="0" smtClean="0">
                <a:solidFill>
                  <a:srgbClr val="000099"/>
                </a:solidFill>
                <a:latin typeface="Comic Sans MS" pitchFamily="66" charset="0"/>
              </a:rPr>
              <a:t>teda aj </a:t>
            </a:r>
            <a:r>
              <a:rPr lang="sk-SK" sz="3400" dirty="0">
                <a:solidFill>
                  <a:srgbClr val="000099"/>
                </a:solidFill>
                <a:latin typeface="Comic Sans MS" pitchFamily="66" charset="0"/>
              </a:rPr>
              <a:t>Vám – žiakom.</a:t>
            </a:r>
            <a:r>
              <a:rPr lang="sk-SK" sz="3400" dirty="0">
                <a:solidFill>
                  <a:srgbClr val="FFFF66"/>
                </a:solidFill>
              </a:rPr>
              <a:t/>
            </a:r>
            <a:br>
              <a:rPr lang="sk-SK" sz="3400" dirty="0">
                <a:solidFill>
                  <a:srgbClr val="FFFF66"/>
                </a:solidFill>
              </a:rPr>
            </a:br>
            <a:endParaRPr lang="sk-SK" sz="3400" dirty="0">
              <a:solidFill>
                <a:schemeClr val="accent1">
                  <a:tint val="83000"/>
                  <a:satMod val="150000"/>
                </a:schemeClr>
              </a:solidFill>
            </a:endParaRPr>
          </a:p>
        </p:txBody>
      </p:sp>
      <p:pic>
        <p:nvPicPr>
          <p:cNvPr id="77827" name="Picture 2" descr="C:\Documents and Settings\spt\Desktop\gifs\Kids.png"/>
          <p:cNvPicPr>
            <a:picLocks noChangeAspect="1" noChangeArrowheads="1"/>
          </p:cNvPicPr>
          <p:nvPr/>
        </p:nvPicPr>
        <p:blipFill>
          <a:blip r:embed="rId3" cstate="print"/>
          <a:srcRect/>
          <a:stretch>
            <a:fillRect/>
          </a:stretch>
        </p:blipFill>
        <p:spPr bwMode="auto">
          <a:xfrm>
            <a:off x="4859338" y="2781300"/>
            <a:ext cx="4079875" cy="40767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77827"/>
                                        </p:tgtEl>
                                        <p:attrNameLst>
                                          <p:attrName>style.visibility</p:attrName>
                                        </p:attrNameLst>
                                      </p:cBhvr>
                                      <p:to>
                                        <p:strVal val="visible"/>
                                      </p:to>
                                    </p:set>
                                    <p:anim calcmode="lin" valueType="num">
                                      <p:cBhvr>
                                        <p:cTn id="11" dur="2000" fill="hold"/>
                                        <p:tgtEl>
                                          <p:spTgt spid="77827"/>
                                        </p:tgtEl>
                                        <p:attrNameLst>
                                          <p:attrName>ppt_w</p:attrName>
                                        </p:attrNameLst>
                                      </p:cBhvr>
                                      <p:tavLst>
                                        <p:tav tm="0">
                                          <p:val>
                                            <p:fltVal val="0"/>
                                          </p:val>
                                        </p:tav>
                                        <p:tav tm="100000">
                                          <p:val>
                                            <p:strVal val="#ppt_w"/>
                                          </p:val>
                                        </p:tav>
                                      </p:tavLst>
                                    </p:anim>
                                    <p:anim calcmode="lin" valueType="num">
                                      <p:cBhvr>
                                        <p:cTn id="12" dur="2000" fill="hold"/>
                                        <p:tgtEl>
                                          <p:spTgt spid="77827"/>
                                        </p:tgtEl>
                                        <p:attrNameLst>
                                          <p:attrName>ppt_h</p:attrName>
                                        </p:attrNameLst>
                                      </p:cBhvr>
                                      <p:tavLst>
                                        <p:tav tm="0">
                                          <p:val>
                                            <p:fltVal val="0"/>
                                          </p:val>
                                        </p:tav>
                                        <p:tav tm="100000">
                                          <p:val>
                                            <p:strVal val="#ppt_h"/>
                                          </p:val>
                                        </p:tav>
                                      </p:tavLst>
                                    </p:anim>
                                    <p:anim calcmode="lin" valueType="num">
                                      <p:cBhvr>
                                        <p:cTn id="13" dur="2000" fill="hold"/>
                                        <p:tgtEl>
                                          <p:spTgt spid="77827"/>
                                        </p:tgtEl>
                                        <p:attrNameLst>
                                          <p:attrName>style.rotation</p:attrName>
                                        </p:attrNameLst>
                                      </p:cBhvr>
                                      <p:tavLst>
                                        <p:tav tm="0">
                                          <p:val>
                                            <p:fltVal val="90"/>
                                          </p:val>
                                        </p:tav>
                                        <p:tav tm="100000">
                                          <p:val>
                                            <p:fltVal val="0"/>
                                          </p:val>
                                        </p:tav>
                                      </p:tavLst>
                                    </p:anim>
                                    <p:animEffect transition="in" filter="fade">
                                      <p:cBhvr>
                                        <p:cTn id="14" dur="20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ok 1"/>
          <p:cNvPicPr/>
          <p:nvPr/>
        </p:nvPicPr>
        <p:blipFill>
          <a:blip r:embed="rId2" cstate="print"/>
          <a:stretch>
            <a:fillRect/>
          </a:stretch>
        </p:blipFill>
        <p:spPr>
          <a:xfrm>
            <a:off x="755576" y="188640"/>
            <a:ext cx="6802829" cy="6264696"/>
          </a:xfrm>
          <a:prstGeom prst="rect">
            <a:avLst/>
          </a:prstGeom>
        </p:spPr>
      </p:pic>
    </p:spTree>
    <p:extLst>
      <p:ext uri="{BB962C8B-B14F-4D97-AF65-F5344CB8AC3E}">
        <p14:creationId xmlns:p14="http://schemas.microsoft.com/office/powerpoint/2010/main" xmlns="" val="225475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Diskutujeme</a:t>
            </a:r>
            <a:endParaRPr lang="sk-SK" dirty="0"/>
          </a:p>
        </p:txBody>
      </p:sp>
      <p:sp>
        <p:nvSpPr>
          <p:cNvPr id="3" name="Zástupný symbol obsahu 2"/>
          <p:cNvSpPr>
            <a:spLocks noGrp="1"/>
          </p:cNvSpPr>
          <p:nvPr>
            <p:ph sz="quarter" idx="1"/>
          </p:nvPr>
        </p:nvSpPr>
        <p:spPr/>
        <p:txBody>
          <a:bodyPr/>
          <a:lstStyle/>
          <a:p>
            <a:r>
              <a:rPr lang="sk-SK" dirty="0" smtClean="0"/>
              <a:t>ktoré zo zakrúžkovaných zručností sú najzaujímavejšie z pohľadu Vášho  uplatnenia na trhu práce, </a:t>
            </a:r>
          </a:p>
          <a:p>
            <a:r>
              <a:rPr lang="sk-SK" dirty="0" smtClean="0"/>
              <a:t>vyberte z nich niekoľko a rozviňte ich  pridaním predmetu a konkrétnej skúsenosti do nasledujúcej tabuľky.</a:t>
            </a:r>
          </a:p>
          <a:p>
            <a:pPr>
              <a:buNone/>
            </a:pPr>
            <a:r>
              <a:rPr lang="sk-SK" dirty="0" smtClean="0"/>
              <a:t>Vypíšte si 5 pre Vás najdôležitejších </a:t>
            </a:r>
            <a:endParaRPr lang="sk-SK" dirty="0"/>
          </a:p>
        </p:txBody>
      </p:sp>
    </p:spTree>
    <p:extLst>
      <p:ext uri="{BB962C8B-B14F-4D97-AF65-F5344CB8AC3E}">
        <p14:creationId xmlns:p14="http://schemas.microsoft.com/office/powerpoint/2010/main" xmlns="" val="676531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11560" y="274638"/>
            <a:ext cx="7313240" cy="634082"/>
          </a:xfrm>
        </p:spPr>
        <p:txBody>
          <a:bodyPr>
            <a:normAutofit/>
          </a:bodyPr>
          <a:lstStyle/>
          <a:p>
            <a:r>
              <a:rPr lang="sk-SK" sz="2800" dirty="0" smtClean="0">
                <a:solidFill>
                  <a:srgbClr val="FF0000"/>
                </a:solidFill>
              </a:rPr>
              <a:t>Moje zručnosti- aký som profesijný typ</a:t>
            </a:r>
            <a:endParaRPr lang="sk-SK" sz="2800" dirty="0">
              <a:solidFill>
                <a:srgbClr val="FF0000"/>
              </a:solidFill>
            </a:endParaRPr>
          </a:p>
        </p:txBody>
      </p:sp>
      <p:sp>
        <p:nvSpPr>
          <p:cNvPr id="3" name="Zástupný symbol obsahu 2"/>
          <p:cNvSpPr>
            <a:spLocks noGrp="1"/>
          </p:cNvSpPr>
          <p:nvPr>
            <p:ph sz="quarter" idx="1"/>
          </p:nvPr>
        </p:nvSpPr>
        <p:spPr>
          <a:xfrm>
            <a:off x="457200" y="1196752"/>
            <a:ext cx="8229600" cy="5328592"/>
          </a:xfrm>
        </p:spPr>
        <p:txBody>
          <a:bodyPr>
            <a:normAutofit fontScale="85000" lnSpcReduction="20000"/>
          </a:bodyPr>
          <a:lstStyle/>
          <a:p>
            <a:r>
              <a:rPr lang="sk-SK" dirty="0" smtClean="0"/>
              <a:t>Poznáme </a:t>
            </a:r>
            <a:r>
              <a:rPr lang="sk-SK" dirty="0" smtClean="0">
                <a:solidFill>
                  <a:srgbClr val="FF0000"/>
                </a:solidFill>
              </a:rPr>
              <a:t>šesť </a:t>
            </a:r>
            <a:r>
              <a:rPr lang="sk-SK" dirty="0">
                <a:solidFill>
                  <a:srgbClr val="FF0000"/>
                </a:solidFill>
              </a:rPr>
              <a:t>základných profesijných tém</a:t>
            </a:r>
            <a:r>
              <a:rPr lang="sk-SK" dirty="0"/>
              <a:t>, ktoré vyznačujú v prvom rade typ profesijného prostredia, ku ktorému môže byť každý človek viac alebo menej </a:t>
            </a:r>
            <a:r>
              <a:rPr lang="sk-SK" dirty="0" err="1" smtClean="0"/>
              <a:t>priťahovaný-inklinuje</a:t>
            </a:r>
            <a:r>
              <a:rPr lang="sk-SK" dirty="0" smtClean="0"/>
              <a:t>.</a:t>
            </a:r>
          </a:p>
          <a:p>
            <a:r>
              <a:rPr lang="sk-SK" u="sng" dirty="0" smtClean="0"/>
              <a:t>Pracovné </a:t>
            </a:r>
            <a:r>
              <a:rPr lang="sk-SK" u="sng" dirty="0"/>
              <a:t>prostredia </a:t>
            </a:r>
            <a:r>
              <a:rPr lang="sk-SK" dirty="0"/>
              <a:t>je možné roztriediť do rovnakých kategórií, podľa toho, aké schopnosti, charakteristiky, postoje, záujmy, hodnoty sú v nich uprednostňované a presadzované. </a:t>
            </a:r>
            <a:endParaRPr lang="sk-SK" dirty="0" smtClean="0"/>
          </a:p>
          <a:p>
            <a:r>
              <a:rPr lang="sk-SK" dirty="0" smtClean="0"/>
              <a:t>existujú </a:t>
            </a:r>
            <a:r>
              <a:rPr lang="sk-SK" dirty="0"/>
              <a:t>profesijné prostredia, </a:t>
            </a:r>
            <a:r>
              <a:rPr lang="sk-SK" dirty="0" smtClean="0"/>
              <a:t> a väčšina ľudí sa dá  </a:t>
            </a:r>
            <a:r>
              <a:rPr lang="sk-SK" dirty="0">
                <a:solidFill>
                  <a:srgbClr val="FF0000"/>
                </a:solidFill>
              </a:rPr>
              <a:t>klasifikovať do šiestich</a:t>
            </a:r>
            <a:r>
              <a:rPr lang="sk-SK" dirty="0"/>
              <a:t> základných typov. </a:t>
            </a:r>
            <a:endParaRPr lang="sk-SK" dirty="0" smtClean="0"/>
          </a:p>
          <a:p>
            <a:pPr marL="0" indent="0">
              <a:buNone/>
            </a:pPr>
            <a:r>
              <a:rPr lang="sk-SK" dirty="0" smtClean="0"/>
              <a:t>Tieto </a:t>
            </a:r>
            <a:r>
              <a:rPr lang="sk-SK" dirty="0"/>
              <a:t>typy sa medzi sebou líšia svojimi osobnostnými črtami, záujmami,  hodnotami, postojmi atď. </a:t>
            </a:r>
            <a:endParaRPr lang="sk-SK" dirty="0" smtClean="0"/>
          </a:p>
          <a:p>
            <a:pPr marL="0" indent="0">
              <a:buNone/>
            </a:pPr>
            <a:r>
              <a:rPr lang="sk-SK" dirty="0" smtClean="0">
                <a:solidFill>
                  <a:srgbClr val="FF0000"/>
                </a:solidFill>
              </a:rPr>
              <a:t>Ľudia </a:t>
            </a:r>
            <a:r>
              <a:rPr lang="sk-SK" dirty="0">
                <a:solidFill>
                  <a:srgbClr val="FF0000"/>
                </a:solidFill>
              </a:rPr>
              <a:t>majú prirodzenú tendenciu vyhľadávať prostredie, ktoré im umožňuje vyjadriť a naplniť ich schopnosti, charakteristiky a záujmy a </a:t>
            </a:r>
            <a:r>
              <a:rPr lang="sk-SK" dirty="0">
                <a:solidFill>
                  <a:srgbClr val="00B050"/>
                </a:solidFill>
              </a:rPr>
              <a:t>kariérne rozhodovanie </a:t>
            </a:r>
            <a:r>
              <a:rPr lang="sk-SK" dirty="0">
                <a:solidFill>
                  <a:srgbClr val="FF0000"/>
                </a:solidFill>
              </a:rPr>
              <a:t>je podmienené vyhľadávaním tejto zhody. </a:t>
            </a:r>
            <a:endParaRPr lang="sk-SK" dirty="0" smtClean="0">
              <a:solidFill>
                <a:srgbClr val="FF0000"/>
              </a:solidFill>
            </a:endParaRPr>
          </a:p>
          <a:p>
            <a:pPr marL="0" indent="0">
              <a:buNone/>
            </a:pPr>
            <a:endParaRPr lang="sk-SK" dirty="0"/>
          </a:p>
          <a:p>
            <a:pPr marL="0" indent="0">
              <a:buNone/>
            </a:pPr>
            <a:r>
              <a:rPr lang="sk-SK" b="1" dirty="0" smtClean="0">
                <a:solidFill>
                  <a:srgbClr val="FF0000"/>
                </a:solidFill>
              </a:rPr>
              <a:t> </a:t>
            </a:r>
            <a:r>
              <a:rPr lang="sk-SK" b="1" u="sng" dirty="0">
                <a:solidFill>
                  <a:srgbClr val="FF0000"/>
                </a:solidFill>
              </a:rPr>
              <a:t>Každý človek je väčšinou charakterizovaný troma dominantnými typmi, ktoré mu najviac korešpondujú (označený je troma prvými písmenkami každého typu</a:t>
            </a:r>
            <a:r>
              <a:rPr lang="sk-SK" b="1" dirty="0" smtClean="0">
                <a:solidFill>
                  <a:srgbClr val="FF0000"/>
                </a:solidFill>
              </a:rPr>
              <a:t>,</a:t>
            </a:r>
            <a:endParaRPr lang="sk-SK" b="1" dirty="0">
              <a:solidFill>
                <a:srgbClr val="FF0000"/>
              </a:solidFill>
            </a:endParaRPr>
          </a:p>
        </p:txBody>
      </p:sp>
    </p:spTree>
    <p:extLst>
      <p:ext uri="{BB962C8B-B14F-4D97-AF65-F5344CB8AC3E}">
        <p14:creationId xmlns:p14="http://schemas.microsoft.com/office/powerpoint/2010/main" xmlns="" val="205640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a:t>PRAKTICKO-TECHNICKÝ TYP (R)</a:t>
            </a:r>
            <a:br>
              <a:rPr lang="sk-SK" dirty="0"/>
            </a:br>
            <a:endParaRPr lang="sk-SK" dirty="0"/>
          </a:p>
        </p:txBody>
      </p:sp>
      <p:sp>
        <p:nvSpPr>
          <p:cNvPr id="3" name="Zástupný symbol obsahu 2"/>
          <p:cNvSpPr>
            <a:spLocks noGrp="1"/>
          </p:cNvSpPr>
          <p:nvPr>
            <p:ph sz="quarter" idx="1"/>
          </p:nvPr>
        </p:nvSpPr>
        <p:spPr>
          <a:xfrm>
            <a:off x="457200" y="1052736"/>
            <a:ext cx="8229600" cy="5073427"/>
          </a:xfrm>
        </p:spPr>
        <p:txBody>
          <a:bodyPr>
            <a:normAutofit/>
          </a:bodyPr>
          <a:lstStyle/>
          <a:p>
            <a:r>
              <a:rPr lang="sk-SK" dirty="0" smtClean="0"/>
              <a:t>Všetku </a:t>
            </a:r>
            <a:r>
              <a:rPr lang="sk-SK" dirty="0"/>
              <a:t>prácu zameriava na konkrétnu okolitú realitu. Vyznačuje sa jednoduchosťou, praktickosťou, prirodzeným postojom. Motivujú ho najmä hmatateľné výsledky práce a konkrétne gestá. </a:t>
            </a:r>
            <a:endParaRPr lang="sk-SK" dirty="0" smtClean="0"/>
          </a:p>
          <a:p>
            <a:r>
              <a:rPr lang="sk-SK" dirty="0" smtClean="0"/>
              <a:t>Jeho </a:t>
            </a:r>
            <a:r>
              <a:rPr lang="sk-SK" dirty="0"/>
              <a:t>práca často vyžaduje manuálnu zručnosť a technický talent. </a:t>
            </a:r>
            <a:endParaRPr lang="sk-SK" dirty="0" smtClean="0"/>
          </a:p>
          <a:p>
            <a:r>
              <a:rPr lang="sk-SK" dirty="0" smtClean="0"/>
              <a:t>V </a:t>
            </a:r>
            <a:r>
              <a:rPr lang="sk-SK" dirty="0"/>
              <a:t>jeho prostredí dominuje používanie strojov a nástrojov, dôležitá je fyzická vytrvalosť a/alebo manuálna zručnosť</a:t>
            </a:r>
          </a:p>
        </p:txBody>
      </p:sp>
    </p:spTree>
    <p:extLst>
      <p:ext uri="{BB962C8B-B14F-4D97-AF65-F5344CB8AC3E}">
        <p14:creationId xmlns:p14="http://schemas.microsoft.com/office/powerpoint/2010/main" xmlns="" val="14041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a:t>INTELEKTUÁLNO-</a:t>
            </a:r>
            <a:r>
              <a:rPr lang="sk-SK" sz="3600" dirty="0"/>
              <a:t>VÝSKUMNÝ TYP (I) </a:t>
            </a:r>
            <a:br>
              <a:rPr lang="sk-SK" sz="3600" dirty="0"/>
            </a:br>
            <a:endParaRPr lang="sk-SK" sz="3600" dirty="0"/>
          </a:p>
        </p:txBody>
      </p:sp>
      <p:sp>
        <p:nvSpPr>
          <p:cNvPr id="3" name="Zástupný symbol obsahu 2"/>
          <p:cNvSpPr>
            <a:spLocks noGrp="1"/>
          </p:cNvSpPr>
          <p:nvPr>
            <p:ph sz="quarter" idx="1"/>
          </p:nvPr>
        </p:nvSpPr>
        <p:spPr>
          <a:xfrm>
            <a:off x="457200" y="836712"/>
            <a:ext cx="8229600" cy="5289451"/>
          </a:xfrm>
        </p:spPr>
        <p:txBody>
          <a:bodyPr>
            <a:normAutofit fontScale="92500"/>
          </a:bodyPr>
          <a:lstStyle/>
          <a:p>
            <a:r>
              <a:rPr lang="sk-SK" dirty="0" smtClean="0"/>
              <a:t>Charakterizuje </a:t>
            </a:r>
            <a:r>
              <a:rPr lang="sk-SK" dirty="0"/>
              <a:t>ho chuť pre štúdium, poznanie a skúmanie, ktoré vo všeobecnosti preferuje pred samotnou činnosťou. Priťahuje ho bádavá práca, ktorá vyžaduje koncentrované pozorovanie a presnú analýzu javov alebo situácií. Rád pozoruje a experimentuje, aby porozumel javom, ktoré ho obklopujú - či už fyzickým, biologickým alebo kultúrnym. Človek tohto typu je často vzdelaný a má široké záujmy. Rád sa učí nové veci a rieši problémy. Vo svojej práci potrebuje intelektuálnu stimuláciu. Rád sa hrá s nápadmi a myšlienkami. Má tendenciu strániť sa verejného života, pretože nie je primárne motivovaný medziľudskými vzťahmi ani vedením druhých. Cení si predovšetkým poznanie a vedu. Je logický, pokojný, racionálny, štruktúrovaný, kritický, objektívny, triezvy, zvedavý, pochybovačný</a:t>
            </a:r>
          </a:p>
        </p:txBody>
      </p:sp>
    </p:spTree>
    <p:extLst>
      <p:ext uri="{BB962C8B-B14F-4D97-AF65-F5344CB8AC3E}">
        <p14:creationId xmlns:p14="http://schemas.microsoft.com/office/powerpoint/2010/main" xmlns="" val="194783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a:t>UMELECKO-JAZYKOVÝ TYP (A)</a:t>
            </a:r>
            <a:br>
              <a:rPr lang="sk-SK" dirty="0"/>
            </a:br>
            <a:endParaRPr lang="sk-SK" dirty="0"/>
          </a:p>
        </p:txBody>
      </p:sp>
      <p:sp>
        <p:nvSpPr>
          <p:cNvPr id="3" name="Zástupný symbol obsahu 2"/>
          <p:cNvSpPr>
            <a:spLocks noGrp="1"/>
          </p:cNvSpPr>
          <p:nvPr>
            <p:ph sz="quarter" idx="1"/>
          </p:nvPr>
        </p:nvSpPr>
        <p:spPr>
          <a:xfrm>
            <a:off x="457200" y="908720"/>
            <a:ext cx="8229600" cy="5217443"/>
          </a:xfrm>
        </p:spPr>
        <p:txBody>
          <a:bodyPr>
            <a:normAutofit fontScale="92500"/>
          </a:bodyPr>
          <a:lstStyle/>
          <a:p>
            <a:r>
              <a:rPr lang="sk-SK" dirty="0" smtClean="0"/>
              <a:t>Je </a:t>
            </a:r>
            <a:r>
              <a:rPr lang="sk-SK" dirty="0"/>
              <a:t>opakom administratívneho typu. Na rozdiel od plánovitej činnosti, umelecká činnosť nepozná dopredu výsledok. Umelecký typ chce v prvom rade vyjadriť svoje myšlienky, túžby a pocity prostredníctvom reči, písania, hudby, maľovania, divadla, atď.  Cíti istú averziu k príliš systematickým a monotónnym úlohám, pretože tam, kde je všetko dopredu nalinkované, kde dominujú procedúry, tam nie je priestor pre tvorivosť. To je dôvod, prečo sa zvyčajne vyhýba príliš štruktúrovaným situáciám, kde sú pokyny príliš špecifické a jasné. Vyhľadáva riešenia v prvom rade sám v sebe tým, že sa spolieha na svoje emócie a intuíciu. Umelecko-jazykový typ je často expresívny, emocionálny, idealistický, originálny, impulzívny, nápaditý, nezávislý, slobodný, intuitívny, trochu chaotický a nekonformný</a:t>
            </a:r>
          </a:p>
        </p:txBody>
      </p:sp>
    </p:spTree>
    <p:extLst>
      <p:ext uri="{BB962C8B-B14F-4D97-AF65-F5344CB8AC3E}">
        <p14:creationId xmlns:p14="http://schemas.microsoft.com/office/powerpoint/2010/main" xmlns="" val="314896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a:t>SOCIÁLNY TYP (S) </a:t>
            </a:r>
            <a:br>
              <a:rPr lang="sk-SK" dirty="0"/>
            </a:br>
            <a:endParaRPr lang="sk-SK" dirty="0"/>
          </a:p>
        </p:txBody>
      </p:sp>
      <p:sp>
        <p:nvSpPr>
          <p:cNvPr id="3" name="Zástupný symbol obsahu 2"/>
          <p:cNvSpPr>
            <a:spLocks noGrp="1"/>
          </p:cNvSpPr>
          <p:nvPr>
            <p:ph sz="quarter" idx="1"/>
          </p:nvPr>
        </p:nvSpPr>
        <p:spPr>
          <a:xfrm>
            <a:off x="457200" y="980728"/>
            <a:ext cx="8229600" cy="5145435"/>
          </a:xfrm>
        </p:spPr>
        <p:txBody>
          <a:bodyPr>
            <a:normAutofit lnSpcReduction="10000"/>
          </a:bodyPr>
          <a:lstStyle/>
          <a:p>
            <a:r>
              <a:rPr lang="sk-SK" dirty="0" smtClean="0"/>
              <a:t>Je </a:t>
            </a:r>
            <a:r>
              <a:rPr lang="sk-SK" dirty="0"/>
              <a:t>najviac vzdialený prakticko-technickému typu. Jeho prostredie je založené na komunikácii, vzťahoch a porozumení druhých. Kvalita kontaktov a emocionálne aspekty sú pre neho významnými faktormi spokojnosti. Väčšinou ľahko nadväzuje kontakty s ostatnými, zameriava sa primárne na pomoc, vzdelávanie a rozvoj druhých, informovanie, liečenie, poradenstvo... Priťahujú ho sociálne, psychologické alebo emocionálne problémy. Je často lídrom a populárnou osobou v skupine, potrebuje byť v strede aktivít. Málo ho priťahuje manuálna, technická a administratívna činnosť. Možno ho charakterizovať ako prijímajúceho, pozorného k ostatným, sympatického, starostlivého, družného, komunikatívneho...</a:t>
            </a:r>
          </a:p>
          <a:p>
            <a:endParaRPr lang="sk-SK" dirty="0"/>
          </a:p>
        </p:txBody>
      </p:sp>
    </p:spTree>
    <p:extLst>
      <p:ext uri="{BB962C8B-B14F-4D97-AF65-F5344CB8AC3E}">
        <p14:creationId xmlns:p14="http://schemas.microsoft.com/office/powerpoint/2010/main" xmlns="" val="4101357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PODNIKATEĽSKÝ TYP (E</a:t>
            </a:r>
          </a:p>
        </p:txBody>
      </p:sp>
      <p:sp>
        <p:nvSpPr>
          <p:cNvPr id="3" name="Zástupný symbol obsahu 2"/>
          <p:cNvSpPr>
            <a:spLocks noGrp="1"/>
          </p:cNvSpPr>
          <p:nvPr>
            <p:ph sz="quarter" idx="1"/>
          </p:nvPr>
        </p:nvSpPr>
        <p:spPr>
          <a:xfrm>
            <a:off x="457200" y="1268760"/>
            <a:ext cx="8229600" cy="4857403"/>
          </a:xfrm>
        </p:spPr>
        <p:txBody>
          <a:bodyPr>
            <a:normAutofit lnSpcReduction="10000"/>
          </a:bodyPr>
          <a:lstStyle/>
          <a:p>
            <a:r>
              <a:rPr lang="sk-SK" dirty="0" smtClean="0"/>
              <a:t>Podnikateľský </a:t>
            </a:r>
            <a:r>
              <a:rPr lang="sk-SK" dirty="0"/>
              <a:t>typ síce vyhľadáva kontakty s druhými, je to skôr pre to, aby ich viedol alebo riadil, viac než pre to, že by mal potrebu im pomáhať. Je to človek dobyvačný, ktorý rád ovplyvňuje druhých vďaka svojej schopnosti presviedčať a svojím  zmyslom pre organizáciu. Rád „predáva“ svoje myšlienky rovnako ako výsledky vlastnej práce. Je rád vždy tam, kde je moc, peniaze  prestíž. Vie využiť všetky situácie k tomu, aby sa priblížil smerom k svojim vlastným cieľom. Jeho pracovné prostredie je stresujúce a veľmi súťaživé. Často sa charakterizuje ako presvedčený, ctižiadostivý, odvážny, energický, dominantný, zodpovedný, nezávislý, presvedčivý, sebavedomý, so silnou túžbou uspieť.</a:t>
            </a:r>
          </a:p>
          <a:p>
            <a:endParaRPr lang="sk-SK" dirty="0"/>
          </a:p>
        </p:txBody>
      </p:sp>
    </p:spTree>
    <p:extLst>
      <p:ext uri="{BB962C8B-B14F-4D97-AF65-F5344CB8AC3E}">
        <p14:creationId xmlns:p14="http://schemas.microsoft.com/office/powerpoint/2010/main" xmlns="" val="3864644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a:t>ADMINISTRATÍVNY TYP (C) </a:t>
            </a:r>
            <a:br>
              <a:rPr lang="sk-SK" dirty="0"/>
            </a:br>
            <a:endParaRPr lang="sk-SK" dirty="0"/>
          </a:p>
        </p:txBody>
      </p:sp>
      <p:sp>
        <p:nvSpPr>
          <p:cNvPr id="3" name="Zástupný symbol obsahu 2"/>
          <p:cNvSpPr>
            <a:spLocks noGrp="1"/>
          </p:cNvSpPr>
          <p:nvPr>
            <p:ph sz="quarter" idx="1"/>
          </p:nvPr>
        </p:nvSpPr>
        <p:spPr/>
        <p:txBody>
          <a:bodyPr>
            <a:normAutofit/>
          </a:bodyPr>
          <a:lstStyle/>
          <a:p>
            <a:r>
              <a:rPr lang="sk-SK" dirty="0" smtClean="0"/>
              <a:t>Administratívny </a:t>
            </a:r>
            <a:r>
              <a:rPr lang="sk-SK" dirty="0"/>
              <a:t>typ je charakterizovaný rešpektovaním daných pravidiel. Charakterizuje ho presnosť, spoľahlivosť a rýchlosť pri vykonávaní činností. Rád usporadúva a organizuje dáta alebo veci. Je výborný realizátor, ktorého charakterizuje systematickosť a metodickosť. Môže sa uplatniť v oblastiach ako je účtovníctvo, financie, kancelárske práce, atď.  Odmieta približnosť. Môže byť popisovaný ako opatrný, metodický, presný, prísny, lojálny, spoľahlivý, svedomitý, pracovitý, efektívny, niekedy rigidný, konzervatívny ...</a:t>
            </a:r>
          </a:p>
          <a:p>
            <a:endParaRPr lang="sk-SK" dirty="0"/>
          </a:p>
        </p:txBody>
      </p:sp>
    </p:spTree>
    <p:extLst>
      <p:ext uri="{BB962C8B-B14F-4D97-AF65-F5344CB8AC3E}">
        <p14:creationId xmlns:p14="http://schemas.microsoft.com/office/powerpoint/2010/main" xmlns="" val="127911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a:spLocks noChangeArrowheads="1"/>
          </p:cNvSpPr>
          <p:nvPr/>
        </p:nvSpPr>
        <p:spPr bwMode="auto">
          <a:xfrm>
            <a:off x="1907704" y="548680"/>
            <a:ext cx="4619625" cy="4067175"/>
          </a:xfrm>
          <a:prstGeom prst="hexagon">
            <a:avLst>
              <a:gd name="adj" fmla="val 24994"/>
              <a:gd name="vf" fmla="val 115470"/>
            </a:avLst>
          </a:prstGeom>
          <a:noFill/>
          <a:ln w="19050">
            <a:solidFill>
              <a:srgbClr val="1F4D78"/>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3" name="Text Box 2"/>
          <p:cNvSpPr txBox="1">
            <a:spLocks noChangeArrowheads="1"/>
          </p:cNvSpPr>
          <p:nvPr/>
        </p:nvSpPr>
        <p:spPr bwMode="auto">
          <a:xfrm>
            <a:off x="5004048" y="692696"/>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R</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 Box 3"/>
          <p:cNvSpPr txBox="1">
            <a:spLocks noChangeArrowheads="1"/>
          </p:cNvSpPr>
          <p:nvPr/>
        </p:nvSpPr>
        <p:spPr bwMode="auto">
          <a:xfrm>
            <a:off x="6012160" y="2348880"/>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I</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4"/>
          <p:cNvSpPr txBox="1">
            <a:spLocks noChangeArrowheads="1"/>
          </p:cNvSpPr>
          <p:nvPr/>
        </p:nvSpPr>
        <p:spPr bwMode="auto">
          <a:xfrm>
            <a:off x="5004048" y="4077072"/>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A</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 Box 2"/>
          <p:cNvSpPr txBox="1">
            <a:spLocks noChangeArrowheads="1"/>
          </p:cNvSpPr>
          <p:nvPr/>
        </p:nvSpPr>
        <p:spPr bwMode="auto">
          <a:xfrm>
            <a:off x="2987824" y="692696"/>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C</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6"/>
          <p:cNvSpPr txBox="1">
            <a:spLocks noChangeArrowheads="1"/>
          </p:cNvSpPr>
          <p:nvPr/>
        </p:nvSpPr>
        <p:spPr bwMode="auto">
          <a:xfrm>
            <a:off x="2051720" y="2420888"/>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E</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5"/>
          <p:cNvSpPr txBox="1">
            <a:spLocks noChangeArrowheads="1"/>
          </p:cNvSpPr>
          <p:nvPr/>
        </p:nvSpPr>
        <p:spPr bwMode="auto">
          <a:xfrm>
            <a:off x="2987824" y="4077072"/>
            <a:ext cx="409575"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2200" b="0" i="0" u="none" strike="noStrike" cap="none" normalizeH="0" baseline="0" dirty="0" smtClean="0">
                <a:ln>
                  <a:noFill/>
                </a:ln>
                <a:solidFill>
                  <a:srgbClr val="404040"/>
                </a:solidFill>
                <a:effectLst/>
                <a:latin typeface="Arial" pitchFamily="34" charset="0"/>
                <a:ea typeface="Times New Roman" pitchFamily="18" charset="0"/>
                <a:cs typeface="Times New Roman" pitchFamily="18" charset="0"/>
              </a:rPr>
              <a:t>S</a:t>
            </a:r>
            <a:endParaRPr kumimoji="0" lang="sk-SK"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9847" y="-108102"/>
            <a:ext cx="5724644" cy="907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600" b="0" i="0" u="none" strike="noStrike" cap="none" normalizeH="0" baseline="0" dirty="0" smtClean="0">
                <a:ln>
                  <a:noFill/>
                </a:ln>
                <a:solidFill>
                  <a:srgbClr val="1F4E79"/>
                </a:solidFill>
                <a:effectLst/>
                <a:latin typeface="Arial Black" pitchFamily="34" charset="0"/>
                <a:ea typeface="Times New Roman" pitchFamily="18" charset="0"/>
                <a:cs typeface="Times New Roman" pitchFamily="18" charset="0"/>
              </a:rPr>
              <a:t> PROFESIJNÉ OKRUHY RIASEC – „PÁRTY“</a:t>
            </a:r>
            <a:endParaRPr kumimoji="0" lang="sk-SK" altLang="ja-JP"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k-SK" altLang="ja-JP" sz="1000" b="1" i="0" u="none" strike="noStrike" cap="none" normalizeH="0" baseline="0" dirty="0" smtClean="0">
                <a:ln>
                  <a:noFill/>
                </a:ln>
                <a:solidFill>
                  <a:srgbClr val="5B9BD5"/>
                </a:solidFill>
                <a:effectLst/>
                <a:latin typeface="Arial" pitchFamily="34" charset="0"/>
                <a:cs typeface="Times New Roman" pitchFamily="18" charset="0"/>
              </a:rPr>
              <a:t>		</a:t>
            </a:r>
            <a:endParaRPr kumimoji="0" lang="en-US" altLang="ja-JP" sz="1000" b="1" i="0" u="none" strike="noStrike" cap="none" normalizeH="0" baseline="0" dirty="0" smtClean="0">
              <a:ln>
                <a:noFill/>
              </a:ln>
              <a:solidFill>
                <a:srgbClr val="5B9BD5"/>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sk-SK"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Obrázok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1680" y="4581128"/>
            <a:ext cx="1168256" cy="1168256"/>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Obdĺžnik 11"/>
          <p:cNvSpPr/>
          <p:nvPr/>
        </p:nvSpPr>
        <p:spPr>
          <a:xfrm>
            <a:off x="1619672" y="4293096"/>
            <a:ext cx="1095172" cy="369332"/>
          </a:xfrm>
          <a:prstGeom prst="rect">
            <a:avLst/>
          </a:prstGeom>
        </p:spPr>
        <p:txBody>
          <a:bodyPr wrap="none">
            <a:spAutoFit/>
          </a:bodyPr>
          <a:lstStyle/>
          <a:p>
            <a:r>
              <a:rPr lang="sk-SK" dirty="0" smtClean="0"/>
              <a:t>Sociálny</a:t>
            </a:r>
            <a:endParaRPr lang="sk-SK" dirty="0"/>
          </a:p>
        </p:txBody>
      </p:sp>
      <p:pic>
        <p:nvPicPr>
          <p:cNvPr id="13" name="Obrázok 1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3568" y="2636912"/>
            <a:ext cx="1152526" cy="1152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14" name="Obdĺžnik 13"/>
          <p:cNvSpPr/>
          <p:nvPr/>
        </p:nvSpPr>
        <p:spPr>
          <a:xfrm>
            <a:off x="107504" y="2276872"/>
            <a:ext cx="1758815" cy="369332"/>
          </a:xfrm>
          <a:prstGeom prst="rect">
            <a:avLst/>
          </a:prstGeom>
        </p:spPr>
        <p:txBody>
          <a:bodyPr wrap="none">
            <a:spAutoFit/>
          </a:bodyPr>
          <a:lstStyle/>
          <a:p>
            <a:r>
              <a:rPr lang="sk-SK" dirty="0" smtClean="0"/>
              <a:t>Podnikateľský</a:t>
            </a:r>
            <a:endParaRPr lang="sk-SK" dirty="0"/>
          </a:p>
        </p:txBody>
      </p:sp>
      <p:pic>
        <p:nvPicPr>
          <p:cNvPr id="15" name="Obrázok 17"/>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10000" b="90000" l="10000" r="90000"/>
                    </a14:imgEffect>
                  </a14:imgLayer>
                </a14:imgProps>
              </a:ext>
              <a:ext uri="{28A0092B-C50C-407E-A947-70E740481C1C}">
                <a14:useLocalDpi xmlns:a14="http://schemas.microsoft.com/office/drawing/2010/main" xmlns="" val="0"/>
              </a:ext>
            </a:extLst>
          </a:blip>
          <a:srcRect/>
          <a:stretch>
            <a:fillRect/>
          </a:stretch>
        </p:blipFill>
        <p:spPr bwMode="auto">
          <a:xfrm>
            <a:off x="1907704" y="548680"/>
            <a:ext cx="993527" cy="993527"/>
          </a:xfrm>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17" name="Obdĺžnik 16"/>
          <p:cNvSpPr/>
          <p:nvPr/>
        </p:nvSpPr>
        <p:spPr>
          <a:xfrm>
            <a:off x="899592" y="404664"/>
            <a:ext cx="1944763" cy="369332"/>
          </a:xfrm>
          <a:prstGeom prst="rect">
            <a:avLst/>
          </a:prstGeom>
        </p:spPr>
        <p:txBody>
          <a:bodyPr wrap="none">
            <a:spAutoFit/>
          </a:bodyPr>
          <a:lstStyle/>
          <a:p>
            <a:r>
              <a:rPr lang="sk-SK" dirty="0" smtClean="0"/>
              <a:t>Administratívny</a:t>
            </a:r>
            <a:endParaRPr lang="sk-SK" dirty="0"/>
          </a:p>
        </p:txBody>
      </p:sp>
      <p:pic>
        <p:nvPicPr>
          <p:cNvPr id="18" name="Obrázok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12160" y="692696"/>
            <a:ext cx="803027" cy="8030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Obdĺžnik 20"/>
          <p:cNvSpPr/>
          <p:nvPr/>
        </p:nvSpPr>
        <p:spPr>
          <a:xfrm>
            <a:off x="5724128" y="476672"/>
            <a:ext cx="2411238" cy="369332"/>
          </a:xfrm>
          <a:prstGeom prst="rect">
            <a:avLst/>
          </a:prstGeom>
        </p:spPr>
        <p:txBody>
          <a:bodyPr wrap="none">
            <a:spAutoFit/>
          </a:bodyPr>
          <a:lstStyle/>
          <a:p>
            <a:r>
              <a:rPr lang="sk-SK" dirty="0" smtClean="0"/>
              <a:t>Prakticko-technický</a:t>
            </a:r>
            <a:endParaRPr lang="sk-SK" dirty="0"/>
          </a:p>
        </p:txBody>
      </p:sp>
      <p:sp>
        <p:nvSpPr>
          <p:cNvPr id="22" name="Obdĺžnik 21"/>
          <p:cNvSpPr/>
          <p:nvPr/>
        </p:nvSpPr>
        <p:spPr>
          <a:xfrm>
            <a:off x="6372200" y="1988840"/>
            <a:ext cx="2892137" cy="369332"/>
          </a:xfrm>
          <a:prstGeom prst="rect">
            <a:avLst/>
          </a:prstGeom>
        </p:spPr>
        <p:txBody>
          <a:bodyPr wrap="none">
            <a:spAutoFit/>
          </a:bodyPr>
          <a:lstStyle/>
          <a:p>
            <a:pPr algn="ctr"/>
            <a:r>
              <a:rPr lang="sk-SK" dirty="0" smtClean="0"/>
              <a:t>Intelektuálno-výskumný</a:t>
            </a:r>
            <a:endParaRPr lang="sk-SK" dirty="0"/>
          </a:p>
        </p:txBody>
      </p:sp>
      <p:pic>
        <p:nvPicPr>
          <p:cNvPr id="23" name="Obrázok 1"/>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588224" y="2348880"/>
            <a:ext cx="1057275" cy="1057275"/>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Obrázok 9"/>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580112" y="4509120"/>
            <a:ext cx="1058862" cy="1068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25" name="Obdĺžnik 24"/>
          <p:cNvSpPr/>
          <p:nvPr/>
        </p:nvSpPr>
        <p:spPr>
          <a:xfrm>
            <a:off x="5868144" y="4149080"/>
            <a:ext cx="2379177" cy="369332"/>
          </a:xfrm>
          <a:prstGeom prst="rect">
            <a:avLst/>
          </a:prstGeom>
        </p:spPr>
        <p:txBody>
          <a:bodyPr wrap="none">
            <a:spAutoFit/>
          </a:bodyPr>
          <a:lstStyle/>
          <a:p>
            <a:r>
              <a:rPr lang="sk-SK" dirty="0" smtClean="0"/>
              <a:t>Umelecko-jazykový</a:t>
            </a:r>
            <a:endParaRPr lang="sk-SK" dirty="0"/>
          </a:p>
        </p:txBody>
      </p:sp>
    </p:spTree>
    <p:extLst>
      <p:ext uri="{BB962C8B-B14F-4D97-AF65-F5344CB8AC3E}">
        <p14:creationId xmlns:p14="http://schemas.microsoft.com/office/powerpoint/2010/main" xmlns="" val="212578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descr="C:\Users\Milan\Desktop\trh.jpg"/>
          <p:cNvPicPr>
            <a:picLocks noChangeAspect="1" noChangeArrowheads="1"/>
          </p:cNvPicPr>
          <p:nvPr/>
        </p:nvPicPr>
        <p:blipFill>
          <a:blip r:embed="rId2" cstate="print"/>
          <a:srcRect/>
          <a:stretch>
            <a:fillRect/>
          </a:stretch>
        </p:blipFill>
        <p:spPr bwMode="auto">
          <a:xfrm>
            <a:off x="4860032" y="188640"/>
            <a:ext cx="3400425" cy="1343025"/>
          </a:xfrm>
          <a:prstGeom prst="rect">
            <a:avLst/>
          </a:prstGeom>
          <a:ln>
            <a:noFill/>
          </a:ln>
          <a:effectLst>
            <a:outerShdw blurRad="292100" dist="139700" dir="2700000" algn="tl" rotWithShape="0">
              <a:srgbClr val="333333">
                <a:alpha val="65000"/>
              </a:srgbClr>
            </a:outerShdw>
          </a:effectLst>
        </p:spPr>
      </p:pic>
      <p:sp>
        <p:nvSpPr>
          <p:cNvPr id="4" name="Rectangle 3"/>
          <p:cNvSpPr>
            <a:spLocks noGrp="1" noChangeArrowheads="1"/>
          </p:cNvSpPr>
          <p:nvPr>
            <p:ph sz="half" idx="4294967295"/>
          </p:nvPr>
        </p:nvSpPr>
        <p:spPr>
          <a:xfrm>
            <a:off x="0" y="2205038"/>
            <a:ext cx="4249738" cy="3960812"/>
          </a:xfrm>
          <a:ln cmpd="thickThin"/>
        </p:spPr>
        <p:txBody>
          <a:bodyPr rtlCol="0">
            <a:normAutofit lnSpcReduction="10000"/>
          </a:bodyPr>
          <a:lstStyle/>
          <a:p>
            <a:pPr marL="411480" algn="ctr" eaLnBrk="1" fontAlgn="auto" hangingPunct="1">
              <a:lnSpc>
                <a:spcPct val="80000"/>
              </a:lnSpc>
              <a:spcAft>
                <a:spcPts val="0"/>
              </a:spcAft>
              <a:buFontTx/>
              <a:buNone/>
              <a:defRPr/>
            </a:pPr>
            <a:endParaRPr lang="sk-SK" sz="2400" b="1" dirty="0" smtClean="0">
              <a:solidFill>
                <a:srgbClr val="FF9900"/>
              </a:solidFill>
            </a:endParaRPr>
          </a:p>
          <a:p>
            <a:pPr marL="411480" algn="ctr" eaLnBrk="1" fontAlgn="auto" hangingPunct="1">
              <a:lnSpc>
                <a:spcPct val="80000"/>
              </a:lnSpc>
              <a:spcAft>
                <a:spcPts val="0"/>
              </a:spcAft>
              <a:buFontTx/>
              <a:buNone/>
              <a:defRPr/>
            </a:pPr>
            <a:r>
              <a:rPr lang="sk-SK" sz="3900" b="1" dirty="0" smtClean="0">
                <a:solidFill>
                  <a:srgbClr val="000099"/>
                </a:solidFill>
                <a:effectLst>
                  <a:outerShdw blurRad="38100" dist="38100" dir="2700000" algn="tl">
                    <a:srgbClr val="000000">
                      <a:alpha val="43137"/>
                    </a:srgbClr>
                  </a:outerShdw>
                </a:effectLst>
                <a:latin typeface="Comic Sans MS" pitchFamily="66" charset="0"/>
              </a:rPr>
              <a:t>Čo predávate?</a:t>
            </a:r>
          </a:p>
          <a:p>
            <a:pPr marL="411480" algn="ctr" eaLnBrk="1" fontAlgn="auto" hangingPunct="1">
              <a:lnSpc>
                <a:spcPct val="80000"/>
              </a:lnSpc>
              <a:spcAft>
                <a:spcPts val="0"/>
              </a:spcAft>
              <a:buFontTx/>
              <a:buNone/>
              <a:defRPr/>
            </a:pPr>
            <a:endParaRPr lang="sk-SK" sz="800" b="1" dirty="0" smtClean="0">
              <a:solidFill>
                <a:srgbClr val="000099"/>
              </a:solidFill>
              <a:latin typeface="Comic Sans MS" pitchFamily="66" charset="0"/>
            </a:endParaRPr>
          </a:p>
          <a:p>
            <a:pPr marL="411480" algn="ctr" eaLnBrk="1" fontAlgn="auto" hangingPunct="1">
              <a:lnSpc>
                <a:spcPct val="80000"/>
              </a:lnSpc>
              <a:spcAft>
                <a:spcPts val="0"/>
              </a:spcAft>
              <a:buFontTx/>
              <a:buNone/>
              <a:defRPr/>
            </a:pPr>
            <a:endParaRPr lang="sk-SK" sz="800" b="1" dirty="0">
              <a:solidFill>
                <a:srgbClr val="000099"/>
              </a:solidFill>
              <a:latin typeface="Comic Sans MS" pitchFamily="66" charset="0"/>
            </a:endParaRPr>
          </a:p>
          <a:p>
            <a:pPr marL="411480" algn="ctr" eaLnBrk="1" fontAlgn="auto" hangingPunct="1">
              <a:lnSpc>
                <a:spcPct val="80000"/>
              </a:lnSpc>
              <a:spcAft>
                <a:spcPts val="0"/>
              </a:spcAft>
              <a:buFontTx/>
              <a:buNone/>
              <a:defRPr/>
            </a:pPr>
            <a:endParaRPr lang="sk-SK" sz="800" b="1" dirty="0" smtClean="0">
              <a:solidFill>
                <a:srgbClr val="000099"/>
              </a:solidFill>
              <a:latin typeface="Comic Sans MS" pitchFamily="66" charset="0"/>
            </a:endParaRPr>
          </a:p>
          <a:p>
            <a:pPr marL="411480" algn="ctr" eaLnBrk="1" fontAlgn="auto" hangingPunct="1">
              <a:lnSpc>
                <a:spcPct val="80000"/>
              </a:lnSpc>
              <a:spcAft>
                <a:spcPts val="0"/>
              </a:spcAft>
              <a:buFontTx/>
              <a:buNone/>
              <a:defRPr/>
            </a:pPr>
            <a:r>
              <a:rPr lang="sk-SK" sz="4000" b="1" dirty="0" smtClean="0">
                <a:solidFill>
                  <a:srgbClr val="000099"/>
                </a:solidFill>
                <a:latin typeface="Comic Sans MS" pitchFamily="66" charset="0"/>
              </a:rPr>
              <a:t> </a:t>
            </a:r>
          </a:p>
          <a:p>
            <a:pPr marL="411480" algn="ctr" eaLnBrk="1" fontAlgn="auto" hangingPunct="1">
              <a:lnSpc>
                <a:spcPct val="80000"/>
              </a:lnSpc>
              <a:spcAft>
                <a:spcPts val="0"/>
              </a:spcAft>
              <a:buFontTx/>
              <a:buNone/>
              <a:defRPr/>
            </a:pPr>
            <a:r>
              <a:rPr lang="sk-SK" b="1" dirty="0" smtClean="0">
                <a:solidFill>
                  <a:srgbClr val="000099"/>
                </a:solidFill>
                <a:latin typeface="Comic Sans MS" pitchFamily="66" charset="0"/>
              </a:rPr>
              <a:t>Svoje vzdelanie, </a:t>
            </a:r>
          </a:p>
          <a:p>
            <a:pPr marL="411480" algn="ctr" eaLnBrk="1" fontAlgn="auto" hangingPunct="1">
              <a:lnSpc>
                <a:spcPct val="80000"/>
              </a:lnSpc>
              <a:spcAft>
                <a:spcPts val="0"/>
              </a:spcAft>
              <a:buFontTx/>
              <a:buNone/>
              <a:defRPr/>
            </a:pPr>
            <a:r>
              <a:rPr lang="sk-SK" b="1" dirty="0" smtClean="0">
                <a:solidFill>
                  <a:srgbClr val="000099"/>
                </a:solidFill>
                <a:latin typeface="Comic Sans MS" pitchFamily="66" charset="0"/>
              </a:rPr>
              <a:t>schopnosti,</a:t>
            </a:r>
          </a:p>
          <a:p>
            <a:pPr marL="411480" algn="ctr" eaLnBrk="1" fontAlgn="auto" hangingPunct="1">
              <a:lnSpc>
                <a:spcPct val="80000"/>
              </a:lnSpc>
              <a:spcAft>
                <a:spcPts val="0"/>
              </a:spcAft>
              <a:buFontTx/>
              <a:buNone/>
              <a:defRPr/>
            </a:pPr>
            <a:r>
              <a:rPr lang="sk-SK" b="1" dirty="0" smtClean="0">
                <a:solidFill>
                  <a:srgbClr val="000099"/>
                </a:solidFill>
                <a:latin typeface="Comic Sans MS" pitchFamily="66" charset="0"/>
              </a:rPr>
              <a:t>vedomosti, zručnosti, svoj čas, svoju energiu, svoju prácu </a:t>
            </a:r>
          </a:p>
          <a:p>
            <a:pPr marL="411480" algn="ctr" eaLnBrk="1" fontAlgn="auto" hangingPunct="1">
              <a:lnSpc>
                <a:spcPct val="80000"/>
              </a:lnSpc>
              <a:spcAft>
                <a:spcPts val="0"/>
              </a:spcAft>
              <a:buFontTx/>
              <a:buNone/>
              <a:defRPr/>
            </a:pPr>
            <a:r>
              <a:rPr lang="sk-SK" b="1" dirty="0" smtClean="0">
                <a:solidFill>
                  <a:srgbClr val="000099"/>
                </a:solidFill>
                <a:latin typeface="Comic Sans MS" pitchFamily="66" charset="0"/>
              </a:rPr>
              <a:t>…čiže seba</a:t>
            </a:r>
          </a:p>
          <a:p>
            <a:pPr marL="411480" algn="ctr" eaLnBrk="1" fontAlgn="auto" hangingPunct="1">
              <a:lnSpc>
                <a:spcPct val="80000"/>
              </a:lnSpc>
              <a:spcAft>
                <a:spcPts val="0"/>
              </a:spcAft>
              <a:buFontTx/>
              <a:buNone/>
              <a:defRPr/>
            </a:pPr>
            <a:endParaRPr lang="sk-SK" b="1" dirty="0" smtClean="0">
              <a:solidFill>
                <a:srgbClr val="000099"/>
              </a:solidFill>
              <a:latin typeface="Comic Sans MS" pitchFamily="66" charset="0"/>
            </a:endParaRPr>
          </a:p>
        </p:txBody>
      </p:sp>
      <p:sp>
        <p:nvSpPr>
          <p:cNvPr id="10" name="Rectangle 3"/>
          <p:cNvSpPr>
            <a:spLocks noGrp="1" noChangeArrowheads="1"/>
          </p:cNvSpPr>
          <p:nvPr>
            <p:ph sz="half" idx="4294967295"/>
          </p:nvPr>
        </p:nvSpPr>
        <p:spPr>
          <a:xfrm>
            <a:off x="4752975" y="2492375"/>
            <a:ext cx="4391025" cy="4176713"/>
          </a:xfrm>
          <a:ln cmpd="dbl">
            <a:prstDash val="sysDot"/>
          </a:ln>
        </p:spPr>
        <p:txBody>
          <a:bodyPr rtlCol="0">
            <a:normAutofit fontScale="77500" lnSpcReduction="20000"/>
          </a:bodyPr>
          <a:lstStyle/>
          <a:p>
            <a:pPr marL="411480" algn="ctr" eaLnBrk="1" fontAlgn="auto" hangingPunct="1">
              <a:lnSpc>
                <a:spcPct val="80000"/>
              </a:lnSpc>
              <a:spcAft>
                <a:spcPts val="0"/>
              </a:spcAft>
              <a:buFontTx/>
              <a:buNone/>
              <a:defRPr/>
            </a:pPr>
            <a:r>
              <a:rPr lang="sk-SK" sz="3900" b="1" dirty="0" smtClean="0">
                <a:solidFill>
                  <a:srgbClr val="000099"/>
                </a:solidFill>
                <a:effectLst>
                  <a:outerShdw blurRad="38100" dist="38100" dir="2700000" algn="tl">
                    <a:srgbClr val="000000">
                      <a:alpha val="43137"/>
                    </a:srgbClr>
                  </a:outerShdw>
                </a:effectLst>
                <a:latin typeface="Comic Sans MS" pitchFamily="66" charset="0"/>
              </a:rPr>
              <a:t>Čo za to dostanete?</a:t>
            </a:r>
          </a:p>
          <a:p>
            <a:pPr marL="411480" algn="ctr" eaLnBrk="1" fontAlgn="auto" hangingPunct="1">
              <a:lnSpc>
                <a:spcPct val="80000"/>
              </a:lnSpc>
              <a:spcAft>
                <a:spcPts val="0"/>
              </a:spcAft>
              <a:buFontTx/>
              <a:buNone/>
              <a:defRPr/>
            </a:pPr>
            <a:endParaRPr lang="sk-SK" sz="4000" b="1" dirty="0" smtClean="0">
              <a:solidFill>
                <a:srgbClr val="000099"/>
              </a:solidFill>
              <a:latin typeface="Comic Sans MS" pitchFamily="66" charset="0"/>
            </a:endParaRPr>
          </a:p>
          <a:p>
            <a:pPr marL="411480" algn="ctr" eaLnBrk="1" fontAlgn="auto" hangingPunct="1">
              <a:lnSpc>
                <a:spcPct val="120000"/>
              </a:lnSpc>
              <a:spcAft>
                <a:spcPts val="0"/>
              </a:spcAft>
              <a:buFontTx/>
              <a:buNone/>
              <a:defRPr/>
            </a:pPr>
            <a:r>
              <a:rPr lang="sk-SK" sz="3200" b="1" dirty="0" smtClean="0">
                <a:solidFill>
                  <a:srgbClr val="000099"/>
                </a:solidFill>
                <a:latin typeface="Comic Sans MS" pitchFamily="66" charset="0"/>
              </a:rPr>
              <a:t>Peniaze, postavenie, </a:t>
            </a:r>
          </a:p>
          <a:p>
            <a:pPr marL="411480" algn="ctr" eaLnBrk="1" fontAlgn="auto" hangingPunct="1">
              <a:lnSpc>
                <a:spcPct val="120000"/>
              </a:lnSpc>
              <a:spcAft>
                <a:spcPts val="0"/>
              </a:spcAft>
              <a:buFontTx/>
              <a:buNone/>
              <a:defRPr/>
            </a:pPr>
            <a:r>
              <a:rPr lang="sk-SK" sz="3200" b="1" dirty="0" smtClean="0">
                <a:solidFill>
                  <a:srgbClr val="000099"/>
                </a:solidFill>
                <a:latin typeface="Comic Sans MS" pitchFamily="66" charset="0"/>
              </a:rPr>
              <a:t>možnosť rozhodnúť </a:t>
            </a:r>
            <a:r>
              <a:rPr lang="sk-SK" sz="3200" b="1" dirty="0" err="1" smtClean="0">
                <a:solidFill>
                  <a:srgbClr val="000099"/>
                </a:solidFill>
                <a:latin typeface="Comic Sans MS" pitchFamily="66" charset="0"/>
              </a:rPr>
              <a:t>sa,realizovať</a:t>
            </a:r>
            <a:r>
              <a:rPr lang="sk-SK" sz="3200" b="1" dirty="0" smtClean="0">
                <a:solidFill>
                  <a:srgbClr val="000099"/>
                </a:solidFill>
                <a:latin typeface="Comic Sans MS" pitchFamily="66" charset="0"/>
              </a:rPr>
              <a:t> sa,  učiť sa nové veci, spoznávať nových ľudí, zlepšiť si svoje životné podmienky, možnosť žiť lepšie ako doteraz</a:t>
            </a:r>
            <a:r>
              <a:rPr lang="sk-SK" sz="3200" b="1" dirty="0" smtClean="0">
                <a:solidFill>
                  <a:srgbClr val="000099"/>
                </a:solidFill>
              </a:rPr>
              <a:t>...</a:t>
            </a:r>
          </a:p>
        </p:txBody>
      </p:sp>
      <p:sp>
        <p:nvSpPr>
          <p:cNvPr id="7172" name="AutoShape 4" descr="Výsledok vyhľadávania obrázkov pre dopyt zeleninový trh"/>
          <p:cNvSpPr>
            <a:spLocks noGrp="1" noChangeAspect="1" noChangeArrowheads="1"/>
          </p:cNvSpPr>
          <p:nvPr>
            <p:ph type="title" idx="4294967295"/>
          </p:nvPr>
        </p:nvSpPr>
        <p:spPr bwMode="auto">
          <a:xfrm>
            <a:off x="-73025" y="549275"/>
            <a:ext cx="9217025" cy="852488"/>
          </a:xfrm>
          <a:prstGeom prst="rect">
            <a:avLst/>
          </a:prstGeom>
          <a:noFill/>
        </p:spPr>
        <p:txBody>
          <a:bodyPr vert="horz" wrap="square" lIns="91440" tIns="45720" rIns="91440" bIns="45720" numCol="1" anchor="t" anchorCtr="0" compatLnSpc="1">
            <a:prstTxWarp prst="textNoShape">
              <a:avLst/>
            </a:prstTxWarp>
          </a:bodyPr>
          <a:lstStyle/>
          <a:p>
            <a:pPr algn="l"/>
            <a:r>
              <a:rPr lang="sk-SK" b="1" dirty="0" smtClean="0">
                <a:solidFill>
                  <a:schemeClr val="accent1"/>
                </a:solidFill>
              </a:rPr>
              <a:t>TRH PRÁCE</a:t>
            </a:r>
            <a:endParaRPr lang="sk-SK" b="1" dirty="0">
              <a:solidFill>
                <a:schemeClr val="accent1"/>
              </a:solidFill>
            </a:endParaRPr>
          </a:p>
        </p:txBody>
      </p:sp>
      <p:sp>
        <p:nvSpPr>
          <p:cNvPr id="64517" name="BlokTextu 8"/>
          <p:cNvSpPr txBox="1">
            <a:spLocks noChangeArrowheads="1"/>
          </p:cNvSpPr>
          <p:nvPr/>
        </p:nvSpPr>
        <p:spPr bwMode="auto">
          <a:xfrm>
            <a:off x="1116012" y="1484784"/>
            <a:ext cx="7127875" cy="523875"/>
          </a:xfrm>
          <a:prstGeom prst="rect">
            <a:avLst/>
          </a:prstGeom>
          <a:noFill/>
          <a:ln w="9525">
            <a:noFill/>
            <a:miter lim="800000"/>
            <a:headEnd/>
            <a:tailEnd/>
          </a:ln>
        </p:spPr>
        <p:txBody>
          <a:bodyPr>
            <a:spAutoFit/>
          </a:bodyPr>
          <a:lstStyle/>
          <a:p>
            <a:r>
              <a:rPr lang="sk-SK" sz="2800" dirty="0">
                <a:solidFill>
                  <a:srgbClr val="000099"/>
                </a:solidFill>
                <a:latin typeface="Comic Sans MS" pitchFamily="66" charset="0"/>
              </a:rPr>
              <a:t>vy predávate a zamestnávateľ nakupuje…</a:t>
            </a:r>
          </a:p>
        </p:txBody>
      </p:sp>
      <p:sp>
        <p:nvSpPr>
          <p:cNvPr id="7170" name="AutoShape 2" descr="Výsledok vyhľadávania obrázkov pre dopyt zeleninový tr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1000" fill="hold"/>
                                        <p:tgtEl>
                                          <p:spTgt spid="64517"/>
                                        </p:tgtEl>
                                        <p:attrNameLst>
                                          <p:attrName>ppt_w</p:attrName>
                                        </p:attrNameLst>
                                      </p:cBhvr>
                                      <p:tavLst>
                                        <p:tav tm="0">
                                          <p:val>
                                            <p:fltVal val="0"/>
                                          </p:val>
                                        </p:tav>
                                        <p:tav tm="100000">
                                          <p:val>
                                            <p:strVal val="#ppt_w"/>
                                          </p:val>
                                        </p:tav>
                                      </p:tavLst>
                                    </p:anim>
                                    <p:anim calcmode="lin" valueType="num">
                                      <p:cBhvr>
                                        <p:cTn id="8" dur="1000" fill="hold"/>
                                        <p:tgtEl>
                                          <p:spTgt spid="64517"/>
                                        </p:tgtEl>
                                        <p:attrNameLst>
                                          <p:attrName>ppt_h</p:attrName>
                                        </p:attrNameLst>
                                      </p:cBhvr>
                                      <p:tavLst>
                                        <p:tav tm="0">
                                          <p:val>
                                            <p:fltVal val="0"/>
                                          </p:val>
                                        </p:tav>
                                        <p:tav tm="100000">
                                          <p:val>
                                            <p:strVal val="#ppt_h"/>
                                          </p:val>
                                        </p:tav>
                                      </p:tavLst>
                                    </p:anim>
                                    <p:animEffect transition="in" filter="fade">
                                      <p:cBhvr>
                                        <p:cTn id="9" dur="1000"/>
                                        <p:tgtEl>
                                          <p:spTgt spid="64517"/>
                                        </p:tgtEl>
                                      </p:cBhvr>
                                    </p:animEffect>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3000"/>
                            </p:stCondLst>
                            <p:childTnLst>
                              <p:par>
                                <p:cTn id="16" presetID="2" presetClass="entr" presetSubtype="4" fill="hold" nodeType="after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additive="base">
                                        <p:cTn id="18" dur="30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9" dur="30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additive="base">
                                        <p:cTn id="24" dur="20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4">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 calcmode="lin" valueType="num">
                                      <p:cBhvr additive="base">
                                        <p:cTn id="28" dur="20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9" dur="2000" fill="hold"/>
                                        <p:tgtEl>
                                          <p:spTgt spid="4">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 calcmode="lin" valueType="num">
                                      <p:cBhvr additive="base">
                                        <p:cTn id="32" dur="20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4">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 calcmode="lin" valueType="num">
                                      <p:cBhvr additive="base">
                                        <p:cTn id="36" dur="20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2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 calcmode="lin" valueType="num">
                                      <p:cBhvr additive="base">
                                        <p:cTn id="47" dur="20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10">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anim calcmode="lin" valueType="num">
                                      <p:cBhvr additive="base">
                                        <p:cTn id="51" dur="20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45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cap="all" dirty="0"/>
              <a:t>C2: PROFESIJNÉ OKRUHY RIASEC – </a:t>
            </a:r>
            <a:r>
              <a:rPr lang="sk-SK" cap="all" dirty="0" smtClean="0"/>
              <a:t> </a:t>
            </a:r>
            <a:endParaRPr lang="sk-SK" dirty="0"/>
          </a:p>
        </p:txBody>
      </p:sp>
      <p:sp>
        <p:nvSpPr>
          <p:cNvPr id="3" name="Zástupný symbol obsahu 2"/>
          <p:cNvSpPr>
            <a:spLocks noGrp="1"/>
          </p:cNvSpPr>
          <p:nvPr>
            <p:ph sz="quarter" idx="1"/>
          </p:nvPr>
        </p:nvSpPr>
        <p:spPr/>
        <p:txBody>
          <a:bodyPr>
            <a:normAutofit lnSpcReduction="10000"/>
          </a:bodyPr>
          <a:lstStyle/>
          <a:p>
            <a:pPr lvl="0"/>
            <a:r>
              <a:rPr lang="sk-SK" dirty="0" smtClean="0"/>
              <a:t>Tento dotazník Vám pomôže konfrontovať svoje vlastné </a:t>
            </a:r>
            <a:r>
              <a:rPr lang="sk-SK" dirty="0" err="1" smtClean="0"/>
              <a:t>sebahodnotenie</a:t>
            </a:r>
            <a:r>
              <a:rPr lang="sk-SK" dirty="0" smtClean="0"/>
              <a:t> typu osobnosti </a:t>
            </a:r>
            <a:endParaRPr lang="sk-SK" dirty="0"/>
          </a:p>
          <a:p>
            <a:pPr lvl="0"/>
            <a:r>
              <a:rPr lang="sk-SK" dirty="0" smtClean="0"/>
              <a:t>Nie len pre </a:t>
            </a:r>
            <a:r>
              <a:rPr lang="sk-SK" dirty="0" err="1" smtClean="0"/>
              <a:t>zamestnanie-povolanie</a:t>
            </a:r>
            <a:r>
              <a:rPr lang="sk-SK" dirty="0" smtClean="0"/>
              <a:t> je </a:t>
            </a:r>
            <a:r>
              <a:rPr lang="sk-SK" dirty="0"/>
              <a:t>dôležité poznať, čo Vás naozaj baví a na aké typy činností máte potenciálne predpoklady. Nasledujúci dotazník nám môže pomôcť spoločne o tom popremýšľať a naznačiť niektoré smery, ktorými by sme sa mohli uberať</a:t>
            </a:r>
            <a:r>
              <a:rPr lang="sk-SK" dirty="0" smtClean="0"/>
              <a:t>. </a:t>
            </a:r>
          </a:p>
          <a:p>
            <a:pPr lvl="0"/>
            <a:r>
              <a:rPr lang="sk-SK" dirty="0" smtClean="0"/>
              <a:t>Prečítajte </a:t>
            </a:r>
            <a:r>
              <a:rPr lang="sk-SK" dirty="0"/>
              <a:t>si nasledovné tvrdenia. Ak s tvrdením súhlasíte, vyplňte krúžok v príslušnom riadku. Neexistujú správne alebo nesprávne odpovede, odpovedajte spontánne – prvá voľba je zvyčajne správna. Vyplnenie dotazníka zaberie približne 5 až 10 minút.“</a:t>
            </a:r>
          </a:p>
          <a:p>
            <a:endParaRPr lang="sk-SK" dirty="0"/>
          </a:p>
        </p:txBody>
      </p:sp>
    </p:spTree>
    <p:extLst>
      <p:ext uri="{BB962C8B-B14F-4D97-AF65-F5344CB8AC3E}">
        <p14:creationId xmlns:p14="http://schemas.microsoft.com/office/powerpoint/2010/main" xmlns="" val="23991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uľka 7"/>
          <p:cNvGraphicFramePr>
            <a:graphicFrameLocks noGrp="1"/>
          </p:cNvGraphicFramePr>
          <p:nvPr>
            <p:extLst>
              <p:ext uri="{D42A27DB-BD31-4B8C-83A1-F6EECF244321}">
                <p14:modId xmlns:p14="http://schemas.microsoft.com/office/powerpoint/2010/main" xmlns="" val="453000852"/>
              </p:ext>
            </p:extLst>
          </p:nvPr>
        </p:nvGraphicFramePr>
        <p:xfrm>
          <a:off x="848987" y="828422"/>
          <a:ext cx="7755463" cy="5336882"/>
        </p:xfrm>
        <a:graphic>
          <a:graphicData uri="http://schemas.openxmlformats.org/drawingml/2006/table">
            <a:tbl>
              <a:tblPr firstCol="1" bandRow="1"/>
              <a:tblGrid>
                <a:gridCol w="449451"/>
                <a:gridCol w="4769362"/>
                <a:gridCol w="422775"/>
                <a:gridCol w="422775"/>
                <a:gridCol w="422775"/>
                <a:gridCol w="422775"/>
                <a:gridCol w="422775"/>
                <a:gridCol w="422775"/>
              </a:tblGrid>
              <a:tr h="114844">
                <a:tc>
                  <a:txBody>
                    <a:bodyPr/>
                    <a:lstStyle/>
                    <a:p>
                      <a:pPr algn="ctr">
                        <a:lnSpc>
                          <a:spcPct val="120000"/>
                        </a:lnSpc>
                        <a:spcAft>
                          <a:spcPts val="0"/>
                        </a:spcAft>
                      </a:pPr>
                      <a:r>
                        <a:rPr lang="sk-SK" sz="500" b="1" i="1" dirty="0">
                          <a:solidFill>
                            <a:srgbClr val="000000"/>
                          </a:solidFill>
                          <a:effectLst/>
                          <a:latin typeface="Calibri"/>
                          <a:ea typeface="Times New Roman"/>
                          <a:cs typeface="Times New Roman"/>
                        </a:rPr>
                        <a:t>1</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opravovať autá.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riešiť logické hádanky.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Najradšej pracujem nezávisle a samostatne.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 tíme.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cieľavedomý a stanovujem si vlastné ciele.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organizovať moje prostredie (napr. papiere, dokumenty...).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konštruovať rôzne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čítať o umení a hudbe.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pracujem s jasnými pokynmi a postupmi.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presviedčať alebo ovplyvňovať iných.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Wingdings"/>
                          <a:ea typeface="Times New Roman"/>
                          <a:cs typeface="Times New Roman"/>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skúšať nové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učiť niečo ostatných.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 riešiť ich problémy.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starať sa o zvieratá.</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Neprekážalo by mi pracovať väčšinu času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predávať.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písanie (príbehov, básničiek...).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veda.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19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Ľahko na seba beriem zodpovednosť.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liečiť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sa snažím pochopiť, ako veci fungujú.</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montovať a skladať veci.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kreatívny.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Dávam pozor na detaily.</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sa sústrediť aj na monotónnu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analyzovať problémy alebo situácie.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hrať na hudobnom nástroji alebo spievať.</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Zaujíma  ma naučiť sa niečo o nových kultúrach.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29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Láka ma podnikanie.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varenie.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divadlo a hranie scénok.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Som praktický človek.</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33</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s číslami a tabuľkami.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34</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rozprávať sa o problémoch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35</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Dokážem si dobre zorganizovať prácu.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36</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keď môžem viesť  vedenie druhých.</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37</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pracovať vonku.</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38</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Rád by som pracoval v kancelárii.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39</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Dobre mi ide matematika.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40</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pomáhať druhým.</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41</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kreslenie.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114844">
                <a:tc>
                  <a:txBody>
                    <a:bodyPr/>
                    <a:lstStyle/>
                    <a:p>
                      <a:pPr algn="ctr">
                        <a:lnSpc>
                          <a:spcPct val="120000"/>
                        </a:lnSpc>
                        <a:spcAft>
                          <a:spcPts val="0"/>
                        </a:spcAft>
                      </a:pPr>
                      <a:r>
                        <a:rPr lang="sk-SK" sz="500" b="1" i="1">
                          <a:solidFill>
                            <a:srgbClr val="000000"/>
                          </a:solidFill>
                          <a:effectLst/>
                          <a:latin typeface="Calibri"/>
                          <a:ea typeface="Times New Roman"/>
                          <a:cs typeface="Times New Roman"/>
                        </a:rPr>
                        <a:t>42</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a:solidFill>
                            <a:srgbClr val="000000"/>
                          </a:solidFill>
                          <a:effectLst/>
                          <a:latin typeface="Calibri"/>
                          <a:ea typeface="Times New Roman"/>
                          <a:cs typeface="Times New Roman"/>
                        </a:rPr>
                        <a:t>Baví ma byť v centre diania.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gn="ctr">
                        <a:lnSpc>
                          <a:spcPct val="120000"/>
                        </a:lnSpc>
                        <a:spcAft>
                          <a:spcPts val="0"/>
                        </a:spcAft>
                      </a:pPr>
                      <a:r>
                        <a:rPr lang="sk-SK" sz="600">
                          <a:solidFill>
                            <a:srgbClr val="000000"/>
                          </a:solidFill>
                          <a:effectLst/>
                          <a:latin typeface="Arial"/>
                          <a:ea typeface="Times New Roman"/>
                          <a:cs typeface="Times New Roman"/>
                          <a:sym typeface="Wingdings"/>
                        </a:rPr>
                        <a:t></a:t>
                      </a:r>
                      <a:endParaRPr lang="sk-SK" sz="500">
                        <a:solidFill>
                          <a:srgbClr val="404040"/>
                        </a:solidFill>
                        <a:effectLst/>
                        <a:latin typeface="Arial"/>
                        <a:ea typeface="Times New Roman"/>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endParaRPr lang="sk-SK" sz="500">
                        <a:solidFill>
                          <a:srgbClr val="404040"/>
                        </a:solidFill>
                        <a:effectLst/>
                        <a:latin typeface="Arial"/>
                        <a:cs typeface="Times New Roman"/>
                      </a:endParaRPr>
                    </a:p>
                  </a:txBody>
                  <a:tcPr marL="38661" marR="38661"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r h="114844">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R</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I</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A</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S</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E</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gn="ctr">
                        <a:lnSpc>
                          <a:spcPct val="120000"/>
                        </a:lnSpc>
                        <a:spcAft>
                          <a:spcPts val="0"/>
                        </a:spcAft>
                      </a:pPr>
                      <a:r>
                        <a:rPr lang="sk-SK" sz="600">
                          <a:solidFill>
                            <a:srgbClr val="000000"/>
                          </a:solidFill>
                          <a:effectLst/>
                          <a:latin typeface="Calibri"/>
                          <a:ea typeface="Times New Roman"/>
                          <a:cs typeface="Times New Roman"/>
                        </a:rPr>
                        <a:t>C</a:t>
                      </a:r>
                      <a:endParaRPr lang="sk-SK" sz="50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r>
              <a:tr h="398590">
                <a:tc>
                  <a:txBody>
                    <a:bodyPr/>
                    <a:lstStyle/>
                    <a:p>
                      <a:endParaRPr lang="sk-SK" sz="50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20000"/>
                        </a:lnSpc>
                        <a:spcAft>
                          <a:spcPts val="0"/>
                        </a:spcAft>
                      </a:pPr>
                      <a:r>
                        <a:rPr lang="sk-SK" sz="500" dirty="0">
                          <a:solidFill>
                            <a:srgbClr val="000000"/>
                          </a:solidFill>
                          <a:effectLst/>
                          <a:latin typeface="Calibri"/>
                          <a:ea typeface="Times New Roman"/>
                          <a:cs typeface="Times New Roman"/>
                        </a:rPr>
                        <a:t>Súčet bodov v každom stĺpci:</a:t>
                      </a:r>
                      <a:endParaRPr lang="sk-SK" sz="500" dirty="0">
                        <a:solidFill>
                          <a:srgbClr val="404040"/>
                        </a:solidFill>
                        <a:effectLst/>
                        <a:latin typeface="Arial"/>
                        <a:ea typeface="Times New Roman"/>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R</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I</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A</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S</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E</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r>
                        <a:rPr lang="sk-SK" sz="500" dirty="0" smtClean="0">
                          <a:solidFill>
                            <a:srgbClr val="404040"/>
                          </a:solidFill>
                          <a:effectLst/>
                          <a:latin typeface="Arial"/>
                          <a:cs typeface="Times New Roman"/>
                        </a:rPr>
                        <a:t>C</a:t>
                      </a:r>
                      <a:endParaRPr lang="sk-SK" sz="500" dirty="0">
                        <a:solidFill>
                          <a:srgbClr val="404040"/>
                        </a:solidFill>
                        <a:effectLst/>
                        <a:latin typeface="Arial"/>
                        <a:cs typeface="Times New Roman"/>
                      </a:endParaRPr>
                    </a:p>
                  </a:txBody>
                  <a:tcPr marL="38661" marR="38661"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r>
            </a:tbl>
          </a:graphicData>
        </a:graphic>
      </p:graphicFrame>
      <p:sp>
        <p:nvSpPr>
          <p:cNvPr id="9" name="Rectangle 1"/>
          <p:cNvSpPr>
            <a:spLocks noChangeArrowheads="1"/>
          </p:cNvSpPr>
          <p:nvPr/>
        </p:nvSpPr>
        <p:spPr bwMode="auto">
          <a:xfrm>
            <a:off x="3557921" y="6266774"/>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0" name="Rectangle 2"/>
          <p:cNvSpPr>
            <a:spLocks noChangeArrowheads="1"/>
          </p:cNvSpPr>
          <p:nvPr/>
        </p:nvSpPr>
        <p:spPr bwMode="auto">
          <a:xfrm>
            <a:off x="4139952"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1" name="Rectangle 4"/>
          <p:cNvSpPr>
            <a:spLocks noChangeArrowheads="1"/>
          </p:cNvSpPr>
          <p:nvPr/>
        </p:nvSpPr>
        <p:spPr bwMode="auto">
          <a:xfrm>
            <a:off x="4715810" y="6237312"/>
            <a:ext cx="279400" cy="266700"/>
          </a:xfrm>
          <a:prstGeom prst="rect">
            <a:avLst/>
          </a:prstGeom>
          <a:noFill/>
          <a:ln w="12700">
            <a:solidFill>
              <a:srgbClr val="2E74B5"/>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ctr" anchorCtr="0" compatLnSpc="1">
            <a:prstTxWarp prst="textNoShape">
              <a:avLst/>
            </a:prstTxWarp>
          </a:bodyPr>
          <a:lstStyle/>
          <a:p>
            <a:endParaRPr lang="sk-SK"/>
          </a:p>
        </p:txBody>
      </p:sp>
      <p:sp>
        <p:nvSpPr>
          <p:cNvPr id="12" name="Rectangle 9"/>
          <p:cNvSpPr>
            <a:spLocks noChangeArrowheads="1"/>
          </p:cNvSpPr>
          <p:nvPr/>
        </p:nvSpPr>
        <p:spPr bwMode="auto">
          <a:xfrm>
            <a:off x="501608" y="412975"/>
            <a:ext cx="2249334" cy="415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152352"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k-SK" altLang="ja-JP" sz="1200" b="0" i="0" u="none" strike="noStrike" cap="none" normalizeH="0" baseline="0" dirty="0" smtClean="0">
                <a:ln>
                  <a:noFill/>
                </a:ln>
                <a:solidFill>
                  <a:srgbClr val="1F4E79"/>
                </a:solidFill>
                <a:effectLst/>
                <a:latin typeface="Arial" pitchFamily="34" charset="0"/>
                <a:ea typeface="Times New Roman" pitchFamily="18" charset="0"/>
                <a:cs typeface="Times New Roman" pitchFamily="18" charset="0"/>
              </a:rPr>
              <a:t>C2:profesijné okruhy </a:t>
            </a:r>
            <a:r>
              <a:rPr kumimoji="0" lang="sk-SK" altLang="ja-JP" sz="1200" b="0" i="0" u="none" strike="noStrike" cap="none" normalizeH="0" dirty="0" smtClean="0">
                <a:ln>
                  <a:noFill/>
                </a:ln>
                <a:solidFill>
                  <a:srgbClr val="1F4E79"/>
                </a:solidFill>
                <a:effectLst/>
                <a:latin typeface="Arial" pitchFamily="34" charset="0"/>
                <a:ea typeface="Times New Roman" pitchFamily="18" charset="0"/>
                <a:cs typeface="Times New Roman" pitchFamily="18" charset="0"/>
              </a:rPr>
              <a:t> RIASEC</a:t>
            </a:r>
            <a:endParaRPr kumimoji="0" lang="sk-SK" altLang="ja-JP" sz="1000" b="1" i="0" u="none" strike="noStrike" cap="none" normalizeH="0" baseline="0" dirty="0" smtClean="0">
              <a:ln>
                <a:noFill/>
              </a:ln>
              <a:solidFill>
                <a:srgbClr val="1F4E79"/>
              </a:solidFill>
              <a:effectLst/>
              <a:latin typeface="Arial" pitchFamily="34" charset="0"/>
              <a:cs typeface="Times New Roman" pitchFamily="18" charset="0"/>
            </a:endParaRPr>
          </a:p>
        </p:txBody>
      </p:sp>
    </p:spTree>
    <p:extLst>
      <p:ext uri="{BB962C8B-B14F-4D97-AF65-F5344CB8AC3E}">
        <p14:creationId xmlns:p14="http://schemas.microsoft.com/office/powerpoint/2010/main" xmlns="" val="152051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188640"/>
            <a:ext cx="8768353" cy="1359024"/>
          </a:xfrm>
        </p:spPr>
        <p:txBody>
          <a:bodyPr>
            <a:normAutofit/>
          </a:bodyPr>
          <a:lstStyle/>
          <a:p>
            <a:r>
              <a:rPr lang="sk-SK" sz="2800" cap="all" dirty="0"/>
              <a:t>C3: PROFESIJNÉ OKRUHY RIASEC – CHARAKTERISTIKY </a:t>
            </a:r>
            <a:r>
              <a:rPr lang="sk-SK" sz="2800" cap="all" dirty="0" smtClean="0"/>
              <a:t>TYPOV- konfrontácia</a:t>
            </a:r>
            <a:endParaRPr lang="sk-SK" sz="2800" dirty="0"/>
          </a:p>
        </p:txBody>
      </p:sp>
      <p:sp>
        <p:nvSpPr>
          <p:cNvPr id="3" name="Zástupný symbol obsahu 2"/>
          <p:cNvSpPr>
            <a:spLocks noGrp="1"/>
          </p:cNvSpPr>
          <p:nvPr>
            <p:ph sz="quarter" idx="1"/>
          </p:nvPr>
        </p:nvSpPr>
        <p:spPr/>
        <p:txBody>
          <a:bodyPr>
            <a:normAutofit/>
          </a:bodyPr>
          <a:lstStyle/>
          <a:p>
            <a:pPr marL="0" lvl="0" indent="0">
              <a:buNone/>
            </a:pPr>
            <a:endParaRPr lang="sk-SK" dirty="0" smtClean="0"/>
          </a:p>
          <a:p>
            <a:pPr marL="0" lvl="0" indent="0">
              <a:buNone/>
            </a:pPr>
            <a:endParaRPr lang="sk-SK" dirty="0"/>
          </a:p>
          <a:p>
            <a:pPr marL="0" lvl="0" indent="0">
              <a:buNone/>
            </a:pPr>
            <a:r>
              <a:rPr lang="sk-SK" dirty="0" smtClean="0"/>
              <a:t>Prečítajte si charakteristiku   svojho dominantného typu</a:t>
            </a:r>
          </a:p>
          <a:p>
            <a:pPr marL="0" lvl="0" indent="0">
              <a:buNone/>
            </a:pPr>
            <a:endParaRPr lang="sk-SK" dirty="0"/>
          </a:p>
          <a:p>
            <a:pPr marL="0" lvl="0" indent="0">
              <a:buNone/>
            </a:pPr>
            <a:r>
              <a:rPr lang="sk-SK" dirty="0" smtClean="0"/>
              <a:t>Ľavý stĺpec: to sú záujmy – činnosti</a:t>
            </a:r>
          </a:p>
          <a:p>
            <a:pPr marL="0" lvl="0" indent="0">
              <a:buNone/>
            </a:pPr>
            <a:endParaRPr lang="sk-SK" dirty="0" smtClean="0"/>
          </a:p>
          <a:p>
            <a:pPr marL="0" lvl="0" indent="0">
              <a:buNone/>
            </a:pPr>
            <a:r>
              <a:rPr lang="sk-SK" dirty="0" smtClean="0"/>
              <a:t>Pravý stĺpec: vlastnosti</a:t>
            </a:r>
          </a:p>
          <a:p>
            <a:pPr marL="0" lvl="0" indent="0">
              <a:buNone/>
            </a:pPr>
            <a:r>
              <a:rPr lang="sk-SK" dirty="0" smtClean="0">
                <a:solidFill>
                  <a:srgbClr val="FF0000"/>
                </a:solidFill>
              </a:rPr>
              <a:t>vytlačiť</a:t>
            </a:r>
          </a:p>
          <a:p>
            <a:pPr marL="0" lvl="0" indent="0">
              <a:buNone/>
            </a:pPr>
            <a:r>
              <a:rPr lang="sk-SK" dirty="0" smtClean="0"/>
              <a:t> </a:t>
            </a:r>
            <a:endParaRPr lang="sk-SK" dirty="0"/>
          </a:p>
        </p:txBody>
      </p:sp>
    </p:spTree>
    <p:extLst>
      <p:ext uri="{BB962C8B-B14F-4D97-AF65-F5344CB8AC3E}">
        <p14:creationId xmlns:p14="http://schemas.microsoft.com/office/powerpoint/2010/main" xmlns="" val="21598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Users\LangovaA\Desktop\student_cheating_hg_clr_zps89084601.gif-original"/>
          <p:cNvPicPr>
            <a:picLocks noChangeAspect="1" noChangeArrowheads="1" noCrop="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0032" y="0"/>
            <a:ext cx="2736304" cy="21030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Nadpis 1"/>
          <p:cNvSpPr>
            <a:spLocks noGrp="1"/>
          </p:cNvSpPr>
          <p:nvPr>
            <p:ph type="title" idx="4294967295"/>
          </p:nvPr>
        </p:nvSpPr>
        <p:spPr>
          <a:xfrm>
            <a:off x="1284288" y="661988"/>
            <a:ext cx="7859712" cy="777875"/>
          </a:xfrm>
        </p:spPr>
        <p:txBody>
          <a:bodyPr rtlCol="0" anchor="ctr">
            <a:normAutofit/>
          </a:bodyPr>
          <a:lstStyle/>
          <a:p>
            <a:pPr eaLnBrk="1" fontAlgn="auto" hangingPunct="1">
              <a:spcAft>
                <a:spcPts val="0"/>
              </a:spcAft>
              <a:defRPr/>
            </a:pPr>
            <a:r>
              <a:rPr lang="sk-SK" b="1" kern="1200" dirty="0">
                <a:solidFill>
                  <a:srgbClr val="000099"/>
                </a:solidFill>
                <a:effectLst>
                  <a:outerShdw blurRad="38100" dist="38100" dir="2700000" algn="tl">
                    <a:srgbClr val="000000">
                      <a:alpha val="43137"/>
                    </a:srgbClr>
                  </a:outerShdw>
                </a:effectLst>
              </a:rPr>
              <a:t>Vzdelanie</a:t>
            </a:r>
          </a:p>
        </p:txBody>
      </p:sp>
      <p:sp>
        <p:nvSpPr>
          <p:cNvPr id="79875" name="Zástupný symbol obsahu 4"/>
          <p:cNvSpPr>
            <a:spLocks noGrp="1"/>
          </p:cNvSpPr>
          <p:nvPr>
            <p:ph idx="4294967295"/>
          </p:nvPr>
        </p:nvSpPr>
        <p:spPr>
          <a:xfrm>
            <a:off x="647700" y="1928813"/>
            <a:ext cx="8496300" cy="2592387"/>
          </a:xfrm>
        </p:spPr>
        <p:txBody>
          <a:bodyPr/>
          <a:lstStyle/>
          <a:p>
            <a:pPr marL="0" indent="0" eaLnBrk="1" hangingPunct="1">
              <a:spcBef>
                <a:spcPct val="0"/>
              </a:spcBef>
              <a:buFontTx/>
              <a:buNone/>
            </a:pPr>
            <a:r>
              <a:rPr lang="sk-SK" sz="2400" dirty="0" smtClean="0">
                <a:solidFill>
                  <a:srgbClr val="000099"/>
                </a:solidFill>
              </a:rPr>
              <a:t>je súhrn znalostí, vedomostí, poznávacích spôsobilostí </a:t>
            </a:r>
          </a:p>
          <a:p>
            <a:pPr marL="0" indent="0" eaLnBrk="1" hangingPunct="1">
              <a:spcBef>
                <a:spcPct val="0"/>
              </a:spcBef>
              <a:buFontTx/>
              <a:buNone/>
            </a:pPr>
            <a:r>
              <a:rPr lang="sk-SK" sz="2400" dirty="0" smtClean="0">
                <a:solidFill>
                  <a:srgbClr val="000099"/>
                </a:solidFill>
              </a:rPr>
              <a:t>a schopností, ktoré nadobudol človek na základe školského</a:t>
            </a:r>
          </a:p>
          <a:p>
            <a:pPr marL="0" indent="0" eaLnBrk="1" hangingPunct="1">
              <a:spcBef>
                <a:spcPct val="0"/>
              </a:spcBef>
              <a:buFontTx/>
              <a:buNone/>
            </a:pPr>
            <a:r>
              <a:rPr lang="sk-SK" sz="2400" dirty="0" smtClean="0">
                <a:solidFill>
                  <a:srgbClr val="000099"/>
                </a:solidFill>
              </a:rPr>
              <a:t>vzdelania,  učenia, výchovy, životných </a:t>
            </a:r>
          </a:p>
          <a:p>
            <a:pPr marL="0" indent="0" eaLnBrk="1" hangingPunct="1">
              <a:spcBef>
                <a:spcPct val="0"/>
              </a:spcBef>
              <a:buFontTx/>
              <a:buNone/>
            </a:pPr>
            <a:r>
              <a:rPr lang="sk-SK" sz="2400" dirty="0" smtClean="0">
                <a:solidFill>
                  <a:srgbClr val="000099"/>
                </a:solidFill>
              </a:rPr>
              <a:t>a pracovných skúseností a zámerného </a:t>
            </a:r>
          </a:p>
          <a:p>
            <a:pPr marL="0" indent="0" eaLnBrk="1" hangingPunct="1">
              <a:spcBef>
                <a:spcPct val="0"/>
              </a:spcBef>
              <a:buFontTx/>
              <a:buNone/>
            </a:pPr>
            <a:r>
              <a:rPr lang="sk-SK" sz="2400" dirty="0" smtClean="0">
                <a:solidFill>
                  <a:srgbClr val="000099"/>
                </a:solidFill>
              </a:rPr>
              <a:t>vlastného sebavzdelávania. </a:t>
            </a:r>
          </a:p>
          <a:p>
            <a:pPr marL="0" indent="0" eaLnBrk="1" hangingPunct="1">
              <a:spcBef>
                <a:spcPct val="0"/>
              </a:spcBef>
              <a:buFontTx/>
              <a:buNone/>
            </a:pPr>
            <a:r>
              <a:rPr lang="sk-SK" sz="2400" dirty="0" smtClean="0">
                <a:solidFill>
                  <a:srgbClr val="000099"/>
                </a:solidFill>
              </a:rPr>
              <a:t>Získavanie vzdelania je vzdelávanie.</a:t>
            </a:r>
          </a:p>
        </p:txBody>
      </p:sp>
      <p:sp>
        <p:nvSpPr>
          <p:cNvPr id="65540" name="BlokTextu 5"/>
          <p:cNvSpPr txBox="1">
            <a:spLocks noChangeArrowheads="1"/>
          </p:cNvSpPr>
          <p:nvPr/>
        </p:nvSpPr>
        <p:spPr bwMode="auto">
          <a:xfrm>
            <a:off x="1863184" y="4917418"/>
            <a:ext cx="4103687" cy="1570038"/>
          </a:xfrm>
          <a:prstGeom prst="rect">
            <a:avLst/>
          </a:prstGeom>
          <a:noFill/>
          <a:ln w="9525">
            <a:noFill/>
            <a:miter lim="800000"/>
            <a:headEnd/>
            <a:tailEnd/>
          </a:ln>
        </p:spPr>
        <p:txBody>
          <a:bodyPr>
            <a:spAutoFit/>
          </a:bodyPr>
          <a:lstStyle/>
          <a:p>
            <a:pPr algn="ctr"/>
            <a:r>
              <a:rPr lang="sk-SK" sz="2400" b="1" dirty="0">
                <a:solidFill>
                  <a:srgbClr val="000099"/>
                </a:solidFill>
                <a:latin typeface="Comic Sans MS" pitchFamily="66" charset="0"/>
              </a:rPr>
              <a:t>Správna voľba povolania znamená úspech </a:t>
            </a:r>
          </a:p>
          <a:p>
            <a:pPr algn="ctr"/>
            <a:r>
              <a:rPr lang="sk-SK" sz="2400" b="1" dirty="0">
                <a:solidFill>
                  <a:srgbClr val="000099"/>
                </a:solidFill>
                <a:latin typeface="Comic Sans MS" pitchFamily="66" charset="0"/>
              </a:rPr>
              <a:t>a uplatnenie sa na trhu práce.</a:t>
            </a:r>
            <a:endParaRPr lang="sk-SK" sz="2400" dirty="0">
              <a:solidFill>
                <a:srgbClr val="000099"/>
              </a:solidFill>
              <a:latin typeface="Comic Sans MS" pitchFamily="66" charset="0"/>
            </a:endParaRPr>
          </a:p>
        </p:txBody>
      </p:sp>
      <p:pic>
        <p:nvPicPr>
          <p:cNvPr id="10242" name="Picture 2" descr="C:\Users\LangovaA\Desktop\55b0833d302e1891e2f65ab793797e05_-confused-college-clip-art-confused-clipart-gif_2000-2173.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52120" y="3225230"/>
            <a:ext cx="3114935" cy="33843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Effect transition="in" filter="fade">
                                      <p:cBhvr>
                                        <p:cTn id="13" dur="1000"/>
                                        <p:tgtEl>
                                          <p:spTgt spid="79875">
                                            <p:txEl>
                                              <p:pRg st="1" end="1"/>
                                            </p:txEl>
                                          </p:spTgt>
                                        </p:tgtEl>
                                      </p:cBhvr>
                                    </p:animEffect>
                                    <p:anim calcmode="lin" valueType="num">
                                      <p:cBhvr>
                                        <p:cTn id="14"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Effect transition="in" filter="fade">
                                      <p:cBhvr>
                                        <p:cTn id="19" dur="1000"/>
                                        <p:tgtEl>
                                          <p:spTgt spid="79875">
                                            <p:txEl>
                                              <p:pRg st="2" end="2"/>
                                            </p:txEl>
                                          </p:spTgt>
                                        </p:tgtEl>
                                      </p:cBhvr>
                                    </p:animEffect>
                                    <p:anim calcmode="lin" valueType="num">
                                      <p:cBhvr>
                                        <p:cTn id="20"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Effect transition="in" filter="fade">
                                      <p:cBhvr>
                                        <p:cTn id="25" dur="1000"/>
                                        <p:tgtEl>
                                          <p:spTgt spid="79875">
                                            <p:txEl>
                                              <p:pRg st="3" end="3"/>
                                            </p:txEl>
                                          </p:spTgt>
                                        </p:tgtEl>
                                      </p:cBhvr>
                                    </p:animEffect>
                                    <p:anim calcmode="lin" valueType="num">
                                      <p:cBhvr>
                                        <p:cTn id="26" dur="10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79875">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Effect transition="in" filter="fade">
                                      <p:cBhvr>
                                        <p:cTn id="31" dur="1000"/>
                                        <p:tgtEl>
                                          <p:spTgt spid="79875">
                                            <p:txEl>
                                              <p:pRg st="4" end="4"/>
                                            </p:txEl>
                                          </p:spTgt>
                                        </p:tgtEl>
                                      </p:cBhvr>
                                    </p:animEffect>
                                    <p:anim calcmode="lin" valueType="num">
                                      <p:cBhvr>
                                        <p:cTn id="32" dur="10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79875">
                                            <p:txEl>
                                              <p:pRg st="5" end="5"/>
                                            </p:txEl>
                                          </p:spTgt>
                                        </p:tgtEl>
                                        <p:attrNameLst>
                                          <p:attrName>style.visibility</p:attrName>
                                        </p:attrNameLst>
                                      </p:cBhvr>
                                      <p:to>
                                        <p:strVal val="visible"/>
                                      </p:to>
                                    </p:set>
                                    <p:animEffect transition="in" filter="fade">
                                      <p:cBhvr>
                                        <p:cTn id="37" dur="1000"/>
                                        <p:tgtEl>
                                          <p:spTgt spid="79875">
                                            <p:txEl>
                                              <p:pRg st="5" end="5"/>
                                            </p:txEl>
                                          </p:spTgt>
                                        </p:tgtEl>
                                      </p:cBhvr>
                                    </p:animEffect>
                                    <p:anim calcmode="lin" valueType="num">
                                      <p:cBhvr>
                                        <p:cTn id="38" dur="10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79875">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65540"/>
                                        </p:tgtEl>
                                        <p:attrNameLst>
                                          <p:attrName>style.visibility</p:attrName>
                                        </p:attrNameLst>
                                      </p:cBhvr>
                                      <p:to>
                                        <p:strVal val="visible"/>
                                      </p:to>
                                    </p:set>
                                    <p:anim calcmode="lin" valueType="num">
                                      <p:cBhvr additive="base">
                                        <p:cTn id="43" dur="500" fill="hold"/>
                                        <p:tgtEl>
                                          <p:spTgt spid="65540"/>
                                        </p:tgtEl>
                                        <p:attrNameLst>
                                          <p:attrName>ppt_x</p:attrName>
                                        </p:attrNameLst>
                                      </p:cBhvr>
                                      <p:tavLst>
                                        <p:tav tm="0">
                                          <p:val>
                                            <p:strVal val="#ppt_x"/>
                                          </p:val>
                                        </p:tav>
                                        <p:tav tm="100000">
                                          <p:val>
                                            <p:strVal val="#ppt_x"/>
                                          </p:val>
                                        </p:tav>
                                      </p:tavLst>
                                    </p:anim>
                                    <p:anim calcmode="lin" valueType="num">
                                      <p:cBhvr additive="base">
                                        <p:cTn id="44"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655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4294967295"/>
          </p:nvPr>
        </p:nvSpPr>
        <p:spPr>
          <a:xfrm>
            <a:off x="0" y="2492375"/>
            <a:ext cx="8229600" cy="6513513"/>
          </a:xfrm>
        </p:spPr>
        <p:txBody>
          <a:bodyPr>
            <a:normAutofit/>
          </a:bodyPr>
          <a:lstStyle/>
          <a:p>
            <a:pPr marL="0" algn="ctr" eaLnBrk="1" fontAlgn="auto" hangingPunct="1">
              <a:spcBef>
                <a:spcPts val="0"/>
              </a:spcBef>
              <a:spcAft>
                <a:spcPts val="0"/>
              </a:spcAft>
              <a:buFont typeface="Arial" charset="0"/>
              <a:buNone/>
              <a:defRPr/>
            </a:pPr>
            <a:endParaRPr lang="sk-SK" sz="2800" b="1" dirty="0" smtClean="0">
              <a:solidFill>
                <a:srgbClr val="000099"/>
              </a:solidFill>
              <a:effectLst>
                <a:outerShdw blurRad="38100" dist="38100" dir="2700000" algn="tl">
                  <a:srgbClr val="000000">
                    <a:alpha val="43137"/>
                  </a:srgbClr>
                </a:outerShdw>
              </a:effectLst>
              <a:latin typeface="Comic Sans MS" pitchFamily="66" charset="0"/>
            </a:endParaRPr>
          </a:p>
          <a:p>
            <a:pPr marL="0" algn="ctr" eaLnBrk="1" fontAlgn="auto" hangingPunct="1">
              <a:spcBef>
                <a:spcPts val="0"/>
              </a:spcBef>
              <a:spcAft>
                <a:spcPts val="0"/>
              </a:spcAft>
              <a:buFont typeface="Arial" charset="0"/>
              <a:buNone/>
              <a:defRPr/>
            </a:pPr>
            <a:r>
              <a:rPr lang="sk-SK" sz="2800" dirty="0" smtClean="0">
                <a:solidFill>
                  <a:srgbClr val="000099"/>
                </a:solidFill>
                <a:latin typeface="Comic Sans MS" pitchFamily="66" charset="0"/>
              </a:rPr>
              <a:t>Najdôležitejšia zo všetkého je však Tvoja </a:t>
            </a:r>
            <a:r>
              <a:rPr lang="sk-SK" sz="2800" b="1" dirty="0" smtClean="0">
                <a:solidFill>
                  <a:srgbClr val="000099"/>
                </a:solidFill>
                <a:effectLst>
                  <a:outerShdw blurRad="38100" dist="38100" dir="2700000" algn="tl">
                    <a:srgbClr val="000000">
                      <a:alpha val="43137"/>
                    </a:srgbClr>
                  </a:outerShdw>
                </a:effectLst>
                <a:latin typeface="Comic Sans MS" pitchFamily="66" charset="0"/>
              </a:rPr>
              <a:t>vlastná iniciatíva, zodpovednosť, </a:t>
            </a:r>
          </a:p>
          <a:p>
            <a:pPr marL="0" algn="ctr" eaLnBrk="1" fontAlgn="auto" hangingPunct="1">
              <a:spcBef>
                <a:spcPts val="0"/>
              </a:spcBef>
              <a:spcAft>
                <a:spcPts val="0"/>
              </a:spcAft>
              <a:buFont typeface="Arial" charset="0"/>
              <a:buNone/>
              <a:defRPr/>
            </a:pPr>
            <a:r>
              <a:rPr lang="sk-SK" sz="2800" b="1" dirty="0" smtClean="0">
                <a:solidFill>
                  <a:srgbClr val="000099"/>
                </a:solidFill>
                <a:effectLst>
                  <a:outerShdw blurRad="38100" dist="38100" dir="2700000" algn="tl">
                    <a:srgbClr val="000000">
                      <a:alpha val="43137"/>
                    </a:srgbClr>
                  </a:outerShdw>
                </a:effectLst>
                <a:latin typeface="Comic Sans MS" pitchFamily="66" charset="0"/>
              </a:rPr>
              <a:t>chuť učiť sa, pracovať </a:t>
            </a:r>
          </a:p>
          <a:p>
            <a:pPr marL="0" algn="ctr" eaLnBrk="1" fontAlgn="auto" hangingPunct="1">
              <a:spcBef>
                <a:spcPts val="0"/>
              </a:spcBef>
              <a:spcAft>
                <a:spcPts val="0"/>
              </a:spcAft>
              <a:buFont typeface="Arial" charset="0"/>
              <a:buNone/>
              <a:defRPr/>
            </a:pPr>
            <a:r>
              <a:rPr lang="sk-SK" sz="2800" dirty="0" smtClean="0">
                <a:solidFill>
                  <a:srgbClr val="000099"/>
                </a:solidFill>
                <a:latin typeface="Comic Sans MS" pitchFamily="66" charset="0"/>
              </a:rPr>
              <a:t>a tým zlepšovať </a:t>
            </a:r>
          </a:p>
          <a:p>
            <a:pPr marL="0" algn="ctr" eaLnBrk="1" fontAlgn="auto" hangingPunct="1">
              <a:spcBef>
                <a:spcPts val="0"/>
              </a:spcBef>
              <a:spcAft>
                <a:spcPts val="0"/>
              </a:spcAft>
              <a:buFont typeface="Arial" charset="0"/>
              <a:buNone/>
              <a:defRPr/>
            </a:pPr>
            <a:r>
              <a:rPr lang="sk-SK" sz="2800" dirty="0" smtClean="0">
                <a:solidFill>
                  <a:srgbClr val="000099"/>
                </a:solidFill>
                <a:latin typeface="Comic Sans MS" pitchFamily="66" charset="0"/>
              </a:rPr>
              <a:t>svoj vlastný život.</a:t>
            </a:r>
          </a:p>
          <a:p>
            <a:pPr marL="411480" algn="ctr" eaLnBrk="1" fontAlgn="auto" hangingPunct="1">
              <a:spcAft>
                <a:spcPts val="0"/>
              </a:spcAft>
              <a:buFont typeface="Arial" charset="0"/>
              <a:buNone/>
              <a:defRPr/>
            </a:pPr>
            <a:endParaRPr lang="sk-SK" dirty="0" smtClean="0"/>
          </a:p>
          <a:p>
            <a:pPr marL="411480" algn="ctr" eaLnBrk="1" fontAlgn="auto" hangingPunct="1">
              <a:spcAft>
                <a:spcPts val="0"/>
              </a:spcAft>
              <a:buFont typeface="Arial" charset="0"/>
              <a:buNone/>
              <a:defRPr/>
            </a:pPr>
            <a:endParaRPr lang="sk-SK" dirty="0"/>
          </a:p>
        </p:txBody>
      </p:sp>
      <p:sp>
        <p:nvSpPr>
          <p:cNvPr id="4" name="Zástupný symbol obsahu 2"/>
          <p:cNvSpPr txBox="1">
            <a:spLocks/>
          </p:cNvSpPr>
          <p:nvPr/>
        </p:nvSpPr>
        <p:spPr bwMode="auto">
          <a:xfrm>
            <a:off x="-1044575" y="476250"/>
            <a:ext cx="8229600" cy="3776663"/>
          </a:xfrm>
          <a:prstGeom prst="rect">
            <a:avLst/>
          </a:prstGeom>
          <a:noFill/>
          <a:ln w="9525">
            <a:noFill/>
            <a:miter lim="800000"/>
            <a:headEnd/>
            <a:tailEnd/>
          </a:ln>
        </p:spPr>
        <p:txBody>
          <a:bodyPr/>
          <a:lstStyle/>
          <a:p>
            <a:pPr indent="-342900" algn="ctr">
              <a:spcBef>
                <a:spcPts val="0"/>
              </a:spcBef>
              <a:buFont typeface="Arial" charset="0"/>
              <a:buNone/>
              <a:defRPr/>
            </a:pPr>
            <a:r>
              <a:rPr lang="sk-SK" sz="2800" dirty="0">
                <a:solidFill>
                  <a:srgbClr val="000099"/>
                </a:solidFill>
                <a:latin typeface="Comic Sans MS" pitchFamily="66" charset="0"/>
              </a:rPr>
              <a:t>Všetky možnosti, </a:t>
            </a:r>
          </a:p>
          <a:p>
            <a:pPr indent="-342900" algn="ctr">
              <a:spcBef>
                <a:spcPts val="0"/>
              </a:spcBef>
              <a:buFont typeface="Arial" charset="0"/>
              <a:buNone/>
              <a:defRPr/>
            </a:pPr>
            <a:r>
              <a:rPr lang="sk-SK" sz="2800" dirty="0" smtClean="0">
                <a:solidFill>
                  <a:srgbClr val="000099"/>
                </a:solidFill>
                <a:latin typeface="Comic Sans MS" pitchFamily="66" charset="0"/>
              </a:rPr>
              <a:t>Ktoré </a:t>
            </a:r>
            <a:r>
              <a:rPr lang="sk-SK" sz="2800" b="1" dirty="0" smtClean="0">
                <a:solidFill>
                  <a:schemeClr val="accent1"/>
                </a:solidFill>
                <a:latin typeface="Comic Sans MS" pitchFamily="66" charset="0"/>
              </a:rPr>
              <a:t>škola</a:t>
            </a:r>
            <a:r>
              <a:rPr lang="sk-SK" sz="2800" dirty="0" smtClean="0">
                <a:solidFill>
                  <a:srgbClr val="000099"/>
                </a:solidFill>
                <a:latin typeface="Comic Sans MS" pitchFamily="66" charset="0"/>
              </a:rPr>
              <a:t> / rodina/ÚP </a:t>
            </a:r>
            <a:r>
              <a:rPr lang="sk-SK" sz="2800" dirty="0">
                <a:solidFill>
                  <a:srgbClr val="000099"/>
                </a:solidFill>
                <a:latin typeface="Comic Sans MS" pitchFamily="66" charset="0"/>
              </a:rPr>
              <a:t>poskytuje </a:t>
            </a:r>
            <a:endParaRPr lang="sk-SK" sz="2800" dirty="0" smtClean="0">
              <a:solidFill>
                <a:srgbClr val="000099"/>
              </a:solidFill>
              <a:latin typeface="Comic Sans MS" pitchFamily="66" charset="0"/>
            </a:endParaRPr>
          </a:p>
          <a:p>
            <a:pPr indent="-342900" algn="ctr">
              <a:spcBef>
                <a:spcPts val="0"/>
              </a:spcBef>
              <a:buFont typeface="Arial" charset="0"/>
              <a:buNone/>
              <a:defRPr/>
            </a:pPr>
            <a:r>
              <a:rPr lang="sk-SK" sz="2800" dirty="0" smtClean="0">
                <a:solidFill>
                  <a:srgbClr val="000099"/>
                </a:solidFill>
                <a:latin typeface="Comic Sans MS" pitchFamily="66" charset="0"/>
              </a:rPr>
              <a:t>Ti </a:t>
            </a:r>
            <a:r>
              <a:rPr lang="sk-SK" sz="2800" dirty="0">
                <a:solidFill>
                  <a:srgbClr val="000099"/>
                </a:solidFill>
                <a:latin typeface="Comic Sans MS" pitchFamily="66" charset="0"/>
              </a:rPr>
              <a:t>môžu </a:t>
            </a:r>
          </a:p>
          <a:p>
            <a:pPr indent="-342900" algn="ctr">
              <a:spcBef>
                <a:spcPts val="0"/>
              </a:spcBef>
              <a:buFont typeface="Arial" charset="0"/>
              <a:buNone/>
              <a:defRPr/>
            </a:pPr>
            <a:r>
              <a:rPr lang="sk-SK" sz="2800" b="1" dirty="0">
                <a:solidFill>
                  <a:srgbClr val="000099"/>
                </a:solidFill>
                <a:effectLst>
                  <a:outerShdw blurRad="38100" dist="38100" dir="2700000" algn="tl">
                    <a:srgbClr val="000000">
                      <a:alpha val="43137"/>
                    </a:srgbClr>
                  </a:outerShdw>
                </a:effectLst>
                <a:latin typeface="Comic Sans MS" pitchFamily="66" charset="0"/>
              </a:rPr>
              <a:t>napomôcť </a:t>
            </a:r>
          </a:p>
          <a:p>
            <a:pPr indent="-342900" algn="ctr">
              <a:spcBef>
                <a:spcPts val="0"/>
              </a:spcBef>
              <a:buFont typeface="Arial" charset="0"/>
              <a:buNone/>
              <a:defRPr/>
            </a:pPr>
            <a:r>
              <a:rPr lang="sk-SK" sz="2800" dirty="0">
                <a:solidFill>
                  <a:srgbClr val="000099"/>
                </a:solidFill>
                <a:latin typeface="Comic Sans MS" pitchFamily="66" charset="0"/>
              </a:rPr>
              <a:t>pri zaradení sa na trh práce</a:t>
            </a:r>
            <a:r>
              <a:rPr lang="sk-SK" sz="2800" b="1" dirty="0">
                <a:solidFill>
                  <a:srgbClr val="000099"/>
                </a:solidFill>
                <a:effectLst>
                  <a:outerShdw blurRad="38100" dist="38100" dir="2700000" algn="tl">
                    <a:srgbClr val="000000">
                      <a:alpha val="43137"/>
                    </a:srgbClr>
                  </a:outerShdw>
                </a:effectLst>
                <a:latin typeface="Comic Sans MS" pitchFamily="66" charset="0"/>
              </a:rPr>
              <a:t>.</a:t>
            </a:r>
          </a:p>
          <a:p>
            <a:pPr marL="342900" indent="-342900" algn="ctr">
              <a:spcBef>
                <a:spcPct val="20000"/>
              </a:spcBef>
              <a:buFont typeface="Arial" charset="0"/>
              <a:buNone/>
              <a:defRPr/>
            </a:pPr>
            <a:endParaRPr lang="sk-SK" sz="3200" dirty="0">
              <a:latin typeface="+mn-lt"/>
            </a:endParaRPr>
          </a:p>
        </p:txBody>
      </p:sp>
      <p:pic>
        <p:nvPicPr>
          <p:cNvPr id="3076" name="Picture 4" descr="C:\Documents and Settings\spt\Desktop\gifs\exam.gif"/>
          <p:cNvPicPr>
            <a:picLocks noChangeAspect="1" noChangeArrowheads="1"/>
          </p:cNvPicPr>
          <p:nvPr/>
        </p:nvPicPr>
        <p:blipFill>
          <a:blip r:embed="rId2" cstate="print"/>
          <a:srcRect/>
          <a:stretch>
            <a:fillRect/>
          </a:stretch>
        </p:blipFill>
        <p:spPr bwMode="auto">
          <a:xfrm>
            <a:off x="6084888" y="3644900"/>
            <a:ext cx="2735262" cy="29448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6"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53" presetClass="entr" presetSubtype="0" fill="hold" nodeType="afterEffect">
                                  <p:stCondLst>
                                    <p:cond delay="0"/>
                                  </p:stCondLst>
                                  <p:childTnLst>
                                    <p:set>
                                      <p:cBhvr>
                                        <p:cTn id="31" dur="1" fill="hold">
                                          <p:stCondLst>
                                            <p:cond delay="0"/>
                                          </p:stCondLst>
                                        </p:cTn>
                                        <p:tgtEl>
                                          <p:spTgt spid="3076"/>
                                        </p:tgtEl>
                                        <p:attrNameLst>
                                          <p:attrName>style.visibility</p:attrName>
                                        </p:attrNameLst>
                                      </p:cBhvr>
                                      <p:to>
                                        <p:strVal val="visible"/>
                                      </p:to>
                                    </p:set>
                                    <p:anim calcmode="lin" valueType="num">
                                      <p:cBhvr>
                                        <p:cTn id="32" dur="5000" fill="hold"/>
                                        <p:tgtEl>
                                          <p:spTgt spid="3076"/>
                                        </p:tgtEl>
                                        <p:attrNameLst>
                                          <p:attrName>ppt_w</p:attrName>
                                        </p:attrNameLst>
                                      </p:cBhvr>
                                      <p:tavLst>
                                        <p:tav tm="0">
                                          <p:val>
                                            <p:fltVal val="0"/>
                                          </p:val>
                                        </p:tav>
                                        <p:tav tm="100000">
                                          <p:val>
                                            <p:strVal val="#ppt_w"/>
                                          </p:val>
                                        </p:tav>
                                      </p:tavLst>
                                    </p:anim>
                                    <p:anim calcmode="lin" valueType="num">
                                      <p:cBhvr>
                                        <p:cTn id="33" dur="5000" fill="hold"/>
                                        <p:tgtEl>
                                          <p:spTgt spid="3076"/>
                                        </p:tgtEl>
                                        <p:attrNameLst>
                                          <p:attrName>ppt_h</p:attrName>
                                        </p:attrNameLst>
                                      </p:cBhvr>
                                      <p:tavLst>
                                        <p:tav tm="0">
                                          <p:val>
                                            <p:fltVal val="0"/>
                                          </p:val>
                                        </p:tav>
                                        <p:tav tm="100000">
                                          <p:val>
                                            <p:strVal val="#ppt_h"/>
                                          </p:val>
                                        </p:tav>
                                      </p:tavLst>
                                    </p:anim>
                                    <p:animEffect transition="in" filter="fade">
                                      <p:cBhvr>
                                        <p:cTn id="34" dur="5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descr="C:\Users\Milan\Desktop\bankovky.jpg"/>
          <p:cNvPicPr>
            <a:picLocks noChangeAspect="1" noChangeArrowheads="1"/>
          </p:cNvPicPr>
          <p:nvPr/>
        </p:nvPicPr>
        <p:blipFill>
          <a:blip r:embed="rId2" cstate="print"/>
          <a:srcRect/>
          <a:stretch>
            <a:fillRect/>
          </a:stretch>
        </p:blipFill>
        <p:spPr bwMode="auto">
          <a:xfrm>
            <a:off x="5975648" y="0"/>
            <a:ext cx="3168352" cy="3168352"/>
          </a:xfrm>
          <a:prstGeom prst="rect">
            <a:avLst/>
          </a:prstGeom>
          <a:noFill/>
        </p:spPr>
      </p:pic>
      <p:sp>
        <p:nvSpPr>
          <p:cNvPr id="4" name="Rectangle 3"/>
          <p:cNvSpPr>
            <a:spLocks noGrp="1"/>
          </p:cNvSpPr>
          <p:nvPr>
            <p:ph idx="4294967295"/>
          </p:nvPr>
        </p:nvSpPr>
        <p:spPr>
          <a:xfrm>
            <a:off x="0" y="2060575"/>
            <a:ext cx="7283450" cy="4137025"/>
          </a:xfrm>
        </p:spPr>
        <p:txBody>
          <a:bodyPr>
            <a:normAutofit/>
          </a:bodyPr>
          <a:lstStyle/>
          <a:p>
            <a:pPr marL="0" indent="0" algn="ctr" eaLnBrk="1" fontAlgn="auto" hangingPunct="1">
              <a:spcBef>
                <a:spcPts val="0"/>
              </a:spcBef>
              <a:spcAft>
                <a:spcPts val="0"/>
              </a:spcAft>
              <a:buFont typeface="Wingdings 2"/>
              <a:buNone/>
              <a:defRPr/>
            </a:pPr>
            <a:r>
              <a:rPr lang="cs-CZ" sz="4000" b="1" dirty="0" smtClean="0">
                <a:solidFill>
                  <a:srgbClr val="000099"/>
                </a:solidFill>
                <a:effectLst>
                  <a:outerShdw blurRad="38100" dist="38100" dir="2700000" algn="tl">
                    <a:srgbClr val="000000">
                      <a:alpha val="43137"/>
                    </a:srgbClr>
                  </a:outerShdw>
                </a:effectLst>
                <a:latin typeface="Comic Sans MS" pitchFamily="66" charset="0"/>
              </a:rPr>
              <a:t>…</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alebo</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si zvolíš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inú</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cestu, využiješ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všetky</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možnosti,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ktoré</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Ti život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ponúkne</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a:t>
            </a:r>
          </a:p>
          <a:p>
            <a:pPr marL="0" indent="0" algn="ctr" eaLnBrk="1" fontAlgn="auto" hangingPunct="1">
              <a:spcBef>
                <a:spcPts val="0"/>
              </a:spcBef>
              <a:spcAft>
                <a:spcPts val="0"/>
              </a:spcAft>
              <a:buFont typeface="Wingdings 2"/>
              <a:buNone/>
              <a:defRPr/>
            </a:pPr>
            <a:r>
              <a:rPr lang="cs-CZ" sz="4000" b="1" dirty="0" smtClean="0">
                <a:solidFill>
                  <a:srgbClr val="000099"/>
                </a:solidFill>
                <a:effectLst>
                  <a:outerShdw blurRad="38100" dist="38100" dir="2700000" algn="tl">
                    <a:srgbClr val="000000">
                      <a:alpha val="43137"/>
                    </a:srgbClr>
                  </a:outerShdw>
                </a:effectLst>
                <a:latin typeface="Comic Sans MS" pitchFamily="66" charset="0"/>
              </a:rPr>
              <a:t>a sebe aj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svojej</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rodine</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budeš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môcť</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dopriať</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a:t>
            </a:r>
          </a:p>
          <a:p>
            <a:pPr marL="0" indent="0" eaLnBrk="1" fontAlgn="auto" hangingPunct="1">
              <a:spcBef>
                <a:spcPts val="0"/>
              </a:spcBef>
              <a:spcAft>
                <a:spcPts val="0"/>
              </a:spcAft>
              <a:buFont typeface="Wingdings 2"/>
              <a:buNone/>
              <a:defRPr/>
            </a:pPr>
            <a:r>
              <a:rPr lang="cs-CZ" sz="4000" b="1" dirty="0" smtClean="0">
                <a:solidFill>
                  <a:srgbClr val="000099"/>
                </a:solidFill>
                <a:effectLst>
                  <a:outerShdw blurRad="38100" dist="38100" dir="2700000" algn="tl">
                    <a:srgbClr val="000000">
                      <a:alpha val="43137"/>
                    </a:srgbClr>
                  </a:outerShdw>
                </a:effectLst>
                <a:latin typeface="Comic Sans MS" pitchFamily="66" charset="0"/>
              </a:rPr>
              <a:t>      lepší a </a:t>
            </a:r>
            <a:r>
              <a:rPr lang="cs-CZ" sz="4000" b="1" dirty="0" err="1" smtClean="0">
                <a:solidFill>
                  <a:srgbClr val="000099"/>
                </a:solidFill>
                <a:effectLst>
                  <a:outerShdw blurRad="38100" dist="38100" dir="2700000" algn="tl">
                    <a:srgbClr val="000000">
                      <a:alpha val="43137"/>
                    </a:srgbClr>
                  </a:outerShdw>
                </a:effectLst>
                <a:latin typeface="Comic Sans MS" pitchFamily="66" charset="0"/>
              </a:rPr>
              <a:t>krajší</a:t>
            </a:r>
            <a:r>
              <a:rPr lang="cs-CZ" sz="4000" b="1" dirty="0" smtClean="0">
                <a:solidFill>
                  <a:srgbClr val="000099"/>
                </a:solidFill>
                <a:effectLst>
                  <a:outerShdw blurRad="38100" dist="38100" dir="2700000" algn="tl">
                    <a:srgbClr val="000000">
                      <a:alpha val="43137"/>
                    </a:srgbClr>
                  </a:outerShdw>
                </a:effectLst>
                <a:latin typeface="Comic Sans MS" pitchFamily="66" charset="0"/>
              </a:rPr>
              <a:t> život  </a:t>
            </a:r>
            <a:r>
              <a:rPr lang="cs-CZ" sz="4000" b="1" dirty="0" smtClean="0">
                <a:ln w="12700">
                  <a:solidFill>
                    <a:srgbClr val="FFCC00"/>
                  </a:solidFill>
                  <a:prstDash val="solid"/>
                </a:ln>
                <a:solidFill>
                  <a:srgbClr val="FFFF00"/>
                </a:solidFill>
                <a:effectLst>
                  <a:outerShdw blurRad="41275" dist="20320" dir="1800000" algn="tl" rotWithShape="0">
                    <a:srgbClr val="000000">
                      <a:alpha val="40000"/>
                    </a:srgbClr>
                  </a:outerShdw>
                </a:effectLst>
                <a:latin typeface="Comic Sans MS" pitchFamily="66" charset="0"/>
                <a:sym typeface="Wingdings" pitchFamily="2" charset="2"/>
              </a:rPr>
              <a:t></a:t>
            </a:r>
            <a:endParaRPr lang="cs-CZ" sz="4000" b="1" dirty="0" smtClean="0">
              <a:ln w="12700">
                <a:solidFill>
                  <a:srgbClr val="FFCC00"/>
                </a:solidFill>
                <a:prstDash val="solid"/>
              </a:ln>
              <a:solidFill>
                <a:srgbClr val="FFFF00"/>
              </a:solidFill>
              <a:effectLst>
                <a:outerShdw blurRad="38100" dist="38100" dir="2700000" algn="tl">
                  <a:srgbClr val="000000">
                    <a:alpha val="43137"/>
                  </a:srgbClr>
                </a:outerShdw>
              </a:effectLst>
              <a:latin typeface="Comic Sans MS" pitchFamily="66"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4">
                                            <p:txEl>
                                              <p:pRg st="0" end="0"/>
                                            </p:txEl>
                                          </p:spTgt>
                                        </p:tgtEl>
                                      </p:cBhvr>
                                    </p:animEffect>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4">
                                            <p:txEl>
                                              <p:pRg st="1" end="1"/>
                                            </p:txEl>
                                          </p:spTgt>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1"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1461207">
            <a:off x="7082397" y="1106194"/>
            <a:ext cx="1438333" cy="2145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Nadpis 1"/>
          <p:cNvSpPr>
            <a:spLocks noGrp="1"/>
          </p:cNvSpPr>
          <p:nvPr>
            <p:ph type="ctrTitle"/>
          </p:nvPr>
        </p:nvSpPr>
        <p:spPr>
          <a:xfrm>
            <a:off x="467544" y="188640"/>
            <a:ext cx="7772400" cy="757045"/>
          </a:xfrm>
        </p:spPr>
        <p:txBody>
          <a:bodyPr>
            <a:normAutofit/>
          </a:bodyPr>
          <a:lstStyle/>
          <a:p>
            <a:r>
              <a:rPr lang="sk-SK" b="1" dirty="0" smtClean="0">
                <a:solidFill>
                  <a:srgbClr val="FF0000"/>
                </a:solidFill>
                <a:effectLst>
                  <a:outerShdw blurRad="38100" dist="38100" dir="2700000" algn="tl">
                    <a:srgbClr val="000000">
                      <a:alpha val="43137"/>
                    </a:srgbClr>
                  </a:outerShdw>
                </a:effectLst>
                <a:latin typeface="Comic Sans MS" pitchFamily="66" charset="0"/>
              </a:rPr>
              <a:t>Práca v zahraničí </a:t>
            </a:r>
            <a:r>
              <a:rPr lang="sk-SK" b="1" dirty="0" smtClean="0">
                <a:effectLst>
                  <a:outerShdw blurRad="38100" dist="38100" dir="2700000" algn="tl">
                    <a:srgbClr val="000000">
                      <a:alpha val="43137"/>
                    </a:srgbClr>
                  </a:outerShdw>
                </a:effectLst>
                <a:latin typeface="Comic Sans MS" pitchFamily="66" charset="0"/>
              </a:rPr>
              <a:t>- </a:t>
            </a:r>
            <a:r>
              <a:rPr lang="sk-SK" b="1" dirty="0" smtClean="0">
                <a:solidFill>
                  <a:srgbClr val="0070C0"/>
                </a:solidFill>
                <a:effectLst>
                  <a:outerShdw blurRad="38100" dist="38100" dir="2700000" algn="tl">
                    <a:srgbClr val="000000">
                      <a:alpha val="43137"/>
                    </a:srgbClr>
                  </a:outerShdw>
                </a:effectLst>
                <a:latin typeface="Comic Sans MS" pitchFamily="66" charset="0"/>
              </a:rPr>
              <a:t>R</a:t>
            </a:r>
            <a:r>
              <a:rPr lang="sk-SK" b="1" dirty="0" smtClean="0">
                <a:solidFill>
                  <a:srgbClr val="FFC000"/>
                </a:solidFill>
                <a:effectLst>
                  <a:outerShdw blurRad="38100" dist="38100" dir="2700000" algn="tl">
                    <a:srgbClr val="000000">
                      <a:alpha val="43137"/>
                    </a:srgbClr>
                  </a:outerShdw>
                </a:effectLst>
                <a:latin typeface="Comic Sans MS" pitchFamily="66" charset="0"/>
              </a:rPr>
              <a:t>I</a:t>
            </a:r>
            <a:r>
              <a:rPr lang="sk-SK" b="1" dirty="0" smtClean="0">
                <a:solidFill>
                  <a:srgbClr val="FF00FF"/>
                </a:solidFill>
                <a:effectLst>
                  <a:outerShdw blurRad="38100" dist="38100" dir="2700000" algn="tl">
                    <a:srgbClr val="000000">
                      <a:alpha val="43137"/>
                    </a:srgbClr>
                  </a:outerShdw>
                </a:effectLst>
                <a:latin typeface="Comic Sans MS" pitchFamily="66" charset="0"/>
              </a:rPr>
              <a:t>Z</a:t>
            </a:r>
            <a:r>
              <a:rPr lang="sk-SK" b="1" dirty="0" smtClean="0">
                <a:solidFill>
                  <a:schemeClr val="accent6">
                    <a:lumMod val="50000"/>
                  </a:schemeClr>
                </a:solidFill>
                <a:effectLst>
                  <a:outerShdw blurRad="38100" dist="38100" dir="2700000" algn="tl">
                    <a:srgbClr val="000000">
                      <a:alpha val="43137"/>
                    </a:srgbClr>
                  </a:outerShdw>
                </a:effectLst>
                <a:latin typeface="Comic Sans MS" pitchFamily="66" charset="0"/>
              </a:rPr>
              <a:t>I</a:t>
            </a:r>
            <a:r>
              <a:rPr lang="sk-SK" b="1" dirty="0" smtClean="0">
                <a:solidFill>
                  <a:srgbClr val="00B050"/>
                </a:solidFill>
                <a:effectLst>
                  <a:outerShdw blurRad="38100" dist="38100" dir="2700000" algn="tl">
                    <a:srgbClr val="000000">
                      <a:alpha val="43137"/>
                    </a:srgbClr>
                  </a:outerShdw>
                </a:effectLst>
                <a:latin typeface="Comic Sans MS" pitchFamily="66" charset="0"/>
              </a:rPr>
              <a:t>K</a:t>
            </a:r>
            <a:r>
              <a:rPr lang="sk-SK" b="1" dirty="0" smtClean="0">
                <a:solidFill>
                  <a:srgbClr val="7030A0"/>
                </a:solidFill>
                <a:effectLst>
                  <a:outerShdw blurRad="38100" dist="38100" dir="2700000" algn="tl">
                    <a:srgbClr val="000000">
                      <a:alpha val="43137"/>
                    </a:srgbClr>
                  </a:outerShdw>
                </a:effectLst>
                <a:latin typeface="Comic Sans MS" pitchFamily="66" charset="0"/>
              </a:rPr>
              <a:t>Á</a:t>
            </a:r>
            <a:endParaRPr lang="sk-SK" b="1" dirty="0">
              <a:solidFill>
                <a:srgbClr val="7030A0"/>
              </a:solidFill>
              <a:effectLst>
                <a:outerShdw blurRad="38100" dist="38100" dir="2700000" algn="tl">
                  <a:srgbClr val="000000">
                    <a:alpha val="43137"/>
                  </a:srgbClr>
                </a:outerShdw>
              </a:effectLst>
              <a:latin typeface="Comic Sans MS" pitchFamily="66" charset="0"/>
            </a:endParaRPr>
          </a:p>
        </p:txBody>
      </p:sp>
      <p:sp>
        <p:nvSpPr>
          <p:cNvPr id="3" name="Podnadpis 2"/>
          <p:cNvSpPr>
            <a:spLocks noGrp="1"/>
          </p:cNvSpPr>
          <p:nvPr>
            <p:ph type="subTitle" idx="1"/>
          </p:nvPr>
        </p:nvSpPr>
        <p:spPr>
          <a:xfrm>
            <a:off x="252414" y="1196752"/>
            <a:ext cx="8568952" cy="5400600"/>
          </a:xfrm>
        </p:spPr>
        <p:txBody>
          <a:bodyPr>
            <a:normAutofit lnSpcReduction="10000"/>
          </a:bodyPr>
          <a:lstStyle/>
          <a:p>
            <a:pPr algn="l"/>
            <a:r>
              <a:rPr lang="sk-SK" sz="2800" b="1" dirty="0" smtClean="0">
                <a:solidFill>
                  <a:srgbClr val="002060"/>
                </a:solidFill>
                <a:latin typeface="Comic Sans MS" pitchFamily="66" charset="0"/>
              </a:rPr>
              <a:t>- poriadne </a:t>
            </a:r>
            <a:r>
              <a:rPr lang="sk-SK" sz="2800" b="1" dirty="0">
                <a:solidFill>
                  <a:srgbClr val="002060"/>
                </a:solidFill>
                <a:latin typeface="Comic Sans MS" pitchFamily="66" charset="0"/>
              </a:rPr>
              <a:t>si </a:t>
            </a:r>
            <a:r>
              <a:rPr lang="sk-SK" sz="2800" b="1" u="sng" dirty="0">
                <a:solidFill>
                  <a:srgbClr val="002060"/>
                </a:solidFill>
                <a:latin typeface="Comic Sans MS" pitchFamily="66" charset="0"/>
              </a:rPr>
              <a:t>prečítajte zmluvu s agentúrou</a:t>
            </a:r>
            <a:r>
              <a:rPr lang="sk-SK" sz="2800" b="1" dirty="0">
                <a:solidFill>
                  <a:srgbClr val="002060"/>
                </a:solidFill>
                <a:latin typeface="Comic Sans MS" pitchFamily="66" charset="0"/>
              </a:rPr>
              <a:t>, ktorá Vám prácu našla – či idete skutočne pracovať do mesta, do akého ste sa dohodli a na prácu, na akú ste sa </a:t>
            </a:r>
            <a:r>
              <a:rPr lang="sk-SK" sz="2800" b="1" dirty="0" smtClean="0">
                <a:solidFill>
                  <a:srgbClr val="002060"/>
                </a:solidFill>
                <a:latin typeface="Comic Sans MS" pitchFamily="66" charset="0"/>
              </a:rPr>
              <a:t>dohodli,</a:t>
            </a:r>
          </a:p>
          <a:p>
            <a:pPr algn="l"/>
            <a:endParaRPr lang="sk-SK" sz="2200" b="1" dirty="0" smtClean="0">
              <a:solidFill>
                <a:srgbClr val="002060"/>
              </a:solidFill>
              <a:latin typeface="Comic Sans MS" pitchFamily="66" charset="0"/>
            </a:endParaRPr>
          </a:p>
          <a:p>
            <a:pPr algn="l"/>
            <a:r>
              <a:rPr lang="sk-SK" sz="2800" b="1" dirty="0" smtClean="0">
                <a:solidFill>
                  <a:srgbClr val="002060"/>
                </a:solidFill>
                <a:latin typeface="Comic Sans MS" pitchFamily="66" charset="0"/>
              </a:rPr>
              <a:t>- pýtajte si </a:t>
            </a:r>
            <a:r>
              <a:rPr lang="sk-SK" sz="2800" b="1" u="sng" dirty="0" smtClean="0">
                <a:solidFill>
                  <a:srgbClr val="002060"/>
                </a:solidFill>
                <a:latin typeface="Comic Sans MS" pitchFamily="66" charset="0"/>
              </a:rPr>
              <a:t>adresu zamestnávateľa a telefonický kontakt </a:t>
            </a:r>
            <a:r>
              <a:rPr lang="sk-SK" sz="2800" b="1" dirty="0" smtClean="0">
                <a:solidFill>
                  <a:srgbClr val="002060"/>
                </a:solidFill>
                <a:latin typeface="Comic Sans MS" pitchFamily="66" charset="0"/>
              </a:rPr>
              <a:t>– ak idete cez agentúru – musia Vám ich dať!!! </a:t>
            </a:r>
            <a:endParaRPr lang="sk-SK" sz="2200" b="1" dirty="0">
              <a:solidFill>
                <a:srgbClr val="002060"/>
              </a:solidFill>
              <a:latin typeface="Comic Sans MS" pitchFamily="66" charset="0"/>
            </a:endParaRPr>
          </a:p>
          <a:p>
            <a:pPr algn="l"/>
            <a:endParaRPr lang="sk-SK" sz="2200" b="1" dirty="0" smtClean="0">
              <a:solidFill>
                <a:srgbClr val="002060"/>
              </a:solidFill>
              <a:latin typeface="Comic Sans MS" pitchFamily="66" charset="0"/>
            </a:endParaRPr>
          </a:p>
          <a:p>
            <a:pPr algn="l"/>
            <a:r>
              <a:rPr lang="sk-SK" sz="2800" b="1" u="sng" dirty="0" smtClean="0">
                <a:solidFill>
                  <a:srgbClr val="002060"/>
                </a:solidFill>
                <a:latin typeface="Comic Sans MS" pitchFamily="66" charset="0"/>
              </a:rPr>
              <a:t>- zavolajte zamestnávateľovi predtým ako prídete</a:t>
            </a:r>
            <a:r>
              <a:rPr lang="sk-SK" sz="2800" b="1" dirty="0" smtClean="0">
                <a:solidFill>
                  <a:srgbClr val="002060"/>
                </a:solidFill>
                <a:latin typeface="Comic Sans MS" pitchFamily="66" charset="0"/>
              </a:rPr>
              <a:t> do  zahraničia za ním  – či o Vás vie, že máte nastúpiť k nemu do práce – aby ste neostali       bez práce a bez peňazí, </a:t>
            </a:r>
          </a:p>
          <a:p>
            <a:pPr algn="l"/>
            <a:endParaRPr lang="sk-SK" dirty="0" smtClean="0"/>
          </a:p>
          <a:p>
            <a:pPr marL="514350" indent="-514350" algn="l">
              <a:buAutoNum type="arabicPeriod"/>
            </a:pPr>
            <a:endParaRPr lang="sk-SK" dirty="0"/>
          </a:p>
        </p:txBody>
      </p:sp>
      <p:pic>
        <p:nvPicPr>
          <p:cNvPr id="5" name="Picture 3" descr="C:\Users\LangovaA\Desktop\phone_PNG468.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08304" y="5329633"/>
            <a:ext cx="1513062" cy="151306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C:\Users\LangovaA\Desktop\aaa08a5fad4c55bff1a1f44ada72994fe695aece.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47664" y="3803617"/>
            <a:ext cx="1679787" cy="134382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727060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p:cNvSpPr>
            <a:spLocks noGrp="1"/>
          </p:cNvSpPr>
          <p:nvPr>
            <p:ph type="subTitle" idx="4294967295"/>
          </p:nvPr>
        </p:nvSpPr>
        <p:spPr>
          <a:xfrm>
            <a:off x="0" y="620713"/>
            <a:ext cx="8748713" cy="6403975"/>
          </a:xfrm>
        </p:spPr>
        <p:txBody>
          <a:bodyPr/>
          <a:lstStyle/>
          <a:p>
            <a:r>
              <a:rPr lang="sk-SK" sz="2800" b="1" dirty="0" smtClean="0">
                <a:solidFill>
                  <a:srgbClr val="002060"/>
                </a:solidFill>
                <a:latin typeface="Comic Sans MS" pitchFamily="66" charset="0"/>
              </a:rPr>
              <a:t>- urobte </a:t>
            </a:r>
            <a:r>
              <a:rPr lang="sk-SK" sz="2800" b="1" dirty="0">
                <a:solidFill>
                  <a:srgbClr val="002060"/>
                </a:solidFill>
                <a:latin typeface="Comic Sans MS" pitchFamily="66" charset="0"/>
              </a:rPr>
              <a:t>si presný </a:t>
            </a:r>
            <a:r>
              <a:rPr lang="sk-SK" sz="2800" b="1" u="sng" dirty="0">
                <a:solidFill>
                  <a:srgbClr val="002060"/>
                </a:solidFill>
                <a:latin typeface="Comic Sans MS" pitchFamily="66" charset="0"/>
              </a:rPr>
              <a:t>plán cesty </a:t>
            </a:r>
            <a:r>
              <a:rPr lang="sk-SK" sz="2800" b="1" dirty="0">
                <a:solidFill>
                  <a:srgbClr val="002060"/>
                </a:solidFill>
                <a:latin typeface="Comic Sans MS" pitchFamily="66" charset="0"/>
              </a:rPr>
              <a:t>(vlak – autobus –  </a:t>
            </a:r>
            <a:r>
              <a:rPr lang="sk-SK" sz="2800" b="1" dirty="0" smtClean="0">
                <a:solidFill>
                  <a:srgbClr val="002060"/>
                </a:solidFill>
                <a:latin typeface="Comic Sans MS" pitchFamily="66" charset="0"/>
              </a:rPr>
              <a:t>   lietadlo), aby </a:t>
            </a:r>
            <a:r>
              <a:rPr lang="sk-SK" sz="2800" b="1" dirty="0">
                <a:solidFill>
                  <a:srgbClr val="002060"/>
                </a:solidFill>
                <a:latin typeface="Comic Sans MS" pitchFamily="66" charset="0"/>
              </a:rPr>
              <a:t>ste sa nestratili, zistite si či Vás  </a:t>
            </a:r>
            <a:r>
              <a:rPr lang="sk-SK" sz="2800" b="1" dirty="0" smtClean="0">
                <a:solidFill>
                  <a:srgbClr val="002060"/>
                </a:solidFill>
                <a:latin typeface="Comic Sans MS" pitchFamily="66" charset="0"/>
              </a:rPr>
              <a:t>  niekto </a:t>
            </a:r>
            <a:r>
              <a:rPr lang="sk-SK" sz="2800" b="1" dirty="0">
                <a:solidFill>
                  <a:srgbClr val="002060"/>
                </a:solidFill>
                <a:latin typeface="Comic Sans MS" pitchFamily="66" charset="0"/>
              </a:rPr>
              <a:t>pri lietadle </a:t>
            </a:r>
            <a:r>
              <a:rPr lang="sk-SK" sz="2800" b="1" dirty="0" smtClean="0">
                <a:solidFill>
                  <a:srgbClr val="002060"/>
                </a:solidFill>
                <a:latin typeface="Comic Sans MS" pitchFamily="66" charset="0"/>
              </a:rPr>
              <a:t>alebo </a:t>
            </a:r>
            <a:r>
              <a:rPr lang="sk-SK" sz="2800" b="1" dirty="0">
                <a:solidFill>
                  <a:srgbClr val="002060"/>
                </a:solidFill>
                <a:latin typeface="Comic Sans MS" pitchFamily="66" charset="0"/>
              </a:rPr>
              <a:t>autobuse bude </a:t>
            </a:r>
            <a:r>
              <a:rPr lang="sk-SK" sz="2800" b="1" dirty="0" smtClean="0">
                <a:solidFill>
                  <a:srgbClr val="002060"/>
                </a:solidFill>
                <a:latin typeface="Comic Sans MS" pitchFamily="66" charset="0"/>
              </a:rPr>
              <a:t>čakať,</a:t>
            </a:r>
          </a:p>
          <a:p>
            <a:endParaRPr lang="sk-SK" b="1" dirty="0" smtClean="0">
              <a:solidFill>
                <a:srgbClr val="002060"/>
              </a:solidFill>
              <a:latin typeface="Comic Sans MS" pitchFamily="66" charset="0"/>
            </a:endParaRPr>
          </a:p>
          <a:p>
            <a:r>
              <a:rPr lang="sk-SK" b="1" dirty="0" smtClean="0">
                <a:solidFill>
                  <a:srgbClr val="002060"/>
                </a:solidFill>
                <a:latin typeface="Comic Sans MS" pitchFamily="66" charset="0"/>
              </a:rPr>
              <a:t>  </a:t>
            </a:r>
          </a:p>
          <a:p>
            <a:endParaRPr lang="sk-SK" b="1" dirty="0" smtClean="0">
              <a:solidFill>
                <a:srgbClr val="002060"/>
              </a:solidFill>
              <a:latin typeface="Comic Sans MS" pitchFamily="66" charset="0"/>
            </a:endParaRPr>
          </a:p>
          <a:p>
            <a:endParaRPr lang="sk-SK" b="1" dirty="0">
              <a:solidFill>
                <a:srgbClr val="002060"/>
              </a:solidFill>
              <a:latin typeface="Comic Sans MS" pitchFamily="66" charset="0"/>
            </a:endParaRPr>
          </a:p>
          <a:p>
            <a:r>
              <a:rPr lang="sk-SK" sz="2800" b="1" dirty="0" smtClean="0">
                <a:solidFill>
                  <a:srgbClr val="002060"/>
                </a:solidFill>
                <a:latin typeface="Comic Sans MS" pitchFamily="66" charset="0"/>
              </a:rPr>
              <a:t>- nezabudnite si </a:t>
            </a:r>
            <a:r>
              <a:rPr lang="sk-SK" sz="2800" b="1" u="sng" dirty="0" smtClean="0">
                <a:solidFill>
                  <a:srgbClr val="002060"/>
                </a:solidFill>
                <a:latin typeface="Comic Sans MS" pitchFamily="66" charset="0"/>
              </a:rPr>
              <a:t>VOPRED zarezervovať ubytovanie</a:t>
            </a:r>
            <a:r>
              <a:rPr lang="sk-SK" sz="2800" b="1" dirty="0" smtClean="0">
                <a:solidFill>
                  <a:srgbClr val="002060"/>
                </a:solidFill>
                <a:latin typeface="Comic Sans MS" pitchFamily="66" charset="0"/>
              </a:rPr>
              <a:t> tam, kde sa chystáte </a:t>
            </a:r>
          </a:p>
          <a:p>
            <a:pPr marL="68263" indent="0">
              <a:buNone/>
            </a:pPr>
            <a:r>
              <a:rPr lang="sk-SK" sz="2800" b="1" dirty="0" smtClean="0">
                <a:solidFill>
                  <a:srgbClr val="002060"/>
                </a:solidFill>
                <a:latin typeface="Comic Sans MS" pitchFamily="66" charset="0"/>
              </a:rPr>
              <a:t>  pracovať.</a:t>
            </a:r>
          </a:p>
          <a:p>
            <a:endParaRPr lang="sk-SK" dirty="0">
              <a:solidFill>
                <a:srgbClr val="00CC00"/>
              </a:solidFill>
            </a:endParaRPr>
          </a:p>
        </p:txBody>
      </p:sp>
      <p:pic>
        <p:nvPicPr>
          <p:cNvPr id="2051" name="Picture 3" descr="C:\Users\LangovaA\Desktop\Jumbo-08-june.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4584" y="-1260141"/>
            <a:ext cx="3370143" cy="2520281"/>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Users\LangovaA\Desktop\train.gif"/>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12437" y="2648514"/>
            <a:ext cx="3277224" cy="1013140"/>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LangovaA\Desktop\6a00d8341c1e5053ef012876b4b81a970c-pi.gif"/>
          <p:cNvPicPr>
            <a:picLocks noChangeAspect="1" noChangeArrowheads="1" noCrop="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5576" y="2420888"/>
            <a:ext cx="2164973" cy="1496924"/>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C:\Users\LangovaA\Desktop\Schlumpf_Haus.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056799" y="4921064"/>
            <a:ext cx="2032862" cy="1864316"/>
          </a:xfrm>
          <a:prstGeom prst="rect">
            <a:avLst/>
          </a:prstGeom>
          <a:noFill/>
          <a:extLst>
            <a:ext uri="{909E8E84-426E-40DD-AFC4-6F175D3DCCD1}">
              <a14:hiddenFill xmlns:a14="http://schemas.microsoft.com/office/drawing/2010/main" xmlns="">
                <a:solidFill>
                  <a:srgbClr val="FFFFFF"/>
                </a:solidFill>
              </a14:hiddenFill>
            </a:ext>
          </a:extLst>
        </p:spPr>
      </p:pic>
      <p:pic>
        <p:nvPicPr>
          <p:cNvPr id="2055" name="Picture 7" descr="C:\Users\LangovaA\Desktop\unnamed.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43808" y="4625752"/>
            <a:ext cx="2232248" cy="22322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96316214"/>
      </p:ext>
    </p:extLst>
  </p:cSld>
  <p:clrMapOvr>
    <a:masterClrMapping/>
  </p:clrMapOvr>
  <mc:AlternateContent xmlns:mc="http://schemas.openxmlformats.org/markup-compatibility/2006">
    <mc:Choice xmlns:p14="http://schemas.microsoft.com/office/powerpoint/2010/main" xmlns="" Requires="p14">
      <p:transition spd="slow" p14:dur="1200">
        <p14:prism/>
        <p:sndAc>
          <p:stSnd>
            <p:snd r:embed="rId8"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err="1" smtClean="0">
                <a:solidFill>
                  <a:srgbClr val="FF0000"/>
                </a:solidFill>
              </a:rPr>
              <a:t>Zamestnateľnosť</a:t>
            </a:r>
            <a:r>
              <a:rPr lang="sk-SK" b="1" dirty="0" smtClean="0">
                <a:solidFill>
                  <a:srgbClr val="FF0000"/>
                </a:solidFill>
              </a:rPr>
              <a:t> </a:t>
            </a:r>
            <a:endParaRPr lang="sk-SK" b="1" dirty="0">
              <a:solidFill>
                <a:srgbClr val="FF0000"/>
              </a:solidFill>
            </a:endParaRPr>
          </a:p>
        </p:txBody>
      </p:sp>
      <p:sp>
        <p:nvSpPr>
          <p:cNvPr id="3" name="Zástupný symbol obsahu 2"/>
          <p:cNvSpPr>
            <a:spLocks noGrp="1"/>
          </p:cNvSpPr>
          <p:nvPr>
            <p:ph sz="quarter" idx="1"/>
          </p:nvPr>
        </p:nvSpPr>
        <p:spPr/>
        <p:txBody>
          <a:bodyPr>
            <a:normAutofit/>
          </a:bodyPr>
          <a:lstStyle/>
          <a:p>
            <a:pPr>
              <a:buNone/>
            </a:pPr>
            <a:r>
              <a:rPr lang="sk-SK" dirty="0"/>
              <a:t>Konečným cieľom  </a:t>
            </a:r>
            <a:r>
              <a:rPr lang="sk-SK" dirty="0" smtClean="0"/>
              <a:t>každého človeka  </a:t>
            </a:r>
            <a:r>
              <a:rPr lang="sk-SK" dirty="0"/>
              <a:t>je </a:t>
            </a:r>
            <a:r>
              <a:rPr lang="sk-SK" dirty="0" smtClean="0"/>
              <a:t> </a:t>
            </a:r>
            <a:r>
              <a:rPr lang="sk-SK" dirty="0"/>
              <a:t>integrácia na trhu práce. Vzhľadom na množstvo prekážok na strane trhu práce a znevýhodnení na strane </a:t>
            </a:r>
            <a:r>
              <a:rPr lang="sk-SK" dirty="0" smtClean="0"/>
              <a:t>ľudí často </a:t>
            </a:r>
            <a:r>
              <a:rPr lang="sk-SK" dirty="0"/>
              <a:t>nie je tento </a:t>
            </a:r>
            <a:r>
              <a:rPr lang="sk-SK" dirty="0">
                <a:solidFill>
                  <a:srgbClr val="FF0000"/>
                </a:solidFill>
              </a:rPr>
              <a:t>cieľ</a:t>
            </a:r>
            <a:r>
              <a:rPr lang="sk-SK" dirty="0"/>
              <a:t> z krátkodobého alebo strednodobého hľadiska </a:t>
            </a:r>
            <a:r>
              <a:rPr lang="sk-SK" dirty="0" smtClean="0"/>
              <a:t>ľahký ale </a:t>
            </a:r>
            <a:endParaRPr lang="sk-SK" dirty="0" smtClean="0"/>
          </a:p>
          <a:p>
            <a:pPr>
              <a:buNone/>
            </a:pPr>
            <a:endParaRPr lang="sk-SK" dirty="0" smtClean="0"/>
          </a:p>
          <a:p>
            <a:pPr>
              <a:buNone/>
            </a:pPr>
            <a:r>
              <a:rPr lang="sk-SK" dirty="0" smtClean="0">
                <a:solidFill>
                  <a:srgbClr val="FF0000"/>
                </a:solidFill>
              </a:rPr>
              <a:t>vždy </a:t>
            </a:r>
            <a:r>
              <a:rPr lang="sk-SK" dirty="0" smtClean="0">
                <a:solidFill>
                  <a:srgbClr val="FF0000"/>
                </a:solidFill>
              </a:rPr>
              <a:t>je dosiahnuteľný – ak sa človek snaží. </a:t>
            </a:r>
          </a:p>
          <a:p>
            <a:endParaRPr lang="sk-SK" dirty="0"/>
          </a:p>
        </p:txBody>
      </p:sp>
    </p:spTree>
    <p:extLst>
      <p:ext uri="{BB962C8B-B14F-4D97-AF65-F5344CB8AC3E}">
        <p14:creationId xmlns:p14="http://schemas.microsoft.com/office/powerpoint/2010/main" xmlns="" val="196320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káda">
  <a:themeElements>
    <a:clrScheme name="Arkád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rkád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rkád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289</TotalTime>
  <Words>1872</Words>
  <Application>Microsoft Office PowerPoint</Application>
  <PresentationFormat>Prezentácia na obrazovke (4:3)</PresentationFormat>
  <Paragraphs>307</Paragraphs>
  <Slides>32</Slides>
  <Notes>3</Notes>
  <HiddenSlides>0</HiddenSlides>
  <MMClips>0</MMClips>
  <ScaleCrop>false</ScaleCrop>
  <HeadingPairs>
    <vt:vector size="4" baseType="variant">
      <vt:variant>
        <vt:lpstr>Motív</vt:lpstr>
      </vt:variant>
      <vt:variant>
        <vt:i4>1</vt:i4>
      </vt:variant>
      <vt:variant>
        <vt:lpstr>Nadpisy snímok</vt:lpstr>
      </vt:variant>
      <vt:variant>
        <vt:i4>32</vt:i4>
      </vt:variant>
    </vt:vector>
  </HeadingPairs>
  <TitlesOfParts>
    <vt:vector size="33" baseType="lpstr">
      <vt:lpstr>Arkáda</vt:lpstr>
      <vt:lpstr>KARIERA</vt:lpstr>
      <vt:lpstr>  Úrad práce je inštitúcia, ktorá pomáha       nezamestnaným občanom pri hľadaní        zamestnania, dáva nezamestnaným    možnosť vzdelávania, poberania rôznych    príspevkov a poskytuje im poradenstvo.      Neslúži však len   nezamestnaným, ale    všetkým občanom,  teda aj Vám – žiakom. </vt:lpstr>
      <vt:lpstr>TRH PRÁCE</vt:lpstr>
      <vt:lpstr>Vzdelanie</vt:lpstr>
      <vt:lpstr>Snímka 5</vt:lpstr>
      <vt:lpstr>Snímka 6</vt:lpstr>
      <vt:lpstr>Práca v zahraničí - RIZIKÁ</vt:lpstr>
      <vt:lpstr>Snímka 8</vt:lpstr>
      <vt:lpstr>Zamestnateľnosť </vt:lpstr>
      <vt:lpstr>Čo to je zamestnateľnosť ?</vt:lpstr>
      <vt:lpstr>Snímka 11</vt:lpstr>
      <vt:lpstr>Predstavme sa –tvrdé faktory zamestnateľnosti</vt:lpstr>
      <vt:lpstr>Snímka 13</vt:lpstr>
      <vt:lpstr>Čo sú to zručnosti</vt:lpstr>
      <vt:lpstr>Čo si myslíte že je kariera</vt:lpstr>
      <vt:lpstr>Kariéra</vt:lpstr>
      <vt:lpstr>D3: MOJE ZRUČNOSTI (SLOVESÁ)</vt:lpstr>
      <vt:lpstr>Snímka 18</vt:lpstr>
      <vt:lpstr>Snímka 19</vt:lpstr>
      <vt:lpstr>Snímka 20</vt:lpstr>
      <vt:lpstr>Diskutujeme</vt:lpstr>
      <vt:lpstr>Moje zručnosti- aký som profesijný typ</vt:lpstr>
      <vt:lpstr>PRAKTICKO-TECHNICKÝ TYP (R) </vt:lpstr>
      <vt:lpstr>INTELEKTUÁLNO-VÝSKUMNÝ TYP (I)  </vt:lpstr>
      <vt:lpstr>UMELECKO-JAZYKOVÝ TYP (A) </vt:lpstr>
      <vt:lpstr>SOCIÁLNY TYP (S)  </vt:lpstr>
      <vt:lpstr>PODNIKATEĽSKÝ TYP (E</vt:lpstr>
      <vt:lpstr>ADMINISTRATÍVNY TYP (C)  </vt:lpstr>
      <vt:lpstr>Snímka 29</vt:lpstr>
      <vt:lpstr>C2: PROFESIJNÉ OKRUHY RIASEC –  </vt:lpstr>
      <vt:lpstr>Snímka 31</vt:lpstr>
      <vt:lpstr>C3: PROFESIJNÉ OKRUHY RIASEC – CHARAKTERISTIKY TYPOV- konfrontácia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CL</dc:creator>
  <cp:lastModifiedBy>Milan</cp:lastModifiedBy>
  <cp:revision>23</cp:revision>
  <dcterms:created xsi:type="dcterms:W3CDTF">2019-11-29T08:44:16Z</dcterms:created>
  <dcterms:modified xsi:type="dcterms:W3CDTF">2019-12-01T18:20:29Z</dcterms:modified>
</cp:coreProperties>
</file>