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8" r:id="rId23"/>
    <p:sldId id="264" r:id="rId24"/>
    <p:sldId id="277" r:id="rId25"/>
    <p:sldId id="280" r:id="rId2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456F813-65E6-4412-BB10-02C1F94C20B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813-65E6-4412-BB10-02C1F94C20B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813-65E6-4412-BB10-02C1F94C20B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456F813-65E6-4412-BB10-02C1F94C20B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456F813-65E6-4412-BB10-02C1F94C20B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456F813-65E6-4412-BB10-02C1F94C20B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456F813-65E6-4412-BB10-02C1F94C20B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813-65E6-4412-BB10-02C1F94C20B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456F813-65E6-4412-BB10-02C1F94C20B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456F813-65E6-4412-BB10-02C1F94C20B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456F813-65E6-4412-BB10-02C1F94C20B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456F813-65E6-4412-BB10-02C1F94C20B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24.xml"/><Relationship Id="rId4" Type="http://schemas.openxmlformats.org/officeDocument/2006/relationships/slide" Target="slide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kole.s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Stredoveká  filozofia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>
                <a:hlinkClick r:id="rId2" action="ppaction://hlinksldjump"/>
              </a:rPr>
              <a:t>Scholastika</a:t>
            </a:r>
            <a:endParaRPr lang="sk-SK" dirty="0" smtClean="0"/>
          </a:p>
          <a:p>
            <a:r>
              <a:rPr lang="sk-SK" dirty="0" smtClean="0">
                <a:hlinkClick r:id="rId3" action="ppaction://hlinksldjump"/>
              </a:rPr>
              <a:t>Tomáš </a:t>
            </a:r>
            <a:r>
              <a:rPr lang="sk-SK" dirty="0" err="1" smtClean="0">
                <a:hlinkClick r:id="rId3" action="ppaction://hlinksldjump"/>
              </a:rPr>
              <a:t>Akvinský</a:t>
            </a:r>
            <a:endParaRPr lang="sk-SK" dirty="0" smtClean="0"/>
          </a:p>
          <a:p>
            <a:r>
              <a:rPr lang="sk-SK" dirty="0" err="1" smtClean="0">
                <a:hlinkClick r:id="rId4" action="ppaction://hlinksldjump"/>
              </a:rPr>
              <a:t>William</a:t>
            </a:r>
            <a:r>
              <a:rPr lang="sk-SK" dirty="0" smtClean="0">
                <a:hlinkClick r:id="rId4" action="ppaction://hlinksldjump"/>
              </a:rPr>
              <a:t> </a:t>
            </a:r>
            <a:r>
              <a:rPr lang="sk-SK" dirty="0" err="1" smtClean="0">
                <a:hlinkClick r:id="rId4" action="ppaction://hlinksldjump"/>
              </a:rPr>
              <a:t>Occam</a:t>
            </a:r>
            <a:endParaRPr lang="sk-SK" dirty="0" smtClean="0"/>
          </a:p>
          <a:p>
            <a:r>
              <a:rPr lang="sk-SK" dirty="0" smtClean="0">
                <a:hlinkClick r:id="rId5" action="ppaction://hlinksldjump"/>
              </a:rPr>
              <a:t>Otázky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4" name="Obrázok 3" descr="STREDO~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67744" y="2492896"/>
            <a:ext cx="2659070" cy="3681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filozofia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Predmetom jeho filozofie je Boh, svet a skúmanie vzťahu rozumu a viery. </a:t>
            </a:r>
          </a:p>
          <a:p>
            <a:r>
              <a:rPr lang="sk-SK" dirty="0" smtClean="0"/>
              <a:t>Tomáš </a:t>
            </a:r>
            <a:r>
              <a:rPr lang="sk-SK" dirty="0" err="1" smtClean="0"/>
              <a:t>Akvinský</a:t>
            </a:r>
            <a:r>
              <a:rPr lang="sk-SK" dirty="0" smtClean="0"/>
              <a:t> položil základy nového chápania kresťanskej filozofie i teológie.</a:t>
            </a:r>
          </a:p>
          <a:p>
            <a:r>
              <a:rPr lang="sk-SK" dirty="0" smtClean="0"/>
              <a:t>Pravdy rozumu a pravdy viery (zjavené, dané) pochádzajú od Boha, a preto si nemôžu protirečiť. Pravda viery je ale silnejšia a dokonalejšia ako pravda rozumu. Tam, kde rozum nepostačuje nastupuje viera.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Svet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30064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Veci sa skladajú z látky (možnosť stať sa niečím konkrétnym) a z formy. </a:t>
            </a:r>
          </a:p>
          <a:p>
            <a:r>
              <a:rPr lang="sk-SK" dirty="0" smtClean="0"/>
              <a:t>Nadobudnutím formy, (teda tvarov a vlastností) sa „možnosť stať sa niečím“ mení na niečo konkrétne. Podstata vecí to je ich všeobecné určenie a základné črty vecí. Existencia zase zachytáva individuálne jednotlivé jedinečné. Podstata sa teda v konkrétnej veci spája s existenciou. </a:t>
            </a:r>
          </a:p>
          <a:p>
            <a:r>
              <a:rPr lang="sk-SK" dirty="0" smtClean="0"/>
              <a:t>Boh mal najprv myšlienky a predstavy o svete (teda isté všeobecné predstavy). Podľa týchto predstáv potom stvoril svet (čiže niečo konkrétne).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rozum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Ľudský rozum je odrazom Božieho rozumu. </a:t>
            </a:r>
          </a:p>
          <a:p>
            <a:r>
              <a:rPr lang="sk-SK" dirty="0" smtClean="0"/>
              <a:t>Dokáže preniknúť a chápať podstatu vecí. Tým dokáže človek preniknúť do samotných myšlienok Boha. </a:t>
            </a:r>
          </a:p>
          <a:p>
            <a:r>
              <a:rPr lang="sk-SK" dirty="0" smtClean="0"/>
              <a:t>Východiskom poznania je zmyslová skúsenosť. </a:t>
            </a:r>
          </a:p>
          <a:p>
            <a:r>
              <a:rPr lang="sk-SK" dirty="0" smtClean="0"/>
              <a:t>Rozum je cesta k poznaniu a pochopeniu Boha a jeho veľkosti. </a:t>
            </a:r>
            <a:br>
              <a:rPr lang="sk-SK" dirty="0" smtClean="0"/>
            </a:b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Hierarchia sveta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70024"/>
          </a:xfrm>
        </p:spPr>
        <p:txBody>
          <a:bodyPr>
            <a:normAutofit/>
          </a:bodyPr>
          <a:lstStyle/>
          <a:p>
            <a:r>
              <a:rPr lang="sk-SK" dirty="0" smtClean="0"/>
              <a:t>Najnižšie je neživá príroda potom nasledujú rastliny, živočíchy (ktoré majú schopnosť vnímať), </a:t>
            </a:r>
          </a:p>
          <a:p>
            <a:r>
              <a:rPr lang="sk-SK" dirty="0" smtClean="0"/>
              <a:t>človek (ktorý má nesmrteľnú dušu a má možnosť voľby a výberu, myslenie), </a:t>
            </a:r>
          </a:p>
          <a:p>
            <a:r>
              <a:rPr lang="sk-SK" dirty="0" smtClean="0"/>
              <a:t>anjeli (ktorí nemajú látku len formu, ale úroveň Boha nedosahujú, lebo boli rovnako ako človek stvorení). </a:t>
            </a:r>
          </a:p>
          <a:p>
            <a:r>
              <a:rPr lang="sk-SK" dirty="0" smtClean="0"/>
              <a:t>Najvyššie postavený je Boh, stvoriteľ a zdroj všetkého.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Dobro a zlo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Zlo podľa Tomáša neexistuje. </a:t>
            </a:r>
          </a:p>
          <a:p>
            <a:r>
              <a:rPr lang="sk-SK" dirty="0" smtClean="0"/>
              <a:t>Zlo je len neprítomnosť dobra. </a:t>
            </a:r>
          </a:p>
          <a:p>
            <a:r>
              <a:rPr lang="sk-SK" dirty="0" smtClean="0"/>
              <a:t>Zlo nebolo vytvorené Bohom a teda nemá ani existenciu. </a:t>
            </a:r>
            <a:br>
              <a:rPr lang="sk-SK" dirty="0" smtClean="0"/>
            </a:b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smtClean="0"/>
              <a:t>Dôkazy Božej existencie: </a:t>
            </a:r>
            <a:r>
              <a:rPr lang="sk-SK" dirty="0" smtClean="0"/>
              <a:t> 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1. pohyb vo svete: všetko na svete je niečím pohybované. To čo hýbe je prvá prapríčina. Táto prapríčina je ale nehybná, vychádza z nej však prvý pohyb. Touto príčinou je Boh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Dôkazy Božej existencie: 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2. príčina, účinok vo svete – prapríčina všetkého = Boh (veci sú účinkom príčiny)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Dôkazy Božej existencie: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3. bytie, nebytie o svete – všetko vo svete existuje v závislosti od existencie Boha.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Dôkazy Božej existencie: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4. dobro a dokonalosť vo svete – vychádza z hierarchie sveta – čím sú veci bližšie k Bohu, tým sú dokonalejšie a lepšie.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Dôkazy Božej existencie: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5.  poriadok a účel vo svete – Boh všetkému stanovil cieľ a tým je dosiahnutie dokonalosti.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Scholastika      800 - 1500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Pojem „scholastika“ pochádza z latinského slova „</a:t>
            </a:r>
            <a:r>
              <a:rPr lang="sk-SK" dirty="0" err="1" smtClean="0"/>
              <a:t>scholastikos</a:t>
            </a:r>
            <a:r>
              <a:rPr lang="sk-SK" dirty="0" smtClean="0"/>
              <a:t>“ = školský.</a:t>
            </a:r>
            <a:endParaRPr lang="sk-SK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diela Tomáša </a:t>
            </a:r>
            <a:r>
              <a:rPr lang="sk-SK" dirty="0" err="1" smtClean="0"/>
              <a:t>Akvinského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„Suma teologická“ </a:t>
            </a:r>
          </a:p>
          <a:p>
            <a:r>
              <a:rPr lang="sk-SK" dirty="0" smtClean="0"/>
              <a:t>„Suma proti pohanom“</a:t>
            </a:r>
          </a:p>
          <a:p>
            <a:r>
              <a:rPr lang="sk-SK" dirty="0" smtClean="0"/>
              <a:t>„Suma filozofická“ </a:t>
            </a:r>
            <a:br>
              <a:rPr lang="sk-SK" dirty="0" smtClean="0"/>
            </a:br>
            <a:endParaRPr lang="sk-SK" dirty="0" smtClean="0"/>
          </a:p>
          <a:p>
            <a:endParaRPr lang="sk-SK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7884368" y="5949280"/>
            <a:ext cx="614586" cy="443508"/>
            <a:chOff x="1008" y="1059"/>
            <a:chExt cx="3768" cy="2733"/>
          </a:xfrm>
        </p:grpSpPr>
        <p:sp>
          <p:nvSpPr>
            <p:cNvPr id="5" name="AutoShape 6">
              <a:hlinkClick r:id="" action="ppaction://hlinkshowjump?jump=firstslide"/>
            </p:cNvPr>
            <p:cNvSpPr>
              <a:spLocks noChangeAspect="1" noChangeArrowheads="1"/>
            </p:cNvSpPr>
            <p:nvPr/>
          </p:nvSpPr>
          <p:spPr bwMode="auto">
            <a:xfrm>
              <a:off x="1915" y="1617"/>
              <a:ext cx="1942" cy="1675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008" y="3234"/>
              <a:ext cx="1116" cy="55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" name="Oval 8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>
              <a:off x="2334" y="1059"/>
              <a:ext cx="1116" cy="558"/>
            </a:xfrm>
            <a:prstGeom prst="ellipse">
              <a:avLst/>
            </a:prstGeom>
            <a:solidFill>
              <a:srgbClr val="FFBE7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660" y="3234"/>
              <a:ext cx="1116" cy="558"/>
            </a:xfrm>
            <a:prstGeom prst="ellipse">
              <a:avLst/>
            </a:prstGeom>
            <a:solidFill>
              <a:srgbClr val="D8EBB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Neskorá scholastika           14. -15.str</a:t>
            </a:r>
            <a:endParaRPr lang="sk-SK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Vyznačuje sa týmito hlavnými tendenciami: </a:t>
            </a:r>
          </a:p>
          <a:p>
            <a:pPr>
              <a:buNone/>
            </a:pPr>
            <a:r>
              <a:rPr lang="sk-SK" dirty="0" smtClean="0"/>
              <a:t>    prírodnou filozofiou, neskorým nominalizmom, mystikou.</a:t>
            </a:r>
          </a:p>
          <a:p>
            <a:r>
              <a:rPr lang="sk-SK" dirty="0" smtClean="0"/>
              <a:t>Predstavitelia: </a:t>
            </a:r>
            <a:r>
              <a:rPr lang="sk-SK" b="1" dirty="0" err="1" smtClean="0">
                <a:solidFill>
                  <a:schemeClr val="accent1">
                    <a:lumMod val="75000"/>
                  </a:schemeClr>
                </a:solidFill>
              </a:rPr>
              <a:t>Jan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b="1" dirty="0" err="1" smtClean="0">
                <a:solidFill>
                  <a:schemeClr val="accent1">
                    <a:lumMod val="75000"/>
                  </a:schemeClr>
                </a:solidFill>
              </a:rPr>
              <a:t>Duns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b="1" dirty="0" err="1" smtClean="0">
                <a:solidFill>
                  <a:schemeClr val="accent1">
                    <a:lumMod val="75000"/>
                  </a:schemeClr>
                </a:solidFill>
              </a:rPr>
              <a:t>Scotus</a:t>
            </a:r>
            <a:endParaRPr lang="sk-SK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</a:t>
            </a:r>
            <a:r>
              <a:rPr lang="sk-SK" b="1" dirty="0" err="1" smtClean="0">
                <a:solidFill>
                  <a:schemeClr val="accent1">
                    <a:lumMod val="75000"/>
                  </a:schemeClr>
                </a:solidFill>
              </a:rPr>
              <a:t>Wiliam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b="1" dirty="0" err="1" smtClean="0">
                <a:solidFill>
                  <a:schemeClr val="accent1">
                    <a:lumMod val="75000"/>
                  </a:schemeClr>
                </a:solidFill>
              </a:rPr>
              <a:t>Occam</a:t>
            </a:r>
            <a:endParaRPr lang="sk-SK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Wiliam</a:t>
            </a:r>
            <a:r>
              <a:rPr lang="sk-SK" b="1" dirty="0" smtClean="0"/>
              <a:t> </a:t>
            </a:r>
            <a:r>
              <a:rPr lang="sk-SK" b="1" dirty="0" err="1" smtClean="0"/>
              <a:t>Occam</a:t>
            </a:r>
            <a:r>
              <a:rPr lang="sk-SK" dirty="0" smtClean="0"/>
              <a:t> (1300 - 1349)</a:t>
            </a:r>
            <a:endParaRPr lang="sk-SK" dirty="0"/>
          </a:p>
        </p:txBody>
      </p:sp>
      <p:pic>
        <p:nvPicPr>
          <p:cNvPr id="4" name="Zástupný symbol obsahu 3" descr="V.Ocam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627784" y="2204864"/>
            <a:ext cx="2664296" cy="3713363"/>
          </a:xfrm>
        </p:spPr>
      </p:pic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>
          <a:xfrm>
            <a:off x="971600" y="1412776"/>
            <a:ext cx="6624736" cy="4525963"/>
          </a:xfrm>
        </p:spPr>
        <p:txBody>
          <a:bodyPr/>
          <a:lstStyle/>
          <a:p>
            <a:r>
              <a:rPr lang="sk-SK" dirty="0" smtClean="0"/>
              <a:t>bol anglický františkánsky filozof 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Wiliam</a:t>
            </a:r>
            <a:r>
              <a:rPr lang="sk-SK" b="1" dirty="0" smtClean="0"/>
              <a:t> </a:t>
            </a:r>
            <a:r>
              <a:rPr lang="sk-SK" b="1" dirty="0" err="1" smtClean="0"/>
              <a:t>Occam</a:t>
            </a:r>
            <a:r>
              <a:rPr lang="sk-SK" dirty="0" smtClean="0"/>
              <a:t> (1300 - 1349)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mal spory s pápežom pre svoje „pokrokové“ názory. „svetská a duchovná moc majú byť striktne odlúčené“. -  </a:t>
            </a:r>
          </a:p>
          <a:p>
            <a:r>
              <a:rPr lang="sk-SK" dirty="0" smtClean="0"/>
              <a:t>zavŕšil spor medzi teológiou a filozofiou (vierou a rozumom). </a:t>
            </a:r>
          </a:p>
          <a:p>
            <a:r>
              <a:rPr lang="sk-SK" dirty="0" smtClean="0"/>
              <a:t>slovné </a:t>
            </a:r>
            <a:r>
              <a:rPr lang="sk-SK" dirty="0" smtClean="0"/>
              <a:t>spojenie „</a:t>
            </a:r>
            <a:r>
              <a:rPr lang="sk-SK" dirty="0" err="1" smtClean="0"/>
              <a:t>occamova</a:t>
            </a:r>
            <a:r>
              <a:rPr lang="sk-SK" dirty="0" smtClean="0"/>
              <a:t> britva“.  označuje zákon ekonómie, ktorý hovorí, že človek sa má vyjadrovať čo najvýstižnejšie, najstručnejšie, inak sa sprostredkovaný poznatok deformuje a znehodnotí sa jeho sprostredkovávaný význam. </a:t>
            </a:r>
          </a:p>
          <a:p>
            <a:endParaRPr lang="sk-SK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7884368" y="5949280"/>
            <a:ext cx="614586" cy="443508"/>
            <a:chOff x="1008" y="1059"/>
            <a:chExt cx="3768" cy="2733"/>
          </a:xfrm>
        </p:grpSpPr>
        <p:sp>
          <p:nvSpPr>
            <p:cNvPr id="5" name="AutoShape 6">
              <a:hlinkClick r:id="" action="ppaction://hlinkshowjump?jump=firstslide"/>
            </p:cNvPr>
            <p:cNvSpPr>
              <a:spLocks noChangeAspect="1" noChangeArrowheads="1"/>
            </p:cNvSpPr>
            <p:nvPr/>
          </p:nvSpPr>
          <p:spPr bwMode="auto">
            <a:xfrm>
              <a:off x="1915" y="1617"/>
              <a:ext cx="1942" cy="1675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008" y="3234"/>
              <a:ext cx="1116" cy="55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" name="Oval 8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>
              <a:off x="2334" y="1059"/>
              <a:ext cx="1116" cy="558"/>
            </a:xfrm>
            <a:prstGeom prst="ellipse">
              <a:avLst/>
            </a:prstGeom>
            <a:solidFill>
              <a:srgbClr val="FFBE7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660" y="3234"/>
              <a:ext cx="1116" cy="558"/>
            </a:xfrm>
            <a:prstGeom prst="ellipse">
              <a:avLst/>
            </a:prstGeom>
            <a:solidFill>
              <a:srgbClr val="D8EBB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Otázky na opakovanie: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2032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Kto bol </a:t>
            </a:r>
            <a:r>
              <a:rPr lang="sk-SK" dirty="0" err="1" smtClean="0"/>
              <a:t>William</a:t>
            </a:r>
            <a:r>
              <a:rPr lang="sk-SK" dirty="0" smtClean="0"/>
              <a:t> </a:t>
            </a:r>
            <a:r>
              <a:rPr lang="sk-SK" dirty="0" err="1" smtClean="0"/>
              <a:t>Occam</a:t>
            </a:r>
            <a:r>
              <a:rPr lang="sk-SK" dirty="0" smtClean="0"/>
              <a:t>? – popíšte jeho náuku. </a:t>
            </a:r>
          </a:p>
          <a:p>
            <a:r>
              <a:rPr lang="sk-SK" dirty="0" smtClean="0"/>
              <a:t>Porozprávajte o živote sv. Tomáša </a:t>
            </a:r>
            <a:r>
              <a:rPr lang="sk-SK" dirty="0" err="1" smtClean="0"/>
              <a:t>Akvinského</a:t>
            </a:r>
            <a:r>
              <a:rPr lang="sk-SK" dirty="0" smtClean="0"/>
              <a:t>. </a:t>
            </a:r>
          </a:p>
          <a:p>
            <a:r>
              <a:rPr lang="sk-SK" dirty="0" smtClean="0"/>
              <a:t>Aká je hierarchia sveta podľa sv. Tomáša? </a:t>
            </a:r>
          </a:p>
          <a:p>
            <a:r>
              <a:rPr lang="sk-SK" dirty="0" smtClean="0"/>
              <a:t>Vymenujte dôkazy existencie Boha podľa sv. Tomáša </a:t>
            </a:r>
            <a:r>
              <a:rPr lang="sk-SK" dirty="0" err="1" smtClean="0"/>
              <a:t>Akvinského</a:t>
            </a:r>
            <a:r>
              <a:rPr lang="sk-SK" dirty="0" smtClean="0"/>
              <a:t>.</a:t>
            </a:r>
          </a:p>
          <a:p>
            <a:r>
              <a:rPr lang="sk-SK" dirty="0" smtClean="0"/>
              <a:t>Z čoho sa podľa sv. Tomáša skladá svet?</a:t>
            </a:r>
          </a:p>
          <a:p>
            <a:r>
              <a:rPr lang="sk-SK" dirty="0" smtClean="0"/>
              <a:t>Čo je mystika?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7884368" y="5949280"/>
            <a:ext cx="614586" cy="443508"/>
            <a:chOff x="1008" y="1059"/>
            <a:chExt cx="3768" cy="2733"/>
          </a:xfrm>
        </p:grpSpPr>
        <p:sp>
          <p:nvSpPr>
            <p:cNvPr id="5" name="AutoShape 6"/>
            <p:cNvSpPr>
              <a:spLocks noChangeAspect="1" noChangeArrowheads="1"/>
            </p:cNvSpPr>
            <p:nvPr/>
          </p:nvSpPr>
          <p:spPr bwMode="auto">
            <a:xfrm>
              <a:off x="1915" y="1617"/>
              <a:ext cx="1942" cy="1675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008" y="3234"/>
              <a:ext cx="1116" cy="55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" name="Oval 8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>
              <a:off x="2334" y="1059"/>
              <a:ext cx="1116" cy="558"/>
            </a:xfrm>
            <a:prstGeom prst="ellipse">
              <a:avLst/>
            </a:prstGeom>
            <a:solidFill>
              <a:srgbClr val="FFBE7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660" y="3234"/>
              <a:ext cx="1116" cy="558"/>
            </a:xfrm>
            <a:prstGeom prst="ellipse">
              <a:avLst/>
            </a:prstGeom>
            <a:solidFill>
              <a:srgbClr val="D8EBB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Zdroje:</a:t>
            </a:r>
          </a:p>
          <a:p>
            <a:r>
              <a:rPr lang="sk-SK" dirty="0" smtClean="0"/>
              <a:t>Učebnica Dejiny filozofie</a:t>
            </a:r>
          </a:p>
          <a:p>
            <a:r>
              <a:rPr lang="sk-SK" dirty="0" err="1" smtClean="0">
                <a:hlinkClick r:id="rId2"/>
              </a:rPr>
              <a:t>www.oskole.sk</a:t>
            </a:r>
            <a:endParaRPr lang="sk-SK" dirty="0" smtClean="0"/>
          </a:p>
          <a:p>
            <a:r>
              <a:rPr lang="sk-SK" dirty="0" smtClean="0"/>
              <a:t>Zmaturuj z náuky o spoločnosti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399032"/>
          </a:xfrm>
        </p:spPr>
        <p:txBody>
          <a:bodyPr/>
          <a:lstStyle/>
          <a:p>
            <a:r>
              <a:rPr lang="sk-SK" dirty="0" smtClean="0"/>
              <a:t>scholastika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Vyučovanie sa presúva do kláštorných škôl a neskôr do univerzít.  </a:t>
            </a:r>
          </a:p>
          <a:p>
            <a:r>
              <a:rPr lang="sk-SK" dirty="0" smtClean="0"/>
              <a:t>Hlavným predmetom, ktorý sa vyučuje je filozofia. Ide o filozofiu v kresťanskom ponímaní. Filozofia je považovaná za slúžku teológie. </a:t>
            </a:r>
          </a:p>
          <a:p>
            <a:r>
              <a:rPr lang="sk-SK" dirty="0" smtClean="0"/>
              <a:t>Jazykom, ktorým sa vyučuje je latinčina. na. Vďaka latinčine sa veda stáva medzinárodnou.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Vývinové etapy scholastiky: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/>
              <a:t>1</a:t>
            </a:r>
            <a:r>
              <a:rPr lang="sk-SK" dirty="0" smtClean="0"/>
              <a:t>. </a:t>
            </a:r>
            <a:r>
              <a:rPr lang="sk-SK" b="1" dirty="0" smtClean="0"/>
              <a:t>raná scholastika</a:t>
            </a:r>
            <a:r>
              <a:rPr lang="sk-SK" dirty="0" smtClean="0"/>
              <a:t>, </a:t>
            </a:r>
          </a:p>
          <a:p>
            <a:pPr>
              <a:buNone/>
            </a:pPr>
            <a:r>
              <a:rPr lang="sk-SK" b="1" dirty="0" smtClean="0"/>
              <a:t>2. vrcholná, </a:t>
            </a:r>
          </a:p>
          <a:p>
            <a:pPr>
              <a:buNone/>
            </a:pPr>
            <a:r>
              <a:rPr lang="sk-SK" b="1" dirty="0" smtClean="0"/>
              <a:t>3. neskorá. </a:t>
            </a:r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 </a:t>
            </a:r>
            <a:r>
              <a:rPr 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ranej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scholastike</a:t>
            </a:r>
            <a:r>
              <a:rPr lang="sk-SK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/9. – 11.str.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/      </a:t>
            </a:r>
            <a:r>
              <a:rPr lang="en-US" dirty="0" err="1" smtClean="0"/>
              <a:t>existujú</a:t>
            </a:r>
            <a:r>
              <a:rPr lang="en-US" dirty="0" smtClean="0"/>
              <a:t> </a:t>
            </a:r>
            <a:r>
              <a:rPr lang="sk-SK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hlavné</a:t>
            </a:r>
            <a:r>
              <a:rPr lang="en-US" dirty="0" smtClean="0"/>
              <a:t> </a:t>
            </a:r>
            <a:r>
              <a:rPr lang="en-US" dirty="0" err="1" smtClean="0"/>
              <a:t>problémy</a:t>
            </a:r>
            <a:r>
              <a:rPr lang="en-US" dirty="0" smtClean="0"/>
              <a:t> 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/>
              <a:t>1./spor dialektikov a </a:t>
            </a:r>
            <a:r>
              <a:rPr lang="sk-SK" b="1" dirty="0" err="1" smtClean="0"/>
              <a:t>antidialektikov</a:t>
            </a:r>
            <a:r>
              <a:rPr lang="sk-SK" dirty="0" smtClean="0"/>
              <a:t> </a:t>
            </a:r>
          </a:p>
          <a:p>
            <a:r>
              <a:rPr lang="sk-SK" dirty="0" smtClean="0"/>
              <a:t>ide o problém nájdenia hraníc filozofie a teológie, </a:t>
            </a:r>
          </a:p>
          <a:p>
            <a:r>
              <a:rPr lang="sk-SK" dirty="0" smtClean="0"/>
              <a:t>teológia a filozofia sa zdajú byť vedami protikladnými. Tento spor sa snažia dialektici a </a:t>
            </a:r>
            <a:r>
              <a:rPr lang="sk-SK" dirty="0" err="1" smtClean="0"/>
              <a:t>antidialektici</a:t>
            </a:r>
            <a:r>
              <a:rPr lang="sk-SK" dirty="0" smtClean="0"/>
              <a:t> vyriešiť.</a:t>
            </a:r>
          </a:p>
          <a:p>
            <a:pPr>
              <a:buNone/>
            </a:pPr>
            <a:r>
              <a:rPr lang="sk-SK" b="1" dirty="0" smtClean="0"/>
              <a:t> 2./spor realistov a nominalistov</a:t>
            </a:r>
            <a:r>
              <a:rPr lang="sk-SK" dirty="0" smtClean="0"/>
              <a:t>  </a:t>
            </a:r>
            <a:r>
              <a:rPr lang="pt-BR" dirty="0" smtClean="0"/>
              <a:t>– ide o problém tzv. univerzálií (univezálnych pojmov.). </a:t>
            </a:r>
            <a:r>
              <a:rPr lang="sk-SK" dirty="0" smtClean="0"/>
              <a:t> 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Realisti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tvrdili, že najprv existovali v mysli človeka pojmy a tieto pojmy sa postupne zmenili na konkrétne veci. </a:t>
            </a:r>
          </a:p>
          <a:p>
            <a:r>
              <a:rPr lang="sk-SK" dirty="0" smtClean="0"/>
              <a:t>Zástancom takejto teórie je napr. Sv. </a:t>
            </a:r>
            <a:r>
              <a:rPr lang="sk-SK" dirty="0" err="1" smtClean="0"/>
              <a:t>Anzelm</a:t>
            </a:r>
            <a:r>
              <a:rPr lang="sk-SK" dirty="0" smtClean="0"/>
              <a:t>, ktorý postupuje pri svojom bádaní od viery k rozumu.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Nominalisti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zase naopak tvrdili, že najprv existovali veci a až potom vznikli všeobecné pojmy, ktorými ich človek pomenúva. Čiže inak ako realisti postupujú od rozumu k viere. </a:t>
            </a:r>
          </a:p>
          <a:p>
            <a:r>
              <a:rPr lang="sk-SK" dirty="0" smtClean="0"/>
              <a:t>Zástancom takejto teórie je </a:t>
            </a:r>
            <a:r>
              <a:rPr lang="sk-SK" dirty="0" err="1" smtClean="0"/>
              <a:t>Piere</a:t>
            </a:r>
            <a:r>
              <a:rPr lang="sk-SK" dirty="0" smtClean="0"/>
              <a:t> </a:t>
            </a:r>
            <a:r>
              <a:rPr lang="sk-SK" dirty="0" err="1" smtClean="0"/>
              <a:t>Abelárd</a:t>
            </a:r>
            <a:r>
              <a:rPr lang="sk-SK" dirty="0" smtClean="0"/>
              <a:t>.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Vrcholná scholastika                od 13.str.</a:t>
            </a:r>
            <a:endParaRPr lang="sk-SK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Vzdelanie sa presúva na univerzity a to hlavne v </a:t>
            </a:r>
            <a:r>
              <a:rPr lang="sk-SK" dirty="0" err="1" smtClean="0"/>
              <a:t>Padove</a:t>
            </a:r>
            <a:r>
              <a:rPr lang="sk-SK" dirty="0" smtClean="0"/>
              <a:t>, Paríži, </a:t>
            </a:r>
            <a:r>
              <a:rPr lang="sk-SK" dirty="0" err="1" smtClean="0"/>
              <a:t>Oxforde</a:t>
            </a:r>
            <a:r>
              <a:rPr lang="sk-SK" dirty="0" smtClean="0"/>
              <a:t> či Bologni. Tieto univerzity boli aj najvýznamnejšími centrami filozofie. (najviac však dominovala na parížskej univerzite). </a:t>
            </a:r>
          </a:p>
          <a:p>
            <a:r>
              <a:rPr lang="sk-SK" dirty="0" smtClean="0"/>
              <a:t>Filozofia sa študovala na podklade siedmich slobodných učení a to: logiky, gramatiky, aritmetiky, rétoriky, geometrie, astronómie, hudby. </a:t>
            </a:r>
          </a:p>
          <a:p>
            <a:r>
              <a:rPr lang="sk-SK" dirty="0" smtClean="0"/>
              <a:t>V období vrcholnej scholastiky vznikajú i prvé veľké encyklopedické diela. </a:t>
            </a:r>
          </a:p>
          <a:p>
            <a:endParaRPr lang="sk-SK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8172400" y="6021288"/>
            <a:ext cx="614586" cy="443508"/>
            <a:chOff x="1008" y="1059"/>
            <a:chExt cx="3768" cy="2733"/>
          </a:xfrm>
        </p:grpSpPr>
        <p:sp>
          <p:nvSpPr>
            <p:cNvPr id="5" name="AutoShape 6"/>
            <p:cNvSpPr>
              <a:spLocks noChangeAspect="1" noChangeArrowheads="1"/>
            </p:cNvSpPr>
            <p:nvPr/>
          </p:nvSpPr>
          <p:spPr bwMode="auto">
            <a:xfrm>
              <a:off x="1915" y="1617"/>
              <a:ext cx="1942" cy="1675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008" y="3234"/>
              <a:ext cx="1116" cy="55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" name="Oval 8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>
              <a:off x="2334" y="1059"/>
              <a:ext cx="1116" cy="558"/>
            </a:xfrm>
            <a:prstGeom prst="ellipse">
              <a:avLst/>
            </a:prstGeom>
            <a:solidFill>
              <a:srgbClr val="FFBE7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660" y="3234"/>
              <a:ext cx="1116" cy="558"/>
            </a:xfrm>
            <a:prstGeom prst="ellipse">
              <a:avLst/>
            </a:prstGeom>
            <a:solidFill>
              <a:srgbClr val="D8EBB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Sv. Tomáš </a:t>
            </a:r>
            <a:r>
              <a:rPr lang="sk-SK" b="1" dirty="0" err="1" smtClean="0"/>
              <a:t>Akvinský</a:t>
            </a:r>
            <a:endParaRPr lang="sk-SK" dirty="0"/>
          </a:p>
        </p:txBody>
      </p:sp>
      <p:pic>
        <p:nvPicPr>
          <p:cNvPr id="4" name="Zástupný symbol obsahu 3" descr="STREDO~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484784"/>
            <a:ext cx="3269239" cy="4525962"/>
          </a:xfrm>
        </p:spPr>
      </p:pic>
      <p:sp>
        <p:nvSpPr>
          <p:cNvPr id="6" name="Zástupný symbol textu 5"/>
          <p:cNvSpPr>
            <a:spLocks noGrp="1"/>
          </p:cNvSpPr>
          <p:nvPr>
            <p:ph sz="half" idx="2"/>
          </p:nvPr>
        </p:nvSpPr>
        <p:spPr>
          <a:xfrm>
            <a:off x="4355976" y="1700808"/>
            <a:ext cx="4038600" cy="4525963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4211960" y="1700808"/>
            <a:ext cx="457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dirty="0" smtClean="0"/>
              <a:t> Bol teológom</a:t>
            </a:r>
            <a:r>
              <a:rPr lang="sk-SK" dirty="0"/>
              <a:t>, mystikom a nakoniec </a:t>
            </a:r>
            <a:r>
              <a:rPr lang="sk-SK" dirty="0" smtClean="0"/>
              <a:t> </a:t>
            </a:r>
          </a:p>
          <a:p>
            <a:r>
              <a:rPr lang="sk-SK" dirty="0"/>
              <a:t> </a:t>
            </a:r>
            <a:r>
              <a:rPr lang="sk-SK" dirty="0" smtClean="0"/>
              <a:t>  i</a:t>
            </a:r>
            <a:r>
              <a:rPr lang="sk-SK" dirty="0"/>
              <a:t> svätcom</a:t>
            </a:r>
            <a:r>
              <a:rPr lang="sk-SK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</a:t>
            </a:r>
            <a:r>
              <a:rPr lang="sk-SK" dirty="0"/>
              <a:t>Pochádzal zo zámožnej a bohatej </a:t>
            </a:r>
            <a:endParaRPr lang="sk-SK" dirty="0" smtClean="0"/>
          </a:p>
          <a:p>
            <a:r>
              <a:rPr lang="sk-SK" dirty="0" smtClean="0"/>
              <a:t>rodiny</a:t>
            </a:r>
            <a:r>
              <a:rPr lang="sk-SK" dirty="0"/>
              <a:t>. Bohatstvo ho </a:t>
            </a:r>
            <a:r>
              <a:rPr lang="sk-SK" dirty="0" smtClean="0"/>
              <a:t>nezaujímalo</a:t>
            </a:r>
            <a:r>
              <a:rPr lang="sk-SK" dirty="0"/>
              <a:t>, preto ako dospelý vstúpil do chudobného dominikánskeho kláštora. </a:t>
            </a:r>
            <a:endParaRPr lang="sk-SK" dirty="0" smtClean="0"/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Jeho </a:t>
            </a:r>
            <a:r>
              <a:rPr lang="sk-SK" dirty="0"/>
              <a:t>učiteľom bol sám Albert Veľký. </a:t>
            </a:r>
            <a:endParaRPr lang="sk-SK" dirty="0" smtClean="0"/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Tomáš </a:t>
            </a:r>
            <a:r>
              <a:rPr lang="sk-SK" dirty="0"/>
              <a:t>svojím učením vytvoril nový filozofický smer pomenovaný ako </a:t>
            </a:r>
            <a:r>
              <a:rPr lang="sk-SK" b="1" dirty="0">
                <a:solidFill>
                  <a:srgbClr val="7030A0"/>
                </a:solidFill>
              </a:rPr>
              <a:t>„</a:t>
            </a:r>
            <a:r>
              <a:rPr lang="sk-SK" b="1" dirty="0" err="1">
                <a:solidFill>
                  <a:srgbClr val="7030A0"/>
                </a:solidFill>
              </a:rPr>
              <a:t>tomizmus</a:t>
            </a:r>
            <a:r>
              <a:rPr lang="sk-SK" b="1" dirty="0">
                <a:solidFill>
                  <a:srgbClr val="7030A0"/>
                </a:solidFill>
              </a:rPr>
              <a:t>“. </a:t>
            </a:r>
            <a:endParaRPr lang="sk-SK" b="1" dirty="0" smtClean="0">
              <a:solidFill>
                <a:srgbClr val="7030A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Bol </a:t>
            </a:r>
            <a:r>
              <a:rPr lang="sk-SK" dirty="0"/>
              <a:t>ovplyvnený Aristotelom a Aristotelove myšlienky sa mu podarilo pokresťančiť.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142</TotalTime>
  <Words>358</Words>
  <Application>Microsoft Office PowerPoint</Application>
  <PresentationFormat>Prezentácia na obrazovke (4:3)</PresentationFormat>
  <Paragraphs>98</Paragraphs>
  <Slides>25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25</vt:i4>
      </vt:variant>
    </vt:vector>
  </HeadingPairs>
  <TitlesOfParts>
    <vt:vector size="26" baseType="lpstr">
      <vt:lpstr>Nadšenie</vt:lpstr>
      <vt:lpstr>Stredoveká  filozofia</vt:lpstr>
      <vt:lpstr>Scholastika      800 - 1500</vt:lpstr>
      <vt:lpstr>scholastika</vt:lpstr>
      <vt:lpstr>Vývinové etapy scholastiky:</vt:lpstr>
      <vt:lpstr>V ranej scholastike /9. – 11.str. /      existujú 2 hlavné problémy :</vt:lpstr>
      <vt:lpstr>Realisti</vt:lpstr>
      <vt:lpstr>Nominalisti</vt:lpstr>
      <vt:lpstr>Vrcholná scholastika                od 13.str.</vt:lpstr>
      <vt:lpstr>Sv. Tomáš Akvinský</vt:lpstr>
      <vt:lpstr>filozofia</vt:lpstr>
      <vt:lpstr>Svet </vt:lpstr>
      <vt:lpstr>rozum</vt:lpstr>
      <vt:lpstr>Hierarchia sveta</vt:lpstr>
      <vt:lpstr>Dobro a zlo</vt:lpstr>
      <vt:lpstr> Dôkazy Božej existencie:   </vt:lpstr>
      <vt:lpstr>Dôkazy Božej existencie:  </vt:lpstr>
      <vt:lpstr>Dôkazy Božej existencie: </vt:lpstr>
      <vt:lpstr>Dôkazy Božej existencie: </vt:lpstr>
      <vt:lpstr>Dôkazy Božej existencie: </vt:lpstr>
      <vt:lpstr>diela Tomáša Akvinského:</vt:lpstr>
      <vt:lpstr>Neskorá scholastika           14. -15.str</vt:lpstr>
      <vt:lpstr>Wiliam Occam (1300 - 1349)</vt:lpstr>
      <vt:lpstr>Wiliam Occam (1300 - 1349)</vt:lpstr>
      <vt:lpstr>Otázky na opakovanie: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Stredoveká literatúra</dc:title>
  <dc:creator>Aspire 5551</dc:creator>
  <cp:lastModifiedBy>Raduz</cp:lastModifiedBy>
  <cp:revision>21</cp:revision>
  <dcterms:created xsi:type="dcterms:W3CDTF">2010-12-05T15:31:34Z</dcterms:created>
  <dcterms:modified xsi:type="dcterms:W3CDTF">2021-11-30T15:29:04Z</dcterms:modified>
</cp:coreProperties>
</file>